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51"/>
  </p:notesMasterIdLst>
  <p:sldIdLst>
    <p:sldId id="318" r:id="rId2"/>
    <p:sldId id="322" r:id="rId3"/>
    <p:sldId id="415" r:id="rId4"/>
    <p:sldId id="444" r:id="rId5"/>
    <p:sldId id="446" r:id="rId6"/>
    <p:sldId id="275" r:id="rId7"/>
    <p:sldId id="317" r:id="rId8"/>
    <p:sldId id="335" r:id="rId9"/>
    <p:sldId id="328" r:id="rId10"/>
    <p:sldId id="337" r:id="rId11"/>
    <p:sldId id="338" r:id="rId12"/>
    <p:sldId id="339" r:id="rId13"/>
    <p:sldId id="434" r:id="rId14"/>
    <p:sldId id="441" r:id="rId15"/>
    <p:sldId id="470" r:id="rId16"/>
    <p:sldId id="447" r:id="rId17"/>
    <p:sldId id="471" r:id="rId18"/>
    <p:sldId id="472" r:id="rId19"/>
    <p:sldId id="473" r:id="rId20"/>
    <p:sldId id="460" r:id="rId21"/>
    <p:sldId id="461" r:id="rId22"/>
    <p:sldId id="462" r:id="rId23"/>
    <p:sldId id="463" r:id="rId24"/>
    <p:sldId id="464" r:id="rId25"/>
    <p:sldId id="465" r:id="rId26"/>
    <p:sldId id="466" r:id="rId27"/>
    <p:sldId id="474" r:id="rId28"/>
    <p:sldId id="475" r:id="rId29"/>
    <p:sldId id="326" r:id="rId30"/>
    <p:sldId id="329" r:id="rId31"/>
    <p:sldId id="331" r:id="rId32"/>
    <p:sldId id="343" r:id="rId33"/>
    <p:sldId id="344" r:id="rId34"/>
    <p:sldId id="276" r:id="rId35"/>
    <p:sldId id="431" r:id="rId36"/>
    <p:sldId id="332" r:id="rId37"/>
    <p:sldId id="334" r:id="rId38"/>
    <p:sldId id="323" r:id="rId39"/>
    <p:sldId id="340" r:id="rId40"/>
    <p:sldId id="325" r:id="rId41"/>
    <p:sldId id="443" r:id="rId42"/>
    <p:sldId id="442" r:id="rId43"/>
    <p:sldId id="327" r:id="rId44"/>
    <p:sldId id="341" r:id="rId45"/>
    <p:sldId id="345" r:id="rId46"/>
    <p:sldId id="349" r:id="rId47"/>
    <p:sldId id="342" r:id="rId48"/>
    <p:sldId id="346" r:id="rId49"/>
    <p:sldId id="34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A2C"/>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1" autoAdjust="0"/>
    <p:restoredTop sz="76964" autoAdjust="0"/>
  </p:normalViewPr>
  <p:slideViewPr>
    <p:cSldViewPr snapToGrid="0" snapToObjects="1">
      <p:cViewPr varScale="1">
        <p:scale>
          <a:sx n="99" d="100"/>
          <a:sy n="99" d="100"/>
        </p:scale>
        <p:origin x="137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Manasvita" userId="b2777bbc-8c28-4ef4-a885-611424095b67" providerId="ADAL" clId="{7D8D0F16-58DD-1B4F-8F66-627E7A4A2A19}"/>
    <pc:docChg chg="undo custSel addSld delSld modSld sldOrd">
      <pc:chgData name="Joshi, Manasvita" userId="b2777bbc-8c28-4ef4-a885-611424095b67" providerId="ADAL" clId="{7D8D0F16-58DD-1B4F-8F66-627E7A4A2A19}" dt="2021-10-11T21:29:06.295" v="1941" actId="2696"/>
      <pc:docMkLst>
        <pc:docMk/>
      </pc:docMkLst>
      <pc:sldChg chg="ord">
        <pc:chgData name="Joshi, Manasvita" userId="b2777bbc-8c28-4ef4-a885-611424095b67" providerId="ADAL" clId="{7D8D0F16-58DD-1B4F-8F66-627E7A4A2A19}" dt="2021-10-11T21:16:58.714" v="1770" actId="20578"/>
        <pc:sldMkLst>
          <pc:docMk/>
          <pc:sldMk cId="1742938622" sldId="345"/>
        </pc:sldMkLst>
      </pc:sldChg>
      <pc:sldChg chg="del ord">
        <pc:chgData name="Joshi, Manasvita" userId="b2777bbc-8c28-4ef4-a885-611424095b67" providerId="ADAL" clId="{7D8D0F16-58DD-1B4F-8F66-627E7A4A2A19}" dt="2021-10-11T21:29:06.295" v="1941" actId="2696"/>
        <pc:sldMkLst>
          <pc:docMk/>
          <pc:sldMk cId="2028851633" sldId="348"/>
        </pc:sldMkLst>
      </pc:sldChg>
      <pc:sldChg chg="ord">
        <pc:chgData name="Joshi, Manasvita" userId="b2777bbc-8c28-4ef4-a885-611424095b67" providerId="ADAL" clId="{7D8D0F16-58DD-1B4F-8F66-627E7A4A2A19}" dt="2021-10-11T21:16:58.714" v="1770" actId="20578"/>
        <pc:sldMkLst>
          <pc:docMk/>
          <pc:sldMk cId="2632090326" sldId="349"/>
        </pc:sldMkLst>
      </pc:sldChg>
      <pc:sldChg chg="del ord">
        <pc:chgData name="Joshi, Manasvita" userId="b2777bbc-8c28-4ef4-a885-611424095b67" providerId="ADAL" clId="{7D8D0F16-58DD-1B4F-8F66-627E7A4A2A19}" dt="2021-10-11T21:29:06.295" v="1941" actId="2696"/>
        <pc:sldMkLst>
          <pc:docMk/>
          <pc:sldMk cId="1657486342" sldId="351"/>
        </pc:sldMkLst>
      </pc:sldChg>
      <pc:sldChg chg="del">
        <pc:chgData name="Joshi, Manasvita" userId="b2777bbc-8c28-4ef4-a885-611424095b67" providerId="ADAL" clId="{7D8D0F16-58DD-1B4F-8F66-627E7A4A2A19}" dt="2021-10-11T21:15:45.948" v="1766" actId="2696"/>
        <pc:sldMkLst>
          <pc:docMk/>
          <pc:sldMk cId="3320597011" sldId="352"/>
        </pc:sldMkLst>
      </pc:sldChg>
      <pc:sldChg chg="modSp mod">
        <pc:chgData name="Joshi, Manasvita" userId="b2777bbc-8c28-4ef4-a885-611424095b67" providerId="ADAL" clId="{7D8D0F16-58DD-1B4F-8F66-627E7A4A2A19}" dt="2021-10-11T18:03:31.766" v="356" actId="20577"/>
        <pc:sldMkLst>
          <pc:docMk/>
          <pc:sldMk cId="3834152162" sldId="441"/>
        </pc:sldMkLst>
        <pc:spChg chg="mod">
          <ac:chgData name="Joshi, Manasvita" userId="b2777bbc-8c28-4ef4-a885-611424095b67" providerId="ADAL" clId="{7D8D0F16-58DD-1B4F-8F66-627E7A4A2A19}" dt="2021-10-11T17:58:14.349" v="325" actId="14100"/>
          <ac:spMkLst>
            <pc:docMk/>
            <pc:sldMk cId="3834152162" sldId="441"/>
            <ac:spMk id="3" creationId="{63A11A40-D321-1F4A-AF48-0CAB3507B79A}"/>
          </ac:spMkLst>
        </pc:spChg>
        <pc:spChg chg="mod">
          <ac:chgData name="Joshi, Manasvita" userId="b2777bbc-8c28-4ef4-a885-611424095b67" providerId="ADAL" clId="{7D8D0F16-58DD-1B4F-8F66-627E7A4A2A19}" dt="2021-10-11T18:03:31.766" v="356" actId="20577"/>
          <ac:spMkLst>
            <pc:docMk/>
            <pc:sldMk cId="3834152162" sldId="441"/>
            <ac:spMk id="16" creationId="{EB01D27B-8E5B-CC48-96EF-95B1B52EDCC2}"/>
          </ac:spMkLst>
        </pc:spChg>
        <pc:spChg chg="mod">
          <ac:chgData name="Joshi, Manasvita" userId="b2777bbc-8c28-4ef4-a885-611424095b67" providerId="ADAL" clId="{7D8D0F16-58DD-1B4F-8F66-627E7A4A2A19}" dt="2021-10-11T18:03:25.254" v="353" actId="20577"/>
          <ac:spMkLst>
            <pc:docMk/>
            <pc:sldMk cId="3834152162" sldId="441"/>
            <ac:spMk id="17" creationId="{E8D73C30-A1F4-B44D-BF7A-2878D354C895}"/>
          </ac:spMkLst>
        </pc:spChg>
      </pc:sldChg>
      <pc:sldChg chg="modSp mod">
        <pc:chgData name="Joshi, Manasvita" userId="b2777bbc-8c28-4ef4-a885-611424095b67" providerId="ADAL" clId="{7D8D0F16-58DD-1B4F-8F66-627E7A4A2A19}" dt="2021-10-11T17:32:11.785" v="4" actId="20577"/>
        <pc:sldMkLst>
          <pc:docMk/>
          <pc:sldMk cId="3924305225" sldId="444"/>
        </pc:sldMkLst>
        <pc:spChg chg="mod">
          <ac:chgData name="Joshi, Manasvita" userId="b2777bbc-8c28-4ef4-a885-611424095b67" providerId="ADAL" clId="{7D8D0F16-58DD-1B4F-8F66-627E7A4A2A19}" dt="2021-10-11T17:32:11.785" v="4" actId="20577"/>
          <ac:spMkLst>
            <pc:docMk/>
            <pc:sldMk cId="3924305225" sldId="444"/>
            <ac:spMk id="16" creationId="{EB01D27B-8E5B-CC48-96EF-95B1B52EDCC2}"/>
          </ac:spMkLst>
        </pc:spChg>
      </pc:sldChg>
      <pc:sldChg chg="modSp mod">
        <pc:chgData name="Joshi, Manasvita" userId="b2777bbc-8c28-4ef4-a885-611424095b67" providerId="ADAL" clId="{7D8D0F16-58DD-1B4F-8F66-627E7A4A2A19}" dt="2021-10-11T17:53:52.259" v="225" actId="20577"/>
        <pc:sldMkLst>
          <pc:docMk/>
          <pc:sldMk cId="553275349" sldId="446"/>
        </pc:sldMkLst>
        <pc:spChg chg="mod">
          <ac:chgData name="Joshi, Manasvita" userId="b2777bbc-8c28-4ef4-a885-611424095b67" providerId="ADAL" clId="{7D8D0F16-58DD-1B4F-8F66-627E7A4A2A19}" dt="2021-10-11T17:51:41.392" v="209" actId="20577"/>
          <ac:spMkLst>
            <pc:docMk/>
            <pc:sldMk cId="553275349" sldId="446"/>
            <ac:spMk id="3" creationId="{63A11A40-D321-1F4A-AF48-0CAB3507B79A}"/>
          </ac:spMkLst>
        </pc:spChg>
        <pc:spChg chg="mod">
          <ac:chgData name="Joshi, Manasvita" userId="b2777bbc-8c28-4ef4-a885-611424095b67" providerId="ADAL" clId="{7D8D0F16-58DD-1B4F-8F66-627E7A4A2A19}" dt="2021-10-11T17:53:52.259" v="225" actId="20577"/>
          <ac:spMkLst>
            <pc:docMk/>
            <pc:sldMk cId="553275349" sldId="446"/>
            <ac:spMk id="6" creationId="{D1736C3F-696E-C04F-8BC8-D73D6E04C4E1}"/>
          </ac:spMkLst>
        </pc:spChg>
      </pc:sldChg>
      <pc:sldChg chg="delSp modSp mod">
        <pc:chgData name="Joshi, Manasvita" userId="b2777bbc-8c28-4ef4-a885-611424095b67" providerId="ADAL" clId="{7D8D0F16-58DD-1B4F-8F66-627E7A4A2A19}" dt="2021-10-11T19:16:22.195" v="595" actId="20577"/>
        <pc:sldMkLst>
          <pc:docMk/>
          <pc:sldMk cId="979834672" sldId="447"/>
        </pc:sldMkLst>
        <pc:spChg chg="mod">
          <ac:chgData name="Joshi, Manasvita" userId="b2777bbc-8c28-4ef4-a885-611424095b67" providerId="ADAL" clId="{7D8D0F16-58DD-1B4F-8F66-627E7A4A2A19}" dt="2021-10-11T18:54:23.777" v="457" actId="20577"/>
          <ac:spMkLst>
            <pc:docMk/>
            <pc:sldMk cId="979834672" sldId="447"/>
            <ac:spMk id="3" creationId="{63A11A40-D321-1F4A-AF48-0CAB3507B79A}"/>
          </ac:spMkLst>
        </pc:spChg>
        <pc:spChg chg="mod">
          <ac:chgData name="Joshi, Manasvita" userId="b2777bbc-8c28-4ef4-a885-611424095b67" providerId="ADAL" clId="{7D8D0F16-58DD-1B4F-8F66-627E7A4A2A19}" dt="2021-10-11T19:16:22.195" v="595" actId="20577"/>
          <ac:spMkLst>
            <pc:docMk/>
            <pc:sldMk cId="979834672" sldId="447"/>
            <ac:spMk id="6" creationId="{D1736C3F-696E-C04F-8BC8-D73D6E04C4E1}"/>
          </ac:spMkLst>
        </pc:spChg>
        <pc:spChg chg="del mod">
          <ac:chgData name="Joshi, Manasvita" userId="b2777bbc-8c28-4ef4-a885-611424095b67" providerId="ADAL" clId="{7D8D0F16-58DD-1B4F-8F66-627E7A4A2A19}" dt="2021-10-11T18:54:25.611" v="458" actId="478"/>
          <ac:spMkLst>
            <pc:docMk/>
            <pc:sldMk cId="979834672" sldId="447"/>
            <ac:spMk id="7" creationId="{EAE2AEA7-51DB-494A-B625-76618072BD0B}"/>
          </ac:spMkLst>
        </pc:spChg>
      </pc:sldChg>
      <pc:sldChg chg="del">
        <pc:chgData name="Joshi, Manasvita" userId="b2777bbc-8c28-4ef4-a885-611424095b67" providerId="ADAL" clId="{7D8D0F16-58DD-1B4F-8F66-627E7A4A2A19}" dt="2021-10-11T20:22:54.087" v="1034" actId="2696"/>
        <pc:sldMkLst>
          <pc:docMk/>
          <pc:sldMk cId="372376192" sldId="448"/>
        </pc:sldMkLst>
      </pc:sldChg>
      <pc:sldChg chg="del">
        <pc:chgData name="Joshi, Manasvita" userId="b2777bbc-8c28-4ef4-a885-611424095b67" providerId="ADAL" clId="{7D8D0F16-58DD-1B4F-8F66-627E7A4A2A19}" dt="2021-10-11T20:22:54.087" v="1034" actId="2696"/>
        <pc:sldMkLst>
          <pc:docMk/>
          <pc:sldMk cId="4068501496" sldId="449"/>
        </pc:sldMkLst>
      </pc:sldChg>
      <pc:sldChg chg="modSp mod">
        <pc:chgData name="Joshi, Manasvita" userId="b2777bbc-8c28-4ef4-a885-611424095b67" providerId="ADAL" clId="{7D8D0F16-58DD-1B4F-8F66-627E7A4A2A19}" dt="2021-10-11T20:28:15.019" v="1114" actId="20577"/>
        <pc:sldMkLst>
          <pc:docMk/>
          <pc:sldMk cId="2512320333" sldId="460"/>
        </pc:sldMkLst>
        <pc:spChg chg="mod">
          <ac:chgData name="Joshi, Manasvita" userId="b2777bbc-8c28-4ef4-a885-611424095b67" providerId="ADAL" clId="{7D8D0F16-58DD-1B4F-8F66-627E7A4A2A19}" dt="2021-10-11T20:28:15.019" v="1114" actId="20577"/>
          <ac:spMkLst>
            <pc:docMk/>
            <pc:sldMk cId="2512320333" sldId="460"/>
            <ac:spMk id="3" creationId="{01D73147-2A38-4547-8CA5-9F8F8123959C}"/>
          </ac:spMkLst>
        </pc:spChg>
      </pc:sldChg>
      <pc:sldChg chg="modSp mod">
        <pc:chgData name="Joshi, Manasvita" userId="b2777bbc-8c28-4ef4-a885-611424095b67" providerId="ADAL" clId="{7D8D0F16-58DD-1B4F-8F66-627E7A4A2A19}" dt="2021-10-11T20:52:21.117" v="1755" actId="20577"/>
        <pc:sldMkLst>
          <pc:docMk/>
          <pc:sldMk cId="1947665666" sldId="461"/>
        </pc:sldMkLst>
        <pc:spChg chg="mod">
          <ac:chgData name="Joshi, Manasvita" userId="b2777bbc-8c28-4ef4-a885-611424095b67" providerId="ADAL" clId="{7D8D0F16-58DD-1B4F-8F66-627E7A4A2A19}" dt="2021-10-11T20:52:21.117" v="1755" actId="20577"/>
          <ac:spMkLst>
            <pc:docMk/>
            <pc:sldMk cId="1947665666" sldId="461"/>
            <ac:spMk id="2" creationId="{3C9A2819-8E41-AA45-BA1A-85D94C4097B3}"/>
          </ac:spMkLst>
        </pc:spChg>
        <pc:spChg chg="mod">
          <ac:chgData name="Joshi, Manasvita" userId="b2777bbc-8c28-4ef4-a885-611424095b67" providerId="ADAL" clId="{7D8D0F16-58DD-1B4F-8F66-627E7A4A2A19}" dt="2021-10-11T19:24:04.633" v="644" actId="20577"/>
          <ac:spMkLst>
            <pc:docMk/>
            <pc:sldMk cId="1947665666" sldId="461"/>
            <ac:spMk id="3" creationId="{63A11A40-D321-1F4A-AF48-0CAB3507B79A}"/>
          </ac:spMkLst>
        </pc:spChg>
      </pc:sldChg>
      <pc:sldChg chg="addSp delSp modSp mod">
        <pc:chgData name="Joshi, Manasvita" userId="b2777bbc-8c28-4ef4-a885-611424095b67" providerId="ADAL" clId="{7D8D0F16-58DD-1B4F-8F66-627E7A4A2A19}" dt="2021-10-11T20:52:25.865" v="1757" actId="20577"/>
        <pc:sldMkLst>
          <pc:docMk/>
          <pc:sldMk cId="1186720266" sldId="462"/>
        </pc:sldMkLst>
        <pc:spChg chg="mod">
          <ac:chgData name="Joshi, Manasvita" userId="b2777bbc-8c28-4ef4-a885-611424095b67" providerId="ADAL" clId="{7D8D0F16-58DD-1B4F-8F66-627E7A4A2A19}" dt="2021-10-11T20:52:25.865" v="1757" actId="20577"/>
          <ac:spMkLst>
            <pc:docMk/>
            <pc:sldMk cId="1186720266" sldId="462"/>
            <ac:spMk id="2" creationId="{3C9A2819-8E41-AA45-BA1A-85D94C4097B3}"/>
          </ac:spMkLst>
        </pc:spChg>
        <pc:spChg chg="mod">
          <ac:chgData name="Joshi, Manasvita" userId="b2777bbc-8c28-4ef4-a885-611424095b67" providerId="ADAL" clId="{7D8D0F16-58DD-1B4F-8F66-627E7A4A2A19}" dt="2021-10-11T19:41:50.992" v="1010" actId="20577"/>
          <ac:spMkLst>
            <pc:docMk/>
            <pc:sldMk cId="1186720266" sldId="462"/>
            <ac:spMk id="3" creationId="{63A11A40-D321-1F4A-AF48-0CAB3507B79A}"/>
          </ac:spMkLst>
        </pc:spChg>
        <pc:picChg chg="del">
          <ac:chgData name="Joshi, Manasvita" userId="b2777bbc-8c28-4ef4-a885-611424095b67" providerId="ADAL" clId="{7D8D0F16-58DD-1B4F-8F66-627E7A4A2A19}" dt="2021-10-11T19:25:57.446" v="649" actId="478"/>
          <ac:picMkLst>
            <pc:docMk/>
            <pc:sldMk cId="1186720266" sldId="462"/>
            <ac:picMk id="6" creationId="{CB29C9D1-883D-7D46-A1A9-B68F81DE188D}"/>
          </ac:picMkLst>
        </pc:picChg>
        <pc:picChg chg="add mod">
          <ac:chgData name="Joshi, Manasvita" userId="b2777bbc-8c28-4ef4-a885-611424095b67" providerId="ADAL" clId="{7D8D0F16-58DD-1B4F-8F66-627E7A4A2A19}" dt="2021-10-11T19:42:05.946" v="1033" actId="14100"/>
          <ac:picMkLst>
            <pc:docMk/>
            <pc:sldMk cId="1186720266" sldId="462"/>
            <ac:picMk id="7" creationId="{75264E2F-B8E5-FA4E-956A-AEF4EC059E08}"/>
          </ac:picMkLst>
        </pc:picChg>
      </pc:sldChg>
      <pc:sldChg chg="modSp mod">
        <pc:chgData name="Joshi, Manasvita" userId="b2777bbc-8c28-4ef4-a885-611424095b67" providerId="ADAL" clId="{7D8D0F16-58DD-1B4F-8F66-627E7A4A2A19}" dt="2021-10-11T20:52:30.829" v="1759" actId="20577"/>
        <pc:sldMkLst>
          <pc:docMk/>
          <pc:sldMk cId="3114180562" sldId="463"/>
        </pc:sldMkLst>
        <pc:spChg chg="mod">
          <ac:chgData name="Joshi, Manasvita" userId="b2777bbc-8c28-4ef4-a885-611424095b67" providerId="ADAL" clId="{7D8D0F16-58DD-1B4F-8F66-627E7A4A2A19}" dt="2021-10-11T20:52:30.829" v="1759" actId="20577"/>
          <ac:spMkLst>
            <pc:docMk/>
            <pc:sldMk cId="3114180562" sldId="463"/>
            <ac:spMk id="2" creationId="{3C9A2819-8E41-AA45-BA1A-85D94C4097B3}"/>
          </ac:spMkLst>
        </pc:spChg>
        <pc:spChg chg="mod">
          <ac:chgData name="Joshi, Manasvita" userId="b2777bbc-8c28-4ef4-a885-611424095b67" providerId="ADAL" clId="{7D8D0F16-58DD-1B4F-8F66-627E7A4A2A19}" dt="2021-10-11T19:41:20.107" v="986" actId="20577"/>
          <ac:spMkLst>
            <pc:docMk/>
            <pc:sldMk cId="3114180562" sldId="463"/>
            <ac:spMk id="3" creationId="{63A11A40-D321-1F4A-AF48-0CAB3507B79A}"/>
          </ac:spMkLst>
        </pc:spChg>
        <pc:picChg chg="mod">
          <ac:chgData name="Joshi, Manasvita" userId="b2777bbc-8c28-4ef4-a885-611424095b67" providerId="ADAL" clId="{7D8D0F16-58DD-1B4F-8F66-627E7A4A2A19}" dt="2021-10-11T19:40:33.767" v="933" actId="1038"/>
          <ac:picMkLst>
            <pc:docMk/>
            <pc:sldMk cId="3114180562" sldId="463"/>
            <ac:picMk id="9" creationId="{09728C6E-0B4D-BC42-82FE-38A40464188C}"/>
          </ac:picMkLst>
        </pc:picChg>
      </pc:sldChg>
      <pc:sldChg chg="addSp delSp modSp mod">
        <pc:chgData name="Joshi, Manasvita" userId="b2777bbc-8c28-4ef4-a885-611424095b67" providerId="ADAL" clId="{7D8D0F16-58DD-1B4F-8F66-627E7A4A2A19}" dt="2021-10-11T20:52:34.448" v="1761" actId="20577"/>
        <pc:sldMkLst>
          <pc:docMk/>
          <pc:sldMk cId="3545685118" sldId="464"/>
        </pc:sldMkLst>
        <pc:spChg chg="mod">
          <ac:chgData name="Joshi, Manasvita" userId="b2777bbc-8c28-4ef4-a885-611424095b67" providerId="ADAL" clId="{7D8D0F16-58DD-1B4F-8F66-627E7A4A2A19}" dt="2021-10-11T20:52:34.448" v="1761" actId="20577"/>
          <ac:spMkLst>
            <pc:docMk/>
            <pc:sldMk cId="3545685118" sldId="464"/>
            <ac:spMk id="2" creationId="{3C9A2819-8E41-AA45-BA1A-85D94C4097B3}"/>
          </ac:spMkLst>
        </pc:spChg>
        <pc:spChg chg="mod">
          <ac:chgData name="Joshi, Manasvita" userId="b2777bbc-8c28-4ef4-a885-611424095b67" providerId="ADAL" clId="{7D8D0F16-58DD-1B4F-8F66-627E7A4A2A19}" dt="2021-10-11T19:35:05.296" v="853" actId="27636"/>
          <ac:spMkLst>
            <pc:docMk/>
            <pc:sldMk cId="3545685118" sldId="464"/>
            <ac:spMk id="3" creationId="{63A11A40-D321-1F4A-AF48-0CAB3507B79A}"/>
          </ac:spMkLst>
        </pc:spChg>
        <pc:picChg chg="del">
          <ac:chgData name="Joshi, Manasvita" userId="b2777bbc-8c28-4ef4-a885-611424095b67" providerId="ADAL" clId="{7D8D0F16-58DD-1B4F-8F66-627E7A4A2A19}" dt="2021-10-11T19:29:35.421" v="665" actId="478"/>
          <ac:picMkLst>
            <pc:docMk/>
            <pc:sldMk cId="3545685118" sldId="464"/>
            <ac:picMk id="6" creationId="{6AE19FD8-DBF4-7F46-A20D-DA34CCB5F73F}"/>
          </ac:picMkLst>
        </pc:picChg>
        <pc:picChg chg="add del mod">
          <ac:chgData name="Joshi, Manasvita" userId="b2777bbc-8c28-4ef4-a885-611424095b67" providerId="ADAL" clId="{7D8D0F16-58DD-1B4F-8F66-627E7A4A2A19}" dt="2021-10-11T19:31:45.117" v="706" actId="478"/>
          <ac:picMkLst>
            <pc:docMk/>
            <pc:sldMk cId="3545685118" sldId="464"/>
            <ac:picMk id="7" creationId="{26E420E0-0436-2E4D-ADDE-9ADC328EA2D9}"/>
          </ac:picMkLst>
        </pc:picChg>
        <pc:picChg chg="add mod">
          <ac:chgData name="Joshi, Manasvita" userId="b2777bbc-8c28-4ef4-a885-611424095b67" providerId="ADAL" clId="{7D8D0F16-58DD-1B4F-8F66-627E7A4A2A19}" dt="2021-10-11T19:32:31.520" v="745" actId="1035"/>
          <ac:picMkLst>
            <pc:docMk/>
            <pc:sldMk cId="3545685118" sldId="464"/>
            <ac:picMk id="9" creationId="{CC5C66B9-B59B-F14E-AFE6-588A94FE006D}"/>
          </ac:picMkLst>
        </pc:picChg>
      </pc:sldChg>
      <pc:sldChg chg="addSp delSp modSp mod">
        <pc:chgData name="Joshi, Manasvita" userId="b2777bbc-8c28-4ef4-a885-611424095b67" providerId="ADAL" clId="{7D8D0F16-58DD-1B4F-8F66-627E7A4A2A19}" dt="2021-10-11T20:52:39.306" v="1763" actId="20577"/>
        <pc:sldMkLst>
          <pc:docMk/>
          <pc:sldMk cId="805227305" sldId="465"/>
        </pc:sldMkLst>
        <pc:spChg chg="mod">
          <ac:chgData name="Joshi, Manasvita" userId="b2777bbc-8c28-4ef4-a885-611424095b67" providerId="ADAL" clId="{7D8D0F16-58DD-1B4F-8F66-627E7A4A2A19}" dt="2021-10-11T20:52:39.306" v="1763" actId="20577"/>
          <ac:spMkLst>
            <pc:docMk/>
            <pc:sldMk cId="805227305" sldId="465"/>
            <ac:spMk id="2" creationId="{3C9A2819-8E41-AA45-BA1A-85D94C4097B3}"/>
          </ac:spMkLst>
        </pc:spChg>
        <pc:spChg chg="mod">
          <ac:chgData name="Joshi, Manasvita" userId="b2777bbc-8c28-4ef4-a885-611424095b67" providerId="ADAL" clId="{7D8D0F16-58DD-1B4F-8F66-627E7A4A2A19}" dt="2021-10-11T19:39:37.768" v="908" actId="20577"/>
          <ac:spMkLst>
            <pc:docMk/>
            <pc:sldMk cId="805227305" sldId="465"/>
            <ac:spMk id="3" creationId="{63A11A40-D321-1F4A-AF48-0CAB3507B79A}"/>
          </ac:spMkLst>
        </pc:spChg>
        <pc:picChg chg="add mod">
          <ac:chgData name="Joshi, Manasvita" userId="b2777bbc-8c28-4ef4-a885-611424095b67" providerId="ADAL" clId="{7D8D0F16-58DD-1B4F-8F66-627E7A4A2A19}" dt="2021-10-11T19:38:42.202" v="873" actId="1037"/>
          <ac:picMkLst>
            <pc:docMk/>
            <pc:sldMk cId="805227305" sldId="465"/>
            <ac:picMk id="6" creationId="{10DEACB4-8F9E-BD44-8569-09A0B5FA5372}"/>
          </ac:picMkLst>
        </pc:picChg>
        <pc:picChg chg="del">
          <ac:chgData name="Joshi, Manasvita" userId="b2777bbc-8c28-4ef4-a885-611424095b67" providerId="ADAL" clId="{7D8D0F16-58DD-1B4F-8F66-627E7A4A2A19}" dt="2021-10-11T19:38:07.936" v="854" actId="478"/>
          <ac:picMkLst>
            <pc:docMk/>
            <pc:sldMk cId="805227305" sldId="465"/>
            <ac:picMk id="7" creationId="{58F0CC67-0096-544E-89EC-DA0FF8DCA276}"/>
          </ac:picMkLst>
        </pc:picChg>
      </pc:sldChg>
      <pc:sldChg chg="addSp delSp modSp mod">
        <pc:chgData name="Joshi, Manasvita" userId="b2777bbc-8c28-4ef4-a885-611424095b67" providerId="ADAL" clId="{7D8D0F16-58DD-1B4F-8F66-627E7A4A2A19}" dt="2021-10-11T20:52:43.665" v="1765" actId="20577"/>
        <pc:sldMkLst>
          <pc:docMk/>
          <pc:sldMk cId="1505955406" sldId="466"/>
        </pc:sldMkLst>
        <pc:spChg chg="mod">
          <ac:chgData name="Joshi, Manasvita" userId="b2777bbc-8c28-4ef4-a885-611424095b67" providerId="ADAL" clId="{7D8D0F16-58DD-1B4F-8F66-627E7A4A2A19}" dt="2021-10-11T20:52:43.665" v="1765" actId="20577"/>
          <ac:spMkLst>
            <pc:docMk/>
            <pc:sldMk cId="1505955406" sldId="466"/>
            <ac:spMk id="2" creationId="{3C9A2819-8E41-AA45-BA1A-85D94C4097B3}"/>
          </ac:spMkLst>
        </pc:spChg>
        <pc:picChg chg="add mod">
          <ac:chgData name="Joshi, Manasvita" userId="b2777bbc-8c28-4ef4-a885-611424095b67" providerId="ADAL" clId="{7D8D0F16-58DD-1B4F-8F66-627E7A4A2A19}" dt="2021-10-11T20:24:35.427" v="1112" actId="1035"/>
          <ac:picMkLst>
            <pc:docMk/>
            <pc:sldMk cId="1505955406" sldId="466"/>
            <ac:picMk id="7" creationId="{DEEA05F3-727C-0D42-BFCD-CDC0F263898F}"/>
          </ac:picMkLst>
        </pc:picChg>
        <pc:picChg chg="del">
          <ac:chgData name="Joshi, Manasvita" userId="b2777bbc-8c28-4ef4-a885-611424095b67" providerId="ADAL" clId="{7D8D0F16-58DD-1B4F-8F66-627E7A4A2A19}" dt="2021-10-11T20:23:04.670" v="1035" actId="478"/>
          <ac:picMkLst>
            <pc:docMk/>
            <pc:sldMk cId="1505955406" sldId="466"/>
            <ac:picMk id="8" creationId="{E48C1510-6EAD-594C-B020-B4C748ABD35E}"/>
          </ac:picMkLst>
        </pc:picChg>
      </pc:sldChg>
      <pc:sldChg chg="addSp modSp mod modAnim">
        <pc:chgData name="Joshi, Manasvita" userId="b2777bbc-8c28-4ef4-a885-611424095b67" providerId="ADAL" clId="{7D8D0F16-58DD-1B4F-8F66-627E7A4A2A19}" dt="2021-10-11T18:09:55.070" v="410" actId="255"/>
        <pc:sldMkLst>
          <pc:docMk/>
          <pc:sldMk cId="4286823946" sldId="470"/>
        </pc:sldMkLst>
        <pc:spChg chg="mod">
          <ac:chgData name="Joshi, Manasvita" userId="b2777bbc-8c28-4ef4-a885-611424095b67" providerId="ADAL" clId="{7D8D0F16-58DD-1B4F-8F66-627E7A4A2A19}" dt="2021-10-11T18:09:55.070" v="410" actId="255"/>
          <ac:spMkLst>
            <pc:docMk/>
            <pc:sldMk cId="4286823946" sldId="470"/>
            <ac:spMk id="3" creationId="{63A11A40-D321-1F4A-AF48-0CAB3507B79A}"/>
          </ac:spMkLst>
        </pc:spChg>
        <pc:spChg chg="add mod">
          <ac:chgData name="Joshi, Manasvita" userId="b2777bbc-8c28-4ef4-a885-611424095b67" providerId="ADAL" clId="{7D8D0F16-58DD-1B4F-8F66-627E7A4A2A19}" dt="2021-10-11T18:09:30.282" v="405" actId="1036"/>
          <ac:spMkLst>
            <pc:docMk/>
            <pc:sldMk cId="4286823946" sldId="470"/>
            <ac:spMk id="6" creationId="{9BB24199-7DEE-634B-87D8-6FA0ABB1D20A}"/>
          </ac:spMkLst>
        </pc:spChg>
      </pc:sldChg>
      <pc:sldChg chg="addSp delSp modSp add mod">
        <pc:chgData name="Joshi, Manasvita" userId="b2777bbc-8c28-4ef4-a885-611424095b67" providerId="ADAL" clId="{7D8D0F16-58DD-1B4F-8F66-627E7A4A2A19}" dt="2021-10-11T18:55:31.181" v="592" actId="20577"/>
        <pc:sldMkLst>
          <pc:docMk/>
          <pc:sldMk cId="4224290071" sldId="471"/>
        </pc:sldMkLst>
        <pc:spChg chg="mod">
          <ac:chgData name="Joshi, Manasvita" userId="b2777bbc-8c28-4ef4-a885-611424095b67" providerId="ADAL" clId="{7D8D0F16-58DD-1B4F-8F66-627E7A4A2A19}" dt="2021-10-11T18:54:49.070" v="501" actId="20577"/>
          <ac:spMkLst>
            <pc:docMk/>
            <pc:sldMk cId="4224290071" sldId="471"/>
            <ac:spMk id="3" creationId="{63A11A40-D321-1F4A-AF48-0CAB3507B79A}"/>
          </ac:spMkLst>
        </pc:spChg>
        <pc:spChg chg="del">
          <ac:chgData name="Joshi, Manasvita" userId="b2777bbc-8c28-4ef4-a885-611424095b67" providerId="ADAL" clId="{7D8D0F16-58DD-1B4F-8F66-627E7A4A2A19}" dt="2021-10-11T18:53:29.277" v="434" actId="478"/>
          <ac:spMkLst>
            <pc:docMk/>
            <pc:sldMk cId="4224290071" sldId="471"/>
            <ac:spMk id="6" creationId="{D1736C3F-696E-C04F-8BC8-D73D6E04C4E1}"/>
          </ac:spMkLst>
        </pc:spChg>
        <pc:spChg chg="mod">
          <ac:chgData name="Joshi, Manasvita" userId="b2777bbc-8c28-4ef4-a885-611424095b67" providerId="ADAL" clId="{7D8D0F16-58DD-1B4F-8F66-627E7A4A2A19}" dt="2021-10-11T18:54:16.525" v="456" actId="1076"/>
          <ac:spMkLst>
            <pc:docMk/>
            <pc:sldMk cId="4224290071" sldId="471"/>
            <ac:spMk id="7" creationId="{EAE2AEA7-51DB-494A-B625-76618072BD0B}"/>
          </ac:spMkLst>
        </pc:spChg>
        <pc:spChg chg="add mod">
          <ac:chgData name="Joshi, Manasvita" userId="b2777bbc-8c28-4ef4-a885-611424095b67" providerId="ADAL" clId="{7D8D0F16-58DD-1B4F-8F66-627E7A4A2A19}" dt="2021-10-11T18:55:31.181" v="592" actId="20577"/>
          <ac:spMkLst>
            <pc:docMk/>
            <pc:sldMk cId="4224290071" sldId="471"/>
            <ac:spMk id="9" creationId="{895A527A-496C-2C4C-BF1A-0CE2299C1F63}"/>
          </ac:spMkLst>
        </pc:spChg>
      </pc:sldChg>
      <pc:sldChg chg="modSp add mod">
        <pc:chgData name="Joshi, Manasvita" userId="b2777bbc-8c28-4ef4-a885-611424095b67" providerId="ADAL" clId="{7D8D0F16-58DD-1B4F-8F66-627E7A4A2A19}" dt="2021-10-11T21:19:13.793" v="1802" actId="20577"/>
        <pc:sldMkLst>
          <pc:docMk/>
          <pc:sldMk cId="1295611084" sldId="472"/>
        </pc:sldMkLst>
        <pc:spChg chg="mod">
          <ac:chgData name="Joshi, Manasvita" userId="b2777bbc-8c28-4ef4-a885-611424095b67" providerId="ADAL" clId="{7D8D0F16-58DD-1B4F-8F66-627E7A4A2A19}" dt="2021-10-11T21:19:13.793" v="1802" actId="20577"/>
          <ac:spMkLst>
            <pc:docMk/>
            <pc:sldMk cId="1295611084" sldId="472"/>
            <ac:spMk id="2" creationId="{A417AD52-1B49-394D-86D4-6C52E14CA7AA}"/>
          </ac:spMkLst>
        </pc:spChg>
        <pc:spChg chg="mod">
          <ac:chgData name="Joshi, Manasvita" userId="b2777bbc-8c28-4ef4-a885-611424095b67" providerId="ADAL" clId="{7D8D0F16-58DD-1B4F-8F66-627E7A4A2A19}" dt="2021-10-11T20:28:34.496" v="1117" actId="20577"/>
          <ac:spMkLst>
            <pc:docMk/>
            <pc:sldMk cId="1295611084" sldId="472"/>
            <ac:spMk id="3" creationId="{01D73147-2A38-4547-8CA5-9F8F8123959C}"/>
          </ac:spMkLst>
        </pc:spChg>
      </pc:sldChg>
      <pc:sldChg chg="addSp delSp modSp add mod">
        <pc:chgData name="Joshi, Manasvita" userId="b2777bbc-8c28-4ef4-a885-611424095b67" providerId="ADAL" clId="{7D8D0F16-58DD-1B4F-8F66-627E7A4A2A19}" dt="2021-10-11T20:49:56.774" v="1753" actId="120"/>
        <pc:sldMkLst>
          <pc:docMk/>
          <pc:sldMk cId="1494359834" sldId="473"/>
        </pc:sldMkLst>
        <pc:spChg chg="mod">
          <ac:chgData name="Joshi, Manasvita" userId="b2777bbc-8c28-4ef4-a885-611424095b67" providerId="ADAL" clId="{7D8D0F16-58DD-1B4F-8F66-627E7A4A2A19}" dt="2021-10-11T20:39:42.860" v="1269" actId="27636"/>
          <ac:spMkLst>
            <pc:docMk/>
            <pc:sldMk cId="1494359834" sldId="473"/>
            <ac:spMk id="2" creationId="{03A4B7F2-F894-FE4B-8105-C8949AABC092}"/>
          </ac:spMkLst>
        </pc:spChg>
        <pc:spChg chg="del">
          <ac:chgData name="Joshi, Manasvita" userId="b2777bbc-8c28-4ef4-a885-611424095b67" providerId="ADAL" clId="{7D8D0F16-58DD-1B4F-8F66-627E7A4A2A19}" dt="2021-10-11T20:38:21.510" v="1173" actId="478"/>
          <ac:spMkLst>
            <pc:docMk/>
            <pc:sldMk cId="1494359834" sldId="473"/>
            <ac:spMk id="4" creationId="{D55E2D00-813E-F943-B026-67861DE70620}"/>
          </ac:spMkLst>
        </pc:spChg>
        <pc:spChg chg="mod">
          <ac:chgData name="Joshi, Manasvita" userId="b2777bbc-8c28-4ef4-a885-611424095b67" providerId="ADAL" clId="{7D8D0F16-58DD-1B4F-8F66-627E7A4A2A19}" dt="2021-10-11T20:49:38.671" v="1733" actId="1035"/>
          <ac:spMkLst>
            <pc:docMk/>
            <pc:sldMk cId="1494359834" sldId="473"/>
            <ac:spMk id="5" creationId="{2E5272AB-2EA5-6648-9668-CA3D82BBB186}"/>
          </ac:spMkLst>
        </pc:spChg>
        <pc:spChg chg="mod">
          <ac:chgData name="Joshi, Manasvita" userId="b2777bbc-8c28-4ef4-a885-611424095b67" providerId="ADAL" clId="{7D8D0F16-58DD-1B4F-8F66-627E7A4A2A19}" dt="2021-10-11T20:49:44.084" v="1751" actId="1035"/>
          <ac:spMkLst>
            <pc:docMk/>
            <pc:sldMk cId="1494359834" sldId="473"/>
            <ac:spMk id="6" creationId="{74170876-A04F-A34A-A59A-6F9A5978BCD6}"/>
          </ac:spMkLst>
        </pc:spChg>
        <pc:spChg chg="mod">
          <ac:chgData name="Joshi, Manasvita" userId="b2777bbc-8c28-4ef4-a885-611424095b67" providerId="ADAL" clId="{7D8D0F16-58DD-1B4F-8F66-627E7A4A2A19}" dt="2021-10-11T20:49:56.774" v="1753" actId="120"/>
          <ac:spMkLst>
            <pc:docMk/>
            <pc:sldMk cId="1494359834" sldId="473"/>
            <ac:spMk id="7" creationId="{3F83B16D-B47D-0A40-8FB4-2498CE8F4A63}"/>
          </ac:spMkLst>
        </pc:spChg>
        <pc:spChg chg="add del mod">
          <ac:chgData name="Joshi, Manasvita" userId="b2777bbc-8c28-4ef4-a885-611424095b67" providerId="ADAL" clId="{7D8D0F16-58DD-1B4F-8F66-627E7A4A2A19}" dt="2021-10-11T20:38:26.026" v="1174" actId="478"/>
          <ac:spMkLst>
            <pc:docMk/>
            <pc:sldMk cId="1494359834" sldId="473"/>
            <ac:spMk id="9" creationId="{A9773E13-B8EE-7744-8F56-CA702FFCC940}"/>
          </ac:spMkLst>
        </pc:spChg>
        <pc:spChg chg="add mod">
          <ac:chgData name="Joshi, Manasvita" userId="b2777bbc-8c28-4ef4-a885-611424095b67" providerId="ADAL" clId="{7D8D0F16-58DD-1B4F-8F66-627E7A4A2A19}" dt="2021-10-11T20:48:52.163" v="1583" actId="20577"/>
          <ac:spMkLst>
            <pc:docMk/>
            <pc:sldMk cId="1494359834" sldId="473"/>
            <ac:spMk id="10" creationId="{2F781BFA-F361-3244-BBE8-8146A289426E}"/>
          </ac:spMkLst>
        </pc:spChg>
      </pc:sldChg>
      <pc:sldChg chg="modSp add mod">
        <pc:chgData name="Joshi, Manasvita" userId="b2777bbc-8c28-4ef4-a885-611424095b67" providerId="ADAL" clId="{7D8D0F16-58DD-1B4F-8F66-627E7A4A2A19}" dt="2021-10-11T21:19:04.691" v="1797" actId="20577"/>
        <pc:sldMkLst>
          <pc:docMk/>
          <pc:sldMk cId="3241974013" sldId="474"/>
        </pc:sldMkLst>
        <pc:spChg chg="mod">
          <ac:chgData name="Joshi, Manasvita" userId="b2777bbc-8c28-4ef4-a885-611424095b67" providerId="ADAL" clId="{7D8D0F16-58DD-1B4F-8F66-627E7A4A2A19}" dt="2021-10-11T21:19:04.691" v="1797" actId="20577"/>
          <ac:spMkLst>
            <pc:docMk/>
            <pc:sldMk cId="3241974013" sldId="474"/>
            <ac:spMk id="2" creationId="{A417AD52-1B49-394D-86D4-6C52E14CA7AA}"/>
          </ac:spMkLst>
        </pc:spChg>
        <pc:spChg chg="mod">
          <ac:chgData name="Joshi, Manasvita" userId="b2777bbc-8c28-4ef4-a885-611424095b67" providerId="ADAL" clId="{7D8D0F16-58DD-1B4F-8F66-627E7A4A2A19}" dt="2021-10-11T21:18:40.963" v="1774" actId="20577"/>
          <ac:spMkLst>
            <pc:docMk/>
            <pc:sldMk cId="3241974013" sldId="474"/>
            <ac:spMk id="3" creationId="{01D73147-2A38-4547-8CA5-9F8F8123959C}"/>
          </ac:spMkLst>
        </pc:spChg>
      </pc:sldChg>
      <pc:sldChg chg="addSp delSp modSp add mod">
        <pc:chgData name="Joshi, Manasvita" userId="b2777bbc-8c28-4ef4-a885-611424095b67" providerId="ADAL" clId="{7D8D0F16-58DD-1B4F-8F66-627E7A4A2A19}" dt="2021-10-11T21:24:44.196" v="1940" actId="1076"/>
        <pc:sldMkLst>
          <pc:docMk/>
          <pc:sldMk cId="2158328848" sldId="475"/>
        </pc:sldMkLst>
        <pc:spChg chg="mod">
          <ac:chgData name="Joshi, Manasvita" userId="b2777bbc-8c28-4ef4-a885-611424095b67" providerId="ADAL" clId="{7D8D0F16-58DD-1B4F-8F66-627E7A4A2A19}" dt="2021-10-11T21:23:33.557" v="1841" actId="20577"/>
          <ac:spMkLst>
            <pc:docMk/>
            <pc:sldMk cId="2158328848" sldId="475"/>
            <ac:spMk id="2" creationId="{3C9A2819-8E41-AA45-BA1A-85D94C4097B3}"/>
          </ac:spMkLst>
        </pc:spChg>
        <pc:spChg chg="mod">
          <ac:chgData name="Joshi, Manasvita" userId="b2777bbc-8c28-4ef4-a885-611424095b67" providerId="ADAL" clId="{7D8D0F16-58DD-1B4F-8F66-627E7A4A2A19}" dt="2021-10-11T21:24:14.609" v="1935" actId="20577"/>
          <ac:spMkLst>
            <pc:docMk/>
            <pc:sldMk cId="2158328848" sldId="475"/>
            <ac:spMk id="3" creationId="{63A11A40-D321-1F4A-AF48-0CAB3507B79A}"/>
          </ac:spMkLst>
        </pc:spChg>
        <pc:spChg chg="del">
          <ac:chgData name="Joshi, Manasvita" userId="b2777bbc-8c28-4ef4-a885-611424095b67" providerId="ADAL" clId="{7D8D0F16-58DD-1B4F-8F66-627E7A4A2A19}" dt="2021-10-11T21:24:22.006" v="1938" actId="478"/>
          <ac:spMkLst>
            <pc:docMk/>
            <pc:sldMk cId="2158328848" sldId="475"/>
            <ac:spMk id="9" creationId="{295A7742-2C16-A845-A4FD-DDDF03B92FF4}"/>
          </ac:spMkLst>
        </pc:spChg>
        <pc:picChg chg="del">
          <ac:chgData name="Joshi, Manasvita" userId="b2777bbc-8c28-4ef4-a885-611424095b67" providerId="ADAL" clId="{7D8D0F16-58DD-1B4F-8F66-627E7A4A2A19}" dt="2021-10-11T21:24:18.618" v="1937" actId="478"/>
          <ac:picMkLst>
            <pc:docMk/>
            <pc:sldMk cId="2158328848" sldId="475"/>
            <ac:picMk id="6" creationId="{F8C4BBBE-271F-6E45-89D2-DD5429C6AED6}"/>
          </ac:picMkLst>
        </pc:picChg>
        <pc:picChg chg="del">
          <ac:chgData name="Joshi, Manasvita" userId="b2777bbc-8c28-4ef4-a885-611424095b67" providerId="ADAL" clId="{7D8D0F16-58DD-1B4F-8F66-627E7A4A2A19}" dt="2021-10-11T21:24:16.792" v="1936" actId="478"/>
          <ac:picMkLst>
            <pc:docMk/>
            <pc:sldMk cId="2158328848" sldId="475"/>
            <ac:picMk id="7" creationId="{DEEA05F3-727C-0D42-BFCD-CDC0F263898F}"/>
          </ac:picMkLst>
        </pc:picChg>
        <pc:picChg chg="add mod">
          <ac:chgData name="Joshi, Manasvita" userId="b2777bbc-8c28-4ef4-a885-611424095b67" providerId="ADAL" clId="{7D8D0F16-58DD-1B4F-8F66-627E7A4A2A19}" dt="2021-10-11T21:24:44.196" v="1940" actId="1076"/>
          <ac:picMkLst>
            <pc:docMk/>
            <pc:sldMk cId="2158328848" sldId="475"/>
            <ac:picMk id="8" creationId="{005EA6BC-914D-1F4F-8F48-0C7E58F3178F}"/>
          </ac:picMkLst>
        </pc:picChg>
      </pc:sldChg>
      <pc:sldMasterChg chg="delSldLayout">
        <pc:chgData name="Joshi, Manasvita" userId="b2777bbc-8c28-4ef4-a885-611424095b67" providerId="ADAL" clId="{7D8D0F16-58DD-1B4F-8F66-627E7A4A2A19}" dt="2021-10-11T20:22:54.087" v="1034" actId="2696"/>
        <pc:sldMasterMkLst>
          <pc:docMk/>
          <pc:sldMasterMk cId="445032995" sldId="2147483648"/>
        </pc:sldMasterMkLst>
        <pc:sldLayoutChg chg="del">
          <pc:chgData name="Joshi, Manasvita" userId="b2777bbc-8c28-4ef4-a885-611424095b67" providerId="ADAL" clId="{7D8D0F16-58DD-1B4F-8F66-627E7A4A2A19}" dt="2021-10-11T20:22:54.087" v="1034" actId="2696"/>
          <pc:sldLayoutMkLst>
            <pc:docMk/>
            <pc:sldMasterMk cId="445032995" sldId="2147483648"/>
            <pc:sldLayoutMk cId="4218464766" sldId="2147483698"/>
          </pc:sldLayoutMkLst>
        </pc:sldLayoutChg>
      </pc:sldMasterChg>
    </pc:docChg>
  </pc:docChgLst>
  <pc:docChgLst>
    <pc:chgData name="Joshi, Manasvita" userId="b2777bbc-8c28-4ef4-a885-611424095b67" providerId="ADAL" clId="{D1099033-1B05-2042-8F82-B2CD4AEDD075}"/>
    <pc:docChg chg="modSld">
      <pc:chgData name="Joshi, Manasvita" userId="b2777bbc-8c28-4ef4-a885-611424095b67" providerId="ADAL" clId="{D1099033-1B05-2042-8F82-B2CD4AEDD075}" dt="2021-12-15T23:27:17.704" v="3" actId="20577"/>
      <pc:docMkLst>
        <pc:docMk/>
      </pc:docMkLst>
      <pc:sldChg chg="modSp mod">
        <pc:chgData name="Joshi, Manasvita" userId="b2777bbc-8c28-4ef4-a885-611424095b67" providerId="ADAL" clId="{D1099033-1B05-2042-8F82-B2CD4AEDD075}" dt="2021-12-15T23:27:17.704" v="3" actId="20577"/>
        <pc:sldMkLst>
          <pc:docMk/>
          <pc:sldMk cId="553275349" sldId="446"/>
        </pc:sldMkLst>
        <pc:spChg chg="mod">
          <ac:chgData name="Joshi, Manasvita" userId="b2777bbc-8c28-4ef4-a885-611424095b67" providerId="ADAL" clId="{D1099033-1B05-2042-8F82-B2CD4AEDD075}" dt="2021-12-15T23:27:17.704" v="3" actId="20577"/>
          <ac:spMkLst>
            <pc:docMk/>
            <pc:sldMk cId="553275349" sldId="446"/>
            <ac:spMk id="6" creationId="{D1736C3F-696E-C04F-8BC8-D73D6E04C4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5/23/22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Kepler_(microarchitectur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en.wikipedia.org/wiki/Instruction-level_parallelism" TargetMode="External"/><Relationship Id="rId4" Type="http://schemas.openxmlformats.org/officeDocument/2006/relationships/hyperlink" Target="https://en.wikipedia.org/wiki/Fermi_(microarchitectur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ZrJeYFxpUyQ"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session we will introduce you to the concept of parallel computing through graphic processing units (GPUs). We will cover the following topics.</a:t>
            </a:r>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622144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copy+paste</a:t>
            </a:r>
            <a:r>
              <a:rPr lang="en-US" dirty="0"/>
              <a:t> some commands may not work on Discovery since the ‘dash’ characters are not copied correctly from Microsoft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Either type the commands directly, or use the commands file in: </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Using_GPUs_on_Discovery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commands_for_exercises.txt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244409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17</a:t>
            </a:fld>
            <a:endParaRPr lang="en-US"/>
          </a:p>
        </p:txBody>
      </p:sp>
    </p:spTree>
    <p:extLst>
      <p:ext uri="{BB962C8B-B14F-4D97-AF65-F5344CB8AC3E}">
        <p14:creationId xmlns:p14="http://schemas.microsoft.com/office/powerpoint/2010/main" val="2686499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18</a:t>
            </a:fld>
            <a:endParaRPr lang="en-US"/>
          </a:p>
        </p:txBody>
      </p:sp>
    </p:spTree>
    <p:extLst>
      <p:ext uri="{BB962C8B-B14F-4D97-AF65-F5344CB8AC3E}">
        <p14:creationId xmlns:p14="http://schemas.microsoft.com/office/powerpoint/2010/main" val="305785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286182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23</a:t>
            </a:fld>
            <a:endParaRPr lang="en-US"/>
          </a:p>
        </p:txBody>
      </p:sp>
    </p:spTree>
    <p:extLst>
      <p:ext uri="{BB962C8B-B14F-4D97-AF65-F5344CB8AC3E}">
        <p14:creationId xmlns:p14="http://schemas.microsoft.com/office/powerpoint/2010/main" val="71074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24</a:t>
            </a:fld>
            <a:endParaRPr lang="en-US"/>
          </a:p>
        </p:txBody>
      </p:sp>
    </p:spTree>
    <p:extLst>
      <p:ext uri="{BB962C8B-B14F-4D97-AF65-F5344CB8AC3E}">
        <p14:creationId xmlns:p14="http://schemas.microsoft.com/office/powerpoint/2010/main" val="2843435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25</a:t>
            </a:fld>
            <a:endParaRPr lang="en-US"/>
          </a:p>
        </p:txBody>
      </p:sp>
    </p:spTree>
    <p:extLst>
      <p:ext uri="{BB962C8B-B14F-4D97-AF65-F5344CB8AC3E}">
        <p14:creationId xmlns:p14="http://schemas.microsoft.com/office/powerpoint/2010/main" val="323830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26</a:t>
            </a:fld>
            <a:endParaRPr lang="en-US"/>
          </a:p>
        </p:txBody>
      </p:sp>
    </p:spTree>
    <p:extLst>
      <p:ext uri="{BB962C8B-B14F-4D97-AF65-F5344CB8AC3E}">
        <p14:creationId xmlns:p14="http://schemas.microsoft.com/office/powerpoint/2010/main" val="612473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27</a:t>
            </a:fld>
            <a:endParaRPr lang="en-US"/>
          </a:p>
        </p:txBody>
      </p:sp>
    </p:spTree>
    <p:extLst>
      <p:ext uri="{BB962C8B-B14F-4D97-AF65-F5344CB8AC3E}">
        <p14:creationId xmlns:p14="http://schemas.microsoft.com/office/powerpoint/2010/main" val="421704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29</a:t>
            </a:fld>
            <a:endParaRPr lang="en-US"/>
          </a:p>
        </p:txBody>
      </p:sp>
    </p:spTree>
    <p:extLst>
      <p:ext uri="{BB962C8B-B14F-4D97-AF65-F5344CB8AC3E}">
        <p14:creationId xmlns:p14="http://schemas.microsoft.com/office/powerpoint/2010/main" val="316844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Three ways to carry out GPU computing or adding GPU acceleration to your applications:</a:t>
            </a:r>
          </a:p>
          <a:p>
            <a:r>
              <a:rPr lang="en-US" sz="1200" b="0" i="0" kern="1200" dirty="0">
                <a:solidFill>
                  <a:schemeClr val="tx1"/>
                </a:solidFill>
                <a:effectLst/>
                <a:latin typeface="+mn-lt"/>
                <a:ea typeface="+mn-ea"/>
                <a:cs typeface="+mn-cs"/>
              </a:rPr>
              <a:t>GPU-accelerated libraries,</a:t>
            </a:r>
          </a:p>
          <a:p>
            <a:r>
              <a:rPr lang="en-US" sz="1200" b="0" i="0" kern="1200" dirty="0">
                <a:solidFill>
                  <a:schemeClr val="tx1"/>
                </a:solidFill>
                <a:effectLst/>
                <a:latin typeface="+mn-lt"/>
                <a:ea typeface="+mn-ea"/>
                <a:cs typeface="+mn-cs"/>
              </a:rPr>
              <a:t>GPU compiler directives, and</a:t>
            </a:r>
          </a:p>
          <a:p>
            <a:r>
              <a:rPr lang="en-US" sz="1200" b="0" i="0" kern="1200" dirty="0">
                <a:solidFill>
                  <a:schemeClr val="tx1"/>
                </a:solidFill>
                <a:effectLst/>
                <a:latin typeface="+mn-lt"/>
                <a:ea typeface="+mn-ea"/>
                <a:cs typeface="+mn-cs"/>
              </a:rPr>
              <a:t>GPU programming languages.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should look into the documentation of their software to see if it supports GPU and if not then they can't do anything to do GPU computing</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30</a:t>
            </a:fld>
            <a:endParaRPr lang="en-US"/>
          </a:p>
        </p:txBody>
      </p:sp>
    </p:spTree>
    <p:extLst>
      <p:ext uri="{BB962C8B-B14F-4D97-AF65-F5344CB8AC3E}">
        <p14:creationId xmlns:p14="http://schemas.microsoft.com/office/powerpoint/2010/main" val="687531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Copy input from CPU to GPU</a:t>
            </a:r>
          </a:p>
          <a:p>
            <a:r>
              <a:rPr lang="en-US" sz="1200" b="0" i="0" kern="1200" dirty="0">
                <a:solidFill>
                  <a:schemeClr val="tx1"/>
                </a:solidFill>
                <a:effectLst/>
                <a:latin typeface="+mn-lt"/>
                <a:ea typeface="+mn-ea"/>
                <a:cs typeface="+mn-cs"/>
              </a:rPr>
              <a:t>Load GPU program and execute it</a:t>
            </a:r>
          </a:p>
          <a:p>
            <a:r>
              <a:rPr lang="en-US" sz="1200" b="0" i="0" kern="1200" dirty="0">
                <a:solidFill>
                  <a:schemeClr val="tx1"/>
                </a:solidFill>
                <a:effectLst/>
                <a:latin typeface="+mn-lt"/>
                <a:ea typeface="+mn-ea"/>
                <a:cs typeface="+mn-cs"/>
              </a:rPr>
              <a:t>Copy back from GPU to CPU</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31</a:t>
            </a:fld>
            <a:endParaRPr lang="en-US"/>
          </a:p>
        </p:txBody>
      </p:sp>
    </p:spTree>
    <p:extLst>
      <p:ext uri="{BB962C8B-B14F-4D97-AF65-F5344CB8AC3E}">
        <p14:creationId xmlns:p14="http://schemas.microsoft.com/office/powerpoint/2010/main" val="1823209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(Compute Unified Device Architecture) - Computing platform and language developed by </a:t>
            </a:r>
            <a:r>
              <a:rPr lang="en-US" i="1" dirty="0"/>
              <a:t>NVIDIA</a:t>
            </a:r>
            <a:r>
              <a:rPr lang="en-US" dirty="0"/>
              <a:t> for harnessing the performance of a GPU in general purpose computing [22, 23].</a:t>
            </a:r>
          </a:p>
          <a:p>
            <a:endParaRPr lang="en-US" dirty="0"/>
          </a:p>
          <a:p>
            <a:r>
              <a:rPr lang="en-US" dirty="0"/>
              <a:t>Halide - Programming language for writing digital image processing code for multi-core CPUs and GPUs [24].</a:t>
            </a:r>
          </a:p>
          <a:p>
            <a:endParaRPr lang="en-US" dirty="0"/>
          </a:p>
          <a:p>
            <a:r>
              <a:rPr lang="en-US" dirty="0" err="1"/>
              <a:t>OpenACC</a:t>
            </a:r>
            <a:r>
              <a:rPr lang="en-US" dirty="0"/>
              <a:t> (Open Accelerators) - Programming directive for parallel computing developed by Cray, CAPS, Nvidia and PGI [25].</a:t>
            </a:r>
          </a:p>
          <a:p>
            <a:endParaRPr lang="en-US" dirty="0"/>
          </a:p>
          <a:p>
            <a:r>
              <a:rPr lang="en-US" dirty="0"/>
              <a:t>OpenCL (Open Computing Language) - Low-level application programming interface (API) or directive to launch compute kernels, written in C, on a GPU [26].</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32</a:t>
            </a:fld>
            <a:endParaRPr lang="en-US"/>
          </a:p>
        </p:txBody>
      </p:sp>
    </p:spTree>
    <p:extLst>
      <p:ext uri="{BB962C8B-B14F-4D97-AF65-F5344CB8AC3E}">
        <p14:creationId xmlns:p14="http://schemas.microsoft.com/office/powerpoint/2010/main" val="4232058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Several warps constitute a thread block. Several thread blocks are assigned to a Streaming Multiprocessor (SM). Several SM constitute the whole GPU unit (which executes the whole Kernel Grid).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architecture in GPU (say </a:t>
            </a:r>
            <a:r>
              <a:rPr lang="en-US" sz="1200" b="0" i="0" u="none" strike="noStrike" kern="1200" dirty="0">
                <a:solidFill>
                  <a:schemeClr val="tx1"/>
                </a:solidFill>
                <a:effectLst/>
                <a:latin typeface="+mn-lt"/>
                <a:ea typeface="+mn-ea"/>
                <a:cs typeface="+mn-cs"/>
                <a:hlinkClick r:id="rId3" tooltip="Kepler (microarchitecture)"/>
              </a:rPr>
              <a:t>Kepler</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Fermi (microarchitecture)"/>
              </a:rPr>
              <a:t>Fermi</a:t>
            </a:r>
            <a:r>
              <a:rPr lang="en-US" sz="1200" b="0" i="0" kern="1200" dirty="0">
                <a:solidFill>
                  <a:schemeClr val="tx1"/>
                </a:solidFill>
                <a:effectLst/>
                <a:latin typeface="+mn-lt"/>
                <a:ea typeface="+mn-ea"/>
                <a:cs typeface="+mn-cs"/>
              </a:rPr>
              <a:t>) consists of several SM or Streaming Multiprocessors. These are general purpose processors with a low clock rate target and a small cache. An SM is able to execute several thread blocks in parallel. As soon as one of its thread block has completed execution, it takes up the serially next thread block. In general, SMs support </a:t>
            </a:r>
            <a:r>
              <a:rPr lang="en-US" sz="1200" b="0" i="0" u="none" strike="noStrike" kern="1200" dirty="0">
                <a:solidFill>
                  <a:schemeClr val="tx1"/>
                </a:solidFill>
                <a:effectLst/>
                <a:latin typeface="+mn-lt"/>
                <a:ea typeface="+mn-ea"/>
                <a:cs typeface="+mn-cs"/>
                <a:hlinkClick r:id="rId5" tooltip="Instruction-level parallelism"/>
              </a:rPr>
              <a:t>instruction-level parallelism</a:t>
            </a:r>
            <a:r>
              <a:rPr lang="en-US" sz="1200" b="0" i="0" kern="1200" dirty="0">
                <a:solidFill>
                  <a:schemeClr val="tx1"/>
                </a:solidFill>
                <a:effectLst/>
                <a:latin typeface="+mn-lt"/>
                <a:ea typeface="+mn-ea"/>
                <a:cs typeface="+mn-cs"/>
              </a:rPr>
              <a:t> but not branch prediction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 https://</a:t>
            </a:r>
            <a:r>
              <a:rPr lang="en-US" sz="1200" b="0" i="0" kern="1200" dirty="0" err="1">
                <a:solidFill>
                  <a:schemeClr val="tx1"/>
                </a:solidFill>
                <a:effectLst/>
                <a:latin typeface="+mn-lt"/>
                <a:ea typeface="+mn-ea"/>
                <a:cs typeface="+mn-cs"/>
              </a:rPr>
              <a:t>en.wikipedia.org</a:t>
            </a:r>
            <a:r>
              <a:rPr lang="en-US" sz="1200" b="0" i="0" kern="1200" dirty="0">
                <a:solidFill>
                  <a:schemeClr val="tx1"/>
                </a:solidFill>
                <a:effectLst/>
                <a:latin typeface="+mn-lt"/>
                <a:ea typeface="+mn-ea"/>
                <a:cs typeface="+mn-cs"/>
              </a:rPr>
              <a:t>/wiki/</a:t>
            </a:r>
            <a:r>
              <a:rPr lang="en-US" sz="1200" b="0" i="0" kern="1200" dirty="0" err="1">
                <a:solidFill>
                  <a:schemeClr val="tx1"/>
                </a:solidFill>
                <a:effectLst/>
                <a:latin typeface="+mn-lt"/>
                <a:ea typeface="+mn-ea"/>
                <a:cs typeface="+mn-cs"/>
              </a:rPr>
              <a:t>Thread_block</a:t>
            </a:r>
            <a:r>
              <a:rPr lang="en-US" sz="1200" b="0" i="0" kern="1200" dirty="0">
                <a:solidFill>
                  <a:schemeClr val="tx1"/>
                </a:solidFill>
                <a:effectLst/>
                <a:latin typeface="+mn-lt"/>
                <a:ea typeface="+mn-ea"/>
                <a:cs typeface="+mn-cs"/>
              </a:rPr>
              <a:t>_(</a:t>
            </a:r>
            <a:r>
              <a:rPr lang="en-US" sz="1200" b="0" i="0" kern="1200" dirty="0" err="1">
                <a:solidFill>
                  <a:schemeClr val="tx1"/>
                </a:solidFill>
                <a:effectLst/>
                <a:latin typeface="+mn-lt"/>
                <a:ea typeface="+mn-ea"/>
                <a:cs typeface="+mn-cs"/>
              </a:rPr>
              <a:t>CUDA_programming</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33</a:t>
            </a:fld>
            <a:endParaRPr lang="en-US"/>
          </a:p>
        </p:txBody>
      </p:sp>
    </p:spTree>
    <p:extLst>
      <p:ext uri="{BB962C8B-B14F-4D97-AF65-F5344CB8AC3E}">
        <p14:creationId xmlns:p14="http://schemas.microsoft.com/office/powerpoint/2010/main" val="4276939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Typical work flow for CUDA programming model [31]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Memory allocation for host and device.</a:t>
            </a:r>
          </a:p>
          <a:p>
            <a:r>
              <a:rPr lang="en-US" sz="1200" b="0" i="0" kern="1200" dirty="0">
                <a:solidFill>
                  <a:schemeClr val="tx1"/>
                </a:solidFill>
                <a:effectLst/>
                <a:latin typeface="+mn-lt"/>
                <a:ea typeface="+mn-ea"/>
                <a:cs typeface="+mn-cs"/>
              </a:rPr>
              <a:t>Initialize host data</a:t>
            </a:r>
          </a:p>
          <a:p>
            <a:r>
              <a:rPr lang="en-US" sz="1200" b="0" i="0" kern="1200" dirty="0">
                <a:solidFill>
                  <a:schemeClr val="tx1"/>
                </a:solidFill>
                <a:effectLst/>
                <a:latin typeface="+mn-lt"/>
                <a:ea typeface="+mn-ea"/>
                <a:cs typeface="+mn-cs"/>
              </a:rPr>
              <a:t>Transfer data from host to device: Host -&gt; GPU</a:t>
            </a:r>
          </a:p>
          <a:p>
            <a:r>
              <a:rPr lang="en-US" sz="1200" b="0" i="0" kern="1200" dirty="0">
                <a:solidFill>
                  <a:schemeClr val="tx1"/>
                </a:solidFill>
                <a:effectLst/>
                <a:latin typeface="+mn-lt"/>
                <a:ea typeface="+mn-ea"/>
                <a:cs typeface="+mn-cs"/>
              </a:rPr>
              <a:t>Kernel call</a:t>
            </a:r>
          </a:p>
          <a:p>
            <a:r>
              <a:rPr lang="en-US" sz="1200" b="0" i="0" kern="1200" dirty="0">
                <a:solidFill>
                  <a:schemeClr val="tx1"/>
                </a:solidFill>
                <a:effectLst/>
                <a:latin typeface="+mn-lt"/>
                <a:ea typeface="+mn-ea"/>
                <a:cs typeface="+mn-cs"/>
              </a:rPr>
              <a:t>Transfer results from device to host: GPU -&gt; Host</a:t>
            </a:r>
          </a:p>
          <a:p>
            <a:r>
              <a:rPr lang="en-US" sz="1200" b="0" i="0" kern="1200" dirty="0">
                <a:solidFill>
                  <a:schemeClr val="tx1"/>
                </a:solidFill>
                <a:effectLst/>
                <a:latin typeface="+mn-lt"/>
                <a:ea typeface="+mn-ea"/>
                <a:cs typeface="+mn-cs"/>
              </a:rPr>
              <a:t>Free GPU memory.</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34</a:t>
            </a:fld>
            <a:endParaRPr lang="en-US"/>
          </a:p>
        </p:txBody>
      </p:sp>
    </p:spTree>
    <p:extLst>
      <p:ext uri="{BB962C8B-B14F-4D97-AF65-F5344CB8AC3E}">
        <p14:creationId xmlns:p14="http://schemas.microsoft.com/office/powerpoint/2010/main" val="4973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GPUs are used as co-processors to accelerate CPUs for general-purpose scientific and engineering computing. </a:t>
            </a:r>
          </a:p>
          <a:p>
            <a:r>
              <a:rPr lang="en-US" sz="1200" b="0" i="0" kern="1200" dirty="0">
                <a:solidFill>
                  <a:schemeClr val="tx1"/>
                </a:solidFill>
                <a:effectLst/>
                <a:latin typeface="+mn-lt"/>
                <a:ea typeface="+mn-ea"/>
                <a:cs typeface="+mn-cs"/>
              </a:rPr>
              <a:t>A GPU accelerates applications running on a CPU by offloading some of the compute-intensive and time consuming portions of the code. </a:t>
            </a:r>
          </a:p>
          <a:p>
            <a:r>
              <a:rPr lang="en-US" sz="1200" b="0" i="0" kern="1200" dirty="0">
                <a:solidFill>
                  <a:schemeClr val="tx1"/>
                </a:solidFill>
                <a:effectLst/>
                <a:latin typeface="+mn-lt"/>
                <a:ea typeface="+mn-ea"/>
                <a:cs typeface="+mn-cs"/>
              </a:rPr>
              <a:t>As shown in the </a:t>
            </a:r>
            <a:r>
              <a:rPr lang="en-US" sz="1200" b="0" i="0" kern="1200">
                <a:solidFill>
                  <a:schemeClr val="tx1"/>
                </a:solidFill>
                <a:effectLst/>
                <a:latin typeface="+mn-lt"/>
                <a:ea typeface="+mn-ea"/>
                <a:cs typeface="+mn-cs"/>
              </a:rPr>
              <a:t>last figure, </a:t>
            </a:r>
            <a:r>
              <a:rPr lang="en-US" sz="1200" b="0" i="0" kern="1200" dirty="0">
                <a:solidFill>
                  <a:schemeClr val="tx1"/>
                </a:solidFill>
                <a:effectLst/>
                <a:latin typeface="+mn-lt"/>
                <a:ea typeface="+mn-ea"/>
                <a:cs typeface="+mn-cs"/>
              </a:rPr>
              <a:t>the massively parallel architecture of GPU is what is responsible for its high compute performance. CPU cores are smarter than individual GPU cores and can process large and broad instruction sets, manage every input and output of a computer that a GPU cannot do. On the other hand, GPUs can process data several orders of magnitude faster than a CPU due to massive parallelism.</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37</a:t>
            </a:fld>
            <a:endParaRPr lang="en-US"/>
          </a:p>
        </p:txBody>
      </p:sp>
    </p:spTree>
    <p:extLst>
      <p:ext uri="{BB962C8B-B14F-4D97-AF65-F5344CB8AC3E}">
        <p14:creationId xmlns:p14="http://schemas.microsoft.com/office/powerpoint/2010/main" val="4273629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CPU coordinates a wide range of general-purpose computing tasks, while the GPU performs a narrower range of more specialized tasks (usually mathematical). In that sense, a GPU can never fully replace a CPU but rather complements CPU architecture and completes more work in the same amount of time as compared to a CPU. Since GPUs can perform concurrent operations on multiple sets of data, they are also used for non-graphical tasks such as </a:t>
            </a:r>
            <a:r>
              <a:rPr lang="en-US" sz="1200" b="0" i="1" kern="1200" dirty="0">
                <a:solidFill>
                  <a:schemeClr val="tx1"/>
                </a:solidFill>
                <a:effectLst/>
                <a:latin typeface="+mn-lt"/>
                <a:ea typeface="+mn-ea"/>
                <a:cs typeface="+mn-cs"/>
              </a:rPr>
              <a:t>machine learning (ML), artificial intelligence(AI), and high performance computation (HPC)</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server environment, there might be 24 to 48 very fast CPU cores. Adding 4 to 8 GPUs to this same server can provide up to 40,000 additional cores. While individual CPU cores are faster (as measured by CPU clock speed), the sheer number of GPU cores and the massive amount of parallelism that they offer more than make up for the single-core clock speed difference and limited instruction sets [5].</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38</a:t>
            </a:fld>
            <a:endParaRPr lang="en-US"/>
          </a:p>
        </p:txBody>
      </p:sp>
    </p:spTree>
    <p:extLst>
      <p:ext uri="{BB962C8B-B14F-4D97-AF65-F5344CB8AC3E}">
        <p14:creationId xmlns:p14="http://schemas.microsoft.com/office/powerpoint/2010/main" val="3484451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39</a:t>
            </a:fld>
            <a:endParaRPr lang="en-US"/>
          </a:p>
        </p:txBody>
      </p:sp>
    </p:spTree>
    <p:extLst>
      <p:ext uri="{BB962C8B-B14F-4D97-AF65-F5344CB8AC3E}">
        <p14:creationId xmlns:p14="http://schemas.microsoft.com/office/powerpoint/2010/main" val="277365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reason of this plateau is heat dissipation. Heat dissipated by a modern microprocessor in a typical desktop machine is ~ 100 W/cm^2 (hotter than a hotplate), see the figure below [20].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Clock speed is a fair indicator of how fast a serial code is going to run. The clock speed plateaus and temperatures sore to 100 W/cm^2 right around 2004. This means that if we want to make our serial code run any faster the chips would actually start to melt, given the constraints of using a viable cooling option. Hence, parallel computing became a way to address the computing power issue and as a way around the laws of Physics. </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40</a:t>
            </a:fld>
            <a:endParaRPr lang="en-US"/>
          </a:p>
        </p:txBody>
      </p:sp>
    </p:spTree>
    <p:extLst>
      <p:ext uri="{BB962C8B-B14F-4D97-AF65-F5344CB8AC3E}">
        <p14:creationId xmlns:p14="http://schemas.microsoft.com/office/powerpoint/2010/main" val="345038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622144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figure above shows the reduced power consumption of using a dual-core processor [21].</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Area      = 1       Single Core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Voltage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Freq=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Perf= 1</a:t>
            </a:r>
            <a:r>
              <a:rPr lang="en-US" sz="1200" b="0" kern="1200" dirty="0">
                <a:solidFill>
                  <a:schemeClr val="tx1"/>
                </a:solidFill>
                <a:effectLst/>
                <a:latin typeface="+mn-lt"/>
                <a:ea typeface="+mn-ea"/>
                <a:cs typeface="+mn-cs"/>
              </a:rPr>
              <a:t> </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Area      =  2         Dual Core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Voltage =  0.85</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Freq=  0.85</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Perf=  ~1.8</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41</a:t>
            </a:fld>
            <a:endParaRPr lang="en-US"/>
          </a:p>
        </p:txBody>
      </p:sp>
    </p:spTree>
    <p:extLst>
      <p:ext uri="{BB962C8B-B14F-4D97-AF65-F5344CB8AC3E}">
        <p14:creationId xmlns:p14="http://schemas.microsoft.com/office/powerpoint/2010/main" val="2801344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42</a:t>
            </a:fld>
            <a:endParaRPr lang="en-US"/>
          </a:p>
        </p:txBody>
      </p:sp>
    </p:spTree>
    <p:extLst>
      <p:ext uri="{BB962C8B-B14F-4D97-AF65-F5344CB8AC3E}">
        <p14:creationId xmlns:p14="http://schemas.microsoft.com/office/powerpoint/2010/main" val="2446790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43</a:t>
            </a:fld>
            <a:endParaRPr lang="en-US"/>
          </a:p>
        </p:txBody>
      </p:sp>
    </p:spTree>
    <p:extLst>
      <p:ext uri="{BB962C8B-B14F-4D97-AF65-F5344CB8AC3E}">
        <p14:creationId xmlns:p14="http://schemas.microsoft.com/office/powerpoint/2010/main" val="2446790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Invented by </a:t>
            </a:r>
            <a:r>
              <a:rPr lang="en-US" sz="1200" b="0" i="1" kern="1200" dirty="0">
                <a:solidFill>
                  <a:schemeClr val="tx1"/>
                </a:solidFill>
                <a:effectLst/>
                <a:latin typeface="+mn-lt"/>
                <a:ea typeface="+mn-ea"/>
                <a:cs typeface="+mn-cs"/>
              </a:rPr>
              <a:t>NVIDIA</a:t>
            </a:r>
            <a:r>
              <a:rPr lang="en-US" sz="1200" b="0" i="0" kern="1200" dirty="0">
                <a:solidFill>
                  <a:schemeClr val="tx1"/>
                </a:solidFill>
                <a:effectLst/>
                <a:latin typeface="+mn-lt"/>
                <a:ea typeface="+mn-ea"/>
                <a:cs typeface="+mn-cs"/>
              </a:rPr>
              <a:t> in Nov. 2006.</a:t>
            </a:r>
          </a:p>
          <a:p>
            <a:r>
              <a:rPr lang="en-US" sz="1200" b="0" i="0" kern="1200" dirty="0">
                <a:solidFill>
                  <a:schemeClr val="tx1"/>
                </a:solidFill>
                <a:effectLst/>
                <a:latin typeface="+mn-lt"/>
                <a:ea typeface="+mn-ea"/>
                <a:cs typeface="+mn-cs"/>
              </a:rPr>
              <a:t>General purpose parallel computing platform and programming model to solve complex computational problems in more efficient way than on a CPU.</a:t>
            </a:r>
          </a:p>
          <a:p>
            <a:r>
              <a:rPr lang="en-US" sz="1200" b="0" i="0" kern="1200" dirty="0">
                <a:solidFill>
                  <a:schemeClr val="tx1"/>
                </a:solidFill>
                <a:effectLst/>
                <a:latin typeface="+mn-lt"/>
                <a:ea typeface="+mn-ea"/>
                <a:cs typeface="+mn-cs"/>
              </a:rPr>
              <a:t>All NVIDIA GPUs - GeForce®, Quadro®, and Tesla® - support CUDA® parallel-programming model.</a:t>
            </a:r>
          </a:p>
          <a:p>
            <a:r>
              <a:rPr lang="en-US" sz="1200" b="0" i="0" kern="1200" dirty="0">
                <a:solidFill>
                  <a:schemeClr val="tx1"/>
                </a:solidFill>
                <a:effectLst/>
                <a:latin typeface="+mn-lt"/>
                <a:ea typeface="+mn-ea"/>
                <a:cs typeface="+mn-cs"/>
              </a:rPr>
              <a:t>Supports C, C++, Fortran, Python. Compatible with both OpenCL and </a:t>
            </a:r>
            <a:r>
              <a:rPr lang="en-US" sz="1200" b="0" i="0" kern="1200" dirty="0" err="1">
                <a:solidFill>
                  <a:schemeClr val="tx1"/>
                </a:solidFill>
                <a:effectLst/>
                <a:latin typeface="+mn-lt"/>
                <a:ea typeface="+mn-ea"/>
                <a:cs typeface="+mn-cs"/>
              </a:rPr>
              <a:t>OpenACC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Compatible with Windows, Linux, OS X.</a:t>
            </a:r>
          </a:p>
          <a:p>
            <a:r>
              <a:rPr lang="en-US" sz="1200" b="0" i="0" kern="1200" dirty="0">
                <a:solidFill>
                  <a:schemeClr val="tx1"/>
                </a:solidFill>
                <a:effectLst/>
                <a:latin typeface="+mn-lt"/>
                <a:ea typeface="+mn-ea"/>
                <a:cs typeface="+mn-cs"/>
              </a:rPr>
              <a:t>Automatic Thread management (can handle +100k threads)</a:t>
            </a:r>
          </a:p>
          <a:p>
            <a:r>
              <a:rPr lang="en-US" sz="1200" b="0" i="0" kern="1200" dirty="0">
                <a:solidFill>
                  <a:schemeClr val="tx1"/>
                </a:solidFill>
                <a:effectLst/>
                <a:latin typeface="+mn-lt"/>
                <a:ea typeface="+mn-ea"/>
                <a:cs typeface="+mn-cs"/>
              </a:rPr>
              <a:t>Multithreading: hides latency and helps maximize the GPU utilization.</a:t>
            </a:r>
          </a:p>
          <a:p>
            <a:r>
              <a:rPr lang="en-US" sz="1200" b="0" i="0" kern="1200" dirty="0">
                <a:solidFill>
                  <a:schemeClr val="tx1"/>
                </a:solidFill>
                <a:effectLst/>
                <a:latin typeface="+mn-lt"/>
                <a:ea typeface="+mn-ea"/>
                <a:cs typeface="+mn-cs"/>
              </a:rPr>
              <a:t>Transparent for the programmer.</a:t>
            </a:r>
          </a:p>
          <a:p>
            <a:r>
              <a:rPr lang="en-US" sz="1200" b="0" i="0" kern="1200" dirty="0">
                <a:solidFill>
                  <a:schemeClr val="tx1"/>
                </a:solidFill>
                <a:effectLst/>
                <a:latin typeface="+mn-lt"/>
                <a:ea typeface="+mn-ea"/>
                <a:cs typeface="+mn-cs"/>
              </a:rPr>
              <a:t>Limited synchronization between threads is provided.</a:t>
            </a:r>
          </a:p>
          <a:p>
            <a:r>
              <a:rPr lang="en-US" sz="1200" b="0" i="0" kern="1200" dirty="0">
                <a:solidFill>
                  <a:schemeClr val="tx1"/>
                </a:solidFill>
                <a:effectLst/>
                <a:latin typeface="+mn-lt"/>
                <a:ea typeface="+mn-ea"/>
                <a:cs typeface="+mn-cs"/>
              </a:rPr>
              <a:t>Difficult to dead-lock. Disadvantage of Message Passing.</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44</a:t>
            </a:fld>
            <a:endParaRPr lang="en-US"/>
          </a:p>
        </p:txBody>
      </p:sp>
    </p:spTree>
    <p:extLst>
      <p:ext uri="{BB962C8B-B14F-4D97-AF65-F5344CB8AC3E}">
        <p14:creationId xmlns:p14="http://schemas.microsoft.com/office/powerpoint/2010/main" val="3774021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CUDA toolkit provides ways to obtain the best performance from NVIDIA GPUs [27]. It is optimized for various GPU hardware &amp; software. Hence, GPU performance is not too different across various GPUs. Users may not see too much of performance difference across various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hardwares</a:t>
            </a:r>
            <a:r>
              <a:rPr lang="en-US" sz="1200" b="0" i="0" kern="1200" dirty="0">
                <a:solidFill>
                  <a:schemeClr val="tx1"/>
                </a:solidFill>
                <a:effectLst/>
                <a:latin typeface="+mn-lt"/>
                <a:ea typeface="+mn-ea"/>
                <a:cs typeface="+mn-cs"/>
              </a:rPr>
              <a:t>. But still good to benchmark your application for various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Requires special programming but similar to C.</a:t>
            </a:r>
          </a:p>
          <a:p>
            <a:r>
              <a:rPr lang="en-US" sz="1200" b="0" i="0" kern="1200" dirty="0">
                <a:solidFill>
                  <a:schemeClr val="tx1"/>
                </a:solidFill>
                <a:effectLst/>
                <a:latin typeface="+mn-lt"/>
                <a:ea typeface="+mn-ea"/>
                <a:cs typeface="+mn-cs"/>
              </a:rPr>
              <a:t>CUDA code is forward compatible with future hardware.</a:t>
            </a:r>
          </a:p>
          <a:p>
            <a:r>
              <a:rPr lang="en-US" sz="1200" b="0" i="0" kern="1200" dirty="0">
                <a:solidFill>
                  <a:schemeClr val="tx1"/>
                </a:solidFill>
                <a:effectLst/>
                <a:latin typeface="+mn-lt"/>
                <a:ea typeface="+mn-ea"/>
                <a:cs typeface="+mn-cs"/>
              </a:rPr>
              <a:t>Number crunching: Modern graphics cards are capable of performing few teraflops (TFLOPS) of operation. Floating-point operations per second (FLOPS) is an effective benchmark for GPU performance that measures how much math a GPU can do in a very short amount of time.</a:t>
            </a:r>
          </a:p>
          <a:p>
            <a:r>
              <a:rPr lang="en-US" sz="1200" b="0" i="0" kern="1200" dirty="0">
                <a:solidFill>
                  <a:schemeClr val="tx1"/>
                </a:solidFill>
                <a:effectLst/>
                <a:latin typeface="+mn-lt"/>
                <a:ea typeface="+mn-ea"/>
                <a:cs typeface="+mn-cs"/>
              </a:rPr>
              <a:t>Power and cooling important factors for GPU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45</a:t>
            </a:fld>
            <a:endParaRPr lang="en-US"/>
          </a:p>
        </p:txBody>
      </p:sp>
    </p:spTree>
    <p:extLst>
      <p:ext uri="{BB962C8B-B14F-4D97-AF65-F5344CB8AC3E}">
        <p14:creationId xmlns:p14="http://schemas.microsoft.com/office/powerpoint/2010/main" val="2357008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figure above shows a comparison of a single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with multiple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modules [29]. </a:t>
            </a:r>
          </a:p>
          <a:p>
            <a:r>
              <a:rPr lang="en-US" sz="1200" b="0" i="0" kern="1200" dirty="0">
                <a:solidFill>
                  <a:schemeClr val="tx1"/>
                </a:solidFill>
                <a:effectLst/>
                <a:latin typeface="+mn-lt"/>
                <a:ea typeface="+mn-ea"/>
                <a:cs typeface="+mn-cs"/>
              </a:rPr>
              <a:t>Combining multiple </a:t>
            </a:r>
            <a:r>
              <a:rPr lang="en-US" sz="1200" b="0" i="0" kern="1200" dirty="0" err="1">
                <a:solidFill>
                  <a:schemeClr val="tx1"/>
                </a:solidFill>
                <a:effectLst/>
                <a:latin typeface="+mn-lt"/>
                <a:ea typeface="+mn-ea"/>
                <a:cs typeface="+mn-cs"/>
              </a:rPr>
              <a:t>gpus</a:t>
            </a:r>
            <a:r>
              <a:rPr lang="en-US" sz="1200" b="0" i="0" kern="1200" dirty="0">
                <a:solidFill>
                  <a:schemeClr val="tx1"/>
                </a:solidFill>
                <a:effectLst/>
                <a:latin typeface="+mn-lt"/>
                <a:ea typeface="+mn-ea"/>
                <a:cs typeface="+mn-cs"/>
              </a:rPr>
              <a:t> together </a:t>
            </a:r>
            <a:r>
              <a:rPr lang="en-US" sz="1200" b="1" i="0" kern="1200" dirty="0">
                <a:solidFill>
                  <a:schemeClr val="tx1"/>
                </a:solidFill>
                <a:effectLst/>
                <a:latin typeface="+mn-lt"/>
                <a:ea typeface="+mn-ea"/>
                <a:cs typeface="+mn-cs"/>
              </a:rPr>
              <a:t>to form a larger logical GPU </a:t>
            </a:r>
            <a:r>
              <a:rPr lang="en-US" sz="1200" b="0" i="0" kern="1200" dirty="0">
                <a:solidFill>
                  <a:schemeClr val="tx1"/>
                </a:solidFill>
                <a:effectLst/>
                <a:latin typeface="+mn-lt"/>
                <a:ea typeface="+mn-ea"/>
                <a:cs typeface="+mn-cs"/>
              </a:rPr>
              <a:t>can enhance performance scaling beyond Moore's law. </a:t>
            </a:r>
          </a:p>
          <a:p>
            <a:r>
              <a:rPr lang="en-US" sz="1200" b="0" i="0" kern="1200" dirty="0">
                <a:solidFill>
                  <a:schemeClr val="tx1"/>
                </a:solidFill>
                <a:effectLst/>
                <a:latin typeface="+mn-lt"/>
                <a:ea typeface="+mn-ea"/>
                <a:cs typeface="+mn-cs"/>
              </a:rPr>
              <a:t>However any code, meant to use multiple GPUs, needs to be optimized first and made suitable for inter-GPU communication before it can be implemented for that purpose [30].</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48</a:t>
            </a:fld>
            <a:endParaRPr lang="en-US"/>
          </a:p>
        </p:txBody>
      </p:sp>
    </p:spTree>
    <p:extLst>
      <p:ext uri="{BB962C8B-B14F-4D97-AF65-F5344CB8AC3E}">
        <p14:creationId xmlns:p14="http://schemas.microsoft.com/office/powerpoint/2010/main" val="46854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64284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graphics processing unit</a:t>
            </a:r>
            <a:r>
              <a:rPr lang="en-US" sz="1200" b="0" i="0" kern="1200" dirty="0">
                <a:solidFill>
                  <a:schemeClr val="tx1"/>
                </a:solidFill>
                <a:effectLst/>
                <a:latin typeface="+mn-lt"/>
                <a:ea typeface="+mn-ea"/>
                <a:cs typeface="+mn-cs"/>
              </a:rPr>
              <a:t> (GPU) is a specialized microprocessor that is originally designed to accelerate graphics rendering to a display device [1,2]. They have highly parallel structure, which makes them very efficient in </a:t>
            </a:r>
            <a:r>
              <a:rPr lang="en-US" sz="1200" b="1" i="0" kern="1200" dirty="0">
                <a:solidFill>
                  <a:schemeClr val="tx1"/>
                </a:solidFill>
                <a:effectLst/>
                <a:latin typeface="+mn-lt"/>
                <a:ea typeface="+mn-ea"/>
                <a:cs typeface="+mn-cs"/>
              </a:rPr>
              <a:t>simultaneously</a:t>
            </a:r>
            <a:r>
              <a:rPr lang="en-US" sz="1200" b="0" i="0" kern="1200" dirty="0">
                <a:solidFill>
                  <a:schemeClr val="tx1"/>
                </a:solidFill>
                <a:effectLst/>
                <a:latin typeface="+mn-lt"/>
                <a:ea typeface="+mn-ea"/>
                <a:cs typeface="+mn-cs"/>
              </a:rPr>
              <a:t> processing large blocks of data. This is the reason why they are extremely useful for parallel computing that is used in areas, such as machine learning, high-performance computing, video editing, gaming applications, etc. GPUs are used in embedded systems, mobile phones, personal computers, workstations, and game consoles. Modern GPUs are very efficient at manipulating computer graphics and image processing and are more efficient than general-purpose </a:t>
            </a:r>
            <a:r>
              <a:rPr lang="en-US" sz="1200" b="0" i="1" kern="1200" dirty="0">
                <a:solidFill>
                  <a:schemeClr val="tx1"/>
                </a:solidFill>
                <a:effectLst/>
                <a:latin typeface="+mn-lt"/>
                <a:ea typeface="+mn-ea"/>
                <a:cs typeface="+mn-cs"/>
              </a:rPr>
              <a:t>central processing units</a:t>
            </a:r>
            <a:r>
              <a:rPr lang="en-US" sz="1200" b="0" i="0" kern="1200" dirty="0">
                <a:solidFill>
                  <a:schemeClr val="tx1"/>
                </a:solidFill>
                <a:effectLst/>
                <a:latin typeface="+mn-lt"/>
                <a:ea typeface="+mn-ea"/>
                <a:cs typeface="+mn-cs"/>
              </a:rPr>
              <a:t> (CPUs) for parallel computing. GPUs may be integrated into the computer’s CPU or offered as a discrete hardware unit.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figure shows a generic block diagram of a GPU along with its various components.</a:t>
            </a:r>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CPU is the logical thinking part of a computer's silicon brain, while the GPU can be considered as its creative side that helps render graphical user interfaces into visually appealing entities and designs.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CPU is constructed from millions of transistors [3] and, typically, consists of four to eight cores, while a GPU consists of hundreds of smaller processing cores [4], known as Arithmetic Logic Units [ALUs]) (see the figure below).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has low latency and reasonable throughput but computes a job as fast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GPU, on the other hand, has high throughput and reasonable latency (delay between a user's action and an application's response to that action) but computes many jobs within a reasonable timeframe.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CPUs and GPUs work together to increase the throughput (amount of data that can be transferred from one location to another in a given amount of time) of data and the number of simultaneous calculations within an application [5]. The main program runs on the CPU while the GPU carries out repetitive calculations within an application in parallel. </a:t>
            </a:r>
            <a:endParaRPr lang="en-US" dirty="0"/>
          </a:p>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323790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summarize, CPUs have several cores, offer low latency, and are good for serial programming but they can only do a handful of operations at once. GPUs, on the other hand, have many cores, handle high throughput, and are known for parallel processing with performing thousands of operations at once [6].</a:t>
            </a:r>
          </a:p>
          <a:p>
            <a:endParaRPr lang="en-US" dirty="0"/>
          </a:p>
          <a:p>
            <a:r>
              <a:rPr lang="en-US" sz="1200" b="0" i="0" kern="1200" dirty="0">
                <a:solidFill>
                  <a:schemeClr val="tx1"/>
                </a:solidFill>
                <a:effectLst/>
                <a:latin typeface="+mn-lt"/>
                <a:ea typeface="+mn-ea"/>
                <a:cs typeface="+mn-cs"/>
              </a:rPr>
              <a:t>Check out this cool video by NVIDIA that shows the difference between CPUs and GPUs using visual aid: </a:t>
            </a:r>
            <a:r>
              <a:rPr lang="en-US" sz="1200" b="0" i="0" u="sng" kern="1200" dirty="0">
                <a:solidFill>
                  <a:schemeClr val="tx1"/>
                </a:solidFill>
                <a:effectLst/>
                <a:latin typeface="+mn-lt"/>
                <a:ea typeface="+mn-ea"/>
                <a:cs typeface="+mn-cs"/>
                <a:hlinkClick r:id="rId3"/>
              </a:rPr>
              <a:t>https://www.youtube.com/watch?v=ZrJeYFxpUyQ</a:t>
            </a:r>
            <a:br>
              <a:rPr lang="en-US" dirty="0"/>
            </a:b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3646328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Figure above shows how massively parallel programming is executed using GPUs along with CPUs [28].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Memory sharing between CPU &amp; GPU - GPU have multiple cores without control unit but the CPU controls the GPU through control unit. Dedicated GPU have its own DRAM=VRAM=GRAM faster then integrated RAM. Integrated GPU means that GPU is placed on same chip with CPU, and CPU &amp; GPU used same RAM memory (shared memory ). </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10</a:t>
            </a:fld>
            <a:endParaRPr lang="en-US"/>
          </a:p>
        </p:txBody>
      </p:sp>
    </p:spTree>
    <p:extLst>
      <p:ext uri="{BB962C8B-B14F-4D97-AF65-F5344CB8AC3E}">
        <p14:creationId xmlns:p14="http://schemas.microsoft.com/office/powerpoint/2010/main" val="3429597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Discovery cluster supports a variety of GPUs that offer a wide range of functionalities and capabilities.</a:t>
            </a:r>
          </a:p>
          <a:p>
            <a:r>
              <a:rPr lang="en-US" sz="1200" b="0" i="0" kern="1200" dirty="0">
                <a:solidFill>
                  <a:schemeClr val="tx1"/>
                </a:solidFill>
                <a:effectLst/>
                <a:latin typeface="+mn-lt"/>
                <a:ea typeface="+mn-ea"/>
                <a:cs typeface="+mn-cs"/>
              </a:rPr>
              <a:t>k40m - The Tesla K40m is an enthusiast-class professional graphics card developed by NVIDIA, which was launched in November 2013. It is built on 28 nm process, based on the GK110B graphics processor, and supports DirectX 12. For full specifications, see [8].</a:t>
            </a:r>
          </a:p>
          <a:p>
            <a:r>
              <a:rPr lang="en-US" sz="1200" b="0" i="0" kern="1200" dirty="0">
                <a:solidFill>
                  <a:schemeClr val="tx1"/>
                </a:solidFill>
                <a:effectLst/>
                <a:latin typeface="+mn-lt"/>
                <a:ea typeface="+mn-ea"/>
                <a:cs typeface="+mn-cs"/>
              </a:rPr>
              <a:t>k80 - The Tesla K80 is a professional graphics card developed by NVIDIA, which was launched in November 2014. It is built on 28 nm process, is based on the GK210 graphics processor, and supports DirectX 12. </a:t>
            </a:r>
            <a:r>
              <a:rPr lang="en-US" sz="1200" b="0" i="0" kern="1200" dirty="0" err="1">
                <a:solidFill>
                  <a:schemeClr val="tx1"/>
                </a:solidFill>
                <a:effectLst/>
                <a:latin typeface="+mn-lt"/>
                <a:ea typeface="+mn-ea"/>
                <a:cs typeface="+mn-cs"/>
              </a:rPr>
              <a:t>Advertized</a:t>
            </a:r>
            <a:r>
              <a:rPr lang="en-US" sz="1200" b="0" i="0" kern="1200" dirty="0">
                <a:solidFill>
                  <a:schemeClr val="tx1"/>
                </a:solidFill>
                <a:effectLst/>
                <a:latin typeface="+mn-lt"/>
                <a:ea typeface="+mn-ea"/>
                <a:cs typeface="+mn-cs"/>
              </a:rPr>
              <a:t> as the world's most popular GPU on NVIDIA website, it delivers exceptional performance with fewer, more powerful servers that tremendously reduces data center costs and boosts throughput 5-10 times more in real-world applications. For full specifications and details, see [9, 10].</a:t>
            </a:r>
          </a:p>
          <a:p>
            <a:r>
              <a:rPr lang="en-US" sz="1200" b="0" i="0" kern="1200" dirty="0">
                <a:solidFill>
                  <a:schemeClr val="tx1"/>
                </a:solidFill>
                <a:effectLst/>
                <a:latin typeface="+mn-lt"/>
                <a:ea typeface="+mn-ea"/>
                <a:cs typeface="+mn-cs"/>
              </a:rPr>
              <a:t>p100 - The Tesla P100 is an enthusiast-class professional graphics card developed by NVIDIA, which was launched in June 2016. It is Built on 16 nm process, is based on the GP100 graphics processor, and supports DirectX 12. Advertised as the world's first AI supercomputing data center GPU on NVIDIA website, it offers a unified platform for accelerating both HPC and AI, and dramatically increases throughput. For full specifications and details, see [11, 12].</a:t>
            </a:r>
          </a:p>
          <a:p>
            <a:r>
              <a:rPr lang="en-US" sz="1200" b="0" i="0" kern="1200" dirty="0">
                <a:solidFill>
                  <a:schemeClr val="tx1"/>
                </a:solidFill>
                <a:effectLst/>
                <a:latin typeface="+mn-lt"/>
                <a:ea typeface="+mn-ea"/>
                <a:cs typeface="+mn-cs"/>
              </a:rPr>
              <a:t>v100-pcie &amp; v100-sxm2 - The Tesla V100 series is a professional graphics card developed by NVIDIA, which was launched in March 2018. It is built on 12 nm process, is based on the GV100 graphics processor, and supports DirectX 12. Advertised as the first tensor core GPU on NVIDIA website, it is the most advanced data center GPU for AI. It comes in 16 and 32GB configurations. It offers performance of up to 32 CPUs wrapped up in a single GPU. For full specifications and details, see [13, 14, 15].</a:t>
            </a:r>
          </a:p>
          <a:p>
            <a:r>
              <a:rPr lang="en-US" sz="1200" b="0" i="0" kern="1200" dirty="0">
                <a:solidFill>
                  <a:schemeClr val="tx1"/>
                </a:solidFill>
                <a:effectLst/>
                <a:latin typeface="+mn-lt"/>
                <a:ea typeface="+mn-ea"/>
                <a:cs typeface="+mn-cs"/>
              </a:rPr>
              <a:t>T4 - The Tesla T4 is a professional graphics card developed by NVIDIA, which was launched in September 2018. It is built on 12 nm process, is based on the TU104 graphics processor, and supports DirectX 12 Ultimate. This GPU offers breakthrough performance by accelerating various computing environments ranging from cloud to AI &amp; graphics. It is energy-efficient and features multi-precision Turing Tensor Cores, providing up to 500 trillion tensor operations per second, and new RT Cores, for performing ray tracing operations with extraordinary efficiency. For full specifications and details, see [16, 17].</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latest Tesla 20-series GPUs are based on the latest implementation of the CUDA platform called the "Fermi architecture". Fermi has key computing features such as 500+ gigaflops of IEEE standard double-precision floating-point hardware support, L1 and L2 caches, ECC memory error protection, local user-managed data caches in the form of shared memory dispersed throughout the GPU, coalesced memory accesses, and more.</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11</a:t>
            </a:fld>
            <a:endParaRPr lang="en-US"/>
          </a:p>
        </p:txBody>
      </p:sp>
    </p:spTree>
    <p:extLst>
      <p:ext uri="{BB962C8B-B14F-4D97-AF65-F5344CB8AC3E}">
        <p14:creationId xmlns:p14="http://schemas.microsoft.com/office/powerpoint/2010/main" val="1495354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Nvidia_graphics_processing_units"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rc-docs.northeastern.edu/en/latest/using-discovery/workingwithgpu.html"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rc-docs.northeastern.edu/en/latest/hardware/partitions.html"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mailto:username@login.discovery.neu.edu"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slurm.schedmd.com/sinfo.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ood.discovery.neu.edu/pun/sys/dashboard/batch_connect/sys/jupyter_advanced/session_contexts/ne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rc-docs.northeastern.edu/en/latest/using-ood/interactiveapps.html#working-with-jupyter-notebook-custom-anaconda-environm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3.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mailto:username@login.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hyperlink" Target="https://rc-docs.northeastern.edu/en/latest/using-discovery/workingwithgpu.html"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8" Type="http://schemas.openxmlformats.org/officeDocument/2006/relationships/hyperlink" Target="https://www.techpowerup.com/gpu-specs/tesla-k20m.c2029" TargetMode="External"/><Relationship Id="rId13" Type="http://schemas.openxmlformats.org/officeDocument/2006/relationships/hyperlink" Target="https://www.nvidia.com/en-us/data-center/tesla-p100/?ncid=afm-chs-44270&amp;ranMID=44270&amp;ranEAID=a1LgFw09t88&amp;ranSiteID=a1LgFw09t88-yrGtdekAO3N2TJ.zF60rFA" TargetMode="External"/><Relationship Id="rId3" Type="http://schemas.openxmlformats.org/officeDocument/2006/relationships/hyperlink" Target="https://www.intel.com/content/www/us/en/products/docs/processors/what-is-a-gpu.html" TargetMode="External"/><Relationship Id="rId7" Type="http://schemas.openxmlformats.org/officeDocument/2006/relationships/hyperlink" Target="https://blogs.nvidia.com/blog/2009/12/16/whats-the-difference-between-a-cpu-and-a-gpu/?ncid=afm-chs-44270&amp;ranMID=44270&amp;ranEAID=a1LgFw09t88&amp;ranSiteID=a1LgFw09t88-f.sbMZrKc2uBE1vsFxyu6w" TargetMode="External"/><Relationship Id="rId12" Type="http://schemas.openxmlformats.org/officeDocument/2006/relationships/hyperlink" Target="https://www.techpowerup.com/gpu-specs/tesla-p100-pcie-16-gb.c2888" TargetMode="External"/><Relationship Id="rId2" Type="http://schemas.openxmlformats.org/officeDocument/2006/relationships/hyperlink" Target="https://en.wikipedia.org/wiki/Graphics_processing_unit" TargetMode="External"/><Relationship Id="rId1" Type="http://schemas.openxmlformats.org/officeDocument/2006/relationships/slideLayout" Target="../slideLayouts/slideLayout14.xml"/><Relationship Id="rId6" Type="http://schemas.openxmlformats.org/officeDocument/2006/relationships/hyperlink" Target="https://www.omnisci.com/technical-glossary/cpu-vs-gpu" TargetMode="External"/><Relationship Id="rId11" Type="http://schemas.openxmlformats.org/officeDocument/2006/relationships/hyperlink" Target="https://www.nvidia.com/en-gb/data-center/tesla-k80/?ncid=afm-chs-44270&amp;ranMID=44270&amp;ranEAID=a1LgFw09t88&amp;ranSiteID=a1LgFw09t88-_qFy8Z5gnAykrfpPWVrG6Q" TargetMode="External"/><Relationship Id="rId5" Type="http://schemas.openxmlformats.org/officeDocument/2006/relationships/hyperlink" Target="https://www.boston.co.uk/info/nvidia-kepler/what-is-gpu-computing.aspx" TargetMode="External"/><Relationship Id="rId10" Type="http://schemas.openxmlformats.org/officeDocument/2006/relationships/hyperlink" Target="https://www.techpowerup.com/gpu-specs/tesla-k80.c2616" TargetMode="External"/><Relationship Id="rId4" Type="http://schemas.openxmlformats.org/officeDocument/2006/relationships/hyperlink" Target="https://www.intel.com/content/www/us/en/products/docs/processors/cpu-vs-gpu.html" TargetMode="External"/><Relationship Id="rId9" Type="http://schemas.openxmlformats.org/officeDocument/2006/relationships/hyperlink" Target="https://www.techpowerup.com/gpu-specs/tesla-k40m.c2529"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s://www.karlrupp.net/2018/02/42-years-of-microprocessor-trend-data/" TargetMode="External"/><Relationship Id="rId13" Type="http://schemas.openxmlformats.org/officeDocument/2006/relationships/hyperlink" Target="https://en.wikipedia.org/wiki/Halide_(programming_language)" TargetMode="External"/><Relationship Id="rId18" Type="http://schemas.openxmlformats.org/officeDocument/2006/relationships/hyperlink" Target="https://research.nvidia.com/publication/2017-06_MCM-GPU%3A-Multi-Chip-Module-GPUs" TargetMode="External"/><Relationship Id="rId3" Type="http://schemas.openxmlformats.org/officeDocument/2006/relationships/hyperlink" Target="https://www.nvidia.com/en-us/data-center/v100/?ncid=afm-chs-44270&amp;ranMID=44270&amp;ranEAID=a1LgFw09t88&amp;ranSiteID=a1LgFw09t88-osKIXys4ipWkL71z9CX6Mw" TargetMode="External"/><Relationship Id="rId7" Type="http://schemas.openxmlformats.org/officeDocument/2006/relationships/hyperlink" Target="https://en.wikipedia.org/wiki/Moore%27s_law" TargetMode="External"/><Relationship Id="rId12" Type="http://schemas.openxmlformats.org/officeDocument/2006/relationships/hyperlink" Target="https://blogs.nvidia.com/blog/2012/09/10/what-is-cuda-2/?ncid=afm-chs-44270&amp;ranMID=44270&amp;ranEAID=a1LgFw09t88&amp;ranSiteID=a1LgFw09t88-Q_jh59H99YMEYsRxTy2Oeg" TargetMode="External"/><Relationship Id="rId17" Type="http://schemas.openxmlformats.org/officeDocument/2006/relationships/hyperlink" Target="https://people.duke.edu/~ccc14/sta-663/CUDAPython.html" TargetMode="External"/><Relationship Id="rId2" Type="http://schemas.openxmlformats.org/officeDocument/2006/relationships/hyperlink" Target="https://www.techpowerup.com/gpu-specs/tesla-v100-pcie-32-gb.c3184" TargetMode="External"/><Relationship Id="rId16" Type="http://schemas.openxmlformats.org/officeDocument/2006/relationships/hyperlink" Target="https://docs.nvidia.com/cuda/cuda-c-best-practices-guide/index.html?ncid=afm-chs-44270&amp;ranMID=44270&amp;ranEAID=a1LgFw09t88&amp;ranSiteID=a1LgFw09t88-Ykc6GLrcM_KaPvdcP3eo4w" TargetMode="External"/><Relationship Id="rId20" Type="http://schemas.openxmlformats.org/officeDocument/2006/relationships/hyperlink" Target="https://developer.nvidia.com/blog/easy-introduction-cuda-c-and-c/?ncid=afm-chs-44270&amp;ranMID=44270&amp;ranEAID=a1LgFw09t88&amp;ranSiteID=a1LgFw09t88-IKbgke2Ie3siiYxpJZGAog" TargetMode="External"/><Relationship Id="rId1" Type="http://schemas.openxmlformats.org/officeDocument/2006/relationships/slideLayout" Target="../slideLayouts/slideLayout14.xml"/><Relationship Id="rId6" Type="http://schemas.openxmlformats.org/officeDocument/2006/relationships/hyperlink" Target="https://www.nvidia.com/en-us/data-center/tesla-t4/?ncid=afm-chs-44270&amp;ranMID=44270&amp;ranEAID=a1LgFw09t88&amp;ranSiteID=a1LgFw09t88-OeJNemEieaA9ySKjMmtBlA" TargetMode="External"/><Relationship Id="rId11" Type="http://schemas.openxmlformats.org/officeDocument/2006/relationships/hyperlink" Target="https://en.wikipedia.org/wiki/CUDA" TargetMode="External"/><Relationship Id="rId5" Type="http://schemas.openxmlformats.org/officeDocument/2006/relationships/hyperlink" Target="https://www.techpowerup.com/gpu-specs/tesla-t4.c3316" TargetMode="External"/><Relationship Id="rId15" Type="http://schemas.openxmlformats.org/officeDocument/2006/relationships/hyperlink" Target="https://developer.nvidia.com/opencl?ncid=afm-chs-44270&amp;ranMID=44270&amp;ranEAID=a1LgFw09t88&amp;ranSiteID=a1LgFw09t88-xBHt2AswA25NHd3UnN0jbQ" TargetMode="External"/><Relationship Id="rId10" Type="http://schemas.openxmlformats.org/officeDocument/2006/relationships/hyperlink" Target="https://www.slideserve.com/gram/etm-555-supplementary-lecture-notes-version-5-201-2-contents-powerpoint-ppt-presentation" TargetMode="External"/><Relationship Id="rId19" Type="http://schemas.openxmlformats.org/officeDocument/2006/relationships/hyperlink" Target="https://medium.com/gpgpu/multi-gpu-programming-6768eeb42e2c" TargetMode="External"/><Relationship Id="rId4" Type="http://schemas.openxmlformats.org/officeDocument/2006/relationships/hyperlink" Target="https://www.techpowerup.com/gpu-specs/tesla-v100-sxm2-32-gb.c3185" TargetMode="External"/><Relationship Id="rId9" Type="http://schemas.openxmlformats.org/officeDocument/2006/relationships/hyperlink" Target="https://www.r-ccs.riken.jp/r-ccssite/wp-content/uploads/2019/10/campus_mapmr.JohnUrbanic-1.pdf" TargetMode="External"/><Relationship Id="rId14" Type="http://schemas.openxmlformats.org/officeDocument/2006/relationships/hyperlink" Target="https://en.wikipedia.org/wiki/OpenACC"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c-docs.northeastern.edu/en/latest/using-discovery/workingwithgpu.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docs.conda.io/projects/conda/en/latest/command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hyperlink" Target="https://commons.wikimedia.org/w/index.php?curid=61055349" TargetMode="Externa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ZrJeYFxpUyQ"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5953" y="916300"/>
            <a:ext cx="8358083" cy="1492048"/>
          </a:xfrm>
        </p:spPr>
        <p:txBody>
          <a:bodyPr/>
          <a:lstStyle/>
          <a:p>
            <a:pPr algn="ctr"/>
            <a:r>
              <a:rPr lang="en-US" dirty="0"/>
              <a:t>Using GPUs On Discovery </a:t>
            </a:r>
          </a:p>
        </p:txBody>
      </p:sp>
      <p:sp>
        <p:nvSpPr>
          <p:cNvPr id="6" name="Subtitle 2">
            <a:extLst>
              <a:ext uri="{FF2B5EF4-FFF2-40B4-BE49-F238E27FC236}">
                <a16:creationId xmlns:a16="http://schemas.microsoft.com/office/drawing/2014/main" id="{9143BB28-74EC-7E48-8DD9-BD41FB075434}"/>
              </a:ext>
            </a:extLst>
          </p:cNvPr>
          <p:cNvSpPr>
            <a:spLocks noGrp="1"/>
          </p:cNvSpPr>
          <p:nvPr>
            <p:ph type="subTitle" idx="1"/>
          </p:nvPr>
        </p:nvSpPr>
        <p:spPr>
          <a:xfrm>
            <a:off x="631370" y="4449652"/>
            <a:ext cx="6096807" cy="1114851"/>
          </a:xfrm>
        </p:spPr>
        <p:txBody>
          <a:bodyPr>
            <a:normAutofit lnSpcReduction="10000"/>
          </a:bodyPr>
          <a:lstStyle/>
          <a:p>
            <a:r>
              <a:rPr lang="en-US" dirty="0"/>
              <a:t>Training Module - 10/12/2021</a:t>
            </a:r>
          </a:p>
          <a:p>
            <a:r>
              <a:rPr lang="en-US" dirty="0"/>
              <a:t>Instructors: </a:t>
            </a:r>
            <a:br>
              <a:rPr lang="en-US" dirty="0"/>
            </a:br>
            <a:r>
              <a:rPr lang="en-US" dirty="0"/>
              <a:t>Dr. </a:t>
            </a:r>
            <a:r>
              <a:rPr lang="en-US" dirty="0" err="1"/>
              <a:t>Manasvita</a:t>
            </a:r>
            <a:r>
              <a:rPr lang="en-US" dirty="0"/>
              <a:t> Joshi</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AD49D4-4427-7B4F-AE1A-8CE99CE43C83}"/>
              </a:ext>
            </a:extLst>
          </p:cNvPr>
          <p:cNvSpPr>
            <a:spLocks noGrp="1"/>
          </p:cNvSpPr>
          <p:nvPr>
            <p:ph idx="1"/>
          </p:nvPr>
        </p:nvSpPr>
        <p:spPr>
          <a:xfrm>
            <a:off x="374557" y="1692000"/>
            <a:ext cx="10515600" cy="4664349"/>
          </a:xfrm>
        </p:spPr>
        <p:txBody>
          <a:bodyPr>
            <a:normAutofit fontScale="92500" lnSpcReduction="10000"/>
          </a:bodyPr>
          <a:lstStyle/>
          <a:p>
            <a:r>
              <a:rPr lang="en-US" dirty="0"/>
              <a:t>Discovery offers NVIDIA GPUs on shared </a:t>
            </a:r>
            <a:r>
              <a:rPr lang="en-US" dirty="0" err="1"/>
              <a:t>gpu</a:t>
            </a:r>
            <a:r>
              <a:rPr lang="en-US" dirty="0"/>
              <a:t> partitions. Some faculty partitions also have AMD GPUs. </a:t>
            </a:r>
          </a:p>
          <a:p>
            <a:r>
              <a:rPr lang="en-US" b="1" dirty="0"/>
              <a:t>k40m</a:t>
            </a:r>
            <a:r>
              <a:rPr lang="en-US" dirty="0"/>
              <a:t> - Launched in Nov 2013 [8]. Kepler.</a:t>
            </a:r>
          </a:p>
          <a:p>
            <a:r>
              <a:rPr lang="en-US" b="1" dirty="0"/>
              <a:t>k80</a:t>
            </a:r>
            <a:r>
              <a:rPr lang="en-US" dirty="0"/>
              <a:t> - Professional graphics card launched in Nov 2014 [9, 10]. Kepler.</a:t>
            </a:r>
          </a:p>
          <a:p>
            <a:r>
              <a:rPr lang="en-US" b="1" dirty="0"/>
              <a:t>p100</a:t>
            </a:r>
            <a:r>
              <a:rPr lang="en-US" dirty="0"/>
              <a:t> - Launched in June 2016 [11, 12]. Pascal. </a:t>
            </a:r>
          </a:p>
          <a:p>
            <a:r>
              <a:rPr lang="en-US" b="1" dirty="0"/>
              <a:t>v100-pcie</a:t>
            </a:r>
            <a:r>
              <a:rPr lang="en-US" dirty="0"/>
              <a:t> &amp; </a:t>
            </a:r>
            <a:r>
              <a:rPr lang="en-US" b="1" dirty="0"/>
              <a:t>v100-sxm2</a:t>
            </a:r>
            <a:r>
              <a:rPr lang="en-US" dirty="0"/>
              <a:t> - Professional graphics card launched in March 2018 [13, 14, 15]. Volta.</a:t>
            </a:r>
          </a:p>
          <a:p>
            <a:r>
              <a:rPr lang="en-US" b="1" dirty="0"/>
              <a:t>T4</a:t>
            </a:r>
            <a:r>
              <a:rPr lang="en-US" dirty="0"/>
              <a:t> - Professional graphics card launched in Sept 2018 [16, 17]. Turing.</a:t>
            </a:r>
          </a:p>
          <a:p>
            <a:r>
              <a:rPr lang="en-US" b="1" dirty="0"/>
              <a:t>A100</a:t>
            </a:r>
            <a:r>
              <a:rPr lang="en-US" dirty="0"/>
              <a:t> – launched in May 2020 (coming soon). Ampere.</a:t>
            </a:r>
          </a:p>
          <a:p>
            <a:r>
              <a:rPr lang="en-US" dirty="0"/>
              <a:t>More specs on: </a:t>
            </a:r>
            <a:r>
              <a:rPr lang="en-US" dirty="0">
                <a:hlinkClick r:id="rId3"/>
              </a:rPr>
              <a:t>https://en.wikipedia.org/wiki/List_of_Nvidia_graphics_processing_units</a:t>
            </a:r>
            <a:r>
              <a:rPr lang="en-US" dirty="0"/>
              <a:t> </a:t>
            </a:r>
          </a:p>
          <a:p>
            <a:endParaRPr lang="en-US" dirty="0"/>
          </a:p>
          <a:p>
            <a:endParaRPr lang="en-US" dirty="0"/>
          </a:p>
        </p:txBody>
      </p:sp>
      <p:sp>
        <p:nvSpPr>
          <p:cNvPr id="5" name="Title 4">
            <a:extLst>
              <a:ext uri="{FF2B5EF4-FFF2-40B4-BE49-F238E27FC236}">
                <a16:creationId xmlns:a16="http://schemas.microsoft.com/office/drawing/2014/main" id="{FEBB9529-A771-4A4E-83FB-CE1B3EA17800}"/>
              </a:ext>
            </a:extLst>
          </p:cNvPr>
          <p:cNvSpPr>
            <a:spLocks noGrp="1"/>
          </p:cNvSpPr>
          <p:nvPr>
            <p:ph type="title"/>
          </p:nvPr>
        </p:nvSpPr>
        <p:spPr>
          <a:xfrm>
            <a:off x="515155" y="302417"/>
            <a:ext cx="10838645" cy="1325563"/>
          </a:xfrm>
        </p:spPr>
        <p:txBody>
          <a:bodyPr/>
          <a:lstStyle/>
          <a:p>
            <a:r>
              <a:rPr lang="en-US" dirty="0"/>
              <a:t>Various GPUs on Discovery (shared partitions)</a:t>
            </a:r>
          </a:p>
        </p:txBody>
      </p:sp>
      <p:sp>
        <p:nvSpPr>
          <p:cNvPr id="3" name="Slide Number Placeholder 2">
            <a:extLst>
              <a:ext uri="{FF2B5EF4-FFF2-40B4-BE49-F238E27FC236}">
                <a16:creationId xmlns:a16="http://schemas.microsoft.com/office/drawing/2014/main" id="{D8096B04-725A-114B-AA9A-945BBB0DEEC7}"/>
              </a:ext>
            </a:extLst>
          </p:cNvPr>
          <p:cNvSpPr>
            <a:spLocks noGrp="1"/>
          </p:cNvSpPr>
          <p:nvPr>
            <p:ph type="sldNum" sz="quarter" idx="10"/>
          </p:nvPr>
        </p:nvSpPr>
        <p:spPr/>
        <p:txBody>
          <a:bodyPr/>
          <a:lstStyle/>
          <a:p>
            <a:fld id="{2BE017B6-6466-CA44-A203-DCC007137B39}" type="slidenum">
              <a:rPr lang="en-US" smtClean="0"/>
              <a:pPr/>
              <a:t>11</a:t>
            </a:fld>
            <a:endParaRPr lang="en-US" dirty="0"/>
          </a:p>
        </p:txBody>
      </p:sp>
    </p:spTree>
    <p:extLst>
      <p:ext uri="{BB962C8B-B14F-4D97-AF65-F5344CB8AC3E}">
        <p14:creationId xmlns:p14="http://schemas.microsoft.com/office/powerpoint/2010/main" val="69982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C0A60E-1855-1548-B39D-94986F5CE93F}"/>
              </a:ext>
            </a:extLst>
          </p:cNvPr>
          <p:cNvSpPr>
            <a:spLocks noGrp="1"/>
          </p:cNvSpPr>
          <p:nvPr>
            <p:ph idx="1"/>
          </p:nvPr>
        </p:nvSpPr>
        <p:spPr>
          <a:xfrm>
            <a:off x="380995" y="1692001"/>
            <a:ext cx="11379205" cy="4761050"/>
          </a:xfrm>
        </p:spPr>
        <p:txBody>
          <a:bodyPr>
            <a:normAutofit/>
          </a:bodyPr>
          <a:lstStyle/>
          <a:p>
            <a:r>
              <a:rPr lang="en-US" dirty="0"/>
              <a:t>Access </a:t>
            </a:r>
            <a:r>
              <a:rPr lang="en-US" i="1" dirty="0" err="1"/>
              <a:t>gpu</a:t>
            </a:r>
            <a:r>
              <a:rPr lang="en-US" dirty="0"/>
              <a:t> partition using </a:t>
            </a:r>
            <a:r>
              <a:rPr lang="en-US" b="1" i="1" dirty="0"/>
              <a:t>--</a:t>
            </a:r>
            <a:r>
              <a:rPr lang="en-US" b="1" i="1" dirty="0" err="1"/>
              <a:t>gres</a:t>
            </a:r>
            <a:r>
              <a:rPr lang="en-US" b="1" i="1" dirty="0"/>
              <a:t>=</a:t>
            </a:r>
            <a:r>
              <a:rPr lang="en-US" dirty="0"/>
              <a:t> flag while running </a:t>
            </a:r>
            <a:r>
              <a:rPr lang="en-US" b="1" dirty="0" err="1"/>
              <a:t>srun</a:t>
            </a:r>
            <a:r>
              <a:rPr lang="en-US" dirty="0"/>
              <a:t> or </a:t>
            </a:r>
            <a:r>
              <a:rPr lang="en-US" b="1" dirty="0" err="1"/>
              <a:t>sbatch</a:t>
            </a:r>
            <a:r>
              <a:rPr lang="en-US" dirty="0"/>
              <a:t>. </a:t>
            </a:r>
          </a:p>
          <a:p>
            <a:r>
              <a:rPr lang="en-US" dirty="0"/>
              <a:t>Only a </a:t>
            </a:r>
            <a:r>
              <a:rPr lang="en-US" b="1" dirty="0"/>
              <a:t>single</a:t>
            </a:r>
            <a:r>
              <a:rPr lang="en-US" dirty="0"/>
              <a:t> </a:t>
            </a:r>
            <a:r>
              <a:rPr lang="en-US" dirty="0" err="1"/>
              <a:t>gpu</a:t>
            </a:r>
            <a:r>
              <a:rPr lang="en-US" dirty="0"/>
              <a:t> (</a:t>
            </a:r>
            <a:r>
              <a:rPr lang="en-US" i="1" dirty="0"/>
              <a:t>--</a:t>
            </a:r>
            <a:r>
              <a:rPr lang="en-US" i="1" dirty="0" err="1"/>
              <a:t>gres</a:t>
            </a:r>
            <a:r>
              <a:rPr lang="en-US" i="1" dirty="0"/>
              <a:t>=gpu:1</a:t>
            </a:r>
            <a:r>
              <a:rPr lang="en-US" dirty="0"/>
              <a:t>) can be accessed on </a:t>
            </a:r>
            <a:r>
              <a:rPr lang="en-US" dirty="0" err="1"/>
              <a:t>gpu</a:t>
            </a:r>
            <a:r>
              <a:rPr lang="en-US" dirty="0"/>
              <a:t> partition.</a:t>
            </a:r>
          </a:p>
          <a:p>
            <a:r>
              <a:rPr lang="en-US" dirty="0"/>
              <a:t>Various types of GPUs can be accessed using option:</a:t>
            </a:r>
            <a:br>
              <a:rPr lang="en-US" dirty="0"/>
            </a:br>
            <a:r>
              <a:rPr lang="en-US" dirty="0"/>
              <a:t> </a:t>
            </a:r>
            <a:r>
              <a:rPr lang="en-US" b="1" i="1" dirty="0"/>
              <a:t>--</a:t>
            </a:r>
            <a:r>
              <a:rPr lang="en-US" b="1" i="1" dirty="0" err="1"/>
              <a:t>gres</a:t>
            </a:r>
            <a:r>
              <a:rPr lang="en-US" b="1" i="1" dirty="0"/>
              <a:t>=gpu:gpu-type:1</a:t>
            </a:r>
          </a:p>
          <a:p>
            <a:r>
              <a:rPr lang="en-US" dirty="0"/>
              <a:t>Check the GPU device info that’s available to your job: </a:t>
            </a:r>
            <a:r>
              <a:rPr lang="en-US" b="1" i="1" dirty="0" err="1"/>
              <a:t>nvidia-smi</a:t>
            </a:r>
            <a:br>
              <a:rPr lang="en-US" b="1" i="1" dirty="0"/>
            </a:br>
            <a:r>
              <a:rPr lang="en-US" dirty="0"/>
              <a:t>(non-GPU devices will return ‘command not found’).</a:t>
            </a:r>
            <a:endParaRPr lang="en-US" b="1" i="1" dirty="0"/>
          </a:p>
          <a:p>
            <a:r>
              <a:rPr lang="en-US" dirty="0"/>
              <a:t>For details go to: </a:t>
            </a:r>
            <a:br>
              <a:rPr lang="en-US" dirty="0"/>
            </a:br>
            <a:r>
              <a:rPr lang="en-US" u="sng" dirty="0">
                <a:hlinkClick r:id="rId2"/>
              </a:rPr>
              <a:t>https://rc-docs.northeastern.edu/en/latest/using-discovery/workingwithgpu.html</a:t>
            </a:r>
            <a:endParaRPr lang="en-US" u="sng" dirty="0"/>
          </a:p>
        </p:txBody>
      </p:sp>
      <p:sp>
        <p:nvSpPr>
          <p:cNvPr id="3" name="Title 2">
            <a:extLst>
              <a:ext uri="{FF2B5EF4-FFF2-40B4-BE49-F238E27FC236}">
                <a16:creationId xmlns:a16="http://schemas.microsoft.com/office/drawing/2014/main" id="{35D37EC0-A923-1741-A91F-59274C0F1464}"/>
              </a:ext>
            </a:extLst>
          </p:cNvPr>
          <p:cNvSpPr>
            <a:spLocks noGrp="1"/>
          </p:cNvSpPr>
          <p:nvPr>
            <p:ph type="title"/>
          </p:nvPr>
        </p:nvSpPr>
        <p:spPr/>
        <p:txBody>
          <a:bodyPr/>
          <a:lstStyle/>
          <a:p>
            <a:r>
              <a:rPr lang="en-US" dirty="0"/>
              <a:t>How to access them?</a:t>
            </a:r>
          </a:p>
        </p:txBody>
      </p:sp>
      <p:sp>
        <p:nvSpPr>
          <p:cNvPr id="4" name="Slide Number Placeholder 3">
            <a:extLst>
              <a:ext uri="{FF2B5EF4-FFF2-40B4-BE49-F238E27FC236}">
                <a16:creationId xmlns:a16="http://schemas.microsoft.com/office/drawing/2014/main" id="{3FE38645-D790-1547-B821-36ABC16D00EF}"/>
              </a:ext>
            </a:extLst>
          </p:cNvPr>
          <p:cNvSpPr>
            <a:spLocks noGrp="1"/>
          </p:cNvSpPr>
          <p:nvPr>
            <p:ph type="sldNum" sz="quarter" idx="10"/>
          </p:nvPr>
        </p:nvSpPr>
        <p:spPr/>
        <p:txBody>
          <a:bodyPr/>
          <a:lstStyle/>
          <a:p>
            <a:fld id="{2BE017B6-6466-CA44-A203-DCC007137B39}" type="slidenum">
              <a:rPr lang="en-US" smtClean="0"/>
              <a:pPr/>
              <a:t>12</a:t>
            </a:fld>
            <a:endParaRPr lang="en-US" dirty="0"/>
          </a:p>
        </p:txBody>
      </p:sp>
    </p:spTree>
    <p:extLst>
      <p:ext uri="{BB962C8B-B14F-4D97-AF65-F5344CB8AC3E}">
        <p14:creationId xmlns:p14="http://schemas.microsoft.com/office/powerpoint/2010/main" val="260755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1BCC9-B0EC-CD4F-B2A9-906EAB2CBE68}"/>
              </a:ext>
            </a:extLst>
          </p:cNvPr>
          <p:cNvSpPr>
            <a:spLocks noGrp="1"/>
          </p:cNvSpPr>
          <p:nvPr>
            <p:ph idx="1"/>
          </p:nvPr>
        </p:nvSpPr>
        <p:spPr>
          <a:xfrm>
            <a:off x="640080" y="1692001"/>
            <a:ext cx="10713720" cy="4351338"/>
          </a:xfrm>
        </p:spPr>
        <p:txBody>
          <a:bodyPr/>
          <a:lstStyle/>
          <a:p>
            <a:r>
              <a:rPr lang="en-US" dirty="0"/>
              <a:t>Multiple GPUs can be accessed on </a:t>
            </a:r>
            <a:r>
              <a:rPr lang="en-US" i="1" dirty="0" err="1"/>
              <a:t>multigpu</a:t>
            </a:r>
            <a:r>
              <a:rPr lang="en-US" dirty="0"/>
              <a:t> partition by filling out </a:t>
            </a:r>
            <a:r>
              <a:rPr lang="en-US" b="1" dirty="0"/>
              <a:t>Partition Access Request</a:t>
            </a:r>
            <a:r>
              <a:rPr lang="en-US" dirty="0"/>
              <a:t> form.</a:t>
            </a:r>
          </a:p>
          <a:p>
            <a:r>
              <a:rPr lang="en-US" dirty="0"/>
              <a:t>Justify the need for using multiple GPUs for your scientific calculation.</a:t>
            </a:r>
          </a:p>
          <a:p>
            <a:r>
              <a:rPr lang="en-US" dirty="0"/>
              <a:t>Best to </a:t>
            </a:r>
            <a:r>
              <a:rPr lang="en-US" b="1" dirty="0"/>
              <a:t>optimize</a:t>
            </a:r>
            <a:r>
              <a:rPr lang="en-US" dirty="0"/>
              <a:t> the code first for multi </a:t>
            </a:r>
            <a:r>
              <a:rPr lang="en-US" dirty="0" err="1"/>
              <a:t>gpu</a:t>
            </a:r>
            <a:r>
              <a:rPr lang="en-US" dirty="0"/>
              <a:t> usage before submitting the request.</a:t>
            </a:r>
          </a:p>
          <a:p>
            <a:r>
              <a:rPr lang="en-US" dirty="0"/>
              <a:t>For details go to:</a:t>
            </a:r>
            <a:br>
              <a:rPr lang="en-US" dirty="0"/>
            </a:br>
            <a:r>
              <a:rPr lang="en-US" u="sng" dirty="0">
                <a:hlinkClick r:id="rId2"/>
              </a:rPr>
              <a:t>https://rc-docs.northeastern.edu/en/latest/hardware/partitions.html</a:t>
            </a:r>
            <a:endParaRPr lang="en-US" dirty="0"/>
          </a:p>
        </p:txBody>
      </p:sp>
      <p:sp>
        <p:nvSpPr>
          <p:cNvPr id="3" name="Title 2">
            <a:extLst>
              <a:ext uri="{FF2B5EF4-FFF2-40B4-BE49-F238E27FC236}">
                <a16:creationId xmlns:a16="http://schemas.microsoft.com/office/drawing/2014/main" id="{1D5011A5-4037-0641-A3CB-681F851524C2}"/>
              </a:ext>
            </a:extLst>
          </p:cNvPr>
          <p:cNvSpPr>
            <a:spLocks noGrp="1"/>
          </p:cNvSpPr>
          <p:nvPr>
            <p:ph type="title"/>
          </p:nvPr>
        </p:nvSpPr>
        <p:spPr/>
        <p:txBody>
          <a:bodyPr/>
          <a:lstStyle/>
          <a:p>
            <a:r>
              <a:rPr lang="en-US" dirty="0"/>
              <a:t>Multi GPU Partition Access</a:t>
            </a:r>
          </a:p>
        </p:txBody>
      </p:sp>
      <p:sp>
        <p:nvSpPr>
          <p:cNvPr id="4" name="Slide Number Placeholder 3">
            <a:extLst>
              <a:ext uri="{FF2B5EF4-FFF2-40B4-BE49-F238E27FC236}">
                <a16:creationId xmlns:a16="http://schemas.microsoft.com/office/drawing/2014/main" id="{7B3F965F-BC86-2148-B122-1DAECE8DE796}"/>
              </a:ext>
            </a:extLst>
          </p:cNvPr>
          <p:cNvSpPr>
            <a:spLocks noGrp="1"/>
          </p:cNvSpPr>
          <p:nvPr>
            <p:ph type="sldNum" sz="quarter" idx="10"/>
          </p:nvPr>
        </p:nvSpPr>
        <p:spPr/>
        <p:txBody>
          <a:bodyPr/>
          <a:lstStyle/>
          <a:p>
            <a:fld id="{2BE017B6-6466-CA44-A203-DCC007137B39}" type="slidenum">
              <a:rPr lang="en-US" smtClean="0"/>
              <a:pPr/>
              <a:t>13</a:t>
            </a:fld>
            <a:endParaRPr lang="en-US" dirty="0"/>
          </a:p>
        </p:txBody>
      </p:sp>
    </p:spTree>
    <p:extLst>
      <p:ext uri="{BB962C8B-B14F-4D97-AF65-F5344CB8AC3E}">
        <p14:creationId xmlns:p14="http://schemas.microsoft.com/office/powerpoint/2010/main" val="382612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dirty="0"/>
              <a:t>Accessing GPUs On Discovery</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2</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14</a:t>
            </a:fld>
            <a:endParaRPr lang="en-US" dirty="0"/>
          </a:p>
        </p:txBody>
      </p:sp>
    </p:spTree>
    <p:extLst>
      <p:ext uri="{BB962C8B-B14F-4D97-AF65-F5344CB8AC3E}">
        <p14:creationId xmlns:p14="http://schemas.microsoft.com/office/powerpoint/2010/main" val="204161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0"/>
            <a:ext cx="10515600" cy="5165999"/>
          </a:xfrm>
        </p:spPr>
        <p:txBody>
          <a:bodyPr>
            <a:normAutofit/>
          </a:bodyPr>
          <a:lstStyle/>
          <a:p>
            <a:r>
              <a:rPr lang="en-US" dirty="0"/>
              <a:t>Login to Discovery with/without X11 forwarding, resp: </a:t>
            </a:r>
          </a:p>
          <a:p>
            <a:endParaRPr lang="en-US" dirty="0"/>
          </a:p>
          <a:p>
            <a:pPr marL="0" indent="0">
              <a:buNone/>
            </a:pPr>
            <a:endParaRPr lang="en-US" dirty="0"/>
          </a:p>
          <a:p>
            <a:r>
              <a:rPr lang="en-US" dirty="0"/>
              <a:t>Request a GPU compute node, </a:t>
            </a:r>
            <a:r>
              <a:rPr lang="en-US" b="1" dirty="0"/>
              <a:t>execute: </a:t>
            </a:r>
            <a:r>
              <a:rPr lang="en-US" b="1" dirty="0" err="1"/>
              <a:t>nvidia-smi</a:t>
            </a:r>
            <a:br>
              <a:rPr lang="en-US" b="1" dirty="0"/>
            </a:br>
            <a:endParaRPr lang="en-US" b="1" dirty="0"/>
          </a:p>
          <a:p>
            <a:endParaRPr lang="en-US" dirty="0"/>
          </a:p>
          <a:p>
            <a:pPr marL="0" indent="0">
              <a:buNone/>
            </a:pPr>
            <a:endParaRPr lang="en-US" dirty="0"/>
          </a:p>
          <a:p>
            <a:r>
              <a:rPr lang="en-US" dirty="0"/>
              <a:t>Request a specific type of GPU compute node, </a:t>
            </a:r>
            <a:r>
              <a:rPr lang="en-US" b="1" dirty="0"/>
              <a:t>execute: </a:t>
            </a:r>
            <a:r>
              <a:rPr lang="en-US" b="1" dirty="0" err="1"/>
              <a:t>nvidia-smi</a:t>
            </a:r>
            <a:endParaRPr lang="en-US" b="1"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2</a:t>
            </a:r>
            <a:br>
              <a:rPr lang="en-US" sz="5400" dirty="0"/>
            </a:br>
            <a:r>
              <a:rPr lang="en-US" sz="2800" dirty="0"/>
              <a:t>Access GPUs on Discovery</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15</a:t>
            </a:fld>
            <a:endParaRPr lang="en-US" dirty="0"/>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190445"/>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err="1"/>
              <a:t>ssh</a:t>
            </a:r>
            <a:r>
              <a:rPr lang="en-US" dirty="0"/>
              <a:t> -Y </a:t>
            </a:r>
            <a:r>
              <a:rPr lang="en-US" dirty="0">
                <a:hlinkClick r:id="rId3"/>
              </a:rPr>
              <a:t>username@login.discovery.neu.edu</a:t>
            </a:r>
            <a:endParaRPr lang="en-US" dirty="0"/>
          </a:p>
          <a:p>
            <a:r>
              <a:rPr lang="en-US" dirty="0"/>
              <a:t>OR</a:t>
            </a:r>
          </a:p>
          <a:p>
            <a:r>
              <a:rPr lang="en-US" dirty="0" err="1"/>
              <a:t>ssh</a:t>
            </a:r>
            <a:r>
              <a:rPr lang="en-US" dirty="0"/>
              <a:t> </a:t>
            </a:r>
            <a:r>
              <a:rPr lang="en-US" dirty="0">
                <a:hlinkClick r:id="rId3"/>
              </a:rPr>
              <a:t>username@login.discovery.neu.edu</a:t>
            </a:r>
            <a:endParaRPr lang="en-US" dirty="0"/>
          </a:p>
        </p:txBody>
      </p:sp>
      <p:sp>
        <p:nvSpPr>
          <p:cNvPr id="16" name="TextBox 15">
            <a:extLst>
              <a:ext uri="{FF2B5EF4-FFF2-40B4-BE49-F238E27FC236}">
                <a16:creationId xmlns:a16="http://schemas.microsoft.com/office/drawing/2014/main" id="{EB01D27B-8E5B-CC48-96EF-95B1B52EDCC2}"/>
              </a:ext>
            </a:extLst>
          </p:cNvPr>
          <p:cNvSpPr txBox="1"/>
          <p:nvPr/>
        </p:nvSpPr>
        <p:spPr>
          <a:xfrm>
            <a:off x="1129010" y="3669367"/>
            <a:ext cx="8919146" cy="1200329"/>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 </a:t>
            </a:r>
            <a:r>
              <a:rPr lang="en-US" dirty="0" err="1"/>
              <a:t>srun</a:t>
            </a:r>
            <a:r>
              <a:rPr lang="en-US" dirty="0"/>
              <a:t> --partition=</a:t>
            </a:r>
            <a:r>
              <a:rPr lang="en-US" dirty="0" err="1"/>
              <a:t>gpu</a:t>
            </a:r>
            <a:r>
              <a:rPr lang="en-US" dirty="0"/>
              <a:t> --nodes=1 --</a:t>
            </a:r>
            <a:r>
              <a:rPr lang="en-US" dirty="0" err="1"/>
              <a:t>cpus</a:t>
            </a:r>
            <a:r>
              <a:rPr lang="en-US" dirty="0"/>
              <a:t>-per-task=1 --</a:t>
            </a:r>
            <a:r>
              <a:rPr lang="en-US" dirty="0" err="1"/>
              <a:t>pty</a:t>
            </a:r>
            <a:r>
              <a:rPr lang="en-US" dirty="0"/>
              <a:t> --</a:t>
            </a:r>
            <a:r>
              <a:rPr lang="en-US" dirty="0" err="1"/>
              <a:t>gres</a:t>
            </a:r>
            <a:r>
              <a:rPr lang="en-US" dirty="0"/>
              <a:t>=gpu:1 --mem=2G --time=00:05:00 /bin/bash</a:t>
            </a:r>
          </a:p>
          <a:p>
            <a:r>
              <a:rPr lang="en-US" dirty="0"/>
              <a:t>$ </a:t>
            </a:r>
            <a:r>
              <a:rPr lang="en-US" dirty="0" err="1"/>
              <a:t>nvidia-smi</a:t>
            </a:r>
            <a:endParaRPr lang="en-US" dirty="0"/>
          </a:p>
          <a:p>
            <a:r>
              <a:rPr lang="en-US" dirty="0"/>
              <a:t>$ exit</a:t>
            </a:r>
          </a:p>
        </p:txBody>
      </p:sp>
      <p:sp>
        <p:nvSpPr>
          <p:cNvPr id="17" name="TextBox 16">
            <a:extLst>
              <a:ext uri="{FF2B5EF4-FFF2-40B4-BE49-F238E27FC236}">
                <a16:creationId xmlns:a16="http://schemas.microsoft.com/office/drawing/2014/main" id="{E8D73C30-A1F4-B44D-BF7A-2878D354C895}"/>
              </a:ext>
            </a:extLst>
          </p:cNvPr>
          <p:cNvSpPr txBox="1"/>
          <p:nvPr/>
        </p:nvSpPr>
        <p:spPr>
          <a:xfrm>
            <a:off x="1152620" y="5508902"/>
            <a:ext cx="8919146" cy="1200329"/>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 </a:t>
            </a:r>
            <a:r>
              <a:rPr lang="en-US" dirty="0" err="1"/>
              <a:t>srun</a:t>
            </a:r>
            <a:r>
              <a:rPr lang="en-US" dirty="0"/>
              <a:t> --partition=</a:t>
            </a:r>
            <a:r>
              <a:rPr lang="en-US" dirty="0" err="1"/>
              <a:t>gpu</a:t>
            </a:r>
            <a:r>
              <a:rPr lang="en-US" dirty="0"/>
              <a:t> --nodes=1 –-</a:t>
            </a:r>
            <a:r>
              <a:rPr lang="en-US" dirty="0" err="1"/>
              <a:t>cpus</a:t>
            </a:r>
            <a:r>
              <a:rPr lang="en-US" dirty="0"/>
              <a:t>-per-task=1 --</a:t>
            </a:r>
            <a:r>
              <a:rPr lang="en-US" dirty="0" err="1"/>
              <a:t>pty</a:t>
            </a:r>
            <a:r>
              <a:rPr lang="en-US" dirty="0"/>
              <a:t> --</a:t>
            </a:r>
            <a:r>
              <a:rPr lang="en-US" dirty="0" err="1"/>
              <a:t>gres</a:t>
            </a:r>
            <a:r>
              <a:rPr lang="en-US" dirty="0"/>
              <a:t>=gpu:k80:1 --mem=1G --time=00:30:00 /bin/bash</a:t>
            </a:r>
          </a:p>
          <a:p>
            <a:r>
              <a:rPr lang="en-US" dirty="0"/>
              <a:t>$ </a:t>
            </a:r>
            <a:r>
              <a:rPr lang="en-US" dirty="0" err="1"/>
              <a:t>nvidia-smi</a:t>
            </a:r>
            <a:endParaRPr lang="en-US" dirty="0"/>
          </a:p>
          <a:p>
            <a:r>
              <a:rPr lang="en-US" dirty="0"/>
              <a:t>$ exit</a:t>
            </a:r>
          </a:p>
        </p:txBody>
      </p:sp>
    </p:spTree>
    <p:extLst>
      <p:ext uri="{BB962C8B-B14F-4D97-AF65-F5344CB8AC3E}">
        <p14:creationId xmlns:p14="http://schemas.microsoft.com/office/powerpoint/2010/main" val="383415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799" y="1692000"/>
            <a:ext cx="11481159" cy="5029475"/>
          </a:xfrm>
        </p:spPr>
        <p:txBody>
          <a:bodyPr>
            <a:normAutofit/>
          </a:bodyPr>
          <a:lstStyle/>
          <a:p>
            <a:pPr marL="0" indent="0">
              <a:buNone/>
            </a:pPr>
            <a:r>
              <a:rPr lang="en-US" sz="2400" dirty="0"/>
              <a:t>Check available features on the ‘</a:t>
            </a:r>
            <a:r>
              <a:rPr lang="en-US" sz="2400" dirty="0" err="1"/>
              <a:t>gpu</a:t>
            </a:r>
            <a:r>
              <a:rPr lang="en-US" sz="2400" dirty="0"/>
              <a:t>’ partition nodes using ‘</a:t>
            </a:r>
            <a:r>
              <a:rPr lang="en-US" sz="2400" dirty="0" err="1"/>
              <a:t>sinfo</a:t>
            </a:r>
            <a:r>
              <a:rPr lang="en-US" sz="2400" dirty="0"/>
              <a:t>’:</a:t>
            </a:r>
          </a:p>
          <a:p>
            <a:pPr marL="0" indent="0">
              <a:buNone/>
            </a:pPr>
            <a:br>
              <a:rPr lang="en-US" dirty="0"/>
            </a:br>
            <a:br>
              <a:rPr lang="en-US" dirty="0"/>
            </a:br>
            <a:br>
              <a:rPr lang="en-US" dirty="0"/>
            </a:br>
            <a:br>
              <a:rPr lang="en-US" dirty="0"/>
            </a:br>
            <a:br>
              <a:rPr lang="en-US" dirty="0"/>
            </a:br>
            <a:br>
              <a:rPr lang="en-US" dirty="0"/>
            </a:br>
            <a:endParaRPr lang="en-US" dirty="0"/>
          </a:p>
          <a:p>
            <a:pPr marL="0" indent="0">
              <a:buNone/>
            </a:pPr>
            <a:br>
              <a:rPr lang="en-US" dirty="0"/>
            </a:br>
            <a:br>
              <a:rPr lang="en-US" dirty="0"/>
            </a:br>
            <a:endParaRPr lang="en-US" dirty="0"/>
          </a:p>
          <a:p>
            <a:pPr marL="0" indent="0">
              <a:buNone/>
            </a:pPr>
            <a:r>
              <a:rPr lang="en-US" sz="1800" dirty="0"/>
              <a:t>For full list of features: </a:t>
            </a:r>
            <a:r>
              <a:rPr lang="en-US" sz="1800" dirty="0">
                <a:hlinkClick r:id="rId3"/>
              </a:rPr>
              <a:t>https://slurm.schedmd.com/sinfo.html</a:t>
            </a:r>
            <a:r>
              <a:rPr lang="en-US" sz="1800" dirty="0"/>
              <a:t> </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2</a:t>
            </a:r>
            <a:br>
              <a:rPr lang="en-US" sz="5400" dirty="0"/>
            </a:br>
            <a:r>
              <a:rPr lang="en-US" sz="2800" dirty="0"/>
              <a:t>Accessing different GPU types</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16</a:t>
            </a:fld>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583446" y="2199771"/>
            <a:ext cx="11176753" cy="2923877"/>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sz="1600" b="1" dirty="0">
                <a:latin typeface="Courier New"/>
                <a:cs typeface="Courier New"/>
              </a:rPr>
              <a:t>$ </a:t>
            </a:r>
            <a:r>
              <a:rPr lang="en-US" sz="1600" b="1" dirty="0" err="1">
                <a:latin typeface="Courier New"/>
                <a:cs typeface="Courier New"/>
              </a:rPr>
              <a:t>sinfo</a:t>
            </a:r>
            <a:r>
              <a:rPr lang="en-US" sz="1600" b="1" dirty="0">
                <a:latin typeface="Courier New"/>
                <a:cs typeface="Courier New"/>
              </a:rPr>
              <a:t> -p </a:t>
            </a:r>
            <a:r>
              <a:rPr lang="en-US" sz="1600" b="1" dirty="0" err="1">
                <a:latin typeface="Courier New"/>
                <a:cs typeface="Courier New"/>
              </a:rPr>
              <a:t>gpu</a:t>
            </a:r>
            <a:r>
              <a:rPr lang="en-US" sz="1600" b="1" dirty="0">
                <a:latin typeface="Courier New"/>
                <a:cs typeface="Courier New"/>
              </a:rPr>
              <a:t> --Format=</a:t>
            </a:r>
            <a:r>
              <a:rPr lang="en-US" sz="1600" b="1" dirty="0" err="1">
                <a:latin typeface="Courier New"/>
                <a:cs typeface="Courier New"/>
              </a:rPr>
              <a:t>nodes,cpus,nodelist,gres,features</a:t>
            </a:r>
            <a:endParaRPr lang="en-US" sz="1600" b="1" dirty="0">
              <a:latin typeface="Courier New"/>
              <a:cs typeface="Courier New"/>
            </a:endParaRPr>
          </a:p>
          <a:p>
            <a:r>
              <a:rPr lang="en-US" sz="1400" dirty="0"/>
              <a:t>NODES               CPUS                NODELIST            GRES                AVAIL_FEATURES      </a:t>
            </a:r>
          </a:p>
          <a:p>
            <a:r>
              <a:rPr lang="en-US" sz="1400" dirty="0"/>
              <a:t>1                   28                  c2188               gpu:p100:4          </a:t>
            </a:r>
            <a:r>
              <a:rPr lang="en-US" sz="1400" dirty="0" err="1"/>
              <a:t>broadwell,prod</a:t>
            </a:r>
            <a:r>
              <a:rPr lang="en-US" sz="1400" dirty="0"/>
              <a:t>      </a:t>
            </a:r>
          </a:p>
          <a:p>
            <a:r>
              <a:rPr lang="en-US" sz="1400" dirty="0"/>
              <a:t>1                   28                  d1009               gpu:v100-sxm2:4     ib,skylake_avx512,pr</a:t>
            </a:r>
          </a:p>
          <a:p>
            <a:r>
              <a:rPr lang="en-US" sz="1400" dirty="0"/>
              <a:t>1                   28                  d1025               gpu:t4:4            </a:t>
            </a:r>
            <a:r>
              <a:rPr lang="en-US" sz="1400" dirty="0" err="1"/>
              <a:t>ib,cascadelake,prod</a:t>
            </a:r>
            <a:r>
              <a:rPr lang="en-US" sz="1400" dirty="0"/>
              <a:t> </a:t>
            </a:r>
          </a:p>
          <a:p>
            <a:r>
              <a:rPr lang="en-US" sz="1400" dirty="0"/>
              <a:t>1                   28                  d1001               gpu:v100-sxm2:4(S:0-ib,skylake_avx512,ne</a:t>
            </a:r>
          </a:p>
          <a:p>
            <a:r>
              <a:rPr lang="en-US" sz="1400" dirty="0"/>
              <a:t>8                   28                  c[2176-2183]        gpu:k80:8(S:0-1)    </a:t>
            </a:r>
            <a:r>
              <a:rPr lang="en-US" sz="1400" dirty="0" err="1"/>
              <a:t>broadwell,prod</a:t>
            </a:r>
            <a:r>
              <a:rPr lang="en-US" sz="1400" dirty="0"/>
              <a:t>      </a:t>
            </a:r>
          </a:p>
          <a:p>
            <a:r>
              <a:rPr lang="en-US" sz="1400" dirty="0"/>
              <a:t>11                  28                  c[2184-2187,2189-219gpu:p100:4(S:0-1)   </a:t>
            </a:r>
            <a:r>
              <a:rPr lang="en-US" sz="1400" dirty="0" err="1"/>
              <a:t>broadwell,prod</a:t>
            </a:r>
            <a:r>
              <a:rPr lang="en-US" sz="1400" dirty="0"/>
              <a:t>      </a:t>
            </a:r>
          </a:p>
          <a:p>
            <a:r>
              <a:rPr lang="en-US" sz="1400" dirty="0"/>
              <a:t>20                  28                  d[1002-1004,1006-100gpu:v100-sxm2:4(S:0-ib,skylake_avx512,pr</a:t>
            </a:r>
          </a:p>
          <a:p>
            <a:r>
              <a:rPr lang="en-US" sz="1400" dirty="0"/>
              <a:t>1                   28                  d1013               gpu:v100-sxm2:3(S:0-ib,skylake_avx512,pr</a:t>
            </a:r>
          </a:p>
          <a:p>
            <a:r>
              <a:rPr lang="en-US" sz="1400" dirty="0"/>
              <a:t>15                  24                  c[2160,2162-2175]   gpu:k40m:1          </a:t>
            </a:r>
            <a:r>
              <a:rPr lang="en-US" sz="1400" dirty="0" err="1"/>
              <a:t>haswell,prod</a:t>
            </a:r>
            <a:r>
              <a:rPr lang="en-US" sz="1400" dirty="0"/>
              <a:t>        </a:t>
            </a:r>
          </a:p>
          <a:p>
            <a:r>
              <a:rPr lang="en-US" sz="1400" dirty="0"/>
              <a:t>4                   32                  c[2204-2207]        gpu:v100-pcie:2(S:0-zen,prod            </a:t>
            </a:r>
          </a:p>
          <a:p>
            <a:r>
              <a:rPr lang="en-US" sz="1400" dirty="0"/>
              <a:t>1                   28                  d1005               gpu:t4:4(S:0-1)     </a:t>
            </a:r>
            <a:r>
              <a:rPr lang="en-US" sz="1400" dirty="0" err="1"/>
              <a:t>ib,cascadelake,prod</a:t>
            </a:r>
            <a:r>
              <a:rPr lang="en-US" sz="1400" dirty="0"/>
              <a:t> </a:t>
            </a:r>
          </a:p>
        </p:txBody>
      </p:sp>
      <p:sp>
        <p:nvSpPr>
          <p:cNvPr id="6" name="TextBox 5">
            <a:extLst>
              <a:ext uri="{FF2B5EF4-FFF2-40B4-BE49-F238E27FC236}">
                <a16:creationId xmlns:a16="http://schemas.microsoft.com/office/drawing/2014/main" id="{9BB24199-7DEE-634B-87D8-6FA0ABB1D20A}"/>
              </a:ext>
            </a:extLst>
          </p:cNvPr>
          <p:cNvSpPr txBox="1"/>
          <p:nvPr/>
        </p:nvSpPr>
        <p:spPr>
          <a:xfrm>
            <a:off x="583446" y="5324654"/>
            <a:ext cx="10054503" cy="646331"/>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Try:</a:t>
            </a:r>
          </a:p>
          <a:p>
            <a:r>
              <a:rPr lang="en-US" dirty="0"/>
              <a:t>$ </a:t>
            </a:r>
            <a:r>
              <a:rPr lang="en-US" dirty="0" err="1"/>
              <a:t>sinfo</a:t>
            </a:r>
            <a:r>
              <a:rPr lang="en-US" dirty="0"/>
              <a:t> -p </a:t>
            </a:r>
            <a:r>
              <a:rPr lang="en-US" dirty="0" err="1"/>
              <a:t>gpu</a:t>
            </a:r>
            <a:r>
              <a:rPr lang="en-US" dirty="0"/>
              <a:t> --Format=</a:t>
            </a:r>
            <a:r>
              <a:rPr lang="en-US" dirty="0" err="1"/>
              <a:t>nodes,cpus,nodelist,gres,statecompact,features</a:t>
            </a:r>
            <a:endParaRPr lang="en-US" dirty="0"/>
          </a:p>
        </p:txBody>
      </p:sp>
    </p:spTree>
    <p:extLst>
      <p:ext uri="{BB962C8B-B14F-4D97-AF65-F5344CB8AC3E}">
        <p14:creationId xmlns:p14="http://schemas.microsoft.com/office/powerpoint/2010/main" val="428682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692001"/>
            <a:ext cx="10922000" cy="4859524"/>
          </a:xfrm>
        </p:spPr>
        <p:txBody>
          <a:bodyPr>
            <a:normAutofit/>
          </a:bodyPr>
          <a:lstStyle/>
          <a:p>
            <a:r>
              <a:rPr lang="en-US" dirty="0"/>
              <a:t>Did TF environment creation work? If not, use</a:t>
            </a:r>
            <a:br>
              <a:rPr lang="en-US" dirty="0"/>
            </a:br>
            <a:br>
              <a:rPr lang="en-US" dirty="0"/>
            </a:br>
            <a:br>
              <a:rPr lang="en-US" dirty="0"/>
            </a:br>
            <a:br>
              <a:rPr lang="en-US" dirty="0"/>
            </a:b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17</a:t>
            </a:fld>
            <a:endParaRPr lang="en-US" dirty="0"/>
          </a:p>
        </p:txBody>
      </p:sp>
      <p:sp>
        <p:nvSpPr>
          <p:cNvPr id="6" name="TextBox 5">
            <a:extLst>
              <a:ext uri="{FF2B5EF4-FFF2-40B4-BE49-F238E27FC236}">
                <a16:creationId xmlns:a16="http://schemas.microsoft.com/office/drawing/2014/main" id="{D1736C3F-696E-C04F-8BC8-D73D6E04C4E1}"/>
              </a:ext>
            </a:extLst>
          </p:cNvPr>
          <p:cNvSpPr txBox="1"/>
          <p:nvPr/>
        </p:nvSpPr>
        <p:spPr>
          <a:xfrm>
            <a:off x="822062" y="2422264"/>
            <a:ext cx="8919146" cy="2308324"/>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t>
            </a:r>
            <a:r>
              <a:rPr lang="en-US" dirty="0" err="1"/>
              <a:t>cuda</a:t>
            </a:r>
            <a:r>
              <a:rPr lang="en-US" dirty="0"/>
              <a:t>/11.1 (if not already loaded)</a:t>
            </a:r>
          </a:p>
          <a:p>
            <a:r>
              <a:rPr lang="en-US" dirty="0"/>
              <a:t>module load anaconda3/2021.05 </a:t>
            </a:r>
          </a:p>
          <a:p>
            <a:r>
              <a:rPr lang="en-US" dirty="0">
                <a:solidFill>
                  <a:srgbClr val="0070C0"/>
                </a:solidFill>
              </a:rPr>
              <a:t>## Load the virtual </a:t>
            </a:r>
            <a:r>
              <a:rPr lang="en-US" dirty="0" err="1">
                <a:solidFill>
                  <a:srgbClr val="0070C0"/>
                </a:solidFill>
              </a:rPr>
              <a:t>conda</a:t>
            </a:r>
            <a:r>
              <a:rPr lang="en-US" dirty="0">
                <a:solidFill>
                  <a:srgbClr val="0070C0"/>
                </a:solidFill>
              </a:rPr>
              <a:t> environment “</a:t>
            </a:r>
            <a:r>
              <a:rPr lang="en-US" dirty="0" err="1">
                <a:solidFill>
                  <a:srgbClr val="0070C0"/>
                </a:solidFill>
              </a:rPr>
              <a:t>TF_env</a:t>
            </a:r>
            <a:r>
              <a:rPr lang="en-US" dirty="0">
                <a:solidFill>
                  <a:srgbClr val="0070C0"/>
                </a:solidFill>
              </a:rPr>
              <a:t>”:</a:t>
            </a:r>
            <a:endParaRPr lang="en-US" dirty="0"/>
          </a:p>
          <a:p>
            <a:r>
              <a:rPr lang="en-US" dirty="0"/>
              <a:t>source activate </a:t>
            </a:r>
            <a:r>
              <a:rPr lang="en-US" dirty="0" err="1"/>
              <a:t>TF_env</a:t>
            </a:r>
            <a:r>
              <a:rPr lang="en-US" dirty="0"/>
              <a:t> </a:t>
            </a:r>
          </a:p>
          <a:p>
            <a:r>
              <a:rPr lang="en-US" dirty="0">
                <a:solidFill>
                  <a:srgbClr val="0070C0"/>
                </a:solidFill>
              </a:rPr>
              <a:t>## OR</a:t>
            </a:r>
            <a:endParaRPr lang="en-US" dirty="0"/>
          </a:p>
          <a:p>
            <a:r>
              <a:rPr lang="en-US" dirty="0"/>
              <a:t>source activate /work/bootcamp/</a:t>
            </a:r>
            <a:r>
              <a:rPr lang="en-US" dirty="0" err="1"/>
              <a:t>gpu_training</a:t>
            </a:r>
            <a:r>
              <a:rPr lang="en-US" dirty="0"/>
              <a:t>/</a:t>
            </a:r>
            <a:r>
              <a:rPr lang="en-US" dirty="0" err="1"/>
              <a:t>tf_env</a:t>
            </a:r>
            <a:br>
              <a:rPr lang="en-US" dirty="0"/>
            </a:br>
            <a:r>
              <a:rPr lang="en-US" dirty="0">
                <a:solidFill>
                  <a:srgbClr val="0070C0"/>
                </a:solidFill>
              </a:rPr>
              <a:t>## Install </a:t>
            </a:r>
            <a:r>
              <a:rPr lang="en-US" dirty="0" err="1">
                <a:solidFill>
                  <a:srgbClr val="0070C0"/>
                </a:solidFill>
              </a:rPr>
              <a:t>gpu</a:t>
            </a:r>
            <a:r>
              <a:rPr lang="en-US" dirty="0">
                <a:solidFill>
                  <a:srgbClr val="0070C0"/>
                </a:solidFill>
              </a:rPr>
              <a:t>-enabled TF inside the virtual environment:</a:t>
            </a:r>
            <a:endParaRPr lang="en-US" dirty="0"/>
          </a:p>
          <a:p>
            <a:r>
              <a:rPr lang="en-US" dirty="0" err="1"/>
              <a:t>conda</a:t>
            </a:r>
            <a:r>
              <a:rPr lang="en-US" dirty="0"/>
              <a:t> install -c anaconda </a:t>
            </a:r>
            <a:r>
              <a:rPr lang="en-US" dirty="0" err="1"/>
              <a:t>tensorflow-gpu</a:t>
            </a:r>
            <a:r>
              <a:rPr lang="en-US" dirty="0"/>
              <a:t> -y</a:t>
            </a:r>
          </a:p>
        </p:txBody>
      </p:sp>
      <p:sp>
        <p:nvSpPr>
          <p:cNvPr id="8" name="Title 1">
            <a:extLst>
              <a:ext uri="{FF2B5EF4-FFF2-40B4-BE49-F238E27FC236}">
                <a16:creationId xmlns:a16="http://schemas.microsoft.com/office/drawing/2014/main" id="{B2B1B7C4-4F3C-6345-8B72-BFD6EB81A934}"/>
              </a:ext>
            </a:extLst>
          </p:cNvPr>
          <p:cNvSpPr>
            <a:spLocks noGrp="1"/>
          </p:cNvSpPr>
          <p:nvPr>
            <p:ph type="title"/>
          </p:nvPr>
        </p:nvSpPr>
        <p:spPr>
          <a:xfrm>
            <a:off x="838200" y="350823"/>
            <a:ext cx="10515600" cy="976767"/>
          </a:xfrm>
        </p:spPr>
        <p:txBody>
          <a:bodyPr>
            <a:noAutofit/>
          </a:bodyPr>
          <a:lstStyle/>
          <a:p>
            <a:pPr algn="ctr"/>
            <a:r>
              <a:rPr lang="en-US" sz="3600" b="1" dirty="0"/>
              <a:t>Exercise 1</a:t>
            </a:r>
            <a:br>
              <a:rPr lang="en-US" sz="5400" dirty="0"/>
            </a:br>
            <a:r>
              <a:rPr lang="en-US" sz="2800" dirty="0"/>
              <a:t>Activate GPU-enabled TF environment</a:t>
            </a:r>
            <a:endParaRPr lang="en-US" sz="2000" dirty="0"/>
          </a:p>
        </p:txBody>
      </p:sp>
    </p:spTree>
    <p:extLst>
      <p:ext uri="{BB962C8B-B14F-4D97-AF65-F5344CB8AC3E}">
        <p14:creationId xmlns:p14="http://schemas.microsoft.com/office/powerpoint/2010/main" val="979834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692001"/>
            <a:ext cx="10922000" cy="4859524"/>
          </a:xfrm>
        </p:spPr>
        <p:txBody>
          <a:bodyPr>
            <a:normAutofit/>
          </a:bodyPr>
          <a:lstStyle/>
          <a:p>
            <a:r>
              <a:rPr lang="en-US" dirty="0"/>
              <a:t>Once the env is loaded, check if TF recognizes the GPU device. </a:t>
            </a:r>
            <a:br>
              <a:rPr lang="en-US" dirty="0"/>
            </a:br>
            <a:r>
              <a:rPr lang="en-US" b="1" i="1" dirty="0"/>
              <a:t>True =&gt;</a:t>
            </a:r>
            <a:r>
              <a:rPr lang="en-US" dirty="0"/>
              <a:t> ready to start working with GPU-supported TF functions:</a:t>
            </a:r>
          </a:p>
          <a:p>
            <a:endParaRPr lang="en-US" dirty="0"/>
          </a:p>
          <a:p>
            <a:endParaRPr lang="en-US" dirty="0"/>
          </a:p>
          <a:p>
            <a:endParaRPr lang="en-US" dirty="0"/>
          </a:p>
          <a:p>
            <a:r>
              <a:rPr lang="en-US" dirty="0"/>
              <a:t>To deactivate an environment</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18</a:t>
            </a:fld>
            <a:endParaRPr lang="en-US" dirty="0"/>
          </a:p>
        </p:txBody>
      </p:sp>
      <p:sp>
        <p:nvSpPr>
          <p:cNvPr id="7" name="TextBox 6">
            <a:extLst>
              <a:ext uri="{FF2B5EF4-FFF2-40B4-BE49-F238E27FC236}">
                <a16:creationId xmlns:a16="http://schemas.microsoft.com/office/drawing/2014/main" id="{EAE2AEA7-51DB-494A-B625-76618072BD0B}"/>
              </a:ext>
            </a:extLst>
          </p:cNvPr>
          <p:cNvSpPr txBox="1"/>
          <p:nvPr/>
        </p:nvSpPr>
        <p:spPr>
          <a:xfrm>
            <a:off x="838200" y="2754708"/>
            <a:ext cx="941338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solidFill>
                  <a:srgbClr val="0070C0"/>
                </a:solidFill>
              </a:rPr>
              <a:t>## Test if GPU device is detected with TF:</a:t>
            </a:r>
            <a:endParaRPr lang="en-US" b="1" dirty="0"/>
          </a:p>
          <a:p>
            <a:r>
              <a:rPr lang="en-US" dirty="0"/>
              <a:t>(</a:t>
            </a:r>
            <a:r>
              <a:rPr lang="en-US" dirty="0" err="1"/>
              <a:t>TF_env</a:t>
            </a:r>
            <a:r>
              <a:rPr lang="en-US" dirty="0"/>
              <a:t>) $ python -c 'import </a:t>
            </a:r>
            <a:r>
              <a:rPr lang="en-US" dirty="0" err="1"/>
              <a:t>tensorflow</a:t>
            </a:r>
            <a:r>
              <a:rPr lang="en-US" dirty="0"/>
              <a:t> as </a:t>
            </a:r>
            <a:r>
              <a:rPr lang="en-US" dirty="0" err="1"/>
              <a:t>tf</a:t>
            </a:r>
            <a:r>
              <a:rPr lang="en-US" dirty="0"/>
              <a:t>; print(</a:t>
            </a:r>
            <a:r>
              <a:rPr lang="en-US" dirty="0" err="1"/>
              <a:t>tf.test.is_built_with_cuda</a:t>
            </a:r>
            <a:r>
              <a:rPr lang="en-US" dirty="0"/>
              <a:t>())'</a:t>
            </a:r>
          </a:p>
        </p:txBody>
      </p:sp>
      <p:sp>
        <p:nvSpPr>
          <p:cNvPr id="8" name="Title 1">
            <a:extLst>
              <a:ext uri="{FF2B5EF4-FFF2-40B4-BE49-F238E27FC236}">
                <a16:creationId xmlns:a16="http://schemas.microsoft.com/office/drawing/2014/main" id="{B2B1B7C4-4F3C-6345-8B72-BFD6EB81A934}"/>
              </a:ext>
            </a:extLst>
          </p:cNvPr>
          <p:cNvSpPr>
            <a:spLocks noGrp="1"/>
          </p:cNvSpPr>
          <p:nvPr>
            <p:ph type="title"/>
          </p:nvPr>
        </p:nvSpPr>
        <p:spPr>
          <a:xfrm>
            <a:off x="838200" y="350823"/>
            <a:ext cx="10515600" cy="976767"/>
          </a:xfrm>
        </p:spPr>
        <p:txBody>
          <a:bodyPr>
            <a:noAutofit/>
          </a:bodyPr>
          <a:lstStyle/>
          <a:p>
            <a:pPr algn="ctr"/>
            <a:r>
              <a:rPr lang="en-US" sz="3600" b="1" dirty="0"/>
              <a:t>Exercise 1</a:t>
            </a:r>
            <a:br>
              <a:rPr lang="en-US" sz="5400" dirty="0"/>
            </a:br>
            <a:r>
              <a:rPr lang="en-US" sz="2800" dirty="0"/>
              <a:t>Activate GPU-enabled TF environment</a:t>
            </a:r>
            <a:endParaRPr lang="en-US" sz="2000" dirty="0"/>
          </a:p>
        </p:txBody>
      </p:sp>
      <p:sp>
        <p:nvSpPr>
          <p:cNvPr id="9" name="TextBox 8">
            <a:extLst>
              <a:ext uri="{FF2B5EF4-FFF2-40B4-BE49-F238E27FC236}">
                <a16:creationId xmlns:a16="http://schemas.microsoft.com/office/drawing/2014/main" id="{895A527A-496C-2C4C-BF1A-0CE2299C1F63}"/>
              </a:ext>
            </a:extLst>
          </p:cNvPr>
          <p:cNvSpPr txBox="1"/>
          <p:nvPr/>
        </p:nvSpPr>
        <p:spPr>
          <a:xfrm>
            <a:off x="810294" y="4658634"/>
            <a:ext cx="9413383" cy="646331"/>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solidFill>
                  <a:srgbClr val="0070C0"/>
                </a:solidFill>
              </a:rPr>
              <a:t>## Deactivate </a:t>
            </a:r>
            <a:r>
              <a:rPr lang="en-US" dirty="0" err="1">
                <a:solidFill>
                  <a:srgbClr val="0070C0"/>
                </a:solidFill>
              </a:rPr>
              <a:t>conda</a:t>
            </a:r>
            <a:r>
              <a:rPr lang="en-US" dirty="0">
                <a:solidFill>
                  <a:srgbClr val="0070C0"/>
                </a:solidFill>
              </a:rPr>
              <a:t> environment:</a:t>
            </a:r>
            <a:endParaRPr lang="en-US" b="1" dirty="0"/>
          </a:p>
          <a:p>
            <a:r>
              <a:rPr lang="en-US" dirty="0"/>
              <a:t>(</a:t>
            </a:r>
            <a:r>
              <a:rPr lang="en-US" dirty="0" err="1"/>
              <a:t>TF_env</a:t>
            </a:r>
            <a:r>
              <a:rPr lang="en-US" dirty="0"/>
              <a:t>) $ </a:t>
            </a:r>
            <a:r>
              <a:rPr lang="en-US" dirty="0" err="1"/>
              <a:t>conda</a:t>
            </a:r>
            <a:r>
              <a:rPr lang="en-US" dirty="0"/>
              <a:t> deactivate</a:t>
            </a:r>
          </a:p>
        </p:txBody>
      </p:sp>
    </p:spTree>
    <p:extLst>
      <p:ext uri="{BB962C8B-B14F-4D97-AF65-F5344CB8AC3E}">
        <p14:creationId xmlns:p14="http://schemas.microsoft.com/office/powerpoint/2010/main" val="4224290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dirty="0"/>
              <a:t>Submitting GPU-enabled Program (TF) On Discovery Shell</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3</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19</a:t>
            </a:fld>
            <a:endParaRPr lang="en-US" dirty="0"/>
          </a:p>
        </p:txBody>
      </p:sp>
    </p:spTree>
    <p:extLst>
      <p:ext uri="{BB962C8B-B14F-4D97-AF65-F5344CB8AC3E}">
        <p14:creationId xmlns:p14="http://schemas.microsoft.com/office/powerpoint/2010/main" val="129561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4B7F2-F894-FE4B-8105-C8949AABC092}"/>
              </a:ext>
            </a:extLst>
          </p:cNvPr>
          <p:cNvSpPr>
            <a:spLocks noGrp="1"/>
          </p:cNvSpPr>
          <p:nvPr>
            <p:ph idx="1"/>
          </p:nvPr>
        </p:nvSpPr>
        <p:spPr>
          <a:xfrm>
            <a:off x="904897" y="1537899"/>
            <a:ext cx="2778461" cy="518715"/>
          </a:xfrm>
        </p:spPr>
        <p:txBody>
          <a:bodyPr>
            <a:normAutofit/>
          </a:bodyPr>
          <a:lstStyle/>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4A84FD2D-48DE-0D48-A52B-04779334AC95}"/>
              </a:ext>
            </a:extLst>
          </p:cNvPr>
          <p:cNvSpPr>
            <a:spLocks noGrp="1"/>
          </p:cNvSpPr>
          <p:nvPr>
            <p:ph type="sldNum" sz="quarter" idx="10"/>
          </p:nvPr>
        </p:nvSpPr>
        <p:spPr/>
        <p:txBody>
          <a:bodyPr/>
          <a:lstStyle/>
          <a:p>
            <a:fld id="{2BE017B6-6466-CA44-A203-DCC007137B39}" type="slidenum">
              <a:rPr lang="en-US" smtClean="0"/>
              <a:pPr/>
              <a:t>20</a:t>
            </a:fld>
            <a:endParaRPr lang="en-US" dirty="0"/>
          </a:p>
        </p:txBody>
      </p:sp>
      <p:sp>
        <p:nvSpPr>
          <p:cNvPr id="5" name="TextBox 4">
            <a:extLst>
              <a:ext uri="{FF2B5EF4-FFF2-40B4-BE49-F238E27FC236}">
                <a16:creationId xmlns:a16="http://schemas.microsoft.com/office/drawing/2014/main" id="{2E5272AB-2EA5-6648-9668-CA3D82BBB186}"/>
              </a:ext>
            </a:extLst>
          </p:cNvPr>
          <p:cNvSpPr txBox="1"/>
          <p:nvPr/>
        </p:nvSpPr>
        <p:spPr>
          <a:xfrm>
            <a:off x="238259" y="1520124"/>
            <a:ext cx="5417958" cy="4247317"/>
          </a:xfrm>
          <a:prstGeom prst="rect">
            <a:avLst/>
          </a:prstGeom>
          <a:solidFill>
            <a:schemeClr val="bg2"/>
          </a:solidFill>
        </p:spPr>
        <p:txBody>
          <a:bodyPr wrap="square" rtlCol="0">
            <a:spAutoFit/>
          </a:bodyPr>
          <a:lstStyle/>
          <a:p>
            <a:r>
              <a:rPr lang="en-US" dirty="0"/>
              <a:t>import </a:t>
            </a:r>
            <a:r>
              <a:rPr lang="en-US" dirty="0" err="1"/>
              <a:t>tensorflow</a:t>
            </a:r>
            <a:r>
              <a:rPr lang="en-US" dirty="0"/>
              <a:t> as </a:t>
            </a:r>
            <a:r>
              <a:rPr lang="en-US" dirty="0" err="1"/>
              <a:t>tf</a:t>
            </a:r>
            <a:endParaRPr lang="en-US" dirty="0"/>
          </a:p>
          <a:p>
            <a:endParaRPr lang="en-US" dirty="0"/>
          </a:p>
          <a:p>
            <a:r>
              <a:rPr lang="en-US" dirty="0"/>
              <a:t>print("Num GPUs Available: ", </a:t>
            </a:r>
            <a:r>
              <a:rPr lang="en-US" dirty="0" err="1"/>
              <a:t>len</a:t>
            </a:r>
            <a:r>
              <a:rPr lang="en-US" dirty="0"/>
              <a:t>(</a:t>
            </a:r>
            <a:r>
              <a:rPr lang="en-US" dirty="0" err="1"/>
              <a:t>tf.config.experimental.list_physical_devices</a:t>
            </a:r>
            <a:r>
              <a:rPr lang="en-US" dirty="0"/>
              <a:t>('GPU')))</a:t>
            </a:r>
          </a:p>
          <a:p>
            <a:endParaRPr lang="en-US" dirty="0"/>
          </a:p>
          <a:p>
            <a:r>
              <a:rPr lang="en-US" dirty="0"/>
              <a:t># Place tensors on the CPU</a:t>
            </a:r>
          </a:p>
          <a:p>
            <a:r>
              <a:rPr lang="en-US" dirty="0"/>
              <a:t>with </a:t>
            </a:r>
            <a:r>
              <a:rPr lang="en-US" dirty="0" err="1"/>
              <a:t>tf.device</a:t>
            </a:r>
            <a:r>
              <a:rPr lang="en-US" dirty="0"/>
              <a:t>('/CPU:0'):</a:t>
            </a:r>
          </a:p>
          <a:p>
            <a:r>
              <a:rPr lang="en-US" dirty="0"/>
              <a:t>  a = </a:t>
            </a:r>
            <a:r>
              <a:rPr lang="en-US" dirty="0" err="1"/>
              <a:t>tf.constant</a:t>
            </a:r>
            <a:r>
              <a:rPr lang="en-US" dirty="0"/>
              <a:t>([[1.0, 2.0, 3.0], [4.0, 5.0, 6.0]])</a:t>
            </a:r>
          </a:p>
          <a:p>
            <a:r>
              <a:rPr lang="en-US" dirty="0"/>
              <a:t>  b = </a:t>
            </a:r>
            <a:r>
              <a:rPr lang="en-US" dirty="0" err="1"/>
              <a:t>tf.constant</a:t>
            </a:r>
            <a:r>
              <a:rPr lang="en-US" dirty="0"/>
              <a:t>([[1.0, 2.0], [3.0, 4.0], [5.0, 6.0]])</a:t>
            </a:r>
          </a:p>
          <a:p>
            <a:r>
              <a:rPr lang="en-US" dirty="0"/>
              <a:t>  print(“tensor a is:”); print(a)</a:t>
            </a:r>
            <a:br>
              <a:rPr lang="en-US" dirty="0"/>
            </a:br>
            <a:r>
              <a:rPr lang="en-US" dirty="0"/>
              <a:t>  print(‘tensor b is:’); print(b)</a:t>
            </a:r>
          </a:p>
          <a:p>
            <a:endParaRPr lang="en-US" dirty="0"/>
          </a:p>
          <a:p>
            <a:r>
              <a:rPr lang="en-US" dirty="0"/>
              <a:t># Run on the GPU</a:t>
            </a:r>
          </a:p>
          <a:p>
            <a:r>
              <a:rPr lang="en-US" dirty="0"/>
              <a:t>c = </a:t>
            </a:r>
            <a:r>
              <a:rPr lang="en-US" dirty="0" err="1"/>
              <a:t>tf.matmul</a:t>
            </a:r>
            <a:r>
              <a:rPr lang="en-US" dirty="0"/>
              <a:t>(a, b)</a:t>
            </a:r>
          </a:p>
          <a:p>
            <a:r>
              <a:rPr lang="en-US" dirty="0"/>
              <a:t>print(‘product tensor is:’); print(c)</a:t>
            </a:r>
          </a:p>
        </p:txBody>
      </p:sp>
      <p:sp>
        <p:nvSpPr>
          <p:cNvPr id="6" name="TextBox 5">
            <a:extLst>
              <a:ext uri="{FF2B5EF4-FFF2-40B4-BE49-F238E27FC236}">
                <a16:creationId xmlns:a16="http://schemas.microsoft.com/office/drawing/2014/main" id="{74170876-A04F-A34A-A59A-6F9A5978BCD6}"/>
              </a:ext>
            </a:extLst>
          </p:cNvPr>
          <p:cNvSpPr txBox="1"/>
          <p:nvPr/>
        </p:nvSpPr>
        <p:spPr>
          <a:xfrm>
            <a:off x="6095999" y="1515290"/>
            <a:ext cx="5857741" cy="4247317"/>
          </a:xfrm>
          <a:prstGeom prst="rect">
            <a:avLst/>
          </a:prstGeom>
          <a:solidFill>
            <a:schemeClr val="bg2"/>
          </a:solidFill>
        </p:spPr>
        <p:txBody>
          <a:bodyPr wrap="square" rtlCol="0">
            <a:spAutoFit/>
          </a:bodyPr>
          <a:lstStyle/>
          <a:p>
            <a:r>
              <a:rPr lang="en-US" dirty="0"/>
              <a:t>#!/bin/bash </a:t>
            </a:r>
          </a:p>
          <a:p>
            <a:r>
              <a:rPr lang="en-US" dirty="0"/>
              <a:t>#SBATCH --job-name=</a:t>
            </a:r>
            <a:r>
              <a:rPr lang="en-US" dirty="0" err="1"/>
              <a:t>TFmult</a:t>
            </a:r>
            <a:endParaRPr lang="en-US" dirty="0"/>
          </a:p>
          <a:p>
            <a:r>
              <a:rPr lang="en-US" dirty="0"/>
              <a:t>#SBATCH --nodes=1   #request 1 node</a:t>
            </a:r>
          </a:p>
          <a:p>
            <a:r>
              <a:rPr lang="en-US" dirty="0"/>
              <a:t>#SBATCH --</a:t>
            </a:r>
            <a:r>
              <a:rPr lang="en-US" dirty="0" err="1"/>
              <a:t>cpus</a:t>
            </a:r>
            <a:r>
              <a:rPr lang="en-US" dirty="0"/>
              <a:t>-per-task=1   #request 1 </a:t>
            </a:r>
            <a:r>
              <a:rPr lang="en-US" dirty="0" err="1"/>
              <a:t>cpu</a:t>
            </a:r>
            <a:endParaRPr lang="en-US" dirty="0"/>
          </a:p>
          <a:p>
            <a:r>
              <a:rPr lang="en-US" dirty="0"/>
              <a:t>#SBATCH --time=00:10:00</a:t>
            </a:r>
          </a:p>
          <a:p>
            <a:r>
              <a:rPr lang="en-US" dirty="0"/>
              <a:t>#SBATCH --partition=reservation</a:t>
            </a:r>
          </a:p>
          <a:p>
            <a:r>
              <a:rPr lang="en-US" dirty="0"/>
              <a:t>#SBATCH --reservation=octtraining2021gpu</a:t>
            </a:r>
          </a:p>
          <a:p>
            <a:r>
              <a:rPr lang="en-US" dirty="0"/>
              <a:t>#SBATCH --</a:t>
            </a:r>
            <a:r>
              <a:rPr lang="en-US" dirty="0" err="1"/>
              <a:t>gres</a:t>
            </a:r>
            <a:r>
              <a:rPr lang="en-US" dirty="0"/>
              <a:t>=gpu:p100:1  #request 1 </a:t>
            </a:r>
            <a:r>
              <a:rPr lang="en-US" dirty="0" err="1"/>
              <a:t>gpu</a:t>
            </a:r>
            <a:endParaRPr lang="en-US" dirty="0"/>
          </a:p>
          <a:p>
            <a:endParaRPr lang="en-US" dirty="0"/>
          </a:p>
          <a:p>
            <a:r>
              <a:rPr lang="en-US" dirty="0"/>
              <a:t>module load anaconda3/2021.05</a:t>
            </a:r>
          </a:p>
          <a:p>
            <a:r>
              <a:rPr lang="en-US" dirty="0"/>
              <a:t>module load </a:t>
            </a:r>
            <a:r>
              <a:rPr lang="en-US" dirty="0" err="1"/>
              <a:t>cuda</a:t>
            </a:r>
            <a:r>
              <a:rPr lang="en-US" dirty="0"/>
              <a:t>/11.1</a:t>
            </a:r>
          </a:p>
          <a:p>
            <a:endParaRPr lang="en-US" dirty="0"/>
          </a:p>
          <a:p>
            <a:r>
              <a:rPr lang="en-US" dirty="0"/>
              <a:t>source  activate </a:t>
            </a:r>
            <a:r>
              <a:rPr lang="en-US" dirty="0" err="1"/>
              <a:t>TF_env</a:t>
            </a:r>
            <a:endParaRPr lang="en-US" dirty="0"/>
          </a:p>
          <a:p>
            <a:endParaRPr lang="en-US" dirty="0"/>
          </a:p>
          <a:p>
            <a:r>
              <a:rPr lang="en-US" dirty="0"/>
              <a:t>python </a:t>
            </a:r>
            <a:r>
              <a:rPr lang="en-US" dirty="0" err="1"/>
              <a:t>tf-gpu.py</a:t>
            </a:r>
            <a:endParaRPr lang="en-US" dirty="0"/>
          </a:p>
        </p:txBody>
      </p:sp>
      <p:sp>
        <p:nvSpPr>
          <p:cNvPr id="7" name="TextBox 6">
            <a:extLst>
              <a:ext uri="{FF2B5EF4-FFF2-40B4-BE49-F238E27FC236}">
                <a16:creationId xmlns:a16="http://schemas.microsoft.com/office/drawing/2014/main" id="{3F83B16D-B47D-0A40-8FB4-2498CE8F4A63}"/>
              </a:ext>
            </a:extLst>
          </p:cNvPr>
          <p:cNvSpPr txBox="1"/>
          <p:nvPr/>
        </p:nvSpPr>
        <p:spPr>
          <a:xfrm>
            <a:off x="238259" y="6122949"/>
            <a:ext cx="7577040" cy="461665"/>
          </a:xfrm>
          <a:prstGeom prst="rect">
            <a:avLst/>
          </a:prstGeom>
          <a:solidFill>
            <a:schemeClr val="bg2"/>
          </a:solidFill>
        </p:spPr>
        <p:txBody>
          <a:bodyPr wrap="square" rtlCol="0">
            <a:spAutoFit/>
          </a:bodyPr>
          <a:lstStyle/>
          <a:p>
            <a:r>
              <a:rPr lang="en-US" sz="2400" dirty="0" err="1"/>
              <a:t>sbatch</a:t>
            </a:r>
            <a:r>
              <a:rPr lang="en-US" sz="2400" dirty="0"/>
              <a:t> </a:t>
            </a:r>
            <a:r>
              <a:rPr lang="en-US" sz="2400" dirty="0" err="1"/>
              <a:t>main_tf.bash</a:t>
            </a:r>
            <a:endParaRPr lang="en-US" sz="2400" dirty="0"/>
          </a:p>
        </p:txBody>
      </p:sp>
      <p:sp>
        <p:nvSpPr>
          <p:cNvPr id="10" name="Title 1">
            <a:extLst>
              <a:ext uri="{FF2B5EF4-FFF2-40B4-BE49-F238E27FC236}">
                <a16:creationId xmlns:a16="http://schemas.microsoft.com/office/drawing/2014/main" id="{2F781BFA-F361-3244-BBE8-8146A289426E}"/>
              </a:ext>
            </a:extLst>
          </p:cNvPr>
          <p:cNvSpPr>
            <a:spLocks noGrp="1"/>
          </p:cNvSpPr>
          <p:nvPr>
            <p:ph type="title"/>
          </p:nvPr>
        </p:nvSpPr>
        <p:spPr>
          <a:xfrm>
            <a:off x="838200" y="350823"/>
            <a:ext cx="10515600" cy="976767"/>
          </a:xfrm>
        </p:spPr>
        <p:txBody>
          <a:bodyPr>
            <a:noAutofit/>
          </a:bodyPr>
          <a:lstStyle/>
          <a:p>
            <a:pPr algn="ctr"/>
            <a:r>
              <a:rPr lang="en-US" sz="3600" b="1" dirty="0"/>
              <a:t>Exercise 3</a:t>
            </a:r>
            <a:br>
              <a:rPr lang="en-US" sz="5400" dirty="0"/>
            </a:br>
            <a:r>
              <a:rPr lang="en-US" sz="2800" dirty="0"/>
              <a:t>Submitting GPU-enabled TF Program – Tensor Multiplication</a:t>
            </a:r>
            <a:endParaRPr lang="en-US" sz="2000" dirty="0"/>
          </a:p>
        </p:txBody>
      </p:sp>
    </p:spTree>
    <p:extLst>
      <p:ext uri="{BB962C8B-B14F-4D97-AF65-F5344CB8AC3E}">
        <p14:creationId xmlns:p14="http://schemas.microsoft.com/office/powerpoint/2010/main" val="149435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89407"/>
            <a:ext cx="10515600" cy="4166943"/>
          </a:xfrm>
        </p:spPr>
        <p:txBody>
          <a:bodyPr>
            <a:normAutofit/>
          </a:bodyPr>
          <a:lstStyle/>
          <a:p>
            <a:r>
              <a:rPr lang="en-US" dirty="0"/>
              <a:t>Create </a:t>
            </a:r>
            <a:r>
              <a:rPr lang="en-US" dirty="0" err="1"/>
              <a:t>Conda</a:t>
            </a:r>
            <a:r>
              <a:rPr lang="en-US" dirty="0"/>
              <a:t> Environment – </a:t>
            </a:r>
            <a:r>
              <a:rPr lang="en-US" dirty="0" err="1"/>
              <a:t>Tensorflow</a:t>
            </a:r>
            <a:r>
              <a:rPr lang="en-US" dirty="0"/>
              <a:t> (TF) – Exercise 1</a:t>
            </a:r>
          </a:p>
          <a:p>
            <a:r>
              <a:rPr lang="en-US" dirty="0"/>
              <a:t>Introduction to GPUs</a:t>
            </a:r>
          </a:p>
          <a:p>
            <a:r>
              <a:rPr lang="en-US" dirty="0"/>
              <a:t>CPUs vs GPUs</a:t>
            </a:r>
          </a:p>
          <a:p>
            <a:r>
              <a:rPr lang="en-US" dirty="0"/>
              <a:t>Various GPUs on Discovery and how to access them – Exercise 2</a:t>
            </a:r>
          </a:p>
          <a:p>
            <a:r>
              <a:rPr lang="en-US" dirty="0"/>
              <a:t>GPU Computing &amp; CUDA</a:t>
            </a:r>
          </a:p>
          <a:p>
            <a:r>
              <a:rPr lang="en-US" dirty="0"/>
              <a:t>GPUs + </a:t>
            </a:r>
            <a:r>
              <a:rPr lang="en-US" dirty="0" err="1"/>
              <a:t>Jupyter</a:t>
            </a:r>
            <a:r>
              <a:rPr lang="en-US" dirty="0"/>
              <a:t> Notebook on OOD</a:t>
            </a:r>
          </a:p>
          <a:p>
            <a:r>
              <a:rPr lang="en-US" dirty="0" err="1"/>
              <a:t>PyTorch</a:t>
            </a:r>
            <a:r>
              <a:rPr lang="en-US" dirty="0"/>
              <a:t> &amp; </a:t>
            </a:r>
            <a:r>
              <a:rPr lang="en-US" dirty="0" err="1"/>
              <a:t>Tensorflow</a:t>
            </a:r>
            <a:r>
              <a:rPr lang="en-US" dirty="0"/>
              <a:t> Examples – Matrix Multiplication</a:t>
            </a:r>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93432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201478" y="2956726"/>
            <a:ext cx="11778712" cy="1692766"/>
          </a:xfrm>
        </p:spPr>
        <p:txBody>
          <a:bodyPr>
            <a:normAutofit/>
          </a:bodyPr>
          <a:lstStyle/>
          <a:p>
            <a:pPr marL="0" indent="0" algn="ctr">
              <a:buNone/>
            </a:pPr>
            <a:r>
              <a:rPr lang="en-US" sz="3600" b="1" dirty="0"/>
              <a:t>Accessing GPU-supported environments on </a:t>
            </a:r>
            <a:r>
              <a:rPr lang="en-US" sz="3600" b="1" dirty="0" err="1"/>
              <a:t>Jupyter</a:t>
            </a:r>
            <a:r>
              <a:rPr lang="en-US" sz="3600" b="1" dirty="0"/>
              <a:t> Lab with Discovery’s Open OnDemand (OOD)</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4</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21</a:t>
            </a:fld>
            <a:endParaRPr lang="en-US" dirty="0"/>
          </a:p>
        </p:txBody>
      </p:sp>
    </p:spTree>
    <p:extLst>
      <p:ext uri="{BB962C8B-B14F-4D97-AF65-F5344CB8AC3E}">
        <p14:creationId xmlns:p14="http://schemas.microsoft.com/office/powerpoint/2010/main" val="251232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lnSpcReduction="10000"/>
          </a:bodyPr>
          <a:lstStyle/>
          <a:p>
            <a:pPr marL="514350" indent="-514350">
              <a:buFont typeface="+mj-lt"/>
              <a:buAutoNum type="arabicPeriod"/>
            </a:pPr>
            <a:r>
              <a:rPr lang="en-US" dirty="0"/>
              <a:t>Login to Discovery OOD </a:t>
            </a:r>
            <a:r>
              <a:rPr lang="en-US" b="1" dirty="0" err="1"/>
              <a:t>JupyterLab</a:t>
            </a:r>
            <a:r>
              <a:rPr lang="en-US" b="1" dirty="0"/>
              <a:t> Notebook [Custom Anaconda Environment]</a:t>
            </a:r>
            <a:r>
              <a:rPr lang="en-US" dirty="0"/>
              <a:t> :</a:t>
            </a:r>
            <a:br>
              <a:rPr lang="en-US" dirty="0"/>
            </a:br>
            <a:r>
              <a:rPr lang="en-US" dirty="0">
                <a:hlinkClick r:id="rId3"/>
              </a:rPr>
              <a:t>https://ood.discovery.neu.edu/pun/sys/dashboard/batch_connect/sys/jupyter_advanced/session_contexts/new</a:t>
            </a:r>
            <a:r>
              <a:rPr lang="en-US" dirty="0"/>
              <a:t> </a:t>
            </a:r>
          </a:p>
          <a:p>
            <a:pPr marL="514350" indent="-514350">
              <a:buFont typeface="+mj-lt"/>
              <a:buAutoNum type="arabicPeriod"/>
            </a:pPr>
            <a:r>
              <a:rPr lang="en-US" dirty="0"/>
              <a:t>Have a </a:t>
            </a:r>
            <a:r>
              <a:rPr lang="en-US" dirty="0" err="1"/>
              <a:t>Conda</a:t>
            </a:r>
            <a:r>
              <a:rPr lang="en-US" dirty="0"/>
              <a:t> virtual environment ready: </a:t>
            </a:r>
          </a:p>
          <a:p>
            <a:pPr lvl="1"/>
            <a:r>
              <a:rPr lang="en-US" dirty="0"/>
              <a:t>Create the environment in advance using the Linux shell as shown in Exercise 1</a:t>
            </a:r>
          </a:p>
          <a:p>
            <a:pPr lvl="1"/>
            <a:r>
              <a:rPr lang="en-US" dirty="0"/>
              <a:t>Install your desired packages inside the environment</a:t>
            </a:r>
          </a:p>
          <a:p>
            <a:pPr lvl="1"/>
            <a:r>
              <a:rPr lang="en-US" dirty="0"/>
              <a:t>Install </a:t>
            </a:r>
            <a:r>
              <a:rPr lang="en-US" dirty="0" err="1"/>
              <a:t>jupyterlab</a:t>
            </a:r>
            <a:r>
              <a:rPr lang="en-US" dirty="0"/>
              <a:t> package (</a:t>
            </a:r>
            <a:r>
              <a:rPr lang="en-US" b="1" i="1" dirty="0"/>
              <a:t>if not present</a:t>
            </a:r>
            <a:r>
              <a:rPr lang="en-US" dirty="0"/>
              <a:t>) with: </a:t>
            </a:r>
            <a:r>
              <a:rPr lang="en-US" b="1" dirty="0" err="1"/>
              <a:t>conda</a:t>
            </a:r>
            <a:r>
              <a:rPr lang="en-US" b="1" dirty="0"/>
              <a:t> install </a:t>
            </a:r>
            <a:r>
              <a:rPr lang="en-US" b="1" dirty="0" err="1"/>
              <a:t>jupyterlab</a:t>
            </a:r>
            <a:endParaRPr lang="en-US" b="1" dirty="0"/>
          </a:p>
          <a:p>
            <a:pPr marL="514350" indent="-514350">
              <a:buFont typeface="+mj-lt"/>
              <a:buAutoNum type="arabicPeriod"/>
            </a:pPr>
            <a:r>
              <a:rPr lang="en-US" dirty="0" err="1"/>
              <a:t>E.g</a:t>
            </a:r>
            <a:r>
              <a:rPr lang="en-US" dirty="0"/>
              <a:t>: Use “</a:t>
            </a:r>
            <a:r>
              <a:rPr lang="en-US" b="1" dirty="0" err="1"/>
              <a:t>TF_env</a:t>
            </a:r>
            <a:r>
              <a:rPr lang="en-US" dirty="0"/>
              <a:t>” from Ex. 1, anaconda3/2021.05 module.</a:t>
            </a:r>
          </a:p>
          <a:p>
            <a:r>
              <a:rPr lang="en-US" dirty="0"/>
              <a:t>For more details:</a:t>
            </a:r>
            <a:br>
              <a:rPr lang="en-US" dirty="0"/>
            </a:br>
            <a:r>
              <a:rPr lang="en-US" dirty="0">
                <a:hlinkClick r:id="rId4"/>
              </a:rPr>
              <a:t>https://rc-docs.northeastern.edu/en/latest/using-ood/interactiveapps.html#working-with-jupyter-notebook-custom-anaconda-environment</a:t>
            </a:r>
            <a:r>
              <a:rPr lang="en-US" dirty="0"/>
              <a:t> </a:t>
            </a: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4</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22</a:t>
            </a:fld>
            <a:endParaRPr lang="en-US"/>
          </a:p>
        </p:txBody>
      </p:sp>
    </p:spTree>
    <p:extLst>
      <p:ext uri="{BB962C8B-B14F-4D97-AF65-F5344CB8AC3E}">
        <p14:creationId xmlns:p14="http://schemas.microsoft.com/office/powerpoint/2010/main" val="19476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4862820" cy="5202641"/>
          </a:xfrm>
        </p:spPr>
        <p:txBody>
          <a:bodyPr>
            <a:normAutofit/>
          </a:bodyPr>
          <a:lstStyle/>
          <a:p>
            <a:pPr marL="514350" indent="-514350">
              <a:buFont typeface="+mj-lt"/>
              <a:buAutoNum type="arabicPeriod"/>
            </a:pPr>
            <a:r>
              <a:rPr lang="en-US" dirty="0"/>
              <a:t>Select your working directory (e.g.: /home/&lt;</a:t>
            </a:r>
            <a:r>
              <a:rPr lang="en-US" dirty="0" err="1"/>
              <a:t>yourusername</a:t>
            </a:r>
            <a:r>
              <a:rPr lang="en-US" dirty="0"/>
              <a:t>&gt;).</a:t>
            </a:r>
          </a:p>
          <a:p>
            <a:pPr marL="514350" indent="-514350">
              <a:buFont typeface="+mj-lt"/>
              <a:buAutoNum type="arabicPeriod"/>
            </a:pPr>
            <a:r>
              <a:rPr lang="en-US" dirty="0"/>
              <a:t>Select partition to be </a:t>
            </a:r>
            <a:r>
              <a:rPr lang="en-US" dirty="0" err="1"/>
              <a:t>gpu</a:t>
            </a:r>
            <a:r>
              <a:rPr lang="en-US" dirty="0"/>
              <a:t>.</a:t>
            </a:r>
          </a:p>
          <a:p>
            <a:pPr marL="514350" indent="-514350">
              <a:buFont typeface="+mj-lt"/>
              <a:buAutoNum type="arabicPeriod"/>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4</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23</a:t>
            </a:fld>
            <a:endParaRPr lang="en-US"/>
          </a:p>
        </p:txBody>
      </p:sp>
      <p:pic>
        <p:nvPicPr>
          <p:cNvPr id="7" name="Picture 6">
            <a:extLst>
              <a:ext uri="{FF2B5EF4-FFF2-40B4-BE49-F238E27FC236}">
                <a16:creationId xmlns:a16="http://schemas.microsoft.com/office/drawing/2014/main" id="{75264E2F-B8E5-FA4E-956A-AEF4EC059E08}"/>
              </a:ext>
            </a:extLst>
          </p:cNvPr>
          <p:cNvPicPr>
            <a:picLocks noChangeAspect="1"/>
          </p:cNvPicPr>
          <p:nvPr/>
        </p:nvPicPr>
        <p:blipFill>
          <a:blip r:embed="rId3"/>
          <a:stretch>
            <a:fillRect/>
          </a:stretch>
        </p:blipFill>
        <p:spPr>
          <a:xfrm>
            <a:off x="5294620" y="1452117"/>
            <a:ext cx="5381965" cy="5300558"/>
          </a:xfrm>
          <a:prstGeom prst="rect">
            <a:avLst/>
          </a:prstGeom>
        </p:spPr>
      </p:pic>
    </p:spTree>
    <p:extLst>
      <p:ext uri="{BB962C8B-B14F-4D97-AF65-F5344CB8AC3E}">
        <p14:creationId xmlns:p14="http://schemas.microsoft.com/office/powerpoint/2010/main" val="118672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3534537" cy="5202641"/>
          </a:xfrm>
        </p:spPr>
        <p:txBody>
          <a:bodyPr>
            <a:normAutofit/>
          </a:bodyPr>
          <a:lstStyle/>
          <a:p>
            <a:pPr marL="514350" indent="-514350">
              <a:buFont typeface="+mj-lt"/>
              <a:buAutoNum type="arabicPeriod"/>
            </a:pPr>
            <a:r>
              <a:rPr lang="en-US" dirty="0"/>
              <a:t>Select time, memory (in GBs) &amp; # CPUs. Keep default values for this exercise.</a:t>
            </a:r>
          </a:p>
          <a:p>
            <a:pPr marL="514350" indent="-514350">
              <a:buFont typeface="+mj-lt"/>
              <a:buAutoNum type="arabicPeriod"/>
            </a:pPr>
            <a:r>
              <a:rPr lang="en-US" dirty="0"/>
              <a:t>Select GPU type as p100 and CUDA version to be </a:t>
            </a:r>
            <a:r>
              <a:rPr lang="en-US" dirty="0" err="1"/>
              <a:t>cuda</a:t>
            </a:r>
            <a:r>
              <a:rPr lang="en-US" dirty="0"/>
              <a:t>/11.1:</a:t>
            </a:r>
          </a:p>
          <a:p>
            <a:pPr marL="514350" indent="-514350">
              <a:buFont typeface="+mj-lt"/>
              <a:buAutoNum type="arabicPeriod"/>
            </a:pPr>
            <a:endParaRPr lang="en-US" dirty="0"/>
          </a:p>
          <a:p>
            <a:pPr marL="514350" indent="-514350">
              <a:buFont typeface="+mj-lt"/>
              <a:buAutoNum type="arabicPeriod"/>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4</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24</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09728C6E-0B4D-BC42-82FE-38A40464188C}"/>
              </a:ext>
            </a:extLst>
          </p:cNvPr>
          <p:cNvPicPr>
            <a:picLocks noChangeAspect="1"/>
          </p:cNvPicPr>
          <p:nvPr/>
        </p:nvPicPr>
        <p:blipFill>
          <a:blip r:embed="rId3"/>
          <a:stretch>
            <a:fillRect/>
          </a:stretch>
        </p:blipFill>
        <p:spPr>
          <a:xfrm>
            <a:off x="3966338" y="1518834"/>
            <a:ext cx="7670800" cy="3416300"/>
          </a:xfrm>
          <a:prstGeom prst="rect">
            <a:avLst/>
          </a:prstGeom>
        </p:spPr>
      </p:pic>
    </p:spTree>
    <p:extLst>
      <p:ext uri="{BB962C8B-B14F-4D97-AF65-F5344CB8AC3E}">
        <p14:creationId xmlns:p14="http://schemas.microsoft.com/office/powerpoint/2010/main" val="31141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204095" y="1518834"/>
            <a:ext cx="4303512" cy="5202641"/>
          </a:xfrm>
        </p:spPr>
        <p:txBody>
          <a:bodyPr>
            <a:normAutofit lnSpcReduction="10000"/>
          </a:bodyPr>
          <a:lstStyle/>
          <a:p>
            <a:pPr marL="514350" indent="-514350">
              <a:buFont typeface="+mj-lt"/>
              <a:buAutoNum type="arabicPeriod"/>
            </a:pPr>
            <a:r>
              <a:rPr lang="en-US" dirty="0"/>
              <a:t>System-wide </a:t>
            </a:r>
            <a:r>
              <a:rPr lang="en-US" dirty="0" err="1"/>
              <a:t>conda</a:t>
            </a:r>
            <a:r>
              <a:rPr lang="en-US" dirty="0"/>
              <a:t> module – using env built with Anaconda module “anaconda3/2021.05”</a:t>
            </a:r>
          </a:p>
          <a:p>
            <a:pPr marL="514350" indent="-514350">
              <a:buFont typeface="+mj-lt"/>
              <a:buAutoNum type="arabicPeriod"/>
            </a:pPr>
            <a:r>
              <a:rPr lang="en-US" dirty="0"/>
              <a:t>Local Anaconda install – will be checked </a:t>
            </a:r>
            <a:r>
              <a:rPr lang="en-US" dirty="0" err="1"/>
              <a:t>iff</a:t>
            </a:r>
            <a:r>
              <a:rPr lang="en-US" dirty="0"/>
              <a:t> you use an Anaconda built locally (e.g., </a:t>
            </a:r>
            <a:r>
              <a:rPr lang="en-US" dirty="0" err="1"/>
              <a:t>miniconda</a:t>
            </a:r>
            <a:r>
              <a:rPr lang="en-US" dirty="0"/>
              <a:t> in ~).</a:t>
            </a:r>
          </a:p>
          <a:p>
            <a:pPr marL="514350" indent="-514350">
              <a:buFont typeface="+mj-lt"/>
              <a:buAutoNum type="arabicPeriod"/>
            </a:pPr>
            <a:r>
              <a:rPr lang="en-US" dirty="0"/>
              <a:t>Check Custom Anaconda Environment (provide name only), &amp; fill the name:</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4</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25</a:t>
            </a:fld>
            <a:endParaRPr lang="en-US"/>
          </a:p>
        </p:txBody>
      </p:sp>
      <p:pic>
        <p:nvPicPr>
          <p:cNvPr id="9" name="Picture 8">
            <a:extLst>
              <a:ext uri="{FF2B5EF4-FFF2-40B4-BE49-F238E27FC236}">
                <a16:creationId xmlns:a16="http://schemas.microsoft.com/office/drawing/2014/main" id="{CC5C66B9-B59B-F14E-AFE6-588A94FE006D}"/>
              </a:ext>
            </a:extLst>
          </p:cNvPr>
          <p:cNvPicPr>
            <a:picLocks noChangeAspect="1"/>
          </p:cNvPicPr>
          <p:nvPr/>
        </p:nvPicPr>
        <p:blipFill>
          <a:blip r:embed="rId3"/>
          <a:stretch>
            <a:fillRect/>
          </a:stretch>
        </p:blipFill>
        <p:spPr>
          <a:xfrm>
            <a:off x="4465800" y="1493078"/>
            <a:ext cx="7522106" cy="4469842"/>
          </a:xfrm>
          <a:prstGeom prst="rect">
            <a:avLst/>
          </a:prstGeom>
        </p:spPr>
      </p:pic>
    </p:spTree>
    <p:extLst>
      <p:ext uri="{BB962C8B-B14F-4D97-AF65-F5344CB8AC3E}">
        <p14:creationId xmlns:p14="http://schemas.microsoft.com/office/powerpoint/2010/main" val="354568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a:bodyPr>
          <a:lstStyle/>
          <a:p>
            <a:pPr marL="514350" indent="-514350">
              <a:buFont typeface="+mj-lt"/>
              <a:buAutoNum type="arabicPeriod"/>
            </a:pPr>
            <a:r>
              <a:rPr lang="en-US" sz="2400" dirty="0"/>
              <a:t>Shell script (optional) – keep blank for this exercise. Use if additional shell commands need to be executed (e.g., loading other modules into the env, or updating shell variables etc.).</a:t>
            </a:r>
          </a:p>
          <a:p>
            <a:pPr marL="514350" indent="-514350">
              <a:buFont typeface="+mj-lt"/>
              <a:buAutoNum type="arabicPeriod"/>
            </a:pPr>
            <a:r>
              <a:rPr lang="en-US" sz="2400" dirty="0"/>
              <a:t>Hit the “Launch” button and wait for the session to start.</a:t>
            </a:r>
          </a:p>
          <a:p>
            <a:pPr marL="514350" indent="-514350">
              <a:buFont typeface="+mj-lt"/>
              <a:buAutoNum type="arabicPeriod"/>
            </a:pPr>
            <a:r>
              <a:rPr lang="en-US" sz="2400" dirty="0"/>
              <a:t>Once the session starts, click on “Connect to </a:t>
            </a:r>
            <a:r>
              <a:rPr lang="en-US" sz="2400" dirty="0" err="1"/>
              <a:t>Jupyter</a:t>
            </a:r>
            <a:r>
              <a:rPr lang="en-US" sz="2400" dirty="0"/>
              <a:t>”:</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4</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26</a:t>
            </a:fld>
            <a:endParaRPr lang="en-US"/>
          </a:p>
        </p:txBody>
      </p:sp>
      <p:sp>
        <p:nvSpPr>
          <p:cNvPr id="8" name="Right Arrow 7">
            <a:extLst>
              <a:ext uri="{FF2B5EF4-FFF2-40B4-BE49-F238E27FC236}">
                <a16:creationId xmlns:a16="http://schemas.microsoft.com/office/drawing/2014/main" id="{4089158B-E496-274A-A5E6-3D49974C217D}"/>
              </a:ext>
            </a:extLst>
          </p:cNvPr>
          <p:cNvSpPr/>
          <p:nvPr/>
        </p:nvSpPr>
        <p:spPr>
          <a:xfrm rot="12995476">
            <a:off x="3004520" y="6233169"/>
            <a:ext cx="340962" cy="246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0DEACB4-8F9E-BD44-8569-09A0B5FA5372}"/>
              </a:ext>
            </a:extLst>
          </p:cNvPr>
          <p:cNvPicPr>
            <a:picLocks noChangeAspect="1"/>
          </p:cNvPicPr>
          <p:nvPr/>
        </p:nvPicPr>
        <p:blipFill>
          <a:blip r:embed="rId3"/>
          <a:stretch>
            <a:fillRect/>
          </a:stretch>
        </p:blipFill>
        <p:spPr>
          <a:xfrm>
            <a:off x="928352" y="3515556"/>
            <a:ext cx="9144001" cy="2991621"/>
          </a:xfrm>
          <a:prstGeom prst="rect">
            <a:avLst/>
          </a:prstGeom>
        </p:spPr>
      </p:pic>
    </p:spTree>
    <p:extLst>
      <p:ext uri="{BB962C8B-B14F-4D97-AF65-F5344CB8AC3E}">
        <p14:creationId xmlns:p14="http://schemas.microsoft.com/office/powerpoint/2010/main" val="80522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a:bodyPr>
          <a:lstStyle/>
          <a:p>
            <a:pPr marL="514350" indent="-514350">
              <a:buFont typeface="+mj-lt"/>
              <a:buAutoNum type="arabicPeriod"/>
            </a:pPr>
            <a:r>
              <a:rPr lang="en-US" sz="2400" dirty="0"/>
              <a:t>Access the ”Notebook” and run a similar command to check the device:</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4</a:t>
            </a:r>
            <a:br>
              <a:rPr lang="en-US" sz="5400" dirty="0"/>
            </a:br>
            <a:r>
              <a:rPr lang="en-US" sz="2800" dirty="0"/>
              <a:t>Accessing GPU-supported environments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27</a:t>
            </a:fld>
            <a:endParaRPr lang="en-US"/>
          </a:p>
        </p:txBody>
      </p:sp>
      <p:pic>
        <p:nvPicPr>
          <p:cNvPr id="6" name="Picture 5" descr="Graphical user interface, application&#10;&#10;Description automatically generated">
            <a:extLst>
              <a:ext uri="{FF2B5EF4-FFF2-40B4-BE49-F238E27FC236}">
                <a16:creationId xmlns:a16="http://schemas.microsoft.com/office/drawing/2014/main" id="{F8C4BBBE-271F-6E45-89D2-DD5429C6AED6}"/>
              </a:ext>
            </a:extLst>
          </p:cNvPr>
          <p:cNvPicPr>
            <a:picLocks noChangeAspect="1"/>
          </p:cNvPicPr>
          <p:nvPr/>
        </p:nvPicPr>
        <p:blipFill>
          <a:blip r:embed="rId3"/>
          <a:stretch>
            <a:fillRect/>
          </a:stretch>
        </p:blipFill>
        <p:spPr>
          <a:xfrm>
            <a:off x="25402" y="2296709"/>
            <a:ext cx="5567772" cy="4424766"/>
          </a:xfrm>
          <a:prstGeom prst="rect">
            <a:avLst/>
          </a:prstGeom>
        </p:spPr>
      </p:pic>
      <p:sp>
        <p:nvSpPr>
          <p:cNvPr id="9" name="Right Arrow 8">
            <a:extLst>
              <a:ext uri="{FF2B5EF4-FFF2-40B4-BE49-F238E27FC236}">
                <a16:creationId xmlns:a16="http://schemas.microsoft.com/office/drawing/2014/main" id="{295A7742-2C16-A845-A4FD-DDDF03B92FF4}"/>
              </a:ext>
            </a:extLst>
          </p:cNvPr>
          <p:cNvSpPr/>
          <p:nvPr/>
        </p:nvSpPr>
        <p:spPr>
          <a:xfrm rot="12995476">
            <a:off x="1658319" y="3595607"/>
            <a:ext cx="340962" cy="246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EEA05F3-727C-0D42-BFCD-CDC0F263898F}"/>
              </a:ext>
            </a:extLst>
          </p:cNvPr>
          <p:cNvPicPr>
            <a:picLocks noChangeAspect="1"/>
          </p:cNvPicPr>
          <p:nvPr/>
        </p:nvPicPr>
        <p:blipFill>
          <a:blip r:embed="rId4"/>
          <a:stretch>
            <a:fillRect/>
          </a:stretch>
        </p:blipFill>
        <p:spPr>
          <a:xfrm>
            <a:off x="2379106" y="2646767"/>
            <a:ext cx="9660097" cy="2826746"/>
          </a:xfrm>
          <a:prstGeom prst="rect">
            <a:avLst/>
          </a:prstGeom>
        </p:spPr>
      </p:pic>
    </p:spTree>
    <p:extLst>
      <p:ext uri="{BB962C8B-B14F-4D97-AF65-F5344CB8AC3E}">
        <p14:creationId xmlns:p14="http://schemas.microsoft.com/office/powerpoint/2010/main" val="150595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dirty="0"/>
              <a:t>Submitting GPU-enabled Program (TF) On OOD</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5</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28</a:t>
            </a:fld>
            <a:endParaRPr lang="en-US" dirty="0"/>
          </a:p>
        </p:txBody>
      </p:sp>
    </p:spTree>
    <p:extLst>
      <p:ext uri="{BB962C8B-B14F-4D97-AF65-F5344CB8AC3E}">
        <p14:creationId xmlns:p14="http://schemas.microsoft.com/office/powerpoint/2010/main" val="3241974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1" y="1518834"/>
            <a:ext cx="10922000" cy="5202641"/>
          </a:xfrm>
        </p:spPr>
        <p:txBody>
          <a:bodyPr>
            <a:normAutofit/>
          </a:bodyPr>
          <a:lstStyle/>
          <a:p>
            <a:pPr marL="514350" indent="-514350">
              <a:buFont typeface="+mj-lt"/>
              <a:buAutoNum type="arabicPeriod"/>
            </a:pPr>
            <a:r>
              <a:rPr lang="en-US" sz="2400" dirty="0"/>
              <a:t>Access notebooks to compare speeds between CPU &amp; GPU-enabled matrix multiplication:</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5</a:t>
            </a:r>
            <a:br>
              <a:rPr lang="en-US" sz="5400" dirty="0"/>
            </a:br>
            <a:r>
              <a:rPr lang="en-US" sz="2800" dirty="0"/>
              <a:t>Running GPU-supported programs on </a:t>
            </a:r>
            <a:r>
              <a:rPr lang="en-US" sz="2800" dirty="0" err="1"/>
              <a:t>Jupyter</a:t>
            </a:r>
            <a:r>
              <a:rPr lang="en-US" sz="2800" dirty="0"/>
              <a:t> Lab</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29</a:t>
            </a:fld>
            <a:endParaRPr lang="en-US"/>
          </a:p>
        </p:txBody>
      </p:sp>
      <p:pic>
        <p:nvPicPr>
          <p:cNvPr id="8" name="Picture 7">
            <a:extLst>
              <a:ext uri="{FF2B5EF4-FFF2-40B4-BE49-F238E27FC236}">
                <a16:creationId xmlns:a16="http://schemas.microsoft.com/office/drawing/2014/main" id="{005EA6BC-914D-1F4F-8F48-0C7E58F3178F}"/>
              </a:ext>
            </a:extLst>
          </p:cNvPr>
          <p:cNvPicPr>
            <a:picLocks noChangeAspect="1"/>
          </p:cNvPicPr>
          <p:nvPr/>
        </p:nvPicPr>
        <p:blipFill>
          <a:blip r:embed="rId3"/>
          <a:stretch>
            <a:fillRect/>
          </a:stretch>
        </p:blipFill>
        <p:spPr>
          <a:xfrm>
            <a:off x="431801" y="2500470"/>
            <a:ext cx="10134600" cy="3479800"/>
          </a:xfrm>
          <a:prstGeom prst="rect">
            <a:avLst/>
          </a:prstGeom>
        </p:spPr>
      </p:pic>
    </p:spTree>
    <p:extLst>
      <p:ext uri="{BB962C8B-B14F-4D97-AF65-F5344CB8AC3E}">
        <p14:creationId xmlns:p14="http://schemas.microsoft.com/office/powerpoint/2010/main" val="21583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DD0BDD-7DFD-7844-BB7A-611FAB54A023}"/>
              </a:ext>
            </a:extLst>
          </p:cNvPr>
          <p:cNvSpPr>
            <a:spLocks noGrp="1"/>
          </p:cNvSpPr>
          <p:nvPr>
            <p:ph type="title"/>
          </p:nvPr>
        </p:nvSpPr>
        <p:spPr/>
        <p:txBody>
          <a:bodyPr/>
          <a:lstStyle/>
          <a:p>
            <a:r>
              <a:rPr lang="en-US" dirty="0"/>
              <a:t>GPU Computing</a:t>
            </a:r>
          </a:p>
        </p:txBody>
      </p:sp>
      <p:sp>
        <p:nvSpPr>
          <p:cNvPr id="7" name="Content Placeholder 6">
            <a:extLst>
              <a:ext uri="{FF2B5EF4-FFF2-40B4-BE49-F238E27FC236}">
                <a16:creationId xmlns:a16="http://schemas.microsoft.com/office/drawing/2014/main" id="{27328991-4BC2-AF49-9D35-DA02575C299E}"/>
              </a:ext>
            </a:extLst>
          </p:cNvPr>
          <p:cNvSpPr>
            <a:spLocks noGrp="1"/>
          </p:cNvSpPr>
          <p:nvPr>
            <p:ph sz="half" idx="1"/>
          </p:nvPr>
        </p:nvSpPr>
        <p:spPr/>
        <p:txBody>
          <a:bodyPr/>
          <a:lstStyle/>
          <a:p>
            <a:r>
              <a:rPr lang="en-US" dirty="0"/>
              <a:t>GPU-accelerated libraries,</a:t>
            </a:r>
          </a:p>
          <a:p>
            <a:r>
              <a:rPr lang="en-US" dirty="0"/>
              <a:t>GPU compiler directives, &amp;</a:t>
            </a:r>
          </a:p>
          <a:p>
            <a:r>
              <a:rPr lang="en-US" dirty="0"/>
              <a:t>GPU programming languages.</a:t>
            </a:r>
          </a:p>
          <a:p>
            <a:r>
              <a:rPr lang="en-US" dirty="0"/>
              <a:t>Look into software documentation for GPU support.</a:t>
            </a:r>
          </a:p>
        </p:txBody>
      </p:sp>
      <p:grpSp>
        <p:nvGrpSpPr>
          <p:cNvPr id="41" name="Group 40">
            <a:extLst>
              <a:ext uri="{FF2B5EF4-FFF2-40B4-BE49-F238E27FC236}">
                <a16:creationId xmlns:a16="http://schemas.microsoft.com/office/drawing/2014/main" id="{5365980A-F0EC-894E-ACC0-27FAADCB9355}"/>
              </a:ext>
            </a:extLst>
          </p:cNvPr>
          <p:cNvGrpSpPr/>
          <p:nvPr/>
        </p:nvGrpSpPr>
        <p:grpSpPr>
          <a:xfrm>
            <a:off x="6293356" y="1552639"/>
            <a:ext cx="5737777" cy="3782075"/>
            <a:chOff x="6293356" y="1552639"/>
            <a:chExt cx="5737777" cy="3782075"/>
          </a:xfrm>
        </p:grpSpPr>
        <p:sp>
          <p:nvSpPr>
            <p:cNvPr id="16" name="Rounded Rectangle 15">
              <a:extLst>
                <a:ext uri="{FF2B5EF4-FFF2-40B4-BE49-F238E27FC236}">
                  <a16:creationId xmlns:a16="http://schemas.microsoft.com/office/drawing/2014/main" id="{930C182E-FD87-6142-926C-D74831A063B3}"/>
                </a:ext>
              </a:extLst>
            </p:cNvPr>
            <p:cNvSpPr/>
            <p:nvPr/>
          </p:nvSpPr>
          <p:spPr>
            <a:xfrm>
              <a:off x="6499420" y="1552639"/>
              <a:ext cx="5091567" cy="103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Applications</a:t>
              </a:r>
            </a:p>
          </p:txBody>
        </p:sp>
        <p:grpSp>
          <p:nvGrpSpPr>
            <p:cNvPr id="33" name="Group 32">
              <a:extLst>
                <a:ext uri="{FF2B5EF4-FFF2-40B4-BE49-F238E27FC236}">
                  <a16:creationId xmlns:a16="http://schemas.microsoft.com/office/drawing/2014/main" id="{BDEE7391-D158-3B46-B025-44995907B2DD}"/>
                </a:ext>
              </a:extLst>
            </p:cNvPr>
            <p:cNvGrpSpPr/>
            <p:nvPr/>
          </p:nvGrpSpPr>
          <p:grpSpPr>
            <a:xfrm>
              <a:off x="6293356" y="2749451"/>
              <a:ext cx="5683995" cy="847858"/>
              <a:chOff x="6293356" y="3219718"/>
              <a:chExt cx="5683995" cy="847858"/>
            </a:xfrm>
          </p:grpSpPr>
          <p:sp>
            <p:nvSpPr>
              <p:cNvPr id="17" name="Rectangle 16">
                <a:extLst>
                  <a:ext uri="{FF2B5EF4-FFF2-40B4-BE49-F238E27FC236}">
                    <a16:creationId xmlns:a16="http://schemas.microsoft.com/office/drawing/2014/main" id="{DF452065-352B-384C-A57C-55FB4FDE9555}"/>
                  </a:ext>
                </a:extLst>
              </p:cNvPr>
              <p:cNvSpPr/>
              <p:nvPr/>
            </p:nvSpPr>
            <p:spPr>
              <a:xfrm>
                <a:off x="6293356" y="3219718"/>
                <a:ext cx="166578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Libraries</a:t>
                </a:r>
              </a:p>
            </p:txBody>
          </p:sp>
          <p:sp>
            <p:nvSpPr>
              <p:cNvPr id="24" name="Rectangle 23">
                <a:extLst>
                  <a:ext uri="{FF2B5EF4-FFF2-40B4-BE49-F238E27FC236}">
                    <a16:creationId xmlns:a16="http://schemas.microsoft.com/office/drawing/2014/main" id="{B86B0C4F-742A-054A-A508-F591D62CA2C8}"/>
                  </a:ext>
                </a:extLst>
              </p:cNvPr>
              <p:cNvSpPr/>
              <p:nvPr/>
            </p:nvSpPr>
            <p:spPr>
              <a:xfrm>
                <a:off x="8119339" y="3219718"/>
                <a:ext cx="166578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Directives</a:t>
                </a:r>
              </a:p>
            </p:txBody>
          </p:sp>
          <p:sp>
            <p:nvSpPr>
              <p:cNvPr id="25" name="Rectangle 24">
                <a:extLst>
                  <a:ext uri="{FF2B5EF4-FFF2-40B4-BE49-F238E27FC236}">
                    <a16:creationId xmlns:a16="http://schemas.microsoft.com/office/drawing/2014/main" id="{0790AE7D-F48E-484B-A33A-00AF1F2EFCA2}"/>
                  </a:ext>
                </a:extLst>
              </p:cNvPr>
              <p:cNvSpPr/>
              <p:nvPr/>
            </p:nvSpPr>
            <p:spPr>
              <a:xfrm>
                <a:off x="9924244" y="3219718"/>
                <a:ext cx="205310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Programming Languages</a:t>
                </a:r>
              </a:p>
            </p:txBody>
          </p:sp>
        </p:grpSp>
        <p:grpSp>
          <p:nvGrpSpPr>
            <p:cNvPr id="34" name="Group 33">
              <a:extLst>
                <a:ext uri="{FF2B5EF4-FFF2-40B4-BE49-F238E27FC236}">
                  <a16:creationId xmlns:a16="http://schemas.microsoft.com/office/drawing/2014/main" id="{73F27AA9-126B-DA4E-BFC3-2865960A16F8}"/>
                </a:ext>
              </a:extLst>
            </p:cNvPr>
            <p:cNvGrpSpPr/>
            <p:nvPr/>
          </p:nvGrpSpPr>
          <p:grpSpPr>
            <a:xfrm>
              <a:off x="6300654" y="4476085"/>
              <a:ext cx="5473329" cy="858629"/>
              <a:chOff x="6300654" y="4476085"/>
              <a:chExt cx="5473329" cy="858629"/>
            </a:xfrm>
          </p:grpSpPr>
          <p:sp>
            <p:nvSpPr>
              <p:cNvPr id="28" name="Freeform 27">
                <a:extLst>
                  <a:ext uri="{FF2B5EF4-FFF2-40B4-BE49-F238E27FC236}">
                    <a16:creationId xmlns:a16="http://schemas.microsoft.com/office/drawing/2014/main" id="{120F08CC-0935-D845-81E6-4EB419D42942}"/>
                  </a:ext>
                </a:extLst>
              </p:cNvPr>
              <p:cNvSpPr/>
              <p:nvPr/>
            </p:nvSpPr>
            <p:spPr>
              <a:xfrm>
                <a:off x="6300654" y="4487428"/>
                <a:ext cx="1638667" cy="847184"/>
              </a:xfrm>
              <a:custGeom>
                <a:avLst/>
                <a:gdLst>
                  <a:gd name="connsiteX0" fmla="*/ 0 w 1638667"/>
                  <a:gd name="connsiteY0" fmla="*/ 0 h 847184"/>
                  <a:gd name="connsiteX1" fmla="*/ 1638667 w 1638667"/>
                  <a:gd name="connsiteY1" fmla="*/ 0 h 847184"/>
                  <a:gd name="connsiteX2" fmla="*/ 1638667 w 1638667"/>
                  <a:gd name="connsiteY2" fmla="*/ 847184 h 847184"/>
                  <a:gd name="connsiteX3" fmla="*/ 0 w 1638667"/>
                  <a:gd name="connsiteY3" fmla="*/ 847184 h 847184"/>
                  <a:gd name="connsiteX4" fmla="*/ 0 w 1638667"/>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667" h="847184">
                    <a:moveTo>
                      <a:pt x="0" y="0"/>
                    </a:moveTo>
                    <a:lnTo>
                      <a:pt x="1638667" y="0"/>
                    </a:lnTo>
                    <a:lnTo>
                      <a:pt x="1638667" y="847184"/>
                    </a:lnTo>
                    <a:lnTo>
                      <a:pt x="0" y="847184"/>
                    </a:lnTo>
                    <a:lnTo>
                      <a:pt x="0" y="0"/>
                    </a:lnTo>
                    <a:close/>
                  </a:path>
                </a:pathLst>
              </a:custGeom>
              <a:ln cap="rnd"/>
              <a:effectLst/>
            </p:spPr>
            <p:style>
              <a:lnRef idx="2">
                <a:schemeClr val="lt1">
                  <a:hueOff val="0"/>
                  <a:satOff val="0"/>
                  <a:lumOff val="0"/>
                  <a:alphaOff val="0"/>
                </a:schemeClr>
              </a:lnRef>
              <a:fillRef idx="1">
                <a:schemeClr val="accent4">
                  <a:hueOff val="0"/>
                  <a:satOff val="0"/>
                  <a:lumOff val="0"/>
                  <a:alphaOff val="0"/>
                </a:schemeClr>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dirty="0" err="1">
                    <a:latin typeface="Arial" panose="020B0604020202020204" pitchFamily="34" charset="0"/>
                    <a:cs typeface="Arial" panose="020B0604020202020204" pitchFamily="34" charset="0"/>
                  </a:rPr>
                  <a:t>cuFFT</a:t>
                </a:r>
                <a:r>
                  <a:rPr lang="en-US" sz="1400" kern="1200" dirty="0">
                    <a:latin typeface="Arial" panose="020B0604020202020204" pitchFamily="34" charset="0"/>
                    <a:cs typeface="Arial" panose="020B0604020202020204" pitchFamily="34" charset="0"/>
                  </a:rPr>
                  <a:t>, </a:t>
                </a:r>
                <a:r>
                  <a:rPr lang="en-US" sz="1400" kern="1200" dirty="0" err="1">
                    <a:latin typeface="Arial" panose="020B0604020202020204" pitchFamily="34" charset="0"/>
                    <a:cs typeface="Arial" panose="020B0604020202020204" pitchFamily="34" charset="0"/>
                  </a:rPr>
                  <a:t>cuBLAS</a:t>
                </a:r>
                <a:r>
                  <a:rPr lang="en-US" sz="1400" kern="1200" dirty="0">
                    <a:latin typeface="Arial" panose="020B0604020202020204" pitchFamily="34" charset="0"/>
                    <a:cs typeface="Arial" panose="020B0604020202020204" pitchFamily="34" charset="0"/>
                  </a:rPr>
                  <a:t>, Thrust, NPP, IMSL, CULA, </a:t>
                </a:r>
                <a:r>
                  <a:rPr lang="en-US" sz="1400" kern="1200" dirty="0" err="1">
                    <a:latin typeface="Arial" panose="020B0604020202020204" pitchFamily="34" charset="0"/>
                    <a:cs typeface="Arial" panose="020B0604020202020204" pitchFamily="34" charset="0"/>
                  </a:rPr>
                  <a:t>cuRAND</a:t>
                </a:r>
                <a:r>
                  <a:rPr lang="en-US" sz="1400" kern="1200" dirty="0">
                    <a:latin typeface="Arial" panose="020B0604020202020204" pitchFamily="34" charset="0"/>
                    <a:cs typeface="Arial" panose="020B0604020202020204" pitchFamily="34" charset="0"/>
                  </a:rPr>
                  <a:t>.</a:t>
                </a:r>
                <a:endParaRPr lang="en-US" sz="1100" kern="1200" dirty="0"/>
              </a:p>
            </p:txBody>
          </p:sp>
          <p:sp>
            <p:nvSpPr>
              <p:cNvPr id="29" name="Freeform 28">
                <a:extLst>
                  <a:ext uri="{FF2B5EF4-FFF2-40B4-BE49-F238E27FC236}">
                    <a16:creationId xmlns:a16="http://schemas.microsoft.com/office/drawing/2014/main" id="{31BCB2DE-2EF9-8A46-AA4E-F84F480E742B}"/>
                  </a:ext>
                </a:extLst>
              </p:cNvPr>
              <p:cNvSpPr/>
              <p:nvPr/>
            </p:nvSpPr>
            <p:spPr>
              <a:xfrm>
                <a:off x="8167050" y="4487428"/>
                <a:ext cx="1606107" cy="847184"/>
              </a:xfrm>
              <a:custGeom>
                <a:avLst/>
                <a:gdLst>
                  <a:gd name="connsiteX0" fmla="*/ 0 w 1606107"/>
                  <a:gd name="connsiteY0" fmla="*/ 0 h 847184"/>
                  <a:gd name="connsiteX1" fmla="*/ 1606107 w 1606107"/>
                  <a:gd name="connsiteY1" fmla="*/ 0 h 847184"/>
                  <a:gd name="connsiteX2" fmla="*/ 1606107 w 1606107"/>
                  <a:gd name="connsiteY2" fmla="*/ 847184 h 847184"/>
                  <a:gd name="connsiteX3" fmla="*/ 0 w 1606107"/>
                  <a:gd name="connsiteY3" fmla="*/ 847184 h 847184"/>
                  <a:gd name="connsiteX4" fmla="*/ 0 w 1606107"/>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107" h="847184">
                    <a:moveTo>
                      <a:pt x="0" y="0"/>
                    </a:moveTo>
                    <a:lnTo>
                      <a:pt x="1606107" y="0"/>
                    </a:lnTo>
                    <a:lnTo>
                      <a:pt x="1606107" y="847184"/>
                    </a:lnTo>
                    <a:lnTo>
                      <a:pt x="0" y="84718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Arial" panose="020B0604020202020204" pitchFamily="34" charset="0"/>
                    <a:cs typeface="Arial" panose="020B0604020202020204" pitchFamily="34" charset="0"/>
                  </a:rPr>
                  <a:t>OpenACC</a:t>
                </a:r>
                <a:r>
                  <a:rPr lang="en-US" sz="1400" kern="1200" dirty="0">
                    <a:latin typeface="Arial" panose="020B0604020202020204" pitchFamily="34" charset="0"/>
                    <a:cs typeface="Arial" panose="020B0604020202020204" pitchFamily="34" charset="0"/>
                  </a:rPr>
                  <a:t>, OpenCL.</a:t>
                </a:r>
              </a:p>
            </p:txBody>
          </p:sp>
          <p:sp>
            <p:nvSpPr>
              <p:cNvPr id="30" name="Freeform 29">
                <a:extLst>
                  <a:ext uri="{FF2B5EF4-FFF2-40B4-BE49-F238E27FC236}">
                    <a16:creationId xmlns:a16="http://schemas.microsoft.com/office/drawing/2014/main" id="{7D103594-CA4B-3E40-8C19-C1EB2834950D}"/>
                  </a:ext>
                </a:extLst>
              </p:cNvPr>
              <p:cNvSpPr/>
              <p:nvPr/>
            </p:nvSpPr>
            <p:spPr>
              <a:xfrm>
                <a:off x="10135316" y="4476085"/>
                <a:ext cx="1638667" cy="858629"/>
              </a:xfrm>
              <a:custGeom>
                <a:avLst/>
                <a:gdLst>
                  <a:gd name="connsiteX0" fmla="*/ 0 w 1551026"/>
                  <a:gd name="connsiteY0" fmla="*/ 0 h 847184"/>
                  <a:gd name="connsiteX1" fmla="*/ 1551026 w 1551026"/>
                  <a:gd name="connsiteY1" fmla="*/ 0 h 847184"/>
                  <a:gd name="connsiteX2" fmla="*/ 1551026 w 1551026"/>
                  <a:gd name="connsiteY2" fmla="*/ 847184 h 847184"/>
                  <a:gd name="connsiteX3" fmla="*/ 0 w 1551026"/>
                  <a:gd name="connsiteY3" fmla="*/ 847184 h 847184"/>
                  <a:gd name="connsiteX4" fmla="*/ 0 w 1551026"/>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1026" h="847184">
                    <a:moveTo>
                      <a:pt x="0" y="0"/>
                    </a:moveTo>
                    <a:lnTo>
                      <a:pt x="1551026" y="0"/>
                    </a:lnTo>
                    <a:lnTo>
                      <a:pt x="1551026" y="847184"/>
                    </a:lnTo>
                    <a:lnTo>
                      <a:pt x="0" y="84718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C/C++, Fortran, Python, Java.</a:t>
                </a:r>
              </a:p>
            </p:txBody>
          </p:sp>
        </p:grpSp>
        <p:sp>
          <p:nvSpPr>
            <p:cNvPr id="37" name="TextBox 36">
              <a:extLst>
                <a:ext uri="{FF2B5EF4-FFF2-40B4-BE49-F238E27FC236}">
                  <a16:creationId xmlns:a16="http://schemas.microsoft.com/office/drawing/2014/main" id="{EEE68FC6-F0D5-1648-97FF-1F40C965AA63}"/>
                </a:ext>
              </a:extLst>
            </p:cNvPr>
            <p:cNvSpPr txBox="1"/>
            <p:nvPr/>
          </p:nvSpPr>
          <p:spPr>
            <a:xfrm>
              <a:off x="9897533" y="3697404"/>
              <a:ext cx="2133600" cy="646331"/>
            </a:xfrm>
            <a:prstGeom prst="rect">
              <a:avLst/>
            </a:prstGeom>
            <a:noFill/>
          </p:spPr>
          <p:txBody>
            <a:bodyPr wrap="square" rtlCol="0">
              <a:spAutoFit/>
            </a:bodyPr>
            <a:lstStyle/>
            <a:p>
              <a:r>
                <a:rPr lang="en-US" sz="1200" dirty="0"/>
                <a:t>Maximum performance.  Powerful way to design GPU accelerated applications.</a:t>
              </a:r>
            </a:p>
          </p:txBody>
        </p:sp>
        <p:sp>
          <p:nvSpPr>
            <p:cNvPr id="38" name="TextBox 37">
              <a:extLst>
                <a:ext uri="{FF2B5EF4-FFF2-40B4-BE49-F238E27FC236}">
                  <a16:creationId xmlns:a16="http://schemas.microsoft.com/office/drawing/2014/main" id="{1E1AE2BD-C08D-3540-9FA3-F36BF19443E4}"/>
                </a:ext>
              </a:extLst>
            </p:cNvPr>
            <p:cNvSpPr txBox="1"/>
            <p:nvPr/>
          </p:nvSpPr>
          <p:spPr>
            <a:xfrm>
              <a:off x="8110378" y="3645088"/>
              <a:ext cx="1674748" cy="830997"/>
            </a:xfrm>
            <a:prstGeom prst="rect">
              <a:avLst/>
            </a:prstGeom>
            <a:noFill/>
          </p:spPr>
          <p:txBody>
            <a:bodyPr wrap="square" rtlCol="0">
              <a:spAutoFit/>
            </a:bodyPr>
            <a:lstStyle/>
            <a:p>
              <a:r>
                <a:rPr lang="en-US" sz="1200" dirty="0"/>
                <a:t>Simple compiler instructions for easy acceleration of applications.</a:t>
              </a:r>
            </a:p>
          </p:txBody>
        </p:sp>
        <p:sp>
          <p:nvSpPr>
            <p:cNvPr id="40" name="TextBox 39">
              <a:extLst>
                <a:ext uri="{FF2B5EF4-FFF2-40B4-BE49-F238E27FC236}">
                  <a16:creationId xmlns:a16="http://schemas.microsoft.com/office/drawing/2014/main" id="{E1F11013-6E54-B043-B015-0CC8D92E284E}"/>
                </a:ext>
              </a:extLst>
            </p:cNvPr>
            <p:cNvSpPr txBox="1"/>
            <p:nvPr/>
          </p:nvSpPr>
          <p:spPr>
            <a:xfrm>
              <a:off x="6323223" y="3694456"/>
              <a:ext cx="1606107" cy="646331"/>
            </a:xfrm>
            <a:prstGeom prst="rect">
              <a:avLst/>
            </a:prstGeom>
            <a:noFill/>
          </p:spPr>
          <p:txBody>
            <a:bodyPr wrap="square" rtlCol="0">
              <a:spAutoFit/>
            </a:bodyPr>
            <a:lstStyle/>
            <a:p>
              <a:r>
                <a:rPr lang="en-US" sz="1200" dirty="0"/>
                <a:t>“Drop-in” acceleration. Seamless linking to GPU-enabled libraries.</a:t>
              </a:r>
            </a:p>
          </p:txBody>
        </p:sp>
      </p:grpSp>
    </p:spTree>
    <p:extLst>
      <p:ext uri="{BB962C8B-B14F-4D97-AF65-F5344CB8AC3E}">
        <p14:creationId xmlns:p14="http://schemas.microsoft.com/office/powerpoint/2010/main" val="182030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checkerboard(across)">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482136"/>
            <a:ext cx="10949065" cy="4717531"/>
          </a:xfrm>
        </p:spPr>
        <p:txBody>
          <a:bodyPr>
            <a:normAutofit/>
          </a:bodyPr>
          <a:lstStyle/>
          <a:p>
            <a:pPr marL="514350" indent="-514350">
              <a:buAutoNum type="arabicPeriod"/>
            </a:pPr>
            <a:r>
              <a:rPr lang="en-US" sz="2400" dirty="0"/>
              <a:t>Download the </a:t>
            </a:r>
            <a:r>
              <a:rPr lang="en-US" sz="2400" i="1" dirty="0">
                <a:solidFill>
                  <a:srgbClr val="C00000"/>
                </a:solidFill>
              </a:rPr>
              <a:t>Using_GPUs_on_Discovery-1021.zip </a:t>
            </a:r>
            <a:r>
              <a:rPr lang="en-US" sz="2400" dirty="0"/>
              <a:t>to your local machine.</a:t>
            </a:r>
          </a:p>
          <a:p>
            <a:pPr marL="514350" indent="-514350">
              <a:buAutoNum type="arabicPeriod"/>
            </a:pPr>
            <a:r>
              <a:rPr lang="en-US" sz="2400" dirty="0"/>
              <a:t>Copy training material to your $HOME (~) directory on Discovery. </a:t>
            </a:r>
            <a:br>
              <a:rPr lang="en-US" sz="2400" dirty="0"/>
            </a:br>
            <a:r>
              <a:rPr lang="en-US" sz="2400" dirty="0"/>
              <a:t>You can use one of these options:</a:t>
            </a:r>
          </a:p>
          <a:p>
            <a:pPr marL="971550" lvl="1" indent="-514350">
              <a:buAutoNum type="arabicPeriod"/>
            </a:pPr>
            <a:r>
              <a:rPr lang="en-US" sz="2000" dirty="0"/>
              <a:t>File Explorer on OOD: </a:t>
            </a:r>
            <a:r>
              <a:rPr lang="en-US" sz="2000" dirty="0">
                <a:hlinkClick r:id="rId3"/>
              </a:rPr>
              <a:t>https://ood.discovery.neu.edu/</a:t>
            </a:r>
            <a:r>
              <a:rPr lang="en-US" sz="2000" dirty="0"/>
              <a:t> </a:t>
            </a:r>
            <a:br>
              <a:rPr lang="en-US" sz="2000" dirty="0"/>
            </a:br>
            <a:r>
              <a:rPr lang="en-US" sz="2000" dirty="0"/>
              <a:t>Instructions: </a:t>
            </a:r>
            <a:r>
              <a:rPr lang="en-US" sz="2000" dirty="0">
                <a:hlinkClick r:id="rId4"/>
              </a:rPr>
              <a:t>https://rc-docs.northeastern.edu/en/latest/using-ood/fileexplore.html</a:t>
            </a:r>
            <a:r>
              <a:rPr lang="en-US" sz="2000" dirty="0"/>
              <a:t> </a:t>
            </a:r>
          </a:p>
          <a:p>
            <a:pPr marL="971550" lvl="1" indent="-514350">
              <a:buAutoNum type="arabicPeriod"/>
            </a:pPr>
            <a:r>
              <a:rPr lang="en-US" sz="2000" dirty="0"/>
              <a:t>’</a:t>
            </a:r>
            <a:r>
              <a:rPr lang="en-US" sz="2000" dirty="0" err="1"/>
              <a:t>scp</a:t>
            </a:r>
            <a:r>
              <a:rPr lang="en-US" sz="2000" dirty="0"/>
              <a:t>’ through terminal/shell: </a:t>
            </a:r>
            <a:br>
              <a:rPr lang="en-US" sz="2000" dirty="0"/>
            </a:br>
            <a:r>
              <a:rPr lang="en-US" sz="2000" dirty="0">
                <a:hlinkClick r:id="rId5"/>
              </a:rPr>
              <a:t>https://rc-docs.northeastern.edu/en/latest/using-discovery/transferringdata.html?highlight=scp#</a:t>
            </a:r>
            <a:br>
              <a:rPr lang="en-US" sz="2000" dirty="0"/>
            </a:br>
            <a:br>
              <a:rPr lang="en-US" sz="2000" dirty="0"/>
            </a:br>
            <a:r>
              <a:rPr lang="en-US" sz="2000" dirty="0"/>
              <a:t>From the location of downloaded material on your local machine’s terminal, execute:</a:t>
            </a:r>
            <a:br>
              <a:rPr lang="en-US" sz="2000" dirty="0"/>
            </a:br>
            <a:br>
              <a:rPr lang="en-US" sz="2000" dirty="0"/>
            </a:br>
            <a:r>
              <a:rPr lang="en-US" sz="2000" dirty="0" err="1"/>
              <a:t>scp</a:t>
            </a:r>
            <a:r>
              <a:rPr lang="en-US" sz="2000" dirty="0"/>
              <a:t> </a:t>
            </a:r>
            <a:r>
              <a:rPr lang="en-US" sz="2000" i="1" dirty="0">
                <a:solidFill>
                  <a:srgbClr val="C00000"/>
                </a:solidFill>
              </a:rPr>
              <a:t>Using_GPUs_on_Discovery-1021.zip</a:t>
            </a:r>
            <a:r>
              <a:rPr lang="en-US" sz="2000" dirty="0"/>
              <a:t> </a:t>
            </a:r>
            <a:r>
              <a:rPr lang="en-US" sz="2000" dirty="0" err="1"/>
              <a:t>username@xfer.discovery.neu.edu</a:t>
            </a:r>
            <a:r>
              <a:rPr lang="en-US" sz="2000" dirty="0"/>
              <a:t>:~</a:t>
            </a:r>
          </a:p>
        </p:txBody>
      </p:sp>
      <p:sp>
        <p:nvSpPr>
          <p:cNvPr id="3" name="Slide Number Placeholder 2"/>
          <p:cNvSpPr>
            <a:spLocks noGrp="1"/>
          </p:cNvSpPr>
          <p:nvPr>
            <p:ph type="sldNum" sz="quarter" idx="10"/>
          </p:nvPr>
        </p:nvSpPr>
        <p:spPr/>
        <p:txBody>
          <a:bodyPr/>
          <a:lstStyle/>
          <a:p>
            <a:fld id="{2BE017B6-6466-CA44-A203-DCC007137B39}" type="slidenum">
              <a:rPr lang="en-US" smtClean="0"/>
              <a:pPr/>
              <a:t>4</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415072" cy="584775"/>
          </a:xfrm>
          <a:prstGeom prst="rect">
            <a:avLst/>
          </a:prstGeom>
          <a:noFill/>
        </p:spPr>
        <p:txBody>
          <a:bodyPr wrap="none" rtlCol="0">
            <a:spAutoFit/>
          </a:bodyPr>
          <a:lstStyle/>
          <a:p>
            <a:r>
              <a:rPr lang="en-US" sz="3200" b="1" dirty="0"/>
              <a:t>Accessing the training material</a:t>
            </a: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FEAE53-4A3E-A846-B93A-613086EA6037}"/>
              </a:ext>
            </a:extLst>
          </p:cNvPr>
          <p:cNvSpPr>
            <a:spLocks noGrp="1"/>
          </p:cNvSpPr>
          <p:nvPr>
            <p:ph type="title"/>
          </p:nvPr>
        </p:nvSpPr>
        <p:spPr/>
        <p:txBody>
          <a:bodyPr/>
          <a:lstStyle/>
          <a:p>
            <a:r>
              <a:rPr lang="en-US" dirty="0"/>
              <a:t>Processing Flow</a:t>
            </a:r>
          </a:p>
        </p:txBody>
      </p:sp>
      <p:sp>
        <p:nvSpPr>
          <p:cNvPr id="6" name="Content Placeholder 5">
            <a:extLst>
              <a:ext uri="{FF2B5EF4-FFF2-40B4-BE49-F238E27FC236}">
                <a16:creationId xmlns:a16="http://schemas.microsoft.com/office/drawing/2014/main" id="{D1EA1825-454D-9C45-937D-5E7134D1D0EC}"/>
              </a:ext>
            </a:extLst>
          </p:cNvPr>
          <p:cNvSpPr>
            <a:spLocks noGrp="1"/>
          </p:cNvSpPr>
          <p:nvPr>
            <p:ph sz="half" idx="1"/>
          </p:nvPr>
        </p:nvSpPr>
        <p:spPr/>
        <p:txBody>
          <a:bodyPr/>
          <a:lstStyle/>
          <a:p>
            <a:r>
              <a:rPr lang="en-US" dirty="0"/>
              <a:t>Copy input from CPU to GPU</a:t>
            </a:r>
          </a:p>
          <a:p>
            <a:r>
              <a:rPr lang="en-US" dirty="0"/>
              <a:t>Load GPU program and execute it</a:t>
            </a:r>
          </a:p>
          <a:p>
            <a:r>
              <a:rPr lang="en-US" dirty="0"/>
              <a:t>Copy back from GPU to CPU</a:t>
            </a:r>
          </a:p>
          <a:p>
            <a:endParaRPr lang="en-US" dirty="0"/>
          </a:p>
        </p:txBody>
      </p:sp>
      <p:pic>
        <p:nvPicPr>
          <p:cNvPr id="9" name="Content Placeholder 8">
            <a:extLst>
              <a:ext uri="{FF2B5EF4-FFF2-40B4-BE49-F238E27FC236}">
                <a16:creationId xmlns:a16="http://schemas.microsoft.com/office/drawing/2014/main" id="{F2137F7C-9C4F-684F-B5EA-2A0584E0A4B7}"/>
              </a:ext>
            </a:extLst>
          </p:cNvPr>
          <p:cNvPicPr>
            <a:picLocks noGrp="1" noChangeAspect="1"/>
          </p:cNvPicPr>
          <p:nvPr>
            <p:ph sz="half" idx="2"/>
          </p:nvPr>
        </p:nvPicPr>
        <p:blipFill>
          <a:blip r:embed="rId3"/>
          <a:stretch>
            <a:fillRect/>
          </a:stretch>
        </p:blipFill>
        <p:spPr>
          <a:xfrm>
            <a:off x="6915955" y="904165"/>
            <a:ext cx="4466461" cy="4307653"/>
          </a:xfrm>
        </p:spPr>
      </p:pic>
    </p:spTree>
    <p:extLst>
      <p:ext uri="{BB962C8B-B14F-4D97-AF65-F5344CB8AC3E}">
        <p14:creationId xmlns:p14="http://schemas.microsoft.com/office/powerpoint/2010/main" val="37872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lnSpcReduction="10000"/>
          </a:bodyPr>
          <a:lstStyle/>
          <a:p>
            <a:r>
              <a:rPr lang="en-US" b="1" dirty="0"/>
              <a:t>CUDA</a:t>
            </a:r>
            <a:r>
              <a:rPr lang="en-US" dirty="0"/>
              <a:t> (Compute Unified Device Architecture) - Computing platform and language developed by </a:t>
            </a:r>
            <a:r>
              <a:rPr lang="en-US" i="1" dirty="0"/>
              <a:t>NVIDIA</a:t>
            </a:r>
            <a:r>
              <a:rPr lang="en-US" dirty="0"/>
              <a:t> [22, 23].</a:t>
            </a:r>
          </a:p>
          <a:p>
            <a:r>
              <a:rPr lang="en-US" b="1" dirty="0"/>
              <a:t>Halide</a:t>
            </a:r>
            <a:r>
              <a:rPr lang="en-US" dirty="0"/>
              <a:t> - Programming language for writing digital image processing code for multi-core CPUs and GPUs [24].</a:t>
            </a:r>
          </a:p>
          <a:p>
            <a:r>
              <a:rPr lang="en-US" b="1" dirty="0" err="1"/>
              <a:t>OpenACC</a:t>
            </a:r>
            <a:r>
              <a:rPr lang="en-US" dirty="0"/>
              <a:t> (Open Accelerators) - Programming directive for parallel computing developed by </a:t>
            </a:r>
            <a:r>
              <a:rPr lang="en-US" i="1" dirty="0"/>
              <a:t>Cray</a:t>
            </a:r>
            <a:r>
              <a:rPr lang="en-US" dirty="0"/>
              <a:t>, </a:t>
            </a:r>
            <a:r>
              <a:rPr lang="en-US" i="1" dirty="0"/>
              <a:t>CAPS</a:t>
            </a:r>
            <a:r>
              <a:rPr lang="en-US" dirty="0"/>
              <a:t>, </a:t>
            </a:r>
            <a:r>
              <a:rPr lang="en-US" i="1" dirty="0"/>
              <a:t>NVIDIA</a:t>
            </a:r>
            <a:r>
              <a:rPr lang="en-US" dirty="0"/>
              <a:t> and </a:t>
            </a:r>
            <a:r>
              <a:rPr lang="en-US" i="1" dirty="0"/>
              <a:t>PGI</a:t>
            </a:r>
            <a:r>
              <a:rPr lang="en-US" dirty="0"/>
              <a:t> [25].</a:t>
            </a:r>
          </a:p>
          <a:p>
            <a:r>
              <a:rPr lang="en-US" b="1" dirty="0"/>
              <a:t>OpenCL</a:t>
            </a:r>
            <a:r>
              <a:rPr lang="en-US" dirty="0"/>
              <a:t> (Open Computing Language) - Low-level Application Programming Interface (</a:t>
            </a:r>
            <a:r>
              <a:rPr lang="en-US" i="1" dirty="0"/>
              <a:t>API</a:t>
            </a:r>
            <a:r>
              <a:rPr lang="en-US" dirty="0"/>
              <a:t>) or directive to launch compute kernels, written in C, on a GPU [26].</a:t>
            </a:r>
          </a:p>
          <a:p>
            <a:r>
              <a:rPr lang="en-US" dirty="0"/>
              <a:t>For this training, focus on </a:t>
            </a:r>
            <a:r>
              <a:rPr lang="en-US" b="1" dirty="0"/>
              <a:t>CUDA</a:t>
            </a:r>
            <a:r>
              <a:rPr lang="en-US" dirty="0"/>
              <a:t>.</a:t>
            </a:r>
          </a:p>
          <a:p>
            <a:endParaRPr lang="en-US"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32</a:t>
            </a:fld>
            <a:endParaRPr lang="en-US" dirty="0"/>
          </a:p>
        </p:txBody>
      </p:sp>
      <p:sp>
        <p:nvSpPr>
          <p:cNvPr id="12" name="Title 11"/>
          <p:cNvSpPr>
            <a:spLocks noGrp="1"/>
          </p:cNvSpPr>
          <p:nvPr>
            <p:ph type="title"/>
          </p:nvPr>
        </p:nvSpPr>
        <p:spPr/>
        <p:txBody>
          <a:bodyPr>
            <a:normAutofit/>
          </a:bodyPr>
          <a:lstStyle/>
          <a:p>
            <a:r>
              <a:rPr lang="en-US" dirty="0"/>
              <a:t>GPU Programming Languages &amp; Directives</a:t>
            </a:r>
          </a:p>
        </p:txBody>
      </p:sp>
    </p:spTree>
    <p:extLst>
      <p:ext uri="{BB962C8B-B14F-4D97-AF65-F5344CB8AC3E}">
        <p14:creationId xmlns:p14="http://schemas.microsoft.com/office/powerpoint/2010/main" val="63598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98B1-AE8D-8145-B46F-3B56D9B332D0}"/>
              </a:ext>
            </a:extLst>
          </p:cNvPr>
          <p:cNvSpPr>
            <a:spLocks noGrp="1"/>
          </p:cNvSpPr>
          <p:nvPr>
            <p:ph type="title"/>
          </p:nvPr>
        </p:nvSpPr>
        <p:spPr>
          <a:xfrm>
            <a:off x="129862" y="136526"/>
            <a:ext cx="5871693" cy="971057"/>
          </a:xfrm>
        </p:spPr>
        <p:txBody>
          <a:bodyPr/>
          <a:lstStyle/>
          <a:p>
            <a:r>
              <a:rPr lang="en-US" dirty="0"/>
              <a:t>CUDA Basics</a:t>
            </a:r>
          </a:p>
        </p:txBody>
      </p:sp>
      <p:sp>
        <p:nvSpPr>
          <p:cNvPr id="3" name="Content Placeholder 2">
            <a:extLst>
              <a:ext uri="{FF2B5EF4-FFF2-40B4-BE49-F238E27FC236}">
                <a16:creationId xmlns:a16="http://schemas.microsoft.com/office/drawing/2014/main" id="{DCB844E6-86F8-074A-8163-B3CAB6AFCB28}"/>
              </a:ext>
            </a:extLst>
          </p:cNvPr>
          <p:cNvSpPr>
            <a:spLocks noGrp="1"/>
          </p:cNvSpPr>
          <p:nvPr>
            <p:ph sz="half" idx="1"/>
          </p:nvPr>
        </p:nvSpPr>
        <p:spPr>
          <a:xfrm>
            <a:off x="129861" y="1339403"/>
            <a:ext cx="6103513" cy="5333717"/>
          </a:xfrm>
        </p:spPr>
        <p:txBody>
          <a:bodyPr>
            <a:normAutofit fontScale="92500"/>
          </a:bodyPr>
          <a:lstStyle/>
          <a:p>
            <a:r>
              <a:rPr lang="en-US" dirty="0"/>
              <a:t>Threads </a:t>
            </a:r>
          </a:p>
          <a:p>
            <a:pPr lvl="1"/>
            <a:r>
              <a:rPr lang="en-US" dirty="0"/>
              <a:t>Execute kernels (simple C programs). </a:t>
            </a:r>
          </a:p>
          <a:p>
            <a:pPr lvl="1"/>
            <a:r>
              <a:rPr lang="en-US" dirty="0"/>
              <a:t>Executed by GPU cores.</a:t>
            </a:r>
          </a:p>
          <a:p>
            <a:pPr lvl="1"/>
            <a:r>
              <a:rPr lang="en-US" dirty="0"/>
              <a:t>Each thread has its own ID.</a:t>
            </a:r>
          </a:p>
          <a:p>
            <a:r>
              <a:rPr lang="en-US" dirty="0"/>
              <a:t>Warp</a:t>
            </a:r>
          </a:p>
          <a:p>
            <a:pPr lvl="1"/>
            <a:r>
              <a:rPr lang="en-US" dirty="0"/>
              <a:t>Group of 32 threads.</a:t>
            </a:r>
          </a:p>
          <a:p>
            <a:r>
              <a:rPr lang="en-US" dirty="0"/>
              <a:t>Blocks </a:t>
            </a:r>
          </a:p>
          <a:p>
            <a:pPr lvl="1"/>
            <a:r>
              <a:rPr lang="en-US" dirty="0"/>
              <a:t>Groups of threads.</a:t>
            </a:r>
          </a:p>
          <a:p>
            <a:pPr lvl="1"/>
            <a:r>
              <a:rPr lang="en-US" dirty="0"/>
              <a:t>Threads in a block can synchronize execution.</a:t>
            </a:r>
          </a:p>
          <a:p>
            <a:pPr lvl="1"/>
            <a:r>
              <a:rPr lang="en-US" dirty="0"/>
              <a:t>Executed by multiprocessors (MPs).</a:t>
            </a:r>
          </a:p>
          <a:p>
            <a:r>
              <a:rPr lang="en-US" dirty="0"/>
              <a:t>Grids</a:t>
            </a:r>
          </a:p>
          <a:p>
            <a:pPr lvl="1"/>
            <a:r>
              <a:rPr lang="en-US" dirty="0"/>
              <a:t>Groups of blocks. Blocks are independent.</a:t>
            </a:r>
          </a:p>
          <a:p>
            <a:pPr lvl="1"/>
            <a:r>
              <a:rPr lang="en-US" dirty="0"/>
              <a:t>Execute on GPU units (several MPs). </a:t>
            </a:r>
          </a:p>
        </p:txBody>
      </p:sp>
      <p:pic>
        <p:nvPicPr>
          <p:cNvPr id="8" name="Content Placeholder 7">
            <a:extLst>
              <a:ext uri="{FF2B5EF4-FFF2-40B4-BE49-F238E27FC236}">
                <a16:creationId xmlns:a16="http://schemas.microsoft.com/office/drawing/2014/main" id="{7B35FB45-756E-EC45-AA2B-8AE70988AFD6}"/>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954592" y="136526"/>
            <a:ext cx="3863662" cy="4847496"/>
          </a:xfrm>
        </p:spPr>
      </p:pic>
      <p:sp>
        <p:nvSpPr>
          <p:cNvPr id="5" name="Slide Number Placeholder 4">
            <a:extLst>
              <a:ext uri="{FF2B5EF4-FFF2-40B4-BE49-F238E27FC236}">
                <a16:creationId xmlns:a16="http://schemas.microsoft.com/office/drawing/2014/main" id="{55810DF2-20AE-F04D-9AA8-3C05E116C12C}"/>
              </a:ext>
            </a:extLst>
          </p:cNvPr>
          <p:cNvSpPr>
            <a:spLocks noGrp="1"/>
          </p:cNvSpPr>
          <p:nvPr>
            <p:ph type="sldNum" sz="quarter" idx="10"/>
          </p:nvPr>
        </p:nvSpPr>
        <p:spPr/>
        <p:txBody>
          <a:bodyPr/>
          <a:lstStyle/>
          <a:p>
            <a:fld id="{2BE017B6-6466-CA44-A203-DCC007137B39}" type="slidenum">
              <a:rPr lang="en-US" smtClean="0"/>
              <a:pPr/>
              <a:t>33</a:t>
            </a:fld>
            <a:endParaRPr lang="en-US" dirty="0"/>
          </a:p>
        </p:txBody>
      </p:sp>
      <p:sp>
        <p:nvSpPr>
          <p:cNvPr id="6" name="TextBox 5">
            <a:extLst>
              <a:ext uri="{FF2B5EF4-FFF2-40B4-BE49-F238E27FC236}">
                <a16:creationId xmlns:a16="http://schemas.microsoft.com/office/drawing/2014/main" id="{954DC57C-4945-D54B-B719-29BA37951A9D}"/>
              </a:ext>
            </a:extLst>
          </p:cNvPr>
          <p:cNvSpPr txBox="1"/>
          <p:nvPr/>
        </p:nvSpPr>
        <p:spPr>
          <a:xfrm>
            <a:off x="6535994" y="5013186"/>
            <a:ext cx="5224206" cy="523220"/>
          </a:xfrm>
          <a:prstGeom prst="rect">
            <a:avLst/>
          </a:prstGeom>
          <a:noFill/>
        </p:spPr>
        <p:txBody>
          <a:bodyPr wrap="square" rtlCol="0">
            <a:spAutoFit/>
          </a:bodyPr>
          <a:lstStyle/>
          <a:p>
            <a:r>
              <a:rPr lang="en-US" sz="1400" dirty="0"/>
              <a:t>By NVIDIA - NVIDIA CUDA Programming Guide version 3.0, CC BY 3.0, https://</a:t>
            </a:r>
            <a:r>
              <a:rPr lang="en-US" sz="1400" dirty="0" err="1"/>
              <a:t>commons.wikimedia.org</a:t>
            </a:r>
            <a:r>
              <a:rPr lang="en-US" sz="1400" dirty="0"/>
              <a:t>/w/</a:t>
            </a:r>
            <a:r>
              <a:rPr lang="en-US" sz="1400" dirty="0" err="1"/>
              <a:t>index.php?curid</a:t>
            </a:r>
            <a:r>
              <a:rPr lang="en-US" sz="1400" dirty="0"/>
              <a:t>=17625645</a:t>
            </a:r>
          </a:p>
        </p:txBody>
      </p:sp>
    </p:spTree>
    <p:extLst>
      <p:ext uri="{BB962C8B-B14F-4D97-AF65-F5344CB8AC3E}">
        <p14:creationId xmlns:p14="http://schemas.microsoft.com/office/powerpoint/2010/main" val="2601340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DA4CD0-BFFE-9548-B26D-9AB16B8D4D94}"/>
              </a:ext>
            </a:extLst>
          </p:cNvPr>
          <p:cNvSpPr>
            <a:spLocks noGrp="1"/>
          </p:cNvSpPr>
          <p:nvPr>
            <p:ph type="sldNum" sz="quarter" idx="10"/>
          </p:nvPr>
        </p:nvSpPr>
        <p:spPr/>
        <p:txBody>
          <a:bodyPr/>
          <a:lstStyle/>
          <a:p>
            <a:fld id="{2BE017B6-6466-CA44-A203-DCC007137B39}" type="slidenum">
              <a:rPr lang="en-US" smtClean="0"/>
              <a:pPr/>
              <a:t>34</a:t>
            </a:fld>
            <a:endParaRPr lang="en-US" dirty="0"/>
          </a:p>
        </p:txBody>
      </p:sp>
      <p:sp>
        <p:nvSpPr>
          <p:cNvPr id="6" name="Title 5">
            <a:extLst>
              <a:ext uri="{FF2B5EF4-FFF2-40B4-BE49-F238E27FC236}">
                <a16:creationId xmlns:a16="http://schemas.microsoft.com/office/drawing/2014/main" id="{314E177E-B614-6C4B-BC39-2EBEA055AD13}"/>
              </a:ext>
            </a:extLst>
          </p:cNvPr>
          <p:cNvSpPr>
            <a:spLocks noGrp="1"/>
          </p:cNvSpPr>
          <p:nvPr>
            <p:ph type="title"/>
          </p:nvPr>
        </p:nvSpPr>
        <p:spPr/>
        <p:txBody>
          <a:bodyPr/>
          <a:lstStyle/>
          <a:p>
            <a:r>
              <a:rPr lang="en-US" dirty="0"/>
              <a:t>CUDA Programming Workflow</a:t>
            </a:r>
          </a:p>
        </p:txBody>
      </p:sp>
      <p:grpSp>
        <p:nvGrpSpPr>
          <p:cNvPr id="22" name="Group 21">
            <a:extLst>
              <a:ext uri="{FF2B5EF4-FFF2-40B4-BE49-F238E27FC236}">
                <a16:creationId xmlns:a16="http://schemas.microsoft.com/office/drawing/2014/main" id="{198CE036-EFB2-814C-9F36-E26EEF98C305}"/>
              </a:ext>
            </a:extLst>
          </p:cNvPr>
          <p:cNvGrpSpPr/>
          <p:nvPr/>
        </p:nvGrpSpPr>
        <p:grpSpPr>
          <a:xfrm>
            <a:off x="2446986" y="1507194"/>
            <a:ext cx="6671256" cy="5215960"/>
            <a:chOff x="2446986" y="1481068"/>
            <a:chExt cx="6671256" cy="5215960"/>
          </a:xfrm>
        </p:grpSpPr>
        <p:sp>
          <p:nvSpPr>
            <p:cNvPr id="8" name="Process 7">
              <a:extLst>
                <a:ext uri="{FF2B5EF4-FFF2-40B4-BE49-F238E27FC236}">
                  <a16:creationId xmlns:a16="http://schemas.microsoft.com/office/drawing/2014/main" id="{7AC55884-7E37-C94F-B447-A68C084FBA4B}"/>
                </a:ext>
              </a:extLst>
            </p:cNvPr>
            <p:cNvSpPr/>
            <p:nvPr/>
          </p:nvSpPr>
          <p:spPr>
            <a:xfrm>
              <a:off x="2446986" y="1481068"/>
              <a:ext cx="6671256" cy="6181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Memory Allocation For Host (CPU) &amp; Device (GPU)</a:t>
              </a:r>
              <a:endParaRPr lang="en-US" dirty="0"/>
            </a:p>
          </p:txBody>
        </p:sp>
        <p:sp>
          <p:nvSpPr>
            <p:cNvPr id="9" name="Predefined Process 8">
              <a:extLst>
                <a:ext uri="{FF2B5EF4-FFF2-40B4-BE49-F238E27FC236}">
                  <a16:creationId xmlns:a16="http://schemas.microsoft.com/office/drawing/2014/main" id="{004D6A42-8D37-2847-9A8E-497EB61D7980}"/>
                </a:ext>
              </a:extLst>
            </p:cNvPr>
            <p:cNvSpPr/>
            <p:nvPr/>
          </p:nvSpPr>
          <p:spPr>
            <a:xfrm>
              <a:off x="4114800" y="2429626"/>
              <a:ext cx="3335628" cy="61818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Initialize Host Data</a:t>
              </a:r>
            </a:p>
          </p:txBody>
        </p:sp>
        <p:sp>
          <p:nvSpPr>
            <p:cNvPr id="11" name="Process 10">
              <a:extLst>
                <a:ext uri="{FF2B5EF4-FFF2-40B4-BE49-F238E27FC236}">
                  <a16:creationId xmlns:a16="http://schemas.microsoft.com/office/drawing/2014/main" id="{2501E714-E25C-EA41-A0C8-9891C778A123}"/>
                </a:ext>
              </a:extLst>
            </p:cNvPr>
            <p:cNvSpPr/>
            <p:nvPr/>
          </p:nvSpPr>
          <p:spPr>
            <a:xfrm>
              <a:off x="3206840" y="3395722"/>
              <a:ext cx="5151548" cy="5475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Transfer Data From CPU -&gt; GPU</a:t>
              </a:r>
              <a:endParaRPr lang="en-US" dirty="0"/>
            </a:p>
          </p:txBody>
        </p:sp>
        <p:sp>
          <p:nvSpPr>
            <p:cNvPr id="12" name="Predefined Process 11">
              <a:extLst>
                <a:ext uri="{FF2B5EF4-FFF2-40B4-BE49-F238E27FC236}">
                  <a16:creationId xmlns:a16="http://schemas.microsoft.com/office/drawing/2014/main" id="{C5E286B6-F556-9F45-BC09-1817D806B272}"/>
                </a:ext>
              </a:extLst>
            </p:cNvPr>
            <p:cNvSpPr/>
            <p:nvPr/>
          </p:nvSpPr>
          <p:spPr>
            <a:xfrm>
              <a:off x="4127863" y="4267373"/>
              <a:ext cx="3335628" cy="54751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Kernel Call</a:t>
              </a:r>
            </a:p>
          </p:txBody>
        </p:sp>
        <p:sp>
          <p:nvSpPr>
            <p:cNvPr id="13" name="Process 12">
              <a:extLst>
                <a:ext uri="{FF2B5EF4-FFF2-40B4-BE49-F238E27FC236}">
                  <a16:creationId xmlns:a16="http://schemas.microsoft.com/office/drawing/2014/main" id="{39C13CEF-DB82-8140-BA24-B99606C7313E}"/>
                </a:ext>
              </a:extLst>
            </p:cNvPr>
            <p:cNvSpPr/>
            <p:nvPr/>
          </p:nvSpPr>
          <p:spPr>
            <a:xfrm>
              <a:off x="3228610" y="5119346"/>
              <a:ext cx="5151548" cy="6053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Transfer Results From GPU -&gt; CPU</a:t>
              </a:r>
              <a:endParaRPr lang="en-US" dirty="0"/>
            </a:p>
          </p:txBody>
        </p:sp>
        <p:sp>
          <p:nvSpPr>
            <p:cNvPr id="14" name="Terminator 13">
              <a:extLst>
                <a:ext uri="{FF2B5EF4-FFF2-40B4-BE49-F238E27FC236}">
                  <a16:creationId xmlns:a16="http://schemas.microsoft.com/office/drawing/2014/main" id="{0BE4490F-7AB3-664E-A7EE-476378613D53}"/>
                </a:ext>
              </a:extLst>
            </p:cNvPr>
            <p:cNvSpPr/>
            <p:nvPr/>
          </p:nvSpPr>
          <p:spPr>
            <a:xfrm>
              <a:off x="3739653" y="6091711"/>
              <a:ext cx="4127679" cy="60531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Free GPU Memory</a:t>
              </a:r>
            </a:p>
          </p:txBody>
        </p:sp>
        <p:sp>
          <p:nvSpPr>
            <p:cNvPr id="16" name="Down Arrow 15">
              <a:extLst>
                <a:ext uri="{FF2B5EF4-FFF2-40B4-BE49-F238E27FC236}">
                  <a16:creationId xmlns:a16="http://schemas.microsoft.com/office/drawing/2014/main" id="{0EA6CC80-1673-3142-BA20-7AD680A36AAE}"/>
                </a:ext>
              </a:extLst>
            </p:cNvPr>
            <p:cNvSpPr/>
            <p:nvPr/>
          </p:nvSpPr>
          <p:spPr>
            <a:xfrm>
              <a:off x="5756856" y="2112133"/>
              <a:ext cx="45719" cy="306935"/>
            </a:xfrm>
            <a:prstGeom prst="downArrow">
              <a:avLst/>
            </a:prstGeom>
            <a:solidFill>
              <a:schemeClr val="accent6"/>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0494D097-7F41-D641-B4DC-8337E4A7B93B}"/>
                </a:ext>
              </a:extLst>
            </p:cNvPr>
            <p:cNvSpPr/>
            <p:nvPr/>
          </p:nvSpPr>
          <p:spPr>
            <a:xfrm>
              <a:off x="5754892" y="3050150"/>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55354B97-FD86-6F47-8D06-90CE7C32230D}"/>
                </a:ext>
              </a:extLst>
            </p:cNvPr>
            <p:cNvSpPr/>
            <p:nvPr/>
          </p:nvSpPr>
          <p:spPr>
            <a:xfrm>
              <a:off x="5765808" y="3925192"/>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30651BFE-77AA-D14B-9487-7946949E264B}"/>
                </a:ext>
              </a:extLst>
            </p:cNvPr>
            <p:cNvSpPr/>
            <p:nvPr/>
          </p:nvSpPr>
          <p:spPr>
            <a:xfrm>
              <a:off x="5774515" y="4796051"/>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C186F6EE-A8B2-C64B-A9AC-7F324D611AD7}"/>
                </a:ext>
              </a:extLst>
            </p:cNvPr>
            <p:cNvSpPr/>
            <p:nvPr/>
          </p:nvSpPr>
          <p:spPr>
            <a:xfrm>
              <a:off x="5783222" y="5732229"/>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7955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160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C91B78-E08E-7346-BC45-4D93C4E812CF}"/>
              </a:ext>
            </a:extLst>
          </p:cNvPr>
          <p:cNvSpPr>
            <a:spLocks noGrp="1"/>
          </p:cNvSpPr>
          <p:nvPr>
            <p:ph type="title"/>
          </p:nvPr>
        </p:nvSpPr>
        <p:spPr>
          <a:xfrm>
            <a:off x="838200" y="2766218"/>
            <a:ext cx="10515600" cy="1325563"/>
          </a:xfrm>
        </p:spPr>
        <p:txBody>
          <a:bodyPr/>
          <a:lstStyle/>
          <a:p>
            <a:pPr algn="ctr"/>
            <a:r>
              <a:rPr lang="en-US" dirty="0"/>
              <a:t>Supplemental Material</a:t>
            </a:r>
          </a:p>
        </p:txBody>
      </p:sp>
      <p:sp>
        <p:nvSpPr>
          <p:cNvPr id="4" name="Slide Number Placeholder 3">
            <a:extLst>
              <a:ext uri="{FF2B5EF4-FFF2-40B4-BE49-F238E27FC236}">
                <a16:creationId xmlns:a16="http://schemas.microsoft.com/office/drawing/2014/main" id="{76DE2191-A93E-A041-B6A2-89125A44B145}"/>
              </a:ext>
            </a:extLst>
          </p:cNvPr>
          <p:cNvSpPr>
            <a:spLocks noGrp="1"/>
          </p:cNvSpPr>
          <p:nvPr>
            <p:ph type="sldNum" sz="quarter" idx="4"/>
          </p:nvPr>
        </p:nvSpPr>
        <p:spPr/>
        <p:txBody>
          <a:bodyPr/>
          <a:lstStyle/>
          <a:p>
            <a:fld id="{2BE017B6-6466-CA44-A203-DCC007137B39}" type="slidenum">
              <a:rPr lang="en-US" smtClean="0"/>
              <a:pPr/>
              <a:t>36</a:t>
            </a:fld>
            <a:endParaRPr lang="en-US" dirty="0"/>
          </a:p>
        </p:txBody>
      </p:sp>
    </p:spTree>
    <p:extLst>
      <p:ext uri="{BB962C8B-B14F-4D97-AF65-F5344CB8AC3E}">
        <p14:creationId xmlns:p14="http://schemas.microsoft.com/office/powerpoint/2010/main" val="343615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7B45D1C-5715-4341-8090-EDA9B7A1D298}"/>
              </a:ext>
            </a:extLst>
          </p:cNvPr>
          <p:cNvSpPr>
            <a:spLocks noGrp="1"/>
          </p:cNvSpPr>
          <p:nvPr>
            <p:ph idx="1"/>
          </p:nvPr>
        </p:nvSpPr>
        <p:spPr>
          <a:xfrm>
            <a:off x="431800" y="1593669"/>
            <a:ext cx="10136051" cy="4885508"/>
          </a:xfrm>
        </p:spPr>
        <p:txBody>
          <a:bodyPr>
            <a:normAutofit/>
          </a:bodyPr>
          <a:lstStyle/>
          <a:p>
            <a:r>
              <a:rPr lang="en-US" dirty="0"/>
              <a:t>GPUs used as co-processors to accelerate CPUs for computing.</a:t>
            </a:r>
          </a:p>
          <a:p>
            <a:r>
              <a:rPr lang="en-US" dirty="0"/>
              <a:t>Accelerates by offloading compute-intensive, time consuming portions of code. </a:t>
            </a:r>
          </a:p>
          <a:p>
            <a:r>
              <a:rPr lang="en-US" dirty="0"/>
              <a:t>Massively parallel architecture of GPU is responsible for its high compute performance.</a:t>
            </a:r>
          </a:p>
          <a:p>
            <a:r>
              <a:rPr lang="en-US" dirty="0"/>
              <a:t>CPU cores smarter than individual GPU cores. They process large &amp; broad instruction sets, manage I/O of a computer. </a:t>
            </a:r>
          </a:p>
          <a:p>
            <a:r>
              <a:rPr lang="en-US" dirty="0"/>
              <a:t>GPU cannot do that but processes data several orders of magnitude faster than a CPU due to massive parallelism.</a:t>
            </a:r>
          </a:p>
        </p:txBody>
      </p:sp>
      <p:sp>
        <p:nvSpPr>
          <p:cNvPr id="6" name="Title 5">
            <a:extLst>
              <a:ext uri="{FF2B5EF4-FFF2-40B4-BE49-F238E27FC236}">
                <a16:creationId xmlns:a16="http://schemas.microsoft.com/office/drawing/2014/main" id="{77D1D107-460C-E64A-8C7C-99E38093222C}"/>
              </a:ext>
            </a:extLst>
          </p:cNvPr>
          <p:cNvSpPr>
            <a:spLocks noGrp="1"/>
          </p:cNvSpPr>
          <p:nvPr>
            <p:ph type="title"/>
          </p:nvPr>
        </p:nvSpPr>
        <p:spPr>
          <a:xfrm>
            <a:off x="790303" y="136525"/>
            <a:ext cx="10515600" cy="1325563"/>
          </a:xfrm>
        </p:spPr>
        <p:txBody>
          <a:bodyPr/>
          <a:lstStyle/>
          <a:p>
            <a:r>
              <a:rPr lang="en-US" dirty="0"/>
              <a:t>CPUs vs GPUs contd.</a:t>
            </a:r>
          </a:p>
        </p:txBody>
      </p:sp>
      <p:sp>
        <p:nvSpPr>
          <p:cNvPr id="5" name="Slide Number Placeholder 4">
            <a:extLst>
              <a:ext uri="{FF2B5EF4-FFF2-40B4-BE49-F238E27FC236}">
                <a16:creationId xmlns:a16="http://schemas.microsoft.com/office/drawing/2014/main" id="{298E8CDE-28A9-174E-B88B-48EDE31F2E2C}"/>
              </a:ext>
            </a:extLst>
          </p:cNvPr>
          <p:cNvSpPr>
            <a:spLocks noGrp="1"/>
          </p:cNvSpPr>
          <p:nvPr>
            <p:ph type="sldNum" sz="quarter" idx="10"/>
          </p:nvPr>
        </p:nvSpPr>
        <p:spPr/>
        <p:txBody>
          <a:bodyPr/>
          <a:lstStyle/>
          <a:p>
            <a:fld id="{2BE017B6-6466-CA44-A203-DCC007137B39}" type="slidenum">
              <a:rPr lang="en-US" smtClean="0"/>
              <a:pPr/>
              <a:t>37</a:t>
            </a:fld>
            <a:endParaRPr lang="en-US" dirty="0"/>
          </a:p>
        </p:txBody>
      </p:sp>
    </p:spTree>
    <p:extLst>
      <p:ext uri="{BB962C8B-B14F-4D97-AF65-F5344CB8AC3E}">
        <p14:creationId xmlns:p14="http://schemas.microsoft.com/office/powerpoint/2010/main" val="1495257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A4D01D-7425-E24E-84F7-49DD108E92B1}"/>
              </a:ext>
            </a:extLst>
          </p:cNvPr>
          <p:cNvSpPr>
            <a:spLocks noGrp="1"/>
          </p:cNvSpPr>
          <p:nvPr>
            <p:ph idx="1"/>
          </p:nvPr>
        </p:nvSpPr>
        <p:spPr>
          <a:xfrm>
            <a:off x="825137" y="1542508"/>
            <a:ext cx="9860280" cy="5118100"/>
          </a:xfrm>
        </p:spPr>
        <p:txBody>
          <a:bodyPr/>
          <a:lstStyle/>
          <a:p>
            <a:r>
              <a:rPr lang="en-US" dirty="0"/>
              <a:t>CPUs &amp; GPUs work together to increase throughput (</a:t>
            </a:r>
            <a:r>
              <a:rPr lang="en-US" i="1" dirty="0"/>
              <a:t>amount of data that can be transferred from one location to another in a given amount of time</a:t>
            </a:r>
            <a:r>
              <a:rPr lang="en-US" dirty="0"/>
              <a:t>) of data &amp; number of simultaneous calculations within an application [5].</a:t>
            </a:r>
          </a:p>
          <a:p>
            <a:r>
              <a:rPr lang="en-US" dirty="0"/>
              <a:t>GPU cannot fully replace a CPU but complements it and completes more work in same time compared to a CPU.</a:t>
            </a:r>
          </a:p>
          <a:p>
            <a:r>
              <a:rPr lang="en-US" dirty="0"/>
              <a:t>GPU performs a narrower range of more specialized tasks (</a:t>
            </a:r>
            <a:r>
              <a:rPr lang="en-US" i="1" dirty="0"/>
              <a:t>usually mathematical</a:t>
            </a:r>
            <a:r>
              <a:rPr lang="en-US" dirty="0"/>
              <a:t>). </a:t>
            </a:r>
          </a:p>
          <a:p>
            <a:endParaRPr lang="en-US" dirty="0"/>
          </a:p>
        </p:txBody>
      </p:sp>
      <p:sp>
        <p:nvSpPr>
          <p:cNvPr id="3" name="Slide Number Placeholder 2">
            <a:extLst>
              <a:ext uri="{FF2B5EF4-FFF2-40B4-BE49-F238E27FC236}">
                <a16:creationId xmlns:a16="http://schemas.microsoft.com/office/drawing/2014/main" id="{DF75E0D8-75D6-1D49-A2B1-D03A26E83724}"/>
              </a:ext>
            </a:extLst>
          </p:cNvPr>
          <p:cNvSpPr>
            <a:spLocks noGrp="1"/>
          </p:cNvSpPr>
          <p:nvPr>
            <p:ph type="sldNum" sz="quarter" idx="10"/>
          </p:nvPr>
        </p:nvSpPr>
        <p:spPr/>
        <p:txBody>
          <a:bodyPr/>
          <a:lstStyle/>
          <a:p>
            <a:fld id="{2BE017B6-6466-CA44-A203-DCC007137B39}" type="slidenum">
              <a:rPr lang="en-US" smtClean="0"/>
              <a:pPr/>
              <a:t>38</a:t>
            </a:fld>
            <a:endParaRPr lang="en-US" dirty="0"/>
          </a:p>
        </p:txBody>
      </p:sp>
    </p:spTree>
    <p:extLst>
      <p:ext uri="{BB962C8B-B14F-4D97-AF65-F5344CB8AC3E}">
        <p14:creationId xmlns:p14="http://schemas.microsoft.com/office/powerpoint/2010/main" val="4100742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365125"/>
            <a:ext cx="5878285" cy="1325563"/>
          </a:xfrm>
        </p:spPr>
        <p:txBody>
          <a:bodyPr>
            <a:normAutofit/>
          </a:bodyPr>
          <a:lstStyle/>
          <a:p>
            <a:r>
              <a:rPr lang="en-US" dirty="0"/>
              <a:t>Parallel Computation Using GPUs</a:t>
            </a:r>
          </a:p>
        </p:txBody>
      </p:sp>
      <p:sp>
        <p:nvSpPr>
          <p:cNvPr id="3" name="Content Placeholder 2"/>
          <p:cNvSpPr>
            <a:spLocks noGrp="1"/>
          </p:cNvSpPr>
          <p:nvPr>
            <p:ph sz="half" idx="1"/>
          </p:nvPr>
        </p:nvSpPr>
        <p:spPr>
          <a:xfrm>
            <a:off x="117566" y="1825625"/>
            <a:ext cx="5878285" cy="4895850"/>
          </a:xfrm>
        </p:spPr>
        <p:txBody>
          <a:bodyPr>
            <a:normAutofit lnSpcReduction="10000"/>
          </a:bodyPr>
          <a:lstStyle/>
          <a:p>
            <a:r>
              <a:rPr lang="en-US" dirty="0"/>
              <a:t>Serial computing dependent on Moore’s law.</a:t>
            </a:r>
          </a:p>
          <a:p>
            <a:r>
              <a:rPr lang="en-US" dirty="0"/>
              <a:t>Number of transistors in a dense circuit doubles every 2 years [18, 19].</a:t>
            </a:r>
          </a:p>
          <a:p>
            <a:r>
              <a:rPr lang="en-US" dirty="0"/>
              <a:t>Dependence started to weaken ~ 2004. </a:t>
            </a:r>
          </a:p>
          <a:p>
            <a:r>
              <a:rPr lang="en-US" dirty="0"/>
              <a:t>Single core performance (serial execution), clock frequency (speed), &amp; power management roughly plateaued.</a:t>
            </a:r>
          </a:p>
          <a:p>
            <a:r>
              <a:rPr lang="en-US" dirty="0"/>
              <a:t>Number of transistors, and hence # of cores, continued to increase. </a:t>
            </a:r>
          </a:p>
        </p:txBody>
      </p:sp>
      <p:sp>
        <p:nvSpPr>
          <p:cNvPr id="5" name="Slide Number Placeholder 4"/>
          <p:cNvSpPr>
            <a:spLocks noGrp="1"/>
          </p:cNvSpPr>
          <p:nvPr>
            <p:ph type="sldNum" sz="quarter" idx="10"/>
          </p:nvPr>
        </p:nvSpPr>
        <p:spPr/>
        <p:txBody>
          <a:bodyPr/>
          <a:lstStyle/>
          <a:p>
            <a:fld id="{2BE017B6-6466-CA44-A203-DCC007137B39}" type="slidenum">
              <a:rPr lang="en-US" smtClean="0"/>
              <a:pPr/>
              <a:t>39</a:t>
            </a:fld>
            <a:endParaRPr lang="en-US" dirty="0"/>
          </a:p>
        </p:txBody>
      </p:sp>
      <p:pic>
        <p:nvPicPr>
          <p:cNvPr id="9" name="Content Placeholder 8">
            <a:extLst>
              <a:ext uri="{FF2B5EF4-FFF2-40B4-BE49-F238E27FC236}">
                <a16:creationId xmlns:a16="http://schemas.microsoft.com/office/drawing/2014/main" id="{3A464A92-AC8F-5A40-B220-4C32DFB3CD8E}"/>
              </a:ext>
            </a:extLst>
          </p:cNvPr>
          <p:cNvPicPr>
            <a:picLocks noGrp="1" noChangeAspect="1"/>
          </p:cNvPicPr>
          <p:nvPr>
            <p:ph sz="half" idx="2"/>
          </p:nvPr>
        </p:nvPicPr>
        <p:blipFill>
          <a:blip r:embed="rId3"/>
          <a:stretch>
            <a:fillRect/>
          </a:stretch>
        </p:blipFill>
        <p:spPr>
          <a:xfrm>
            <a:off x="6342817" y="515155"/>
            <a:ext cx="5732501" cy="3632763"/>
          </a:xfrm>
        </p:spPr>
      </p:pic>
    </p:spTree>
    <p:extLst>
      <p:ext uri="{BB962C8B-B14F-4D97-AF65-F5344CB8AC3E}">
        <p14:creationId xmlns:p14="http://schemas.microsoft.com/office/powerpoint/2010/main" val="1007034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8216-1AA4-B142-9BC5-8F1800612100}"/>
              </a:ext>
            </a:extLst>
          </p:cNvPr>
          <p:cNvSpPr>
            <a:spLocks noGrp="1"/>
          </p:cNvSpPr>
          <p:nvPr>
            <p:ph type="title"/>
          </p:nvPr>
        </p:nvSpPr>
        <p:spPr>
          <a:xfrm>
            <a:off x="104103" y="197700"/>
            <a:ext cx="5884573" cy="1325563"/>
          </a:xfrm>
        </p:spPr>
        <p:txBody>
          <a:bodyPr/>
          <a:lstStyle/>
          <a:p>
            <a:r>
              <a:rPr lang="en-US" dirty="0"/>
              <a:t>Parallel Computation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BA79A9-E582-B04D-B4D3-409DB05C64F8}"/>
                  </a:ext>
                </a:extLst>
              </p:cNvPr>
              <p:cNvSpPr>
                <a:spLocks noGrp="1"/>
              </p:cNvSpPr>
              <p:nvPr>
                <p:ph sz="half" idx="1"/>
              </p:nvPr>
            </p:nvSpPr>
            <p:spPr>
              <a:xfrm>
                <a:off x="143813" y="1751571"/>
                <a:ext cx="5844863" cy="4969904"/>
              </a:xfrm>
            </p:spPr>
            <p:txBody>
              <a:bodyPr>
                <a:normAutofit lnSpcReduction="10000"/>
              </a:bodyPr>
              <a:lstStyle/>
              <a:p>
                <a:r>
                  <a:rPr lang="en-US" dirty="0"/>
                  <a:t>Reason for plateauing of serial computation – Heat Dissipation.</a:t>
                </a:r>
              </a:p>
              <a:p>
                <a:r>
                  <a:rPr lang="en-US" dirty="0"/>
                  <a:t>Heat dissipated by a modern microprocessor ~ 100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𝑊</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2</m:t>
                            </m:r>
                          </m:sup>
                        </m:sSup>
                      </m:den>
                    </m:f>
                  </m:oMath>
                </a14:m>
                <a:r>
                  <a:rPr lang="en-US" dirty="0"/>
                  <a:t> . </a:t>
                </a:r>
              </a:p>
              <a:p>
                <a:r>
                  <a:rPr lang="en-US" dirty="0"/>
                  <a:t>Hotter than a hotplate! [20]</a:t>
                </a:r>
              </a:p>
              <a:p>
                <a:r>
                  <a:rPr lang="en-US" dirty="0"/>
                  <a:t>Max. limit of transistors that can be put on a microchip without melting, given the constraints of viable cooling options.</a:t>
                </a:r>
              </a:p>
              <a:p>
                <a:r>
                  <a:rPr lang="en-US" b="1" dirty="0"/>
                  <a:t>Parallel computing </a:t>
                </a:r>
                <a:r>
                  <a:rPr lang="en-US" dirty="0"/>
                  <a:t>- way to address computing power issue and to get around the laws of Physics.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15BA79A9-E582-B04D-B4D3-409DB05C64F8}"/>
                  </a:ext>
                </a:extLst>
              </p:cNvPr>
              <p:cNvSpPr>
                <a:spLocks noGrp="1" noRot="1" noChangeAspect="1" noMove="1" noResize="1" noEditPoints="1" noAdjustHandles="1" noChangeArrowheads="1" noChangeShapeType="1" noTextEdit="1"/>
              </p:cNvSpPr>
              <p:nvPr>
                <p:ph sz="half" idx="1"/>
              </p:nvPr>
            </p:nvSpPr>
            <p:spPr>
              <a:xfrm>
                <a:off x="143813" y="1751571"/>
                <a:ext cx="5844863" cy="4969904"/>
              </a:xfrm>
              <a:blipFill>
                <a:blip r:embed="rId3"/>
                <a:stretch>
                  <a:fillRect l="-1952" t="-2799" r="-3471"/>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3E0357CE-608B-E547-AF57-F5A6CDE6CA04}"/>
              </a:ext>
            </a:extLst>
          </p:cNvPr>
          <p:cNvPicPr>
            <a:picLocks noGrp="1" noChangeAspect="1"/>
          </p:cNvPicPr>
          <p:nvPr>
            <p:ph sz="half" idx="2"/>
          </p:nvPr>
        </p:nvPicPr>
        <p:blipFill>
          <a:blip r:embed="rId4"/>
          <a:stretch>
            <a:fillRect/>
          </a:stretch>
        </p:blipFill>
        <p:spPr>
          <a:xfrm>
            <a:off x="6203326" y="1639173"/>
            <a:ext cx="5821667" cy="2900966"/>
          </a:xfrm>
        </p:spPr>
      </p:pic>
      <p:sp>
        <p:nvSpPr>
          <p:cNvPr id="5" name="Slide Number Placeholder 4">
            <a:extLst>
              <a:ext uri="{FF2B5EF4-FFF2-40B4-BE49-F238E27FC236}">
                <a16:creationId xmlns:a16="http://schemas.microsoft.com/office/drawing/2014/main" id="{62267F06-6D8F-134B-9909-7264FFDF7968}"/>
              </a:ext>
            </a:extLst>
          </p:cNvPr>
          <p:cNvSpPr>
            <a:spLocks noGrp="1"/>
          </p:cNvSpPr>
          <p:nvPr>
            <p:ph type="sldNum" sz="quarter" idx="10"/>
          </p:nvPr>
        </p:nvSpPr>
        <p:spPr/>
        <p:txBody>
          <a:bodyPr/>
          <a:lstStyle/>
          <a:p>
            <a:fld id="{2BE017B6-6466-CA44-A203-DCC007137B39}" type="slidenum">
              <a:rPr lang="en-US" smtClean="0"/>
              <a:pPr/>
              <a:t>40</a:t>
            </a:fld>
            <a:endParaRPr lang="en-US" dirty="0"/>
          </a:p>
        </p:txBody>
      </p:sp>
    </p:spTree>
    <p:extLst>
      <p:ext uri="{BB962C8B-B14F-4D97-AF65-F5344CB8AC3E}">
        <p14:creationId xmlns:p14="http://schemas.microsoft.com/office/powerpoint/2010/main" val="387215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r>
              <a:rPr lang="en-US" dirty="0"/>
              <a:t>Login to Discovery with/without X11 forwarding, resp: </a:t>
            </a:r>
          </a:p>
          <a:p>
            <a:endParaRPr lang="en-US" dirty="0"/>
          </a:p>
          <a:p>
            <a:pPr marL="0" indent="0">
              <a:buNone/>
            </a:pPr>
            <a:endParaRPr lang="en-US" dirty="0"/>
          </a:p>
          <a:p>
            <a:r>
              <a:rPr lang="en-US" dirty="0"/>
              <a:t>Request a specific GPU compute node through reservation:</a:t>
            </a:r>
            <a:br>
              <a:rPr lang="en-US" dirty="0"/>
            </a:br>
            <a:br>
              <a:rPr lang="en-US" dirty="0"/>
            </a:br>
            <a:br>
              <a:rPr lang="en-US" dirty="0"/>
            </a:br>
            <a:endParaRPr lang="en-US" dirty="0"/>
          </a:p>
          <a:p>
            <a:r>
              <a:rPr lang="en-US" dirty="0"/>
              <a:t>Request a specific GPU compute node outside of reservation:</a:t>
            </a:r>
          </a:p>
          <a:p>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a:t>Exercise 1</a:t>
            </a:r>
            <a:br>
              <a:rPr lang="en-US" sz="5400"/>
            </a:br>
            <a:r>
              <a:rPr lang="en-US" sz="2800"/>
              <a:t>Access GPUs on Discovery</a:t>
            </a:r>
            <a:endParaRPr lang="en-US" sz="200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5</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229082"/>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err="1"/>
              <a:t>ssh</a:t>
            </a:r>
            <a:r>
              <a:rPr lang="en-US"/>
              <a:t> -Y </a:t>
            </a:r>
            <a:r>
              <a:rPr lang="en-US">
                <a:hlinkClick r:id="rId3"/>
              </a:rPr>
              <a:t>username@login.discovery.neu.edu</a:t>
            </a:r>
            <a:endParaRPr lang="en-US"/>
          </a:p>
          <a:p>
            <a:r>
              <a:rPr lang="en-US"/>
              <a:t>OR</a:t>
            </a:r>
          </a:p>
          <a:p>
            <a:r>
              <a:rPr lang="en-US" err="1"/>
              <a:t>ssh</a:t>
            </a:r>
            <a:r>
              <a:rPr lang="en-US"/>
              <a:t> </a:t>
            </a:r>
            <a:r>
              <a:rPr lang="en-US">
                <a:hlinkClick r:id="rId3"/>
              </a:rPr>
              <a:t>username@login.discovery.neu.edu</a:t>
            </a:r>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1129009" y="3746638"/>
            <a:ext cx="980515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--reservation=octtraining2021gpu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pty</a:t>
            </a:r>
            <a:r>
              <a:rPr lang="en-US" dirty="0">
                <a:latin typeface="Courier New"/>
                <a:cs typeface="Courier New"/>
              </a:rPr>
              <a:t> --</a:t>
            </a:r>
            <a:r>
              <a:rPr lang="en-US" dirty="0" err="1">
                <a:latin typeface="Courier New"/>
                <a:cs typeface="Courier New"/>
              </a:rPr>
              <a:t>gres</a:t>
            </a:r>
            <a:r>
              <a:rPr lang="en-US" dirty="0">
                <a:latin typeface="Courier New"/>
                <a:cs typeface="Courier New"/>
              </a:rPr>
              <a:t>=gpu:p100:1 --mem=10G --time=02:00:00 /bin/bash</a:t>
            </a:r>
          </a:p>
        </p:txBody>
      </p:sp>
      <p:sp>
        <p:nvSpPr>
          <p:cNvPr id="7" name="TextBox 6">
            <a:extLst>
              <a:ext uri="{FF2B5EF4-FFF2-40B4-BE49-F238E27FC236}">
                <a16:creationId xmlns:a16="http://schemas.microsoft.com/office/drawing/2014/main" id="{1E21C1C3-7650-5B69-3414-5B17B2E58673}"/>
              </a:ext>
            </a:extLst>
          </p:cNvPr>
          <p:cNvSpPr txBox="1"/>
          <p:nvPr/>
        </p:nvSpPr>
        <p:spPr>
          <a:xfrm>
            <a:off x="1129008" y="5485138"/>
            <a:ext cx="9805153" cy="646331"/>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a:t>
            </a:r>
            <a:r>
              <a:rPr lang="en-US" dirty="0" err="1">
                <a:latin typeface="Courier New"/>
                <a:cs typeface="Courier New"/>
              </a:rPr>
              <a:t>gpu</a:t>
            </a:r>
            <a:r>
              <a:rPr lang="en-US" dirty="0">
                <a:latin typeface="Courier New"/>
                <a:cs typeface="Courier New"/>
              </a:rPr>
              <a:t> --nodes=1 –-</a:t>
            </a:r>
            <a:r>
              <a:rPr lang="en-US" dirty="0" err="1">
                <a:latin typeface="Courier New"/>
                <a:cs typeface="Courier New"/>
              </a:rPr>
              <a:t>cpus</a:t>
            </a:r>
            <a:r>
              <a:rPr lang="en-US" dirty="0">
                <a:latin typeface="Courier New"/>
                <a:cs typeface="Courier New"/>
              </a:rPr>
              <a:t>-per-task=1 --</a:t>
            </a:r>
            <a:r>
              <a:rPr lang="en-US" dirty="0" err="1">
                <a:latin typeface="Courier New"/>
                <a:cs typeface="Courier New"/>
              </a:rPr>
              <a:t>pty</a:t>
            </a:r>
            <a:r>
              <a:rPr lang="en-US" dirty="0">
                <a:latin typeface="Courier New"/>
                <a:cs typeface="Courier New"/>
              </a:rPr>
              <a:t> --</a:t>
            </a:r>
            <a:r>
              <a:rPr lang="en-US" dirty="0" err="1">
                <a:latin typeface="Courier New"/>
                <a:cs typeface="Courier New"/>
              </a:rPr>
              <a:t>gres</a:t>
            </a:r>
            <a:r>
              <a:rPr lang="en-US" dirty="0">
                <a:latin typeface="Courier New"/>
                <a:cs typeface="Courier New"/>
              </a:rPr>
              <a:t>=gpu:p100:1 --mem=10G --time=02:00:00 /bin/bash</a:t>
            </a:r>
          </a:p>
        </p:txBody>
      </p:sp>
    </p:spTree>
    <p:extLst>
      <p:ext uri="{BB962C8B-B14F-4D97-AF65-F5344CB8AC3E}">
        <p14:creationId xmlns:p14="http://schemas.microsoft.com/office/powerpoint/2010/main" val="3924305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591633-EA14-FD4B-906F-8A0A758EEC6A}"/>
              </a:ext>
            </a:extLst>
          </p:cNvPr>
          <p:cNvSpPr>
            <a:spLocks noGrp="1"/>
          </p:cNvSpPr>
          <p:nvPr>
            <p:ph idx="1"/>
          </p:nvPr>
        </p:nvSpPr>
        <p:spPr>
          <a:xfrm>
            <a:off x="838200" y="1333500"/>
            <a:ext cx="4738352" cy="5056717"/>
          </a:xfrm>
        </p:spPr>
        <p:txBody>
          <a:bodyPr/>
          <a:lstStyle/>
          <a:p>
            <a:r>
              <a:rPr lang="en-US" dirty="0"/>
              <a:t>Double the area, use more transistors, &amp; get more performance with </a:t>
            </a:r>
            <a:r>
              <a:rPr lang="en-US" b="1" dirty="0"/>
              <a:t>same</a:t>
            </a:r>
            <a:r>
              <a:rPr lang="en-US" dirty="0"/>
              <a:t> power [21].</a:t>
            </a:r>
          </a:p>
          <a:p>
            <a:r>
              <a:rPr lang="en-US" dirty="0"/>
              <a:t>Birth of parallel computing and using GPUs to perform that.</a:t>
            </a:r>
          </a:p>
        </p:txBody>
      </p:sp>
      <p:pic>
        <p:nvPicPr>
          <p:cNvPr id="7" name="Picture 6">
            <a:extLst>
              <a:ext uri="{FF2B5EF4-FFF2-40B4-BE49-F238E27FC236}">
                <a16:creationId xmlns:a16="http://schemas.microsoft.com/office/drawing/2014/main" id="{B372C5B5-F753-3F45-9DB3-D8971396E706}"/>
              </a:ext>
            </a:extLst>
          </p:cNvPr>
          <p:cNvPicPr>
            <a:picLocks noChangeAspect="1"/>
          </p:cNvPicPr>
          <p:nvPr/>
        </p:nvPicPr>
        <p:blipFill>
          <a:blip r:embed="rId3"/>
          <a:stretch>
            <a:fillRect/>
          </a:stretch>
        </p:blipFill>
        <p:spPr>
          <a:xfrm>
            <a:off x="5808372" y="1333500"/>
            <a:ext cx="5545428" cy="4159071"/>
          </a:xfrm>
          <a:prstGeom prst="rect">
            <a:avLst/>
          </a:prstGeom>
        </p:spPr>
      </p:pic>
    </p:spTree>
    <p:extLst>
      <p:ext uri="{BB962C8B-B14F-4D97-AF65-F5344CB8AC3E}">
        <p14:creationId xmlns:p14="http://schemas.microsoft.com/office/powerpoint/2010/main" val="2508763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vert="horz" lIns="91440" tIns="45720" rIns="91440" bIns="45720" rtlCol="0" anchor="t">
            <a:normAutofit/>
          </a:bodyPr>
          <a:lstStyle/>
          <a:p>
            <a:r>
              <a:rPr lang="en-US" dirty="0">
                <a:latin typeface="Real Text Pro"/>
              </a:rPr>
              <a:t>Needed for </a:t>
            </a:r>
            <a:r>
              <a:rPr lang="en-US" dirty="0" err="1">
                <a:latin typeface="Real Text Pro"/>
              </a:rPr>
              <a:t>PyTorch</a:t>
            </a:r>
            <a:r>
              <a:rPr lang="en-US" dirty="0">
                <a:latin typeface="Real Text Pro"/>
              </a:rPr>
              <a:t> example – Matrix Multiplication</a:t>
            </a:r>
          </a:p>
          <a:p>
            <a:endParaRPr lang="en-US" dirty="0"/>
          </a:p>
          <a:p>
            <a:pPr marL="0" indent="0">
              <a:buNone/>
            </a:pPr>
            <a:endParaRPr lang="en-US" dirty="0"/>
          </a:p>
          <a:p>
            <a:pPr marL="0" indent="0">
              <a:buNone/>
            </a:pPr>
            <a:endParaRPr lang="en-US" dirty="0"/>
          </a:p>
          <a:p>
            <a:pPr marL="0" indent="0">
              <a:buNone/>
            </a:pPr>
            <a:endParaRPr lang="en-US" dirty="0"/>
          </a:p>
          <a:p>
            <a:r>
              <a:rPr lang="en-US" dirty="0">
                <a:latin typeface="Real Text Pro"/>
              </a:rPr>
              <a:t>Last command creates a virtual </a:t>
            </a:r>
            <a:r>
              <a:rPr lang="en-US" dirty="0" err="1">
                <a:latin typeface="Real Text Pro"/>
              </a:rPr>
              <a:t>conda</a:t>
            </a:r>
            <a:r>
              <a:rPr lang="en-US" dirty="0">
                <a:latin typeface="Real Text Pro"/>
              </a:rPr>
              <a:t> environment that will be loaded prior to running the </a:t>
            </a:r>
            <a:r>
              <a:rPr lang="en-US" dirty="0" err="1">
                <a:latin typeface="Real Text Pro"/>
              </a:rPr>
              <a:t>PyTorch</a:t>
            </a:r>
            <a:r>
              <a:rPr lang="en-US" dirty="0">
                <a:latin typeface="Real Text Pro"/>
              </a:rPr>
              <a:t> example.</a:t>
            </a:r>
          </a:p>
          <a:p>
            <a:r>
              <a:rPr lang="en-US" dirty="0">
                <a:latin typeface="Real Text Pro"/>
              </a:rPr>
              <a:t>See </a:t>
            </a:r>
            <a:r>
              <a:rPr lang="en-US" dirty="0">
                <a:latin typeface="Real Text Pro"/>
                <a:hlinkClick r:id="rId3"/>
              </a:rPr>
              <a:t>https://rc-docs.northeastern.edu/en/latest/using-discovery/workingwithgpu.html</a:t>
            </a:r>
            <a:endParaRPr lang="en-US" dirty="0">
              <a:latin typeface="Real Text Pro"/>
            </a:endParaRP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a:t>
            </a:r>
            <a:br>
              <a:rPr lang="en-US" sz="5400" dirty="0"/>
            </a:br>
            <a:r>
              <a:rPr lang="en-US" sz="2800" dirty="0"/>
              <a:t>Create </a:t>
            </a:r>
            <a:r>
              <a:rPr lang="en-US" sz="2800" dirty="0" err="1"/>
              <a:t>PyTorch</a:t>
            </a:r>
            <a:r>
              <a:rPr lang="en-US" sz="2800" dirty="0"/>
              <a:t> Environment</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42</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4" y="2267719"/>
            <a:ext cx="10184005" cy="1754326"/>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t>
            </a:r>
            <a:r>
              <a:rPr lang="en-US" dirty="0" err="1"/>
              <a:t>cuda</a:t>
            </a:r>
            <a:r>
              <a:rPr lang="en-US" dirty="0"/>
              <a:t>/11.0 </a:t>
            </a:r>
          </a:p>
          <a:p>
            <a:r>
              <a:rPr lang="en-US" dirty="0">
                <a:latin typeface="Courier New"/>
                <a:cs typeface="Courier New"/>
              </a:rPr>
              <a:t>module load anaconda3/2021.05</a:t>
            </a:r>
          </a:p>
          <a:p>
            <a:r>
              <a:rPr lang="en-US" dirty="0" err="1"/>
              <a:t>conda</a:t>
            </a:r>
            <a:r>
              <a:rPr lang="en-US" dirty="0"/>
              <a:t> create --name </a:t>
            </a:r>
            <a:r>
              <a:rPr lang="en-US" dirty="0" err="1"/>
              <a:t>pytorch_env</a:t>
            </a:r>
            <a:r>
              <a:rPr lang="en-US" dirty="0"/>
              <a:t> python=3.7 anaconda -y</a:t>
            </a:r>
          </a:p>
          <a:p>
            <a:r>
              <a:rPr lang="en-US" dirty="0"/>
              <a:t>source activate </a:t>
            </a:r>
            <a:r>
              <a:rPr lang="en-US" dirty="0" err="1"/>
              <a:t>pytorch_env</a:t>
            </a:r>
            <a:r>
              <a:rPr lang="en-US" dirty="0"/>
              <a:t> </a:t>
            </a:r>
          </a:p>
          <a:p>
            <a:r>
              <a:rPr lang="en-US" dirty="0" err="1"/>
              <a:t>conda</a:t>
            </a:r>
            <a:r>
              <a:rPr lang="en-US" dirty="0"/>
              <a:t> install </a:t>
            </a:r>
            <a:r>
              <a:rPr lang="en-US" dirty="0" err="1"/>
              <a:t>pytorch</a:t>
            </a:r>
            <a:r>
              <a:rPr lang="en-US" dirty="0"/>
              <a:t> </a:t>
            </a:r>
            <a:r>
              <a:rPr lang="en-US" dirty="0" err="1"/>
              <a:t>torchvision</a:t>
            </a:r>
            <a:r>
              <a:rPr lang="en-US" dirty="0"/>
              <a:t> </a:t>
            </a:r>
            <a:r>
              <a:rPr lang="en-US" dirty="0" err="1"/>
              <a:t>torchaudio</a:t>
            </a:r>
            <a:r>
              <a:rPr lang="en-US" dirty="0"/>
              <a:t> </a:t>
            </a:r>
            <a:r>
              <a:rPr lang="en-US" dirty="0" err="1"/>
              <a:t>cudatoolkit</a:t>
            </a:r>
            <a:r>
              <a:rPr lang="en-US" dirty="0"/>
              <a:t>=11.0 -c </a:t>
            </a:r>
            <a:r>
              <a:rPr lang="en-US" dirty="0" err="1"/>
              <a:t>pytorch</a:t>
            </a:r>
            <a:r>
              <a:rPr lang="en-US" dirty="0"/>
              <a:t> python -</a:t>
            </a:r>
            <a:r>
              <a:rPr lang="en-US" dirty="0" err="1"/>
              <a:t>c'import</a:t>
            </a:r>
            <a:r>
              <a:rPr lang="en-US" dirty="0"/>
              <a:t> torch; print(</a:t>
            </a:r>
            <a:r>
              <a:rPr lang="en-US" dirty="0" err="1"/>
              <a:t>torch.cuda.is_available</a:t>
            </a:r>
            <a:r>
              <a:rPr lang="en-US" dirty="0"/>
              <a:t>())’</a:t>
            </a:r>
          </a:p>
        </p:txBody>
      </p:sp>
    </p:spTree>
    <p:extLst>
      <p:ext uri="{BB962C8B-B14F-4D97-AF65-F5344CB8AC3E}">
        <p14:creationId xmlns:p14="http://schemas.microsoft.com/office/powerpoint/2010/main" val="3415636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r>
              <a:rPr lang="en-US" dirty="0"/>
              <a:t>Did </a:t>
            </a:r>
            <a:r>
              <a:rPr lang="en-US" dirty="0" err="1"/>
              <a:t>PyTorch</a:t>
            </a:r>
            <a:r>
              <a:rPr lang="en-US" dirty="0"/>
              <a:t> environment creation work? If not, use</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43</a:t>
            </a:fld>
            <a:endParaRPr lang="en-US" dirty="0"/>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602569"/>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anaconda3/2021.05</a:t>
            </a:r>
          </a:p>
          <a:p>
            <a:endParaRPr lang="en-US" dirty="0"/>
          </a:p>
          <a:p>
            <a:r>
              <a:rPr lang="en-US" dirty="0"/>
              <a:t>source activate /work/bootcamp/</a:t>
            </a:r>
            <a:r>
              <a:rPr lang="en-US" dirty="0" err="1"/>
              <a:t>gpu_training</a:t>
            </a:r>
            <a:r>
              <a:rPr lang="en-US" dirty="0"/>
              <a:t>/</a:t>
            </a:r>
            <a:r>
              <a:rPr lang="en-US" dirty="0" err="1"/>
              <a:t>pytorch_env</a:t>
            </a:r>
            <a:endParaRPr lang="en-US" dirty="0"/>
          </a:p>
        </p:txBody>
      </p:sp>
    </p:spTree>
    <p:extLst>
      <p:ext uri="{BB962C8B-B14F-4D97-AF65-F5344CB8AC3E}">
        <p14:creationId xmlns:p14="http://schemas.microsoft.com/office/powerpoint/2010/main" val="532466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014E89-49E7-C84A-85B0-C4DB98C4234E}"/>
              </a:ext>
            </a:extLst>
          </p:cNvPr>
          <p:cNvSpPr>
            <a:spLocks noGrp="1"/>
          </p:cNvSpPr>
          <p:nvPr>
            <p:ph type="title"/>
          </p:nvPr>
        </p:nvSpPr>
        <p:spPr/>
        <p:txBody>
          <a:bodyPr/>
          <a:lstStyle/>
          <a:p>
            <a:r>
              <a:rPr lang="en-US" dirty="0"/>
              <a:t>CUDA </a:t>
            </a:r>
          </a:p>
        </p:txBody>
      </p:sp>
      <p:sp>
        <p:nvSpPr>
          <p:cNvPr id="6" name="Content Placeholder 5">
            <a:extLst>
              <a:ext uri="{FF2B5EF4-FFF2-40B4-BE49-F238E27FC236}">
                <a16:creationId xmlns:a16="http://schemas.microsoft.com/office/drawing/2014/main" id="{2D1E8E57-1512-9C45-847E-D2771A9B4762}"/>
              </a:ext>
            </a:extLst>
          </p:cNvPr>
          <p:cNvSpPr>
            <a:spLocks noGrp="1"/>
          </p:cNvSpPr>
          <p:nvPr>
            <p:ph idx="1"/>
          </p:nvPr>
        </p:nvSpPr>
        <p:spPr>
          <a:xfrm>
            <a:off x="399245" y="1692001"/>
            <a:ext cx="11165983" cy="4747436"/>
          </a:xfrm>
        </p:spPr>
        <p:txBody>
          <a:bodyPr>
            <a:normAutofit fontScale="92500"/>
          </a:bodyPr>
          <a:lstStyle/>
          <a:p>
            <a:r>
              <a:rPr lang="en-US" dirty="0"/>
              <a:t>General purpose parallel computing platform and programming model to solve complex computational problems in more efficient way than on a CPU.</a:t>
            </a:r>
          </a:p>
          <a:p>
            <a:r>
              <a:rPr lang="en-US" dirty="0"/>
              <a:t>All NVIDIA GPUs - GeForce®, Quadro®, and Tesla® - support CUDA®</a:t>
            </a:r>
          </a:p>
          <a:p>
            <a:r>
              <a:rPr lang="en-US" dirty="0"/>
              <a:t>Supports C, C++, Fortran, Python. Compatible with OpenCL &amp; </a:t>
            </a:r>
            <a:r>
              <a:rPr lang="en-US" dirty="0" err="1"/>
              <a:t>OpenACC</a:t>
            </a:r>
            <a:r>
              <a:rPr lang="en-US" dirty="0"/>
              <a:t>.</a:t>
            </a:r>
          </a:p>
          <a:p>
            <a:r>
              <a:rPr lang="en-US" dirty="0"/>
              <a:t>Compatible with Windows, Linux, OS X.</a:t>
            </a:r>
          </a:p>
          <a:p>
            <a:r>
              <a:rPr lang="en-US" dirty="0"/>
              <a:t>Automatic Thread management (can handle +100k threads)</a:t>
            </a:r>
          </a:p>
          <a:p>
            <a:r>
              <a:rPr lang="en-US" dirty="0"/>
              <a:t>Multithreading: hides latency and helps maximize GPU utilization.</a:t>
            </a:r>
          </a:p>
          <a:p>
            <a:r>
              <a:rPr lang="en-US" dirty="0"/>
              <a:t>Transparent for the programmer.</a:t>
            </a:r>
          </a:p>
          <a:p>
            <a:r>
              <a:rPr lang="en-US" dirty="0"/>
              <a:t>Limited synchronization between threads is provided.</a:t>
            </a:r>
          </a:p>
          <a:p>
            <a:r>
              <a:rPr lang="en-US" dirty="0"/>
              <a:t>Difficult to dead-lock. Disadvantage of Message Passing.</a:t>
            </a:r>
          </a:p>
          <a:p>
            <a:endParaRPr lang="en-US" dirty="0"/>
          </a:p>
        </p:txBody>
      </p:sp>
    </p:spTree>
    <p:extLst>
      <p:ext uri="{BB962C8B-B14F-4D97-AF65-F5344CB8AC3E}">
        <p14:creationId xmlns:p14="http://schemas.microsoft.com/office/powerpoint/2010/main" val="4048313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95A140-2551-8F42-BC39-5BBBA0AB51FC}"/>
              </a:ext>
            </a:extLst>
          </p:cNvPr>
          <p:cNvSpPr>
            <a:spLocks noGrp="1"/>
          </p:cNvSpPr>
          <p:nvPr>
            <p:ph idx="1"/>
          </p:nvPr>
        </p:nvSpPr>
        <p:spPr>
          <a:xfrm>
            <a:off x="431799" y="1416676"/>
            <a:ext cx="11468279" cy="4939674"/>
          </a:xfrm>
        </p:spPr>
        <p:txBody>
          <a:bodyPr>
            <a:normAutofit lnSpcReduction="10000"/>
          </a:bodyPr>
          <a:lstStyle/>
          <a:p>
            <a:r>
              <a:rPr lang="en-US" dirty="0"/>
              <a:t>CUDA toolkit provides ways to obtain best performance from NVIDIA GPUs [27]. </a:t>
            </a:r>
          </a:p>
          <a:p>
            <a:r>
              <a:rPr lang="en-US" dirty="0"/>
              <a:t>Optimized for various GPU hardware &amp; software. Hence, GPU performance is not too different across various GPUs. </a:t>
            </a:r>
          </a:p>
          <a:p>
            <a:r>
              <a:rPr lang="en-US" dirty="0"/>
              <a:t>CUDA code is forward compatible with future hardware.</a:t>
            </a:r>
          </a:p>
          <a:p>
            <a:r>
              <a:rPr lang="en-US" dirty="0"/>
              <a:t>Number crunching: Modern graphics cards are capable of performing few teraflops (</a:t>
            </a:r>
            <a:r>
              <a:rPr lang="en-US" i="1" dirty="0"/>
              <a:t>TFLOPS</a:t>
            </a:r>
            <a:r>
              <a:rPr lang="en-US" dirty="0"/>
              <a:t>) of operation. </a:t>
            </a:r>
          </a:p>
          <a:p>
            <a:r>
              <a:rPr lang="en-US" dirty="0"/>
              <a:t>Floating-point operations per second (</a:t>
            </a:r>
            <a:r>
              <a:rPr lang="en-US" b="1" i="1" dirty="0"/>
              <a:t>FLOPS</a:t>
            </a:r>
            <a:r>
              <a:rPr lang="en-US" dirty="0"/>
              <a:t>) - Effective benchmark for GPU performance that measures how much math a GPU can do in a very short amount of time.</a:t>
            </a:r>
          </a:p>
          <a:p>
            <a:r>
              <a:rPr lang="en-US" dirty="0"/>
              <a:t>Power and cooling important factors for GPU computing.</a:t>
            </a:r>
          </a:p>
          <a:p>
            <a:endParaRPr lang="en-US" dirty="0"/>
          </a:p>
        </p:txBody>
      </p:sp>
      <p:sp>
        <p:nvSpPr>
          <p:cNvPr id="3" name="Slide Number Placeholder 2">
            <a:extLst>
              <a:ext uri="{FF2B5EF4-FFF2-40B4-BE49-F238E27FC236}">
                <a16:creationId xmlns:a16="http://schemas.microsoft.com/office/drawing/2014/main" id="{02AA1875-B8D3-0340-AD51-556D35348C79}"/>
              </a:ext>
            </a:extLst>
          </p:cNvPr>
          <p:cNvSpPr>
            <a:spLocks noGrp="1"/>
          </p:cNvSpPr>
          <p:nvPr>
            <p:ph type="sldNum" sz="quarter" idx="10"/>
          </p:nvPr>
        </p:nvSpPr>
        <p:spPr/>
        <p:txBody>
          <a:bodyPr/>
          <a:lstStyle/>
          <a:p>
            <a:fld id="{2BE017B6-6466-CA44-A203-DCC007137B39}" type="slidenum">
              <a:rPr lang="en-US" smtClean="0"/>
              <a:pPr/>
              <a:t>45</a:t>
            </a:fld>
            <a:endParaRPr lang="en-US" dirty="0"/>
          </a:p>
        </p:txBody>
      </p:sp>
    </p:spTree>
    <p:extLst>
      <p:ext uri="{BB962C8B-B14F-4D97-AF65-F5344CB8AC3E}">
        <p14:creationId xmlns:p14="http://schemas.microsoft.com/office/powerpoint/2010/main" val="162902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4B7F2-F894-FE4B-8105-C8949AABC092}"/>
              </a:ext>
            </a:extLst>
          </p:cNvPr>
          <p:cNvSpPr>
            <a:spLocks noGrp="1"/>
          </p:cNvSpPr>
          <p:nvPr>
            <p:ph idx="1"/>
          </p:nvPr>
        </p:nvSpPr>
        <p:spPr>
          <a:xfrm>
            <a:off x="904897" y="1537899"/>
            <a:ext cx="2021983" cy="518715"/>
          </a:xfrm>
        </p:spPr>
        <p:txBody>
          <a:bodyPr>
            <a:normAutofit/>
          </a:bodyPr>
          <a:lstStyle/>
          <a:p>
            <a:pPr marL="0" indent="0">
              <a:buNone/>
            </a:pPr>
            <a:r>
              <a:rPr lang="en-US" b="1" dirty="0"/>
              <a:t>Hello World</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4A84FD2D-48DE-0D48-A52B-04779334AC95}"/>
              </a:ext>
            </a:extLst>
          </p:cNvPr>
          <p:cNvSpPr>
            <a:spLocks noGrp="1"/>
          </p:cNvSpPr>
          <p:nvPr>
            <p:ph type="sldNum" sz="quarter" idx="10"/>
          </p:nvPr>
        </p:nvSpPr>
        <p:spPr/>
        <p:txBody>
          <a:bodyPr/>
          <a:lstStyle/>
          <a:p>
            <a:fld id="{2BE017B6-6466-CA44-A203-DCC007137B39}" type="slidenum">
              <a:rPr lang="en-US" smtClean="0"/>
              <a:pPr/>
              <a:t>46</a:t>
            </a:fld>
            <a:endParaRPr lang="en-US" dirty="0"/>
          </a:p>
        </p:txBody>
      </p:sp>
      <p:sp>
        <p:nvSpPr>
          <p:cNvPr id="4" name="Title 3">
            <a:extLst>
              <a:ext uri="{FF2B5EF4-FFF2-40B4-BE49-F238E27FC236}">
                <a16:creationId xmlns:a16="http://schemas.microsoft.com/office/drawing/2014/main" id="{D55E2D00-813E-F943-B026-67861DE70620}"/>
              </a:ext>
            </a:extLst>
          </p:cNvPr>
          <p:cNvSpPr>
            <a:spLocks noGrp="1"/>
          </p:cNvSpPr>
          <p:nvPr>
            <p:ph type="title"/>
          </p:nvPr>
        </p:nvSpPr>
        <p:spPr/>
        <p:txBody>
          <a:bodyPr/>
          <a:lstStyle/>
          <a:p>
            <a:r>
              <a:rPr lang="en-US" dirty="0" err="1"/>
              <a:t>Cuda</a:t>
            </a:r>
            <a:r>
              <a:rPr lang="en-US" dirty="0"/>
              <a:t> Examples </a:t>
            </a:r>
          </a:p>
        </p:txBody>
      </p:sp>
      <p:sp>
        <p:nvSpPr>
          <p:cNvPr id="5" name="TextBox 4">
            <a:extLst>
              <a:ext uri="{FF2B5EF4-FFF2-40B4-BE49-F238E27FC236}">
                <a16:creationId xmlns:a16="http://schemas.microsoft.com/office/drawing/2014/main" id="{2E5272AB-2EA5-6648-9668-CA3D82BBB186}"/>
              </a:ext>
            </a:extLst>
          </p:cNvPr>
          <p:cNvSpPr txBox="1"/>
          <p:nvPr/>
        </p:nvSpPr>
        <p:spPr>
          <a:xfrm>
            <a:off x="238259" y="2267098"/>
            <a:ext cx="5417958" cy="3139321"/>
          </a:xfrm>
          <a:prstGeom prst="rect">
            <a:avLst/>
          </a:prstGeom>
          <a:solidFill>
            <a:schemeClr val="bg2"/>
          </a:solidFill>
        </p:spPr>
        <p:txBody>
          <a:bodyPr wrap="square" rtlCol="0">
            <a:spAutoFit/>
          </a:bodyPr>
          <a:lstStyle/>
          <a:p>
            <a:r>
              <a:rPr lang="en-US" dirty="0"/>
              <a:t>// </a:t>
            </a:r>
            <a:r>
              <a:rPr lang="en-US" b="1" i="1" dirty="0">
                <a:solidFill>
                  <a:schemeClr val="accent2"/>
                </a:solidFill>
              </a:rPr>
              <a:t>Device Code</a:t>
            </a:r>
          </a:p>
          <a:p>
            <a:endParaRPr lang="en-US" b="1" i="1" dirty="0">
              <a:solidFill>
                <a:schemeClr val="accent2"/>
              </a:solidFill>
            </a:endParaRPr>
          </a:p>
          <a:p>
            <a:r>
              <a:rPr lang="en-US" dirty="0"/>
              <a:t>/* Function executed on </a:t>
            </a:r>
            <a:r>
              <a:rPr lang="en-US" b="1" dirty="0"/>
              <a:t>device GPU </a:t>
            </a:r>
            <a:r>
              <a:rPr lang="en-US" dirty="0"/>
              <a:t>*/</a:t>
            </a:r>
          </a:p>
          <a:p>
            <a:endParaRPr lang="en-US" dirty="0"/>
          </a:p>
          <a:p>
            <a:r>
              <a:rPr lang="en-US" dirty="0"/>
              <a:t>__global__</a:t>
            </a:r>
          </a:p>
          <a:p>
            <a:r>
              <a:rPr lang="en-US" dirty="0"/>
              <a:t>void hello()</a:t>
            </a:r>
          </a:p>
          <a:p>
            <a:r>
              <a:rPr lang="en-US" dirty="0"/>
              <a:t>{</a:t>
            </a:r>
          </a:p>
          <a:p>
            <a:r>
              <a:rPr lang="en-US" dirty="0"/>
              <a:t> </a:t>
            </a:r>
            <a:r>
              <a:rPr lang="en-US" dirty="0" err="1"/>
              <a:t>printf</a:t>
            </a:r>
            <a:r>
              <a:rPr lang="en-US" dirty="0"/>
              <a:t>("\</a:t>
            </a:r>
            <a:r>
              <a:rPr lang="en-US" dirty="0" err="1"/>
              <a:t>tHello</a:t>
            </a:r>
            <a:r>
              <a:rPr lang="en-US" dirty="0"/>
              <a:t> from GPU: thread %d and block %d\n", </a:t>
            </a:r>
            <a:r>
              <a:rPr lang="en-US" dirty="0" err="1"/>
              <a:t>threadIdx.x</a:t>
            </a:r>
            <a:r>
              <a:rPr lang="en-US" dirty="0"/>
              <a:t>,  </a:t>
            </a:r>
            <a:r>
              <a:rPr lang="en-US" dirty="0" err="1"/>
              <a:t>blockIdx.x</a:t>
            </a:r>
            <a:r>
              <a:rPr lang="en-US" dirty="0"/>
              <a:t>);</a:t>
            </a:r>
          </a:p>
          <a:p>
            <a:r>
              <a:rPr lang="en-US" dirty="0"/>
              <a:t>}</a:t>
            </a:r>
          </a:p>
          <a:p>
            <a:endParaRPr lang="en-US" dirty="0"/>
          </a:p>
        </p:txBody>
      </p:sp>
      <p:sp>
        <p:nvSpPr>
          <p:cNvPr id="6" name="TextBox 5">
            <a:extLst>
              <a:ext uri="{FF2B5EF4-FFF2-40B4-BE49-F238E27FC236}">
                <a16:creationId xmlns:a16="http://schemas.microsoft.com/office/drawing/2014/main" id="{74170876-A04F-A34A-A59A-6F9A5978BCD6}"/>
              </a:ext>
            </a:extLst>
          </p:cNvPr>
          <p:cNvSpPr txBox="1"/>
          <p:nvPr/>
        </p:nvSpPr>
        <p:spPr>
          <a:xfrm>
            <a:off x="6095999" y="2262264"/>
            <a:ext cx="5857741" cy="4524315"/>
          </a:xfrm>
          <a:prstGeom prst="rect">
            <a:avLst/>
          </a:prstGeom>
          <a:solidFill>
            <a:schemeClr val="bg2"/>
          </a:solidFill>
        </p:spPr>
        <p:txBody>
          <a:bodyPr wrap="square" rtlCol="0">
            <a:spAutoFit/>
          </a:bodyPr>
          <a:lstStyle/>
          <a:p>
            <a:r>
              <a:rPr lang="en-US" dirty="0"/>
              <a:t>// </a:t>
            </a:r>
            <a:r>
              <a:rPr lang="en-US" b="1" i="1" dirty="0">
                <a:solidFill>
                  <a:schemeClr val="accent6"/>
                </a:solidFill>
              </a:rPr>
              <a:t>Host Code</a:t>
            </a:r>
          </a:p>
          <a:p>
            <a:endParaRPr lang="en-US" dirty="0"/>
          </a:p>
          <a:p>
            <a:r>
              <a:rPr lang="en-US" dirty="0"/>
              <a:t>/* Main function, executed on </a:t>
            </a:r>
            <a:r>
              <a:rPr lang="en-US" b="1" dirty="0"/>
              <a:t>host CPU </a:t>
            </a:r>
            <a:r>
              <a:rPr lang="en-US" dirty="0"/>
              <a:t>*/</a:t>
            </a:r>
          </a:p>
          <a:p>
            <a:endParaRPr lang="en-US" dirty="0"/>
          </a:p>
          <a:p>
            <a:r>
              <a:rPr lang="en-US" dirty="0"/>
              <a:t>int main() {</a:t>
            </a:r>
          </a:p>
          <a:p>
            <a:r>
              <a:rPr lang="en-US" dirty="0"/>
              <a:t>  /* print message from CPU */</a:t>
            </a:r>
          </a:p>
          <a:p>
            <a:r>
              <a:rPr lang="en-US" dirty="0"/>
              <a:t>  </a:t>
            </a:r>
            <a:r>
              <a:rPr lang="en-US" dirty="0" err="1"/>
              <a:t>printf</a:t>
            </a:r>
            <a:r>
              <a:rPr lang="en-US" dirty="0"/>
              <a:t>( "Hello </a:t>
            </a:r>
            <a:r>
              <a:rPr lang="en-US" dirty="0" err="1"/>
              <a:t>Cuda</a:t>
            </a:r>
            <a:r>
              <a:rPr lang="en-US" dirty="0"/>
              <a:t> From CPU!\n" );</a:t>
            </a:r>
          </a:p>
          <a:p>
            <a:endParaRPr lang="en-US" dirty="0"/>
          </a:p>
          <a:p>
            <a:r>
              <a:rPr lang="en-US" dirty="0"/>
              <a:t>  /* execute function on device */</a:t>
            </a:r>
          </a:p>
          <a:p>
            <a:r>
              <a:rPr lang="en-US" dirty="0"/>
              <a:t>  hello&lt;&lt;&lt;NUM_BLOCKS, BLOCK_WIDTH&gt;&gt;&gt;();</a:t>
            </a:r>
          </a:p>
          <a:p>
            <a:endParaRPr lang="en-US" dirty="0"/>
          </a:p>
          <a:p>
            <a:r>
              <a:rPr lang="en-US" dirty="0"/>
              <a:t>  /* wait until all threads finish their job */</a:t>
            </a:r>
          </a:p>
          <a:p>
            <a:r>
              <a:rPr lang="en-US" dirty="0"/>
              <a:t>  </a:t>
            </a:r>
            <a:r>
              <a:rPr lang="en-US" dirty="0" err="1"/>
              <a:t>cudaDeviceSynchronize</a:t>
            </a:r>
            <a:r>
              <a:rPr lang="en-US" dirty="0"/>
              <a:t>();</a:t>
            </a:r>
          </a:p>
          <a:p>
            <a:r>
              <a:rPr lang="en-US" dirty="0"/>
              <a:t>  /* print message from CPU */</a:t>
            </a:r>
          </a:p>
          <a:p>
            <a:r>
              <a:rPr lang="en-US" dirty="0"/>
              <a:t>  </a:t>
            </a:r>
            <a:r>
              <a:rPr lang="en-US" dirty="0" err="1"/>
              <a:t>printf</a:t>
            </a:r>
            <a:r>
              <a:rPr lang="en-US" dirty="0"/>
              <a:t>( "Welcome back to CPU!\n" );</a:t>
            </a:r>
          </a:p>
          <a:p>
            <a:r>
              <a:rPr lang="en-US" dirty="0"/>
              <a:t>}</a:t>
            </a:r>
          </a:p>
        </p:txBody>
      </p:sp>
      <p:sp>
        <p:nvSpPr>
          <p:cNvPr id="7" name="TextBox 6">
            <a:extLst>
              <a:ext uri="{FF2B5EF4-FFF2-40B4-BE49-F238E27FC236}">
                <a16:creationId xmlns:a16="http://schemas.microsoft.com/office/drawing/2014/main" id="{3F83B16D-B47D-0A40-8FB4-2498CE8F4A63}"/>
              </a:ext>
            </a:extLst>
          </p:cNvPr>
          <p:cNvSpPr txBox="1"/>
          <p:nvPr/>
        </p:nvSpPr>
        <p:spPr>
          <a:xfrm>
            <a:off x="3813780" y="1597201"/>
            <a:ext cx="7577040" cy="461665"/>
          </a:xfrm>
          <a:prstGeom prst="rect">
            <a:avLst/>
          </a:prstGeom>
          <a:solidFill>
            <a:schemeClr val="bg2"/>
          </a:solidFill>
        </p:spPr>
        <p:txBody>
          <a:bodyPr wrap="square" rtlCol="0">
            <a:spAutoFit/>
          </a:bodyPr>
          <a:lstStyle/>
          <a:p>
            <a:r>
              <a:rPr lang="en-US" sz="2400" dirty="0"/>
              <a:t>cd /work/bootcamp/</a:t>
            </a:r>
            <a:r>
              <a:rPr lang="en-US" sz="2400" dirty="0" err="1"/>
              <a:t>gpu_training</a:t>
            </a:r>
            <a:r>
              <a:rPr lang="en-US" sz="2400" dirty="0"/>
              <a:t>/</a:t>
            </a:r>
            <a:r>
              <a:rPr lang="en-US" sz="2400" dirty="0" err="1"/>
              <a:t>Exercise_HelloWorld</a:t>
            </a:r>
            <a:endParaRPr lang="en-US" sz="2400" dirty="0"/>
          </a:p>
        </p:txBody>
      </p:sp>
    </p:spTree>
    <p:extLst>
      <p:ext uri="{BB962C8B-B14F-4D97-AF65-F5344CB8AC3E}">
        <p14:creationId xmlns:p14="http://schemas.microsoft.com/office/powerpoint/2010/main" val="17429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647416-C91B-814B-97F1-9EEEEF483FE8}"/>
              </a:ext>
            </a:extLst>
          </p:cNvPr>
          <p:cNvSpPr>
            <a:spLocks noGrp="1"/>
          </p:cNvSpPr>
          <p:nvPr>
            <p:ph idx="1"/>
          </p:nvPr>
        </p:nvSpPr>
        <p:spPr>
          <a:xfrm>
            <a:off x="5808373" y="139096"/>
            <a:ext cx="2743200" cy="6579807"/>
          </a:xfrm>
          <a:solidFill>
            <a:schemeClr val="bg2"/>
          </a:solidFill>
        </p:spPr>
        <p:txBody>
          <a:bodyPr>
            <a:normAutofit fontScale="40000" lnSpcReduction="20000"/>
          </a:bodyPr>
          <a:lstStyle/>
          <a:p>
            <a:pPr marL="0" indent="0">
              <a:buNone/>
            </a:pPr>
            <a:r>
              <a:rPr lang="en-US" sz="3000" dirty="0"/>
              <a:t>Hello </a:t>
            </a:r>
            <a:r>
              <a:rPr lang="en-US" sz="3000" dirty="0" err="1"/>
              <a:t>Cuda</a:t>
            </a:r>
            <a:r>
              <a:rPr lang="en-US" sz="3000" dirty="0"/>
              <a:t> From CPU!</a:t>
            </a:r>
          </a:p>
          <a:p>
            <a:pPr marL="0" indent="0">
              <a:lnSpc>
                <a:spcPct val="120000"/>
              </a:lnSpc>
              <a:spcBef>
                <a:spcPts val="400"/>
              </a:spcBef>
              <a:buNone/>
            </a:pPr>
            <a:r>
              <a:rPr lang="en-US" sz="3000" dirty="0"/>
              <a:t>Hello from GPU: thread 0 and block 1 </a:t>
            </a:r>
            <a:br>
              <a:rPr lang="en-US" sz="3000" dirty="0"/>
            </a:br>
            <a:r>
              <a:rPr lang="en-US" sz="3000" dirty="0"/>
              <a:t>Hello from GPU: thread 1 and block 1 </a:t>
            </a:r>
            <a:br>
              <a:rPr lang="en-US" sz="3000" dirty="0"/>
            </a:br>
            <a:r>
              <a:rPr lang="en-US" sz="3000" dirty="0"/>
              <a:t>Hello from GPU: thread 2 and block 1 </a:t>
            </a:r>
            <a:br>
              <a:rPr lang="en-US" sz="3000" dirty="0"/>
            </a:br>
            <a:r>
              <a:rPr lang="en-US" sz="3000" dirty="0"/>
              <a:t>Hello from GPU: thread 3 and block 1 </a:t>
            </a:r>
            <a:br>
              <a:rPr lang="en-US" sz="3000" dirty="0"/>
            </a:br>
            <a:r>
              <a:rPr lang="en-US" sz="3000" dirty="0"/>
              <a:t>Hello from GPU: thread 4 and block 1 </a:t>
            </a:r>
            <a:br>
              <a:rPr lang="en-US" sz="3000" dirty="0"/>
            </a:br>
            <a:r>
              <a:rPr lang="en-US" sz="3000" dirty="0"/>
              <a:t>Hello from GPU: thread 5 and block 1 </a:t>
            </a:r>
            <a:br>
              <a:rPr lang="en-US" sz="3000" dirty="0"/>
            </a:br>
            <a:r>
              <a:rPr lang="en-US" sz="3000" dirty="0"/>
              <a:t>Hello from GPU: thread 6 and block 1 </a:t>
            </a:r>
            <a:br>
              <a:rPr lang="en-US" sz="3000" dirty="0"/>
            </a:br>
            <a:r>
              <a:rPr lang="en-US" sz="3000" dirty="0"/>
              <a:t>Hello from GPU: thread 7 and block 1 </a:t>
            </a:r>
            <a:br>
              <a:rPr lang="en-US" sz="3000" dirty="0"/>
            </a:br>
            <a:r>
              <a:rPr lang="en-US" sz="3000" dirty="0"/>
              <a:t>Hello from GPU: thread 0 and block 0 </a:t>
            </a:r>
            <a:br>
              <a:rPr lang="en-US" sz="3000" dirty="0"/>
            </a:br>
            <a:r>
              <a:rPr lang="en-US" sz="3000" dirty="0"/>
              <a:t>Hello from GPU: thread 1 and block 0  </a:t>
            </a:r>
            <a:br>
              <a:rPr lang="en-US" sz="3000" dirty="0"/>
            </a:br>
            <a:r>
              <a:rPr lang="en-US" sz="3000" dirty="0"/>
              <a:t>Hello from GPU: thread 2 and block 0</a:t>
            </a:r>
            <a:br>
              <a:rPr lang="en-US" sz="3000" dirty="0"/>
            </a:br>
            <a:r>
              <a:rPr lang="en-US" sz="3000" dirty="0"/>
              <a:t>Hello from GPU: thread 3 and block 0</a:t>
            </a:r>
            <a:br>
              <a:rPr lang="en-US" sz="3000" dirty="0"/>
            </a:br>
            <a:r>
              <a:rPr lang="en-US" sz="3000" dirty="0"/>
              <a:t>Hello from GPU: thread 4 and block 0</a:t>
            </a:r>
            <a:br>
              <a:rPr lang="en-US" sz="3000" dirty="0"/>
            </a:br>
            <a:r>
              <a:rPr lang="en-US" sz="3000" dirty="0"/>
              <a:t>Hello from GPU: thread 5 and block 0</a:t>
            </a:r>
            <a:br>
              <a:rPr lang="en-US" sz="3000" dirty="0"/>
            </a:br>
            <a:r>
              <a:rPr lang="en-US" sz="3000" dirty="0"/>
              <a:t>Hello from GPU: thread 6 and block 0</a:t>
            </a:r>
            <a:br>
              <a:rPr lang="en-US" sz="3000" dirty="0"/>
            </a:br>
            <a:r>
              <a:rPr lang="en-US" sz="3000" dirty="0"/>
              <a:t>Hello from GPU: thread 7 and block 0</a:t>
            </a:r>
            <a:br>
              <a:rPr lang="en-US" sz="3000" dirty="0"/>
            </a:br>
            <a:r>
              <a:rPr lang="en-US" sz="3000" dirty="0"/>
              <a:t>Hello from GPU: thread 0 and block 3</a:t>
            </a:r>
            <a:br>
              <a:rPr lang="en-US" sz="3000" dirty="0"/>
            </a:br>
            <a:r>
              <a:rPr lang="en-US" sz="3000" dirty="0"/>
              <a:t>Hello from GPU: thread 1 and block 3</a:t>
            </a:r>
            <a:br>
              <a:rPr lang="en-US" sz="3000" dirty="0"/>
            </a:br>
            <a:r>
              <a:rPr lang="en-US" sz="3000" dirty="0"/>
              <a:t>Hello from GPU: thread 2 and block 3</a:t>
            </a:r>
            <a:br>
              <a:rPr lang="en-US" sz="3000" dirty="0"/>
            </a:br>
            <a:r>
              <a:rPr lang="en-US" sz="3000" dirty="0"/>
              <a:t>Hello from GPU: thread 3 and block 3</a:t>
            </a:r>
            <a:br>
              <a:rPr lang="en-US" sz="3000" dirty="0"/>
            </a:br>
            <a:r>
              <a:rPr lang="en-US" sz="3000" dirty="0"/>
              <a:t>Hello from GPU: thread 4 and block 3</a:t>
            </a:r>
            <a:br>
              <a:rPr lang="en-US" sz="3000" dirty="0"/>
            </a:br>
            <a:r>
              <a:rPr lang="en-US" sz="3000" dirty="0"/>
              <a:t>Hello from GPU: thread 5 and block 3</a:t>
            </a:r>
            <a:br>
              <a:rPr lang="en-US" sz="3000" dirty="0"/>
            </a:br>
            <a:r>
              <a:rPr lang="en-US" sz="3000" dirty="0"/>
              <a:t>Hello from GPU: thread 6 and block 3</a:t>
            </a:r>
            <a:br>
              <a:rPr lang="en-US" sz="3000" dirty="0"/>
            </a:br>
            <a:r>
              <a:rPr lang="en-US" sz="3000" dirty="0"/>
              <a:t>Hello from GPU: thread 7 and block 3</a:t>
            </a:r>
            <a:br>
              <a:rPr lang="en-US" sz="3000" dirty="0"/>
            </a:br>
            <a:r>
              <a:rPr lang="en-US" sz="3000" dirty="0"/>
              <a:t>Hello from GPU: thread 0 and block 2</a:t>
            </a:r>
            <a:br>
              <a:rPr lang="en-US" sz="3000" dirty="0"/>
            </a:br>
            <a:r>
              <a:rPr lang="en-US" sz="3000" dirty="0"/>
              <a:t>Hello from GPU: thread 1 and block 2</a:t>
            </a:r>
            <a:br>
              <a:rPr lang="en-US" sz="3000" dirty="0"/>
            </a:br>
            <a:r>
              <a:rPr lang="en-US" sz="3000" dirty="0"/>
              <a:t>Hello from GPU: thread 2 and block 2</a:t>
            </a:r>
            <a:br>
              <a:rPr lang="en-US" sz="3000" dirty="0"/>
            </a:br>
            <a:r>
              <a:rPr lang="en-US" sz="3000" dirty="0"/>
              <a:t>Hello from GPU: thread 3 and block 2</a:t>
            </a:r>
            <a:br>
              <a:rPr lang="en-US" sz="3000" dirty="0"/>
            </a:br>
            <a:r>
              <a:rPr lang="en-US" sz="3000" dirty="0"/>
              <a:t>Hello from GPU: thread 4 and block 2</a:t>
            </a:r>
            <a:br>
              <a:rPr lang="en-US" sz="3000" dirty="0"/>
            </a:br>
            <a:r>
              <a:rPr lang="en-US" sz="3000" dirty="0"/>
              <a:t>Hello from GPU: thread 5 and block 2</a:t>
            </a:r>
            <a:br>
              <a:rPr lang="en-US" sz="3000" dirty="0"/>
            </a:br>
            <a:r>
              <a:rPr lang="en-US" sz="3000" dirty="0"/>
              <a:t>Hello from GPU: thread 6 and block 2</a:t>
            </a:r>
            <a:br>
              <a:rPr lang="en-US" sz="3000" dirty="0"/>
            </a:br>
            <a:r>
              <a:rPr lang="en-US" sz="3000" dirty="0"/>
              <a:t>Hello from GPU: thread 7 and block 2</a:t>
            </a:r>
          </a:p>
          <a:p>
            <a:pPr marL="0" indent="0">
              <a:lnSpc>
                <a:spcPct val="120000"/>
              </a:lnSpc>
              <a:spcBef>
                <a:spcPts val="400"/>
              </a:spcBef>
              <a:buNone/>
            </a:pPr>
            <a:r>
              <a:rPr lang="en-US" sz="3000" dirty="0"/>
              <a:t>Welcome back to CPU!</a:t>
            </a:r>
          </a:p>
          <a:p>
            <a:endParaRPr lang="en-US" dirty="0"/>
          </a:p>
        </p:txBody>
      </p:sp>
      <p:sp>
        <p:nvSpPr>
          <p:cNvPr id="3" name="Slide Number Placeholder 2">
            <a:extLst>
              <a:ext uri="{FF2B5EF4-FFF2-40B4-BE49-F238E27FC236}">
                <a16:creationId xmlns:a16="http://schemas.microsoft.com/office/drawing/2014/main" id="{74539C20-EC64-B84F-AA2F-9BA121E5BD16}"/>
              </a:ext>
            </a:extLst>
          </p:cNvPr>
          <p:cNvSpPr>
            <a:spLocks noGrp="1"/>
          </p:cNvSpPr>
          <p:nvPr>
            <p:ph type="sldNum" sz="quarter" idx="10"/>
          </p:nvPr>
        </p:nvSpPr>
        <p:spPr/>
        <p:txBody>
          <a:bodyPr/>
          <a:lstStyle/>
          <a:p>
            <a:fld id="{2BE017B6-6466-CA44-A203-DCC007137B39}" type="slidenum">
              <a:rPr lang="en-US" smtClean="0"/>
              <a:pPr/>
              <a:t>47</a:t>
            </a:fld>
            <a:endParaRPr lang="en-US" dirty="0"/>
          </a:p>
        </p:txBody>
      </p:sp>
      <p:sp>
        <p:nvSpPr>
          <p:cNvPr id="5" name="Title 4">
            <a:extLst>
              <a:ext uri="{FF2B5EF4-FFF2-40B4-BE49-F238E27FC236}">
                <a16:creationId xmlns:a16="http://schemas.microsoft.com/office/drawing/2014/main" id="{9AFBF653-53B5-8B46-BA58-F937C50F3072}"/>
              </a:ext>
            </a:extLst>
          </p:cNvPr>
          <p:cNvSpPr>
            <a:spLocks noGrp="1"/>
          </p:cNvSpPr>
          <p:nvPr>
            <p:ph type="title"/>
          </p:nvPr>
        </p:nvSpPr>
        <p:spPr>
          <a:xfrm>
            <a:off x="1002765" y="139096"/>
            <a:ext cx="2010892" cy="1458667"/>
          </a:xfrm>
        </p:spPr>
        <p:txBody>
          <a:bodyPr/>
          <a:lstStyle/>
          <a:p>
            <a:r>
              <a:rPr lang="en-US" dirty="0"/>
              <a:t>Result</a:t>
            </a:r>
          </a:p>
        </p:txBody>
      </p:sp>
      <p:sp>
        <p:nvSpPr>
          <p:cNvPr id="4" name="TextBox 3">
            <a:extLst>
              <a:ext uri="{FF2B5EF4-FFF2-40B4-BE49-F238E27FC236}">
                <a16:creationId xmlns:a16="http://schemas.microsoft.com/office/drawing/2014/main" id="{B98CC4FE-FC37-4346-A0F6-D276DCDA763D}"/>
              </a:ext>
            </a:extLst>
          </p:cNvPr>
          <p:cNvSpPr txBox="1"/>
          <p:nvPr/>
        </p:nvSpPr>
        <p:spPr>
          <a:xfrm>
            <a:off x="1002765" y="1597763"/>
            <a:ext cx="3646508" cy="1200329"/>
          </a:xfrm>
          <a:prstGeom prst="rect">
            <a:avLst/>
          </a:prstGeom>
          <a:noFill/>
        </p:spPr>
        <p:txBody>
          <a:bodyPr wrap="square" rtlCol="0">
            <a:spAutoFit/>
          </a:bodyPr>
          <a:lstStyle/>
          <a:p>
            <a:r>
              <a:rPr lang="en-US" sz="2400" dirty="0"/>
              <a:t>Submit job using </a:t>
            </a:r>
            <a:r>
              <a:rPr lang="en-US" sz="2400" b="1" i="1" dirty="0" err="1"/>
              <a:t>sbatch</a:t>
            </a:r>
            <a:r>
              <a:rPr lang="en-US" sz="2400" dirty="0"/>
              <a:t>:</a:t>
            </a:r>
          </a:p>
          <a:p>
            <a:endParaRPr lang="en-US" sz="2400" dirty="0"/>
          </a:p>
          <a:p>
            <a:r>
              <a:rPr lang="en-US" sz="2400" dirty="0" err="1"/>
              <a:t>sbatch</a:t>
            </a:r>
            <a:r>
              <a:rPr lang="en-US" sz="2400" dirty="0"/>
              <a:t> </a:t>
            </a:r>
            <a:r>
              <a:rPr lang="en-US" sz="2400" dirty="0" err="1"/>
              <a:t>main_c.bash</a:t>
            </a:r>
            <a:endParaRPr lang="en-US" sz="2400" dirty="0"/>
          </a:p>
        </p:txBody>
      </p:sp>
    </p:spTree>
    <p:extLst>
      <p:ext uri="{BB962C8B-B14F-4D97-AF65-F5344CB8AC3E}">
        <p14:creationId xmlns:p14="http://schemas.microsoft.com/office/powerpoint/2010/main" val="2632090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18D-D6BA-174E-B82E-14C9C260E992}"/>
              </a:ext>
            </a:extLst>
          </p:cNvPr>
          <p:cNvSpPr>
            <a:spLocks noGrp="1"/>
          </p:cNvSpPr>
          <p:nvPr>
            <p:ph type="title"/>
          </p:nvPr>
        </p:nvSpPr>
        <p:spPr/>
        <p:txBody>
          <a:bodyPr/>
          <a:lstStyle/>
          <a:p>
            <a:r>
              <a:rPr lang="en-US" dirty="0"/>
              <a:t>Multi GPU Programming</a:t>
            </a:r>
          </a:p>
        </p:txBody>
      </p:sp>
      <p:sp>
        <p:nvSpPr>
          <p:cNvPr id="3" name="Content Placeholder 2">
            <a:extLst>
              <a:ext uri="{FF2B5EF4-FFF2-40B4-BE49-F238E27FC236}">
                <a16:creationId xmlns:a16="http://schemas.microsoft.com/office/drawing/2014/main" id="{32E5CC88-4DF9-904E-BD18-39A53D9E6955}"/>
              </a:ext>
            </a:extLst>
          </p:cNvPr>
          <p:cNvSpPr>
            <a:spLocks noGrp="1"/>
          </p:cNvSpPr>
          <p:nvPr>
            <p:ph sz="half" idx="1"/>
          </p:nvPr>
        </p:nvSpPr>
        <p:spPr/>
        <p:txBody>
          <a:bodyPr>
            <a:normAutofit/>
          </a:bodyPr>
          <a:lstStyle/>
          <a:p>
            <a:r>
              <a:rPr lang="en-US" dirty="0"/>
              <a:t>Comparison of single with multiple GPU modules [29]. </a:t>
            </a:r>
          </a:p>
          <a:p>
            <a:r>
              <a:rPr lang="en-US" dirty="0"/>
              <a:t>Combining multiple GPUs together enhances performance scaling beyond Moore's law. </a:t>
            </a:r>
          </a:p>
          <a:p>
            <a:r>
              <a:rPr lang="en-US" dirty="0"/>
              <a:t>Multiple GPU code, needs to be optimized &amp; made suitable for </a:t>
            </a:r>
            <a:r>
              <a:rPr lang="en-US" b="1" dirty="0"/>
              <a:t>inter-GPU</a:t>
            </a:r>
            <a:r>
              <a:rPr lang="en-US" dirty="0"/>
              <a:t> communication before implementation [30].</a:t>
            </a:r>
          </a:p>
        </p:txBody>
      </p:sp>
      <p:pic>
        <p:nvPicPr>
          <p:cNvPr id="7" name="Content Placeholder 6">
            <a:extLst>
              <a:ext uri="{FF2B5EF4-FFF2-40B4-BE49-F238E27FC236}">
                <a16:creationId xmlns:a16="http://schemas.microsoft.com/office/drawing/2014/main" id="{ADACC514-B2F8-9F4C-A4A0-4CB270B45EE9}"/>
              </a:ext>
            </a:extLst>
          </p:cNvPr>
          <p:cNvPicPr>
            <a:picLocks noGrp="1" noChangeAspect="1"/>
          </p:cNvPicPr>
          <p:nvPr>
            <p:ph sz="half" idx="2"/>
          </p:nvPr>
        </p:nvPicPr>
        <p:blipFill>
          <a:blip r:embed="rId3"/>
          <a:stretch>
            <a:fillRect/>
          </a:stretch>
        </p:blipFill>
        <p:spPr>
          <a:xfrm>
            <a:off x="6164756" y="1690688"/>
            <a:ext cx="5911333" cy="3348508"/>
          </a:xfrm>
        </p:spPr>
      </p:pic>
      <p:sp>
        <p:nvSpPr>
          <p:cNvPr id="5" name="Slide Number Placeholder 4">
            <a:extLst>
              <a:ext uri="{FF2B5EF4-FFF2-40B4-BE49-F238E27FC236}">
                <a16:creationId xmlns:a16="http://schemas.microsoft.com/office/drawing/2014/main" id="{F125157E-0445-E94C-82FA-AE3ED98804D2}"/>
              </a:ext>
            </a:extLst>
          </p:cNvPr>
          <p:cNvSpPr>
            <a:spLocks noGrp="1"/>
          </p:cNvSpPr>
          <p:nvPr>
            <p:ph type="sldNum" sz="quarter" idx="10"/>
          </p:nvPr>
        </p:nvSpPr>
        <p:spPr/>
        <p:txBody>
          <a:bodyPr/>
          <a:lstStyle/>
          <a:p>
            <a:fld id="{2BE017B6-6466-CA44-A203-DCC007137B39}" type="slidenum">
              <a:rPr lang="en-US" smtClean="0"/>
              <a:pPr/>
              <a:t>48</a:t>
            </a:fld>
            <a:endParaRPr lang="en-US" dirty="0"/>
          </a:p>
        </p:txBody>
      </p:sp>
    </p:spTree>
    <p:extLst>
      <p:ext uri="{BB962C8B-B14F-4D97-AF65-F5344CB8AC3E}">
        <p14:creationId xmlns:p14="http://schemas.microsoft.com/office/powerpoint/2010/main" val="203000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09DF09-9F1A-874C-86C0-F38A12220747}"/>
              </a:ext>
            </a:extLst>
          </p:cNvPr>
          <p:cNvSpPr>
            <a:spLocks noGrp="1"/>
          </p:cNvSpPr>
          <p:nvPr>
            <p:ph idx="1"/>
          </p:nvPr>
        </p:nvSpPr>
        <p:spPr>
          <a:xfrm>
            <a:off x="130629" y="1045029"/>
            <a:ext cx="11952514" cy="5511346"/>
          </a:xfrm>
        </p:spPr>
        <p:txBody>
          <a:bodyPr>
            <a:normAutofit fontScale="77500" lnSpcReduction="20000"/>
          </a:bodyPr>
          <a:lstStyle/>
          <a:p>
            <a:pPr marL="514350" indent="-514350">
              <a:buFont typeface="+mj-lt"/>
              <a:buAutoNum type="arabicPeriod"/>
            </a:pPr>
            <a:r>
              <a:rPr lang="en-US" dirty="0">
                <a:hlinkClick r:id="rId2"/>
              </a:rPr>
              <a:t>https://en.wikipedia.org/wiki/Graphics_processing_unit</a:t>
            </a:r>
            <a:r>
              <a:rPr lang="en-US" dirty="0"/>
              <a:t> </a:t>
            </a:r>
          </a:p>
          <a:p>
            <a:pPr marL="514350" indent="-514350">
              <a:buFont typeface="+mj-lt"/>
              <a:buAutoNum type="arabicPeriod"/>
            </a:pPr>
            <a:r>
              <a:rPr lang="en-US" dirty="0">
                <a:hlinkClick r:id="rId3"/>
              </a:rPr>
              <a:t>https://www.intel.com/content/www/us/en/products/docs/processors/what-is-a-gpu.html</a:t>
            </a:r>
            <a:r>
              <a:rPr lang="en-US" dirty="0"/>
              <a:t> </a:t>
            </a:r>
          </a:p>
          <a:p>
            <a:pPr marL="514350" indent="-514350">
              <a:buFont typeface="+mj-lt"/>
              <a:buAutoNum type="arabicPeriod"/>
            </a:pPr>
            <a:r>
              <a:rPr lang="en-US" dirty="0">
                <a:hlinkClick r:id="rId4"/>
              </a:rPr>
              <a:t>https://www.intel.com/content/www/us/en/products/docs/processors/cpu-vs-gpu.html</a:t>
            </a:r>
            <a:r>
              <a:rPr lang="en-US" dirty="0"/>
              <a:t> </a:t>
            </a:r>
          </a:p>
          <a:p>
            <a:pPr marL="514350" indent="-514350">
              <a:buFont typeface="+mj-lt"/>
              <a:buAutoNum type="arabicPeriod"/>
            </a:pPr>
            <a:r>
              <a:rPr lang="en-US" dirty="0">
                <a:hlinkClick r:id="rId5"/>
              </a:rPr>
              <a:t>https://www.boston.co.uk/info/nvidia-kepler/what-is-gpu-computing.aspx</a:t>
            </a:r>
            <a:r>
              <a:rPr lang="en-US" dirty="0"/>
              <a:t> </a:t>
            </a:r>
          </a:p>
          <a:p>
            <a:pPr marL="514350" indent="-514350">
              <a:buFont typeface="+mj-lt"/>
              <a:buAutoNum type="arabicPeriod"/>
            </a:pPr>
            <a:r>
              <a:rPr lang="en-US" dirty="0">
                <a:hlinkClick r:id="rId6"/>
              </a:rPr>
              <a:t>https://www.omnisci.com/technical-glossary/cpu-vs-gpu</a:t>
            </a:r>
            <a:r>
              <a:rPr lang="en-US" dirty="0"/>
              <a:t> </a:t>
            </a:r>
          </a:p>
          <a:p>
            <a:pPr marL="514350" indent="-514350">
              <a:buFont typeface="+mj-lt"/>
              <a:buAutoNum type="arabicPeriod"/>
            </a:pPr>
            <a:r>
              <a:rPr lang="en-US" dirty="0">
                <a:hlinkClick r:id="rId7"/>
              </a:rPr>
              <a:t>https://blogs.nvidia.com/blog/2009/12/16/whats-the-difference-between-a-cpu-and-a-gpu/?ncid=afm-chs-44270&amp;ranMID=44270&amp;ranEAID=a1LgFw09t88&amp;ranSiteID=a1LgFw09t88-f.sbMZrKc2uBE1vsFxyu6w</a:t>
            </a:r>
            <a:r>
              <a:rPr lang="en-US" dirty="0"/>
              <a:t> </a:t>
            </a:r>
          </a:p>
          <a:p>
            <a:pPr marL="514350" indent="-514350">
              <a:buFont typeface="+mj-lt"/>
              <a:buAutoNum type="arabicPeriod"/>
            </a:pPr>
            <a:r>
              <a:rPr lang="en-US" dirty="0">
                <a:hlinkClick r:id="rId8"/>
              </a:rPr>
              <a:t>https://www.techpowerup.com/gpu-specs/tesla-k20m.c2029</a:t>
            </a:r>
            <a:r>
              <a:rPr lang="en-US" dirty="0"/>
              <a:t> </a:t>
            </a:r>
          </a:p>
          <a:p>
            <a:pPr marL="514350" indent="-514350">
              <a:buFont typeface="+mj-lt"/>
              <a:buAutoNum type="arabicPeriod"/>
            </a:pPr>
            <a:r>
              <a:rPr lang="en-US" dirty="0">
                <a:hlinkClick r:id="rId9"/>
              </a:rPr>
              <a:t>https://www.techpowerup.com/gpu-specs/tesla-k40m.c2529</a:t>
            </a:r>
            <a:r>
              <a:rPr lang="en-US" dirty="0"/>
              <a:t> </a:t>
            </a:r>
          </a:p>
          <a:p>
            <a:pPr marL="514350" indent="-514350">
              <a:buFont typeface="+mj-lt"/>
              <a:buAutoNum type="arabicPeriod"/>
            </a:pPr>
            <a:r>
              <a:rPr lang="en-US" dirty="0">
                <a:hlinkClick r:id="rId10"/>
              </a:rPr>
              <a:t>https://www.techpowerup.com/gpu-specs/tesla-k80.c2616</a:t>
            </a:r>
            <a:r>
              <a:rPr lang="en-US" dirty="0"/>
              <a:t> </a:t>
            </a:r>
          </a:p>
          <a:p>
            <a:pPr marL="514350" indent="-514350">
              <a:buFont typeface="+mj-lt"/>
              <a:buAutoNum type="arabicPeriod"/>
            </a:pPr>
            <a:r>
              <a:rPr lang="en-US" dirty="0">
                <a:hlinkClick r:id="rId11"/>
              </a:rPr>
              <a:t>https://www.nvidia.com/en-gb/data-center/tesla-k80/?ncid=afm-chs-44270&amp;ranMID=44270&amp;ranEAID=a1LgFw09t88&amp;ranSiteID=a1LgFw09t88-_qFy8Z5gnAykrfpPWVrG6Q</a:t>
            </a:r>
            <a:endParaRPr lang="en-US" dirty="0"/>
          </a:p>
          <a:p>
            <a:pPr marL="514350" indent="-514350">
              <a:buFont typeface="+mj-lt"/>
              <a:buAutoNum type="arabicPeriod"/>
            </a:pPr>
            <a:r>
              <a:rPr lang="en-US" dirty="0">
                <a:hlinkClick r:id="rId12"/>
              </a:rPr>
              <a:t>https://www.techpowerup.com/gpu-specs/tesla-p100-pcie-16-gb.c2888</a:t>
            </a:r>
            <a:endParaRPr lang="en-US" dirty="0"/>
          </a:p>
          <a:p>
            <a:pPr marL="514350" indent="-514350">
              <a:buFont typeface="+mj-lt"/>
              <a:buAutoNum type="arabicPeriod"/>
            </a:pPr>
            <a:r>
              <a:rPr lang="en-US" dirty="0">
                <a:hlinkClick r:id="rId13"/>
              </a:rPr>
              <a:t>https://www.nvidia.com/en-us/data-center/tesla-p100/?ncid=afm-chs-44270&amp;ranMID=44270&amp;ranEAID=a1LgFw09t88&amp;ranSiteID=a1LgFw09t88-yrGtdekAO3N2TJ.zF60rFA</a:t>
            </a: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
        <p:nvSpPr>
          <p:cNvPr id="3" name="Slide Number Placeholder 2">
            <a:extLst>
              <a:ext uri="{FF2B5EF4-FFF2-40B4-BE49-F238E27FC236}">
                <a16:creationId xmlns:a16="http://schemas.microsoft.com/office/drawing/2014/main" id="{A47BB325-FE85-5F4E-9BB0-7E6BFFAB2A38}"/>
              </a:ext>
            </a:extLst>
          </p:cNvPr>
          <p:cNvSpPr>
            <a:spLocks noGrp="1"/>
          </p:cNvSpPr>
          <p:nvPr>
            <p:ph type="sldNum" sz="quarter" idx="10"/>
          </p:nvPr>
        </p:nvSpPr>
        <p:spPr/>
        <p:txBody>
          <a:bodyPr/>
          <a:lstStyle/>
          <a:p>
            <a:fld id="{2BE017B6-6466-CA44-A203-DCC007137B39}" type="slidenum">
              <a:rPr lang="en-US" smtClean="0"/>
              <a:pPr/>
              <a:t>49</a:t>
            </a:fld>
            <a:endParaRPr lang="en-US" dirty="0"/>
          </a:p>
        </p:txBody>
      </p:sp>
      <p:sp>
        <p:nvSpPr>
          <p:cNvPr id="5" name="Title 4">
            <a:extLst>
              <a:ext uri="{FF2B5EF4-FFF2-40B4-BE49-F238E27FC236}">
                <a16:creationId xmlns:a16="http://schemas.microsoft.com/office/drawing/2014/main" id="{3B073155-19EB-A741-9D02-80B6C984FBA6}"/>
              </a:ext>
            </a:extLst>
          </p:cNvPr>
          <p:cNvSpPr>
            <a:spLocks noGrp="1"/>
          </p:cNvSpPr>
          <p:nvPr>
            <p:ph type="title"/>
          </p:nvPr>
        </p:nvSpPr>
        <p:spPr>
          <a:xfrm>
            <a:off x="838200" y="301625"/>
            <a:ext cx="10515600" cy="612775"/>
          </a:xfrm>
        </p:spPr>
        <p:txBody>
          <a:bodyPr>
            <a:normAutofit fontScale="90000"/>
          </a:bodyPr>
          <a:lstStyle/>
          <a:p>
            <a:r>
              <a:rPr lang="en-US" dirty="0"/>
              <a:t>References</a:t>
            </a:r>
          </a:p>
        </p:txBody>
      </p:sp>
    </p:spTree>
    <p:extLst>
      <p:ext uri="{BB962C8B-B14F-4D97-AF65-F5344CB8AC3E}">
        <p14:creationId xmlns:p14="http://schemas.microsoft.com/office/powerpoint/2010/main" val="50327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420BB9-95FC-224D-BEE1-11579608150E}"/>
              </a:ext>
            </a:extLst>
          </p:cNvPr>
          <p:cNvSpPr>
            <a:spLocks noGrp="1"/>
          </p:cNvSpPr>
          <p:nvPr>
            <p:ph idx="1"/>
          </p:nvPr>
        </p:nvSpPr>
        <p:spPr>
          <a:xfrm>
            <a:off x="91440" y="136526"/>
            <a:ext cx="11952514" cy="6584950"/>
          </a:xfrm>
        </p:spPr>
        <p:txBody>
          <a:bodyPr>
            <a:normAutofit fontScale="40000" lnSpcReduction="20000"/>
          </a:bodyPr>
          <a:lstStyle/>
          <a:p>
            <a:pPr marL="514350" indent="-514350">
              <a:buFont typeface="+mj-lt"/>
              <a:buAutoNum type="arabicPeriod" startAt="13"/>
            </a:pPr>
            <a:r>
              <a:rPr lang="en-US" sz="3400" dirty="0">
                <a:hlinkClick r:id="rId2"/>
              </a:rPr>
              <a:t>https://www.techpowerup.com/gpu-specs/tesla-v100-pcie-32-gb.c3184</a:t>
            </a:r>
            <a:r>
              <a:rPr lang="en-US" sz="3400" dirty="0"/>
              <a:t> </a:t>
            </a:r>
          </a:p>
          <a:p>
            <a:pPr marL="514350" indent="-514350">
              <a:buFont typeface="+mj-lt"/>
              <a:buAutoNum type="arabicPeriod" startAt="13"/>
            </a:pPr>
            <a:r>
              <a:rPr lang="en-US" sz="3400" dirty="0">
                <a:hlinkClick r:id="rId3"/>
              </a:rPr>
              <a:t>https://www.nvidia.com/en-us/data-center/v100/?ncid=afm-chs-44270&amp;ranMID=44270&amp;ranEAID=a1LgFw09t88&amp;ranSiteID=a1LgFw09t88-osKIXys4ipWkL71z9CX6Mw</a:t>
            </a:r>
            <a:r>
              <a:rPr lang="en-US" sz="3400" dirty="0"/>
              <a:t> </a:t>
            </a:r>
          </a:p>
          <a:p>
            <a:pPr marL="514350" indent="-514350">
              <a:buFont typeface="+mj-lt"/>
              <a:buAutoNum type="arabicPeriod" startAt="13"/>
            </a:pPr>
            <a:r>
              <a:rPr lang="en-US" sz="3400" dirty="0">
                <a:hlinkClick r:id="rId4"/>
              </a:rPr>
              <a:t>https://www.techpowerup.com/gpu-specs/tesla-v100-sxm2-32-gb.c3185</a:t>
            </a:r>
            <a:r>
              <a:rPr lang="en-US" sz="3400" dirty="0"/>
              <a:t> </a:t>
            </a:r>
          </a:p>
          <a:p>
            <a:pPr marL="514350" indent="-514350">
              <a:buFont typeface="+mj-lt"/>
              <a:buAutoNum type="arabicPeriod" startAt="13"/>
            </a:pPr>
            <a:r>
              <a:rPr lang="en-US" sz="3400" dirty="0">
                <a:hlinkClick r:id="rId5"/>
              </a:rPr>
              <a:t>https://www.techpowerup.com/gpu-specs/tesla-t4.c3316</a:t>
            </a:r>
            <a:r>
              <a:rPr lang="en-US" sz="3400" dirty="0"/>
              <a:t> </a:t>
            </a:r>
          </a:p>
          <a:p>
            <a:pPr marL="514350" indent="-514350">
              <a:buFont typeface="+mj-lt"/>
              <a:buAutoNum type="arabicPeriod" startAt="13"/>
            </a:pPr>
            <a:r>
              <a:rPr lang="en-US" sz="3400" dirty="0">
                <a:hlinkClick r:id="rId6"/>
              </a:rPr>
              <a:t>https://www.nvidia.com/en-us/data-center/tesla-t4/?ncid=afm-chs-44270&amp;ranMID=44270&amp;ranEAID=a1LgFw09t88&amp;ranSiteID=a1LgFw09t88-OeJNemEieaA9ySKjMmtBlA</a:t>
            </a:r>
            <a:r>
              <a:rPr lang="en-US" sz="3400" dirty="0"/>
              <a:t> </a:t>
            </a:r>
          </a:p>
          <a:p>
            <a:pPr marL="514350" indent="-514350">
              <a:buFont typeface="+mj-lt"/>
              <a:buAutoNum type="arabicPeriod" startAt="13"/>
            </a:pPr>
            <a:r>
              <a:rPr lang="en-US" sz="3400" dirty="0">
                <a:hlinkClick r:id="rId7"/>
              </a:rPr>
              <a:t>https://en.wikipedia.org/wiki/Moore%27s_law</a:t>
            </a:r>
            <a:r>
              <a:rPr lang="en-US" sz="3400" dirty="0"/>
              <a:t> </a:t>
            </a:r>
          </a:p>
          <a:p>
            <a:pPr marL="514350" indent="-514350">
              <a:buFont typeface="+mj-lt"/>
              <a:buAutoNum type="arabicPeriod" startAt="13"/>
            </a:pPr>
            <a:r>
              <a:rPr lang="en-US" sz="3400" dirty="0">
                <a:hlinkClick r:id="rId8"/>
              </a:rPr>
              <a:t>https://www.karlrupp.net/2018/02/42-years-of-microprocessor-trend-data/</a:t>
            </a:r>
            <a:r>
              <a:rPr lang="en-US" sz="3400" dirty="0"/>
              <a:t> </a:t>
            </a:r>
          </a:p>
          <a:p>
            <a:pPr marL="514350" indent="-514350">
              <a:buFont typeface="+mj-lt"/>
              <a:buAutoNum type="arabicPeriod" startAt="13"/>
            </a:pPr>
            <a:r>
              <a:rPr lang="en-US" sz="3400" dirty="0">
                <a:hlinkClick r:id="rId9"/>
              </a:rPr>
              <a:t>https://www.r-ccs.riken.jp/r-ccssite/wp-content/uploads/2019/10/campus_mapmr.JohnUrbanic-1.pdf</a:t>
            </a:r>
            <a:r>
              <a:rPr lang="en-US" sz="3400" dirty="0"/>
              <a:t> </a:t>
            </a:r>
          </a:p>
          <a:p>
            <a:pPr marL="514350" indent="-514350">
              <a:buFont typeface="+mj-lt"/>
              <a:buAutoNum type="arabicPeriod" startAt="13"/>
            </a:pPr>
            <a:r>
              <a:rPr lang="en-US" sz="3400" dirty="0">
                <a:hlinkClick r:id="rId10"/>
              </a:rPr>
              <a:t>https://www.slideserve.com/gram/etm-555-supplementary-lecture-notes-version-5-201-2-contents-powerpoint-ppt-presentation</a:t>
            </a:r>
            <a:r>
              <a:rPr lang="en-US" sz="3400" dirty="0"/>
              <a:t> </a:t>
            </a:r>
          </a:p>
          <a:p>
            <a:pPr marL="514350" indent="-514350">
              <a:buFont typeface="+mj-lt"/>
              <a:buAutoNum type="arabicPeriod" startAt="13"/>
            </a:pPr>
            <a:r>
              <a:rPr lang="en-US" sz="3400" dirty="0">
                <a:hlinkClick r:id="rId11"/>
              </a:rPr>
              <a:t>https://en.wikipedia.org/wiki/CUDA</a:t>
            </a:r>
            <a:r>
              <a:rPr lang="en-US" sz="3400" dirty="0"/>
              <a:t> </a:t>
            </a:r>
          </a:p>
          <a:p>
            <a:pPr marL="514350" indent="-514350">
              <a:buFont typeface="+mj-lt"/>
              <a:buAutoNum type="arabicPeriod" startAt="13"/>
            </a:pPr>
            <a:r>
              <a:rPr lang="en-US" sz="3400" dirty="0">
                <a:hlinkClick r:id="rId12"/>
              </a:rPr>
              <a:t>https://blogs.nvidia.com/blog/2012/09/10/what-is-cuda-2/?ncid=afm-chs-44270&amp;ranMID=44270&amp;ranEAID=a1LgFw09t88&amp;ranSiteID=a1LgFw09t88-Q_jh59H99YMEYsRxTy2Oeg</a:t>
            </a:r>
            <a:r>
              <a:rPr lang="en-US" sz="3400" dirty="0"/>
              <a:t> </a:t>
            </a:r>
          </a:p>
          <a:p>
            <a:pPr marL="514350" indent="-514350">
              <a:buFont typeface="+mj-lt"/>
              <a:buAutoNum type="arabicPeriod" startAt="13"/>
            </a:pPr>
            <a:r>
              <a:rPr lang="en-US" sz="3400" dirty="0">
                <a:hlinkClick r:id="rId13"/>
              </a:rPr>
              <a:t>https://en.wikipedia.org/wiki/Halide_(programming_language)</a:t>
            </a:r>
            <a:r>
              <a:rPr lang="en-US" sz="3400" dirty="0"/>
              <a:t> </a:t>
            </a:r>
          </a:p>
          <a:p>
            <a:pPr marL="514350" indent="-514350">
              <a:buFont typeface="+mj-lt"/>
              <a:buAutoNum type="arabicPeriod" startAt="13"/>
            </a:pPr>
            <a:r>
              <a:rPr lang="en-US" sz="3400" dirty="0">
                <a:hlinkClick r:id="rId14"/>
              </a:rPr>
              <a:t>https://en.wikipedia.org/wiki/OpenACC</a:t>
            </a:r>
            <a:r>
              <a:rPr lang="en-US" sz="3400" dirty="0"/>
              <a:t> </a:t>
            </a:r>
          </a:p>
          <a:p>
            <a:pPr marL="514350" indent="-514350">
              <a:buFont typeface="+mj-lt"/>
              <a:buAutoNum type="arabicPeriod" startAt="13"/>
            </a:pPr>
            <a:r>
              <a:rPr lang="en-US" sz="3400" dirty="0">
                <a:hlinkClick r:id="rId15"/>
              </a:rPr>
              <a:t>https://developer.nvidia.com/opencl?ncid=afm-chs-44270&amp;ranMID=44270&amp;ranEAID=a1LgFw09t88&amp;ranSiteID=a1LgFw09t88-xBHt2AswA25NHd3UnN0jbQ</a:t>
            </a:r>
            <a:r>
              <a:rPr lang="en-US" sz="3400" dirty="0"/>
              <a:t> </a:t>
            </a:r>
          </a:p>
          <a:p>
            <a:pPr marL="514350" indent="-514350">
              <a:buFont typeface="+mj-lt"/>
              <a:buAutoNum type="arabicPeriod" startAt="13"/>
            </a:pPr>
            <a:r>
              <a:rPr lang="en-US" sz="3400" dirty="0">
                <a:hlinkClick r:id="rId16"/>
              </a:rPr>
              <a:t>https://docs.nvidia.com/cuda/cuda-c-best-practices-guide/index.html?ncid=afm-chs-44270&amp;ranMID=44270&amp;ranEAID=a1LgFw09t88&amp;ranSiteID=a1LgFw09t88-Ykc6GLrcM_KaPvdcP3eo4w</a:t>
            </a:r>
            <a:r>
              <a:rPr lang="en-US" sz="3400" dirty="0"/>
              <a:t> </a:t>
            </a:r>
          </a:p>
          <a:p>
            <a:pPr marL="514350" indent="-514350">
              <a:buFont typeface="+mj-lt"/>
              <a:buAutoNum type="arabicPeriod" startAt="13"/>
            </a:pPr>
            <a:r>
              <a:rPr lang="en-US" sz="3400" dirty="0">
                <a:hlinkClick r:id="rId17"/>
              </a:rPr>
              <a:t>https://people.duke.edu/~ccc14/sta-663/CUDAPython.html</a:t>
            </a:r>
            <a:r>
              <a:rPr lang="en-US" sz="3400" dirty="0"/>
              <a:t> </a:t>
            </a:r>
          </a:p>
          <a:p>
            <a:pPr marL="514350" indent="-514350">
              <a:buFont typeface="+mj-lt"/>
              <a:buAutoNum type="arabicPeriod" startAt="13"/>
            </a:pPr>
            <a:r>
              <a:rPr lang="en-US" sz="3400" dirty="0">
                <a:hlinkClick r:id="rId18"/>
              </a:rPr>
              <a:t>https://research.nvidia.com/publication/2017-06_MCM-GPU%3A-Multi-Chip-Module-GPUs</a:t>
            </a:r>
            <a:r>
              <a:rPr lang="en-US" sz="3400" dirty="0"/>
              <a:t> </a:t>
            </a:r>
          </a:p>
          <a:p>
            <a:pPr marL="514350" indent="-514350">
              <a:buFont typeface="+mj-lt"/>
              <a:buAutoNum type="arabicPeriod" startAt="13"/>
            </a:pPr>
            <a:r>
              <a:rPr lang="en-US" sz="3400" dirty="0">
                <a:hlinkClick r:id="rId19"/>
              </a:rPr>
              <a:t>https://medium.com/gpgpu/multi-gpu-programming-6768eeb42e2c</a:t>
            </a:r>
            <a:r>
              <a:rPr lang="en-US" sz="3400" dirty="0"/>
              <a:t> </a:t>
            </a:r>
          </a:p>
          <a:p>
            <a:pPr marL="514350" indent="-514350">
              <a:buFont typeface="+mj-lt"/>
              <a:buAutoNum type="arabicPeriod" startAt="13"/>
            </a:pPr>
            <a:r>
              <a:rPr lang="en-US" sz="3400" dirty="0">
                <a:hlinkClick r:id="rId20"/>
              </a:rPr>
              <a:t>https://developer.nvidia.com/blog/easy-introduction-cuda-c-and-c/?ncid=afm-chs-44270&amp;ranMID=44270&amp;ranEAID=a1LgFw09t88&amp;ranSiteID=a1LgFw09t88-IKbgke2Ie3siiYxpJZGAog</a:t>
            </a:r>
            <a:endParaRPr lang="en-US" sz="3400" dirty="0"/>
          </a:p>
          <a:p>
            <a:pPr marL="0" indent="0">
              <a:buNone/>
            </a:pPr>
            <a:endParaRPr lang="en-US" dirty="0"/>
          </a:p>
        </p:txBody>
      </p:sp>
      <p:sp>
        <p:nvSpPr>
          <p:cNvPr id="3" name="Slide Number Placeholder 2">
            <a:extLst>
              <a:ext uri="{FF2B5EF4-FFF2-40B4-BE49-F238E27FC236}">
                <a16:creationId xmlns:a16="http://schemas.microsoft.com/office/drawing/2014/main" id="{AA054AAB-7C64-B141-A1DB-0B43477A25FF}"/>
              </a:ext>
            </a:extLst>
          </p:cNvPr>
          <p:cNvSpPr>
            <a:spLocks noGrp="1"/>
          </p:cNvSpPr>
          <p:nvPr>
            <p:ph type="sldNum" sz="quarter" idx="10"/>
          </p:nvPr>
        </p:nvSpPr>
        <p:spPr/>
        <p:txBody>
          <a:bodyPr/>
          <a:lstStyle/>
          <a:p>
            <a:fld id="{2BE017B6-6466-CA44-A203-DCC007137B39}" type="slidenum">
              <a:rPr lang="en-US" smtClean="0"/>
              <a:pPr/>
              <a:t>50</a:t>
            </a:fld>
            <a:endParaRPr lang="en-US" dirty="0"/>
          </a:p>
        </p:txBody>
      </p:sp>
    </p:spTree>
    <p:extLst>
      <p:ext uri="{BB962C8B-B14F-4D97-AF65-F5344CB8AC3E}">
        <p14:creationId xmlns:p14="http://schemas.microsoft.com/office/powerpoint/2010/main" val="223968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296213" y="1692001"/>
            <a:ext cx="11256135" cy="5029474"/>
          </a:xfrm>
        </p:spPr>
        <p:txBody>
          <a:bodyPr vert="horz" lIns="91440" tIns="45720" rIns="91440" bIns="45720" rtlCol="0" anchor="t">
            <a:normAutofit/>
          </a:bodyPr>
          <a:lstStyle/>
          <a:p>
            <a:r>
              <a:rPr lang="en-US" dirty="0">
                <a:latin typeface="Real Text Pro"/>
              </a:rPr>
              <a:t>Build GPU-enabled </a:t>
            </a:r>
            <a:r>
              <a:rPr lang="en-US" dirty="0" err="1">
                <a:latin typeface="Real Text Pro"/>
              </a:rPr>
              <a:t>Tensorflow</a:t>
            </a:r>
            <a:r>
              <a:rPr lang="en-US" dirty="0">
                <a:latin typeface="Real Text Pro"/>
              </a:rPr>
              <a:t> (TF) env in ~ – Matrix Multiplication</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latin typeface="Real Text Pro"/>
              </a:rPr>
              <a:t>See </a:t>
            </a:r>
            <a:r>
              <a:rPr lang="en-US" dirty="0">
                <a:latin typeface="Real Text Pro"/>
                <a:hlinkClick r:id="rId3"/>
              </a:rPr>
              <a:t>https://rc-docs.northeastern.edu/en/latest/using-discovery/workingwithgpu.html</a:t>
            </a:r>
            <a:endParaRPr lang="en-US" dirty="0">
              <a:latin typeface="Real Text Pro"/>
            </a:endParaRPr>
          </a:p>
          <a:p>
            <a:r>
              <a:rPr lang="en-US" dirty="0">
                <a:latin typeface="Real Text Pro"/>
                <a:hlinkClick r:id="rId4"/>
              </a:rPr>
              <a:t>https://docs.conda.io/projects/conda/en/latest/commands.html</a:t>
            </a:r>
            <a:endParaRPr lang="en-US" dirty="0">
              <a:latin typeface="Real Text Pro"/>
            </a:endParaRPr>
          </a:p>
          <a:p>
            <a:endParaRPr lang="en-US" dirty="0">
              <a:latin typeface="Real Text Pro"/>
            </a:endParaRP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1</a:t>
            </a:r>
            <a:br>
              <a:rPr lang="en-US" sz="5400" dirty="0"/>
            </a:br>
            <a:r>
              <a:rPr lang="en-US" sz="2800" dirty="0"/>
              <a:t>Create </a:t>
            </a:r>
            <a:r>
              <a:rPr lang="en-US" sz="2800" dirty="0" err="1"/>
              <a:t>Conda</a:t>
            </a:r>
            <a:r>
              <a:rPr lang="en-US" sz="2800" dirty="0"/>
              <a:t> (</a:t>
            </a:r>
            <a:r>
              <a:rPr lang="en-US" sz="2800" dirty="0" err="1"/>
              <a:t>Tensorflow</a:t>
            </a:r>
            <a:r>
              <a:rPr lang="en-US" sz="2800" dirty="0"/>
              <a:t>) Environment</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6</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639652" y="2267719"/>
            <a:ext cx="10912695" cy="2585323"/>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list </a:t>
            </a:r>
            <a:r>
              <a:rPr lang="en-US" dirty="0">
                <a:solidFill>
                  <a:srgbClr val="0070C0"/>
                </a:solidFill>
              </a:rPr>
              <a:t>## See the module(s) that are already present in your env</a:t>
            </a:r>
            <a:r>
              <a:rPr lang="en-US" dirty="0"/>
              <a:t> </a:t>
            </a:r>
          </a:p>
          <a:p>
            <a:r>
              <a:rPr lang="en-US" dirty="0"/>
              <a:t>module load </a:t>
            </a:r>
            <a:r>
              <a:rPr lang="en-US" dirty="0" err="1"/>
              <a:t>cuda</a:t>
            </a:r>
            <a:r>
              <a:rPr lang="en-US"/>
              <a:t>/11.0 </a:t>
            </a:r>
            <a:r>
              <a:rPr lang="en-US" dirty="0">
                <a:solidFill>
                  <a:srgbClr val="0070C0"/>
                </a:solidFill>
              </a:rPr>
              <a:t>## Load the CUDA module </a:t>
            </a:r>
            <a:endParaRPr lang="en-US" dirty="0"/>
          </a:p>
          <a:p>
            <a:r>
              <a:rPr lang="en-US" dirty="0">
                <a:latin typeface="Courier New"/>
                <a:cs typeface="Courier New"/>
              </a:rPr>
              <a:t>module load anaconda3/2021.05 </a:t>
            </a:r>
            <a:r>
              <a:rPr lang="en-US" dirty="0">
                <a:solidFill>
                  <a:srgbClr val="0070C0"/>
                </a:solidFill>
                <a:latin typeface="Courier New"/>
                <a:cs typeface="Courier New"/>
              </a:rPr>
              <a:t>## Load the Anaconda module</a:t>
            </a:r>
          </a:p>
          <a:p>
            <a:br>
              <a:rPr lang="en-US" dirty="0">
                <a:solidFill>
                  <a:srgbClr val="0070C0"/>
                </a:solidFill>
                <a:latin typeface="Courier New"/>
                <a:cs typeface="Courier New"/>
              </a:rPr>
            </a:br>
            <a:r>
              <a:rPr lang="en-US" dirty="0">
                <a:solidFill>
                  <a:srgbClr val="0070C0"/>
                </a:solidFill>
              </a:rPr>
              <a:t>## create virtual </a:t>
            </a:r>
            <a:r>
              <a:rPr lang="en-US" dirty="0" err="1">
                <a:solidFill>
                  <a:srgbClr val="0070C0"/>
                </a:solidFill>
              </a:rPr>
              <a:t>conda</a:t>
            </a:r>
            <a:r>
              <a:rPr lang="en-US" dirty="0">
                <a:solidFill>
                  <a:srgbClr val="0070C0"/>
                </a:solidFill>
              </a:rPr>
              <a:t> environment named “</a:t>
            </a:r>
            <a:r>
              <a:rPr lang="en-US" dirty="0" err="1">
                <a:solidFill>
                  <a:srgbClr val="0070C0"/>
                </a:solidFill>
              </a:rPr>
              <a:t>TF_env</a:t>
            </a:r>
            <a:r>
              <a:rPr lang="en-US" dirty="0">
                <a:solidFill>
                  <a:srgbClr val="0070C0"/>
                </a:solidFill>
              </a:rPr>
              <a:t>“ &amp; not ask for confirmation:</a:t>
            </a:r>
            <a:endParaRPr lang="en-US" dirty="0">
              <a:latin typeface="Courier New"/>
              <a:cs typeface="Courier New"/>
            </a:endParaRPr>
          </a:p>
          <a:p>
            <a:r>
              <a:rPr lang="en-US" dirty="0" err="1"/>
              <a:t>conda</a:t>
            </a:r>
            <a:r>
              <a:rPr lang="en-US" dirty="0"/>
              <a:t> create --name </a:t>
            </a:r>
            <a:r>
              <a:rPr lang="en-US" dirty="0" err="1"/>
              <a:t>TF_env</a:t>
            </a:r>
            <a:r>
              <a:rPr lang="en-US" dirty="0"/>
              <a:t> python=3.7 anaconda -y</a:t>
            </a:r>
          </a:p>
          <a:p>
            <a:endParaRPr lang="en-US" dirty="0"/>
          </a:p>
          <a:p>
            <a:r>
              <a:rPr lang="en-US" i="1" dirty="0">
                <a:solidFill>
                  <a:srgbClr val="0070C0"/>
                </a:solidFill>
              </a:rPr>
              <a:t>## remove a virtual </a:t>
            </a:r>
            <a:r>
              <a:rPr lang="en-US" i="1" dirty="0" err="1">
                <a:solidFill>
                  <a:srgbClr val="0070C0"/>
                </a:solidFill>
              </a:rPr>
              <a:t>conda</a:t>
            </a:r>
            <a:r>
              <a:rPr lang="en-US" i="1" dirty="0">
                <a:solidFill>
                  <a:srgbClr val="0070C0"/>
                </a:solidFill>
              </a:rPr>
              <a:t> environment:</a:t>
            </a:r>
            <a:endParaRPr lang="en-US" i="1" dirty="0"/>
          </a:p>
          <a:p>
            <a:r>
              <a:rPr lang="en-US" i="1" dirty="0" err="1"/>
              <a:t>conda</a:t>
            </a:r>
            <a:r>
              <a:rPr lang="en-US" i="1" dirty="0"/>
              <a:t> remove --name </a:t>
            </a:r>
            <a:r>
              <a:rPr lang="en-US" i="1" dirty="0" err="1"/>
              <a:t>TF_env</a:t>
            </a:r>
            <a:r>
              <a:rPr lang="en-US" i="1" dirty="0"/>
              <a:t> --all</a:t>
            </a:r>
          </a:p>
        </p:txBody>
      </p:sp>
    </p:spTree>
    <p:extLst>
      <p:ext uri="{BB962C8B-B14F-4D97-AF65-F5344CB8AC3E}">
        <p14:creationId xmlns:p14="http://schemas.microsoft.com/office/powerpoint/2010/main" val="55327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136525"/>
            <a:ext cx="4944533" cy="958179"/>
          </a:xfrm>
        </p:spPr>
        <p:txBody>
          <a:bodyPr/>
          <a:lstStyle/>
          <a:p>
            <a:r>
              <a:rPr lang="en-US" dirty="0"/>
              <a:t>What Are GPUs</a:t>
            </a:r>
          </a:p>
        </p:txBody>
      </p:sp>
      <p:sp>
        <p:nvSpPr>
          <p:cNvPr id="6" name="Content Placeholder 5"/>
          <p:cNvSpPr>
            <a:spLocks noGrp="1"/>
          </p:cNvSpPr>
          <p:nvPr>
            <p:ph sz="half" idx="1"/>
          </p:nvPr>
        </p:nvSpPr>
        <p:spPr>
          <a:xfrm>
            <a:off x="116983" y="1094705"/>
            <a:ext cx="5858814" cy="5626770"/>
          </a:xfrm>
        </p:spPr>
        <p:txBody>
          <a:bodyPr>
            <a:normAutofit fontScale="92500"/>
          </a:bodyPr>
          <a:lstStyle/>
          <a:p>
            <a:r>
              <a:rPr lang="en-US" i="1" dirty="0"/>
              <a:t>Graphics processing unit</a:t>
            </a:r>
            <a:r>
              <a:rPr lang="en-US" dirty="0"/>
              <a:t> (GPU)  - specialized microprocessor designed to accelerate graphics rendering to a display device [1,2].</a:t>
            </a:r>
          </a:p>
          <a:p>
            <a:r>
              <a:rPr lang="en-US" dirty="0"/>
              <a:t>Highly parallel structure, process large blocks of data </a:t>
            </a:r>
            <a:r>
              <a:rPr lang="en-US" b="1" dirty="0"/>
              <a:t>simultaneously</a:t>
            </a:r>
            <a:r>
              <a:rPr lang="en-US" dirty="0"/>
              <a:t>.</a:t>
            </a:r>
          </a:p>
          <a:p>
            <a:r>
              <a:rPr lang="en-US" dirty="0"/>
              <a:t>Machine Learning (ML), High-Performance Computing (HPC), video editing, gaming applications.</a:t>
            </a:r>
          </a:p>
          <a:p>
            <a:r>
              <a:rPr lang="en-US" dirty="0"/>
              <a:t>Mobile phones, laptops, workstations, game consoles as embedded systems. </a:t>
            </a:r>
          </a:p>
          <a:p>
            <a:r>
              <a:rPr lang="en-US" dirty="0"/>
              <a:t>Integrated into computer’s central processing unit (CPU) or offered as a discrete hardware unit.</a:t>
            </a:r>
          </a:p>
          <a:p>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7</a:t>
            </a:fld>
            <a:endParaRPr lang="en-US" dirty="0"/>
          </a:p>
        </p:txBody>
      </p:sp>
      <p:pic>
        <p:nvPicPr>
          <p:cNvPr id="9" name="Content Placeholder 8">
            <a:extLst>
              <a:ext uri="{FF2B5EF4-FFF2-40B4-BE49-F238E27FC236}">
                <a16:creationId xmlns:a16="http://schemas.microsoft.com/office/drawing/2014/main" id="{E46ACCCD-5A2B-8749-BDD7-2EFA2BF1C65B}"/>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443388" y="72130"/>
            <a:ext cx="5687345" cy="5336996"/>
          </a:xfrm>
        </p:spPr>
      </p:pic>
      <p:sp>
        <p:nvSpPr>
          <p:cNvPr id="11" name="Rectangle 10">
            <a:extLst>
              <a:ext uri="{FF2B5EF4-FFF2-40B4-BE49-F238E27FC236}">
                <a16:creationId xmlns:a16="http://schemas.microsoft.com/office/drawing/2014/main" id="{0790F4C7-F1B5-1043-AFDC-85A9E56D1FB3}"/>
              </a:ext>
            </a:extLst>
          </p:cNvPr>
          <p:cNvSpPr/>
          <p:nvPr/>
        </p:nvSpPr>
        <p:spPr>
          <a:xfrm>
            <a:off x="6340699" y="5681343"/>
            <a:ext cx="3910885" cy="430887"/>
          </a:xfrm>
          <a:prstGeom prst="rect">
            <a:avLst/>
          </a:prstGeom>
        </p:spPr>
        <p:txBody>
          <a:bodyPr wrap="square">
            <a:spAutoFit/>
          </a:bodyPr>
          <a:lstStyle/>
          <a:p>
            <a:r>
              <a:rPr lang="en-US" sz="1100" dirty="0">
                <a:solidFill>
                  <a:srgbClr val="000000"/>
                </a:solidFill>
              </a:rPr>
              <a:t>By </a:t>
            </a:r>
            <a:r>
              <a:rPr lang="en-US" sz="1100" dirty="0" err="1">
                <a:solidFill>
                  <a:srgbClr val="000000"/>
                </a:solidFill>
              </a:rPr>
              <a:t>ScotXW</a:t>
            </a:r>
            <a:r>
              <a:rPr lang="en-US" sz="1100" dirty="0">
                <a:solidFill>
                  <a:srgbClr val="000000"/>
                </a:solidFill>
              </a:rPr>
              <a:t> - Own work, CC0,</a:t>
            </a:r>
          </a:p>
          <a:p>
            <a:r>
              <a:rPr lang="en-US" sz="1100" dirty="0">
                <a:solidFill>
                  <a:srgbClr val="000000"/>
                </a:solidFill>
              </a:rPr>
              <a:t> </a:t>
            </a:r>
            <a:r>
              <a:rPr lang="en-US" sz="1100" u="sng" dirty="0">
                <a:solidFill>
                  <a:srgbClr val="296EAA"/>
                </a:solidFill>
                <a:hlinkClick r:id="rId5"/>
              </a:rPr>
              <a:t>https://commons.wikimedia.org/w/index.php?curid=61055349</a:t>
            </a:r>
            <a:endParaRPr lang="en-US" sz="1100" dirty="0"/>
          </a:p>
        </p:txBody>
      </p:sp>
    </p:spTree>
    <p:extLst>
      <p:ext uri="{BB962C8B-B14F-4D97-AF65-F5344CB8AC3E}">
        <p14:creationId xmlns:p14="http://schemas.microsoft.com/office/powerpoint/2010/main" val="36333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74" y="117665"/>
            <a:ext cx="5671261" cy="1325563"/>
          </a:xfrm>
        </p:spPr>
        <p:txBody>
          <a:bodyPr/>
          <a:lstStyle/>
          <a:p>
            <a:r>
              <a:rPr lang="en-US" dirty="0"/>
              <a:t>CPUs vs GPUs</a:t>
            </a:r>
          </a:p>
        </p:txBody>
      </p:sp>
      <p:sp>
        <p:nvSpPr>
          <p:cNvPr id="6" name="Content Placeholder 5"/>
          <p:cNvSpPr>
            <a:spLocks noGrp="1"/>
          </p:cNvSpPr>
          <p:nvPr>
            <p:ph sz="half" idx="1"/>
          </p:nvPr>
        </p:nvSpPr>
        <p:spPr>
          <a:xfrm>
            <a:off x="164874" y="1681933"/>
            <a:ext cx="5830977" cy="5039541"/>
          </a:xfrm>
        </p:spPr>
        <p:txBody>
          <a:bodyPr>
            <a:normAutofit fontScale="92500" lnSpcReduction="10000"/>
          </a:bodyPr>
          <a:lstStyle/>
          <a:p>
            <a:r>
              <a:rPr lang="en-US" dirty="0"/>
              <a:t>CPU - millions of transistors [3], ~ 4-8 cores. </a:t>
            </a:r>
          </a:p>
          <a:p>
            <a:r>
              <a:rPr lang="en-US" dirty="0"/>
              <a:t>GPU - 100s of smaller processing cores [4], known as Arithmetic Logic Units [ALUs]). </a:t>
            </a:r>
          </a:p>
          <a:p>
            <a:r>
              <a:rPr lang="en-US" dirty="0"/>
              <a:t>CPU - Low latency &amp; reasonable throughput. Computes a job as fast as possible.</a:t>
            </a:r>
          </a:p>
          <a:p>
            <a:r>
              <a:rPr lang="en-US" dirty="0"/>
              <a:t>GPU - High throughput &amp; reasonable latency (</a:t>
            </a:r>
            <a:r>
              <a:rPr lang="en-US" i="1" dirty="0"/>
              <a:t>delay between a user's action and an application's response to that action</a:t>
            </a:r>
            <a:r>
              <a:rPr lang="en-US" dirty="0"/>
              <a:t>). Computes many jobs within a reasonable timeframe.</a:t>
            </a:r>
            <a:endParaRPr lang="en-US" sz="3000"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8</a:t>
            </a:fld>
            <a:endParaRPr lang="en-US" dirty="0"/>
          </a:p>
        </p:txBody>
      </p:sp>
      <p:pic>
        <p:nvPicPr>
          <p:cNvPr id="9" name="Content Placeholder 8">
            <a:extLst>
              <a:ext uri="{FF2B5EF4-FFF2-40B4-BE49-F238E27FC236}">
                <a16:creationId xmlns:a16="http://schemas.microsoft.com/office/drawing/2014/main" id="{FE84BE4E-558A-5748-B84E-4D2B70CE61F6}"/>
              </a:ext>
            </a:extLst>
          </p:cNvPr>
          <p:cNvPicPr>
            <a:picLocks noGrp="1" noChangeAspect="1"/>
          </p:cNvPicPr>
          <p:nvPr>
            <p:ph sz="half" idx="2"/>
          </p:nvPr>
        </p:nvPicPr>
        <p:blipFill>
          <a:blip r:embed="rId3"/>
          <a:stretch>
            <a:fillRect/>
          </a:stretch>
        </p:blipFill>
        <p:spPr>
          <a:xfrm>
            <a:off x="6355865" y="313608"/>
            <a:ext cx="5671261" cy="3215203"/>
          </a:xfrm>
        </p:spPr>
      </p:pic>
    </p:spTree>
    <p:extLst>
      <p:ext uri="{BB962C8B-B14F-4D97-AF65-F5344CB8AC3E}">
        <p14:creationId xmlns:p14="http://schemas.microsoft.com/office/powerpoint/2010/main" val="6224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CB48E-3635-5C4C-9E53-729C4AC2BF5D}"/>
              </a:ext>
            </a:extLst>
          </p:cNvPr>
          <p:cNvSpPr>
            <a:spLocks noGrp="1"/>
          </p:cNvSpPr>
          <p:nvPr>
            <p:ph idx="1"/>
          </p:nvPr>
        </p:nvSpPr>
        <p:spPr>
          <a:xfrm>
            <a:off x="524688" y="1551124"/>
            <a:ext cx="10922000" cy="5118100"/>
          </a:xfrm>
        </p:spPr>
        <p:txBody>
          <a:bodyPr/>
          <a:lstStyle/>
          <a:p>
            <a:r>
              <a:rPr lang="en-US" dirty="0"/>
              <a:t>GPUs have </a:t>
            </a:r>
            <a:r>
              <a:rPr lang="en-US" b="1" dirty="0"/>
              <a:t>many cores</a:t>
            </a:r>
            <a:r>
              <a:rPr lang="en-US" dirty="0"/>
              <a:t>, handle </a:t>
            </a:r>
            <a:r>
              <a:rPr lang="en-US" b="1" dirty="0"/>
              <a:t>high throughput. </a:t>
            </a:r>
          </a:p>
          <a:p>
            <a:r>
              <a:rPr lang="en-US" dirty="0"/>
              <a:t>Known for </a:t>
            </a:r>
            <a:r>
              <a:rPr lang="en-US" b="1" dirty="0"/>
              <a:t>parallel processing </a:t>
            </a:r>
            <a:r>
              <a:rPr lang="en-US" dirty="0"/>
              <a:t>with performing thousands of operations at once [6]. </a:t>
            </a:r>
          </a:p>
          <a:p>
            <a:r>
              <a:rPr lang="en-US" dirty="0"/>
              <a:t>Highly optimized for carrying out mathematical calculations, such as matrix multiplication, on </a:t>
            </a:r>
            <a:r>
              <a:rPr lang="en-US" b="1" dirty="0"/>
              <a:t>large data sets</a:t>
            </a:r>
            <a:r>
              <a:rPr lang="en-US" dirty="0"/>
              <a:t>.</a:t>
            </a:r>
          </a:p>
          <a:p>
            <a:r>
              <a:rPr lang="en-US" dirty="0"/>
              <a:t>CPUs have </a:t>
            </a:r>
            <a:r>
              <a:rPr lang="en-US" b="1" dirty="0"/>
              <a:t>several cores</a:t>
            </a:r>
            <a:r>
              <a:rPr lang="en-US" dirty="0"/>
              <a:t>, offer </a:t>
            </a:r>
            <a:r>
              <a:rPr lang="en-US" b="1" dirty="0"/>
              <a:t>low latency</a:t>
            </a:r>
            <a:r>
              <a:rPr lang="en-US" dirty="0"/>
              <a:t>. </a:t>
            </a:r>
          </a:p>
          <a:p>
            <a:r>
              <a:rPr lang="en-US" dirty="0"/>
              <a:t>Good for </a:t>
            </a:r>
            <a:r>
              <a:rPr lang="en-US" b="1" dirty="0"/>
              <a:t>serial programming </a:t>
            </a:r>
            <a:r>
              <a:rPr lang="en-US" dirty="0"/>
              <a:t>but do only handful of operations at once.</a:t>
            </a:r>
          </a:p>
          <a:p>
            <a:r>
              <a:rPr lang="en-US" b="1" dirty="0"/>
              <a:t>Logical processing </a:t>
            </a:r>
            <a:r>
              <a:rPr lang="en-US" dirty="0"/>
              <a:t>better suited for CPUs.</a:t>
            </a:r>
          </a:p>
          <a:p>
            <a:r>
              <a:rPr lang="en-US" dirty="0"/>
              <a:t>Check out: </a:t>
            </a:r>
            <a:r>
              <a:rPr lang="en-US" u="sng" dirty="0">
                <a:hlinkClick r:id="rId3"/>
              </a:rPr>
              <a:t>https://www.youtube.com/watch?v=ZrJeYFxpUyQ</a:t>
            </a:r>
            <a:endParaRPr lang="en-US" dirty="0"/>
          </a:p>
        </p:txBody>
      </p:sp>
      <p:sp>
        <p:nvSpPr>
          <p:cNvPr id="3" name="Slide Number Placeholder 2">
            <a:extLst>
              <a:ext uri="{FF2B5EF4-FFF2-40B4-BE49-F238E27FC236}">
                <a16:creationId xmlns:a16="http://schemas.microsoft.com/office/drawing/2014/main" id="{9F3FDA30-AE50-794E-972A-DEFDF1945D6A}"/>
              </a:ext>
            </a:extLst>
          </p:cNvPr>
          <p:cNvSpPr>
            <a:spLocks noGrp="1"/>
          </p:cNvSpPr>
          <p:nvPr>
            <p:ph type="sldNum" sz="quarter" idx="10"/>
          </p:nvPr>
        </p:nvSpPr>
        <p:spPr/>
        <p:txBody>
          <a:bodyPr/>
          <a:lstStyle/>
          <a:p>
            <a:fld id="{2BE017B6-6466-CA44-A203-DCC007137B39}" type="slidenum">
              <a:rPr lang="en-US" smtClean="0"/>
              <a:pPr/>
              <a:t>9</a:t>
            </a:fld>
            <a:endParaRPr lang="en-US" dirty="0"/>
          </a:p>
        </p:txBody>
      </p:sp>
      <p:sp>
        <p:nvSpPr>
          <p:cNvPr id="4" name="Title 3">
            <a:extLst>
              <a:ext uri="{FF2B5EF4-FFF2-40B4-BE49-F238E27FC236}">
                <a16:creationId xmlns:a16="http://schemas.microsoft.com/office/drawing/2014/main" id="{C89CBB01-A2F6-F64E-ADDB-B094E497DDF0}"/>
              </a:ext>
            </a:extLst>
          </p:cNvPr>
          <p:cNvSpPr>
            <a:spLocks noGrp="1"/>
          </p:cNvSpPr>
          <p:nvPr>
            <p:ph type="title"/>
          </p:nvPr>
        </p:nvSpPr>
        <p:spPr>
          <a:xfrm>
            <a:off x="838200" y="188776"/>
            <a:ext cx="10515600" cy="1325563"/>
          </a:xfrm>
        </p:spPr>
        <p:txBody>
          <a:bodyPr/>
          <a:lstStyle/>
          <a:p>
            <a:r>
              <a:rPr lang="en-US" dirty="0"/>
              <a:t>What are GPUs &amp; CPUs Good For?</a:t>
            </a:r>
          </a:p>
        </p:txBody>
      </p:sp>
    </p:spTree>
    <p:extLst>
      <p:ext uri="{BB962C8B-B14F-4D97-AF65-F5344CB8AC3E}">
        <p14:creationId xmlns:p14="http://schemas.microsoft.com/office/powerpoint/2010/main" val="46288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84277A-B760-5D49-879B-A220D05548A8}"/>
              </a:ext>
            </a:extLst>
          </p:cNvPr>
          <p:cNvPicPr>
            <a:picLocks noChangeAspect="1"/>
          </p:cNvPicPr>
          <p:nvPr/>
        </p:nvPicPr>
        <p:blipFill>
          <a:blip r:embed="rId3"/>
          <a:stretch>
            <a:fillRect/>
          </a:stretch>
        </p:blipFill>
        <p:spPr>
          <a:xfrm>
            <a:off x="2091284" y="309089"/>
            <a:ext cx="8009431" cy="4514969"/>
          </a:xfrm>
          <a:prstGeom prst="rect">
            <a:avLst/>
          </a:prstGeom>
        </p:spPr>
      </p:pic>
      <p:sp>
        <p:nvSpPr>
          <p:cNvPr id="7" name="TextBox 6">
            <a:extLst>
              <a:ext uri="{FF2B5EF4-FFF2-40B4-BE49-F238E27FC236}">
                <a16:creationId xmlns:a16="http://schemas.microsoft.com/office/drawing/2014/main" id="{5B5617FE-A43A-5949-BC0F-970CADED6BE3}"/>
              </a:ext>
            </a:extLst>
          </p:cNvPr>
          <p:cNvSpPr txBox="1"/>
          <p:nvPr/>
        </p:nvSpPr>
        <p:spPr>
          <a:xfrm>
            <a:off x="193183" y="5035636"/>
            <a:ext cx="11822806"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t>How massively parallel programming is executed using GPUs with CPUs [28].</a:t>
            </a:r>
          </a:p>
          <a:p>
            <a:pPr marL="457200" indent="-457200">
              <a:buFont typeface="Arial" panose="020B0604020202020204" pitchFamily="34" charset="0"/>
              <a:buChar char="•"/>
            </a:pPr>
            <a:r>
              <a:rPr lang="en-US" sz="2800" dirty="0"/>
              <a:t>GPU has multiple cores without control unit. CPU controls GPU through control unit</a:t>
            </a:r>
          </a:p>
          <a:p>
            <a:endParaRPr lang="en-US" dirty="0"/>
          </a:p>
        </p:txBody>
      </p:sp>
    </p:spTree>
    <p:extLst>
      <p:ext uri="{BB962C8B-B14F-4D97-AF65-F5344CB8AC3E}">
        <p14:creationId xmlns:p14="http://schemas.microsoft.com/office/powerpoint/2010/main" val="2810587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14110</TotalTime>
  <Words>6849</Words>
  <Application>Microsoft Macintosh PowerPoint</Application>
  <PresentationFormat>Widescreen</PresentationFormat>
  <Paragraphs>579</Paragraphs>
  <Slides>49</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Courier New</vt:lpstr>
      <vt:lpstr>Real Head Pro</vt:lpstr>
      <vt:lpstr>Real Text Pro</vt:lpstr>
      <vt:lpstr>Real Text Pro Demibold</vt:lpstr>
      <vt:lpstr>Office Theme</vt:lpstr>
      <vt:lpstr>Using GPUs On Discovery </vt:lpstr>
      <vt:lpstr>PowerPoint Presentation</vt:lpstr>
      <vt:lpstr>PowerPoint Presentation</vt:lpstr>
      <vt:lpstr>Exercise 1 Access GPUs on Discovery</vt:lpstr>
      <vt:lpstr>Exercise 1 Create Conda (Tensorflow) Environment</vt:lpstr>
      <vt:lpstr>What Are GPUs</vt:lpstr>
      <vt:lpstr>CPUs vs GPUs</vt:lpstr>
      <vt:lpstr>What are GPUs &amp; CPUs Good For?</vt:lpstr>
      <vt:lpstr>PowerPoint Presentation</vt:lpstr>
      <vt:lpstr>Various GPUs on Discovery (shared partitions)</vt:lpstr>
      <vt:lpstr>How to access them?</vt:lpstr>
      <vt:lpstr>Multi GPU Partition Access</vt:lpstr>
      <vt:lpstr>Exercise 2</vt:lpstr>
      <vt:lpstr>Exercise 2 Access GPUs on Discovery</vt:lpstr>
      <vt:lpstr>Exercise 2 Accessing different GPU types</vt:lpstr>
      <vt:lpstr>Exercise 1 Activate GPU-enabled TF environment</vt:lpstr>
      <vt:lpstr>Exercise 1 Activate GPU-enabled TF environment</vt:lpstr>
      <vt:lpstr>Exercise 3</vt:lpstr>
      <vt:lpstr>Exercise 3 Submitting GPU-enabled TF Program – Tensor Multiplication</vt:lpstr>
      <vt:lpstr>Exercise 4</vt:lpstr>
      <vt:lpstr>Exercise 4 Accessing GPU-supported environments on Jupyter Lab</vt:lpstr>
      <vt:lpstr>Exercise 4 Accessing GPU-supported environments on Jupyter Lab</vt:lpstr>
      <vt:lpstr>Exercise 4 Accessing GPU-supported environments on Jupyter Lab</vt:lpstr>
      <vt:lpstr>Exercise 4 Accessing GPU-supported environments on Jupyter Lab</vt:lpstr>
      <vt:lpstr>Exercise 4 Accessing GPU-supported environments on Jupyter Lab</vt:lpstr>
      <vt:lpstr>Exercise 4 Accessing GPU-supported environments on Jupyter Lab</vt:lpstr>
      <vt:lpstr>Exercise 5</vt:lpstr>
      <vt:lpstr>Exercise 5 Running GPU-supported programs on Jupyter Lab</vt:lpstr>
      <vt:lpstr>GPU Computing</vt:lpstr>
      <vt:lpstr>Processing Flow</vt:lpstr>
      <vt:lpstr>GPU Programming Languages &amp; Directives</vt:lpstr>
      <vt:lpstr>CUDA Basics</vt:lpstr>
      <vt:lpstr>CUDA Programming Workflow</vt:lpstr>
      <vt:lpstr>Thank you</vt:lpstr>
      <vt:lpstr>Supplemental Material</vt:lpstr>
      <vt:lpstr>CPUs vs GPUs contd.</vt:lpstr>
      <vt:lpstr>PowerPoint Presentation</vt:lpstr>
      <vt:lpstr>Parallel Computation Using GPUs</vt:lpstr>
      <vt:lpstr>Parallel Computation contd.</vt:lpstr>
      <vt:lpstr>PowerPoint Presentation</vt:lpstr>
      <vt:lpstr>Exercise  Create PyTorch Environment</vt:lpstr>
      <vt:lpstr>PowerPoint Presentation</vt:lpstr>
      <vt:lpstr>CUDA </vt:lpstr>
      <vt:lpstr>PowerPoint Presentation</vt:lpstr>
      <vt:lpstr>Cuda Examples </vt:lpstr>
      <vt:lpstr>Result</vt:lpstr>
      <vt:lpstr>Multi GPU Programming</vt:lpstr>
      <vt:lpstr>References</vt:lpstr>
      <vt:lpstr>PowerPoint Presentation</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Joshi, Manasvita</cp:lastModifiedBy>
  <cp:revision>91</cp:revision>
  <cp:lastPrinted>2019-03-27T19:18:08Z</cp:lastPrinted>
  <dcterms:created xsi:type="dcterms:W3CDTF">2019-05-16T14:42:28Z</dcterms:created>
  <dcterms:modified xsi:type="dcterms:W3CDTF">2022-05-23T17:53:41Z</dcterms:modified>
  <cp:category/>
</cp:coreProperties>
</file>