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57"/>
  </p:notesMasterIdLst>
  <p:sldIdLst>
    <p:sldId id="318" r:id="rId2"/>
    <p:sldId id="450" r:id="rId3"/>
    <p:sldId id="415" r:id="rId4"/>
    <p:sldId id="275" r:id="rId5"/>
    <p:sldId id="317" r:id="rId6"/>
    <p:sldId id="335" r:id="rId7"/>
    <p:sldId id="451" r:id="rId8"/>
    <p:sldId id="337" r:id="rId9"/>
    <p:sldId id="338" r:id="rId10"/>
    <p:sldId id="467" r:id="rId11"/>
    <p:sldId id="468" r:id="rId12"/>
    <p:sldId id="469" r:id="rId13"/>
    <p:sldId id="470" r:id="rId14"/>
    <p:sldId id="434" r:id="rId15"/>
    <p:sldId id="444" r:id="rId16"/>
    <p:sldId id="443" r:id="rId17"/>
    <p:sldId id="452" r:id="rId18"/>
    <p:sldId id="460" r:id="rId19"/>
    <p:sldId id="461" r:id="rId20"/>
    <p:sldId id="462" r:id="rId21"/>
    <p:sldId id="463" r:id="rId22"/>
    <p:sldId id="464" r:id="rId23"/>
    <p:sldId id="465" r:id="rId24"/>
    <p:sldId id="466" r:id="rId25"/>
    <p:sldId id="326" r:id="rId26"/>
    <p:sldId id="331" r:id="rId27"/>
    <p:sldId id="329" r:id="rId28"/>
    <p:sldId id="343" r:id="rId29"/>
    <p:sldId id="344" r:id="rId30"/>
    <p:sldId id="453" r:id="rId31"/>
    <p:sldId id="345" r:id="rId32"/>
    <p:sldId id="349" r:id="rId33"/>
    <p:sldId id="454" r:id="rId34"/>
    <p:sldId id="457" r:id="rId35"/>
    <p:sldId id="458" r:id="rId36"/>
    <p:sldId id="455" r:id="rId37"/>
    <p:sldId id="456" r:id="rId38"/>
    <p:sldId id="459" r:id="rId39"/>
    <p:sldId id="276" r:id="rId40"/>
    <p:sldId id="431" r:id="rId41"/>
    <p:sldId id="339" r:id="rId42"/>
    <p:sldId id="446" r:id="rId43"/>
    <p:sldId id="332" r:id="rId44"/>
    <p:sldId id="334" r:id="rId45"/>
    <p:sldId id="323" r:id="rId46"/>
    <p:sldId id="340" r:id="rId47"/>
    <p:sldId id="325" r:id="rId48"/>
    <p:sldId id="327" r:id="rId49"/>
    <p:sldId id="341" r:id="rId50"/>
    <p:sldId id="342" r:id="rId51"/>
    <p:sldId id="351" r:id="rId52"/>
    <p:sldId id="352" r:id="rId53"/>
    <p:sldId id="348" r:id="rId54"/>
    <p:sldId id="346" r:id="rId55"/>
    <p:sldId id="34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A2C"/>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7" autoAdjust="0"/>
    <p:restoredTop sz="76989" autoAdjust="0"/>
  </p:normalViewPr>
  <p:slideViewPr>
    <p:cSldViewPr snapToGrid="0" snapToObjects="1">
      <p:cViewPr varScale="1">
        <p:scale>
          <a:sx n="83" d="100"/>
          <a:sy n="83" d="100"/>
        </p:scale>
        <p:origin x="29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8/18/21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Kepler_(microarchitecture)"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en.wikipedia.org/wiki/Instruction-level_parallelism" TargetMode="External"/><Relationship Id="rId4" Type="http://schemas.openxmlformats.org/officeDocument/2006/relationships/hyperlink" Target="https://en.wikipedia.org/wiki/Fermi_(microarchitectur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session we will introduce you to the concept of parallel computing through graphic processing units (GPUs). We will cover the following topics.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214775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244409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62214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applications such as </a:t>
            </a:r>
            <a:r>
              <a:rPr lang="en-US" dirty="0" err="1"/>
              <a:t>Pytorch</a:t>
            </a:r>
            <a:r>
              <a:rPr lang="en-US" dirty="0"/>
              <a:t> can give you much more details about the GPU device such as a device ID/name, device type etc. </a:t>
            </a:r>
          </a:p>
          <a:p>
            <a:r>
              <a:rPr lang="en-US" dirty="0"/>
              <a:t>Check their API here: https://</a:t>
            </a:r>
            <a:r>
              <a:rPr lang="en-US" dirty="0" err="1"/>
              <a:t>pytorch.org</a:t>
            </a:r>
            <a:r>
              <a:rPr lang="en-US" dirty="0"/>
              <a:t>/docs/stable/</a:t>
            </a:r>
            <a:r>
              <a:rPr lang="en-US" dirty="0" err="1"/>
              <a:t>cuda.html</a:t>
            </a:r>
            <a:endParaRPr lang="en-US" dirty="0"/>
          </a:p>
          <a:p>
            <a:endParaRPr lang="en-US" dirty="0"/>
          </a:p>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1102135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20</a:t>
            </a:fld>
            <a:endParaRPr lang="en-US"/>
          </a:p>
        </p:txBody>
      </p:sp>
    </p:spTree>
    <p:extLst>
      <p:ext uri="{BB962C8B-B14F-4D97-AF65-F5344CB8AC3E}">
        <p14:creationId xmlns:p14="http://schemas.microsoft.com/office/powerpoint/2010/main" val="286182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21</a:t>
            </a:fld>
            <a:endParaRPr lang="en-US"/>
          </a:p>
        </p:txBody>
      </p:sp>
    </p:spTree>
    <p:extLst>
      <p:ext uri="{BB962C8B-B14F-4D97-AF65-F5344CB8AC3E}">
        <p14:creationId xmlns:p14="http://schemas.microsoft.com/office/powerpoint/2010/main" val="71074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284343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323830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612473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323272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25</a:t>
            </a:fld>
            <a:endParaRPr lang="en-US"/>
          </a:p>
        </p:txBody>
      </p:sp>
    </p:spTree>
    <p:extLst>
      <p:ext uri="{BB962C8B-B14F-4D97-AF65-F5344CB8AC3E}">
        <p14:creationId xmlns:p14="http://schemas.microsoft.com/office/powerpoint/2010/main" val="4217043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Three ways to carry out GPU computing or adding GPU acceleration to your applications:</a:t>
            </a:r>
          </a:p>
          <a:p>
            <a:r>
              <a:rPr lang="en-US" sz="1200" b="0" i="0" kern="1200" dirty="0">
                <a:solidFill>
                  <a:schemeClr val="tx1"/>
                </a:solidFill>
                <a:effectLst/>
                <a:latin typeface="+mn-lt"/>
                <a:ea typeface="+mn-ea"/>
                <a:cs typeface="+mn-cs"/>
              </a:rPr>
              <a:t>GPU-accelerated libraries,</a:t>
            </a:r>
          </a:p>
          <a:p>
            <a:r>
              <a:rPr lang="en-US" sz="1200" b="0" i="0" kern="1200" dirty="0">
                <a:solidFill>
                  <a:schemeClr val="tx1"/>
                </a:solidFill>
                <a:effectLst/>
                <a:latin typeface="+mn-lt"/>
                <a:ea typeface="+mn-ea"/>
                <a:cs typeface="+mn-cs"/>
              </a:rPr>
              <a:t>GPU compiler directives, and</a:t>
            </a:r>
          </a:p>
          <a:p>
            <a:r>
              <a:rPr lang="en-US" sz="1200" b="0" i="0" kern="1200" dirty="0">
                <a:solidFill>
                  <a:schemeClr val="tx1"/>
                </a:solidFill>
                <a:effectLst/>
                <a:latin typeface="+mn-lt"/>
                <a:ea typeface="+mn-ea"/>
                <a:cs typeface="+mn-cs"/>
              </a:rPr>
              <a:t>GPU programming languages.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should look into the documentation of their software to see if it supports GPU and if not then they can't do anything to do GPU computing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26</a:t>
            </a:fld>
            <a:endParaRPr lang="en-US"/>
          </a:p>
        </p:txBody>
      </p:sp>
    </p:spTree>
    <p:extLst>
      <p:ext uri="{BB962C8B-B14F-4D97-AF65-F5344CB8AC3E}">
        <p14:creationId xmlns:p14="http://schemas.microsoft.com/office/powerpoint/2010/main" val="68753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(Compute Unified Device Architecture) - Computing platform and language developed by </a:t>
            </a:r>
            <a:r>
              <a:rPr lang="en-US" i="1" dirty="0"/>
              <a:t>NVIDIA</a:t>
            </a:r>
            <a:r>
              <a:rPr lang="en-US" dirty="0"/>
              <a:t> for harnessing the performance of a GPU in general purpose computing [22, 23].</a:t>
            </a:r>
          </a:p>
          <a:p>
            <a:endParaRPr lang="en-US" dirty="0"/>
          </a:p>
          <a:p>
            <a:r>
              <a:rPr lang="en-US" dirty="0"/>
              <a:t>Halide - Programming language for writing digital image processing code for multi-core CPUs and GPUs [24].</a:t>
            </a:r>
          </a:p>
          <a:p>
            <a:endParaRPr lang="en-US" dirty="0"/>
          </a:p>
          <a:p>
            <a:r>
              <a:rPr lang="en-US" dirty="0" err="1"/>
              <a:t>OpenACC</a:t>
            </a:r>
            <a:r>
              <a:rPr lang="en-US" dirty="0"/>
              <a:t> (Open Accelerators) - Programming directive for parallel computing developed by Cray, CAPS, Nvidia and PGI [25].</a:t>
            </a:r>
          </a:p>
          <a:p>
            <a:endParaRPr lang="en-US" dirty="0"/>
          </a:p>
          <a:p>
            <a:r>
              <a:rPr lang="en-US" dirty="0"/>
              <a:t>OpenCL (Open Computing Language) - Low-level application programming interface (API) or directive to launch compute kernels, written in C, on a GPU [26].</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27</a:t>
            </a:fld>
            <a:endParaRPr lang="en-US"/>
          </a:p>
        </p:txBody>
      </p:sp>
    </p:spTree>
    <p:extLst>
      <p:ext uri="{BB962C8B-B14F-4D97-AF65-F5344CB8AC3E}">
        <p14:creationId xmlns:p14="http://schemas.microsoft.com/office/powerpoint/2010/main" val="4232058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CUDA Programming Model Basics:</a:t>
            </a:r>
          </a:p>
          <a:p>
            <a:r>
              <a:rPr lang="en-US" sz="1200" kern="1200" dirty="0">
                <a:solidFill>
                  <a:schemeClr val="tx1"/>
                </a:solidFill>
                <a:effectLst/>
                <a:latin typeface="+mn-lt"/>
                <a:ea typeface="+mn-ea"/>
                <a:cs typeface="+mn-cs"/>
              </a:rPr>
              <a:t> </a:t>
            </a:r>
          </a:p>
          <a:p>
            <a:pPr rtl="0" fontAlgn="ctr"/>
            <a:r>
              <a:rPr lang="en-US" sz="1200" kern="1200" dirty="0">
                <a:solidFill>
                  <a:schemeClr val="tx1"/>
                </a:solidFill>
                <a:effectLst/>
                <a:latin typeface="+mn-lt"/>
                <a:ea typeface="+mn-ea"/>
                <a:cs typeface="+mn-cs"/>
              </a:rPr>
              <a:t>The CUDA programming model is a heterogeneous model in which both the CPU and GPU are used. </a:t>
            </a:r>
          </a:p>
          <a:p>
            <a:pPr rtl="0" fontAlgn="ctr"/>
            <a:r>
              <a:rPr lang="en-US" sz="1200" b="1" kern="1200" dirty="0">
                <a:solidFill>
                  <a:schemeClr val="tx1"/>
                </a:solidFill>
                <a:effectLst/>
                <a:latin typeface="+mn-lt"/>
                <a:ea typeface="+mn-ea"/>
                <a:cs typeface="+mn-cs"/>
              </a:rPr>
              <a:t>Host</a:t>
            </a:r>
            <a:r>
              <a:rPr lang="en-US" sz="1200" kern="1200" dirty="0">
                <a:solidFill>
                  <a:schemeClr val="tx1"/>
                </a:solidFill>
                <a:effectLst/>
                <a:latin typeface="+mn-lt"/>
                <a:ea typeface="+mn-ea"/>
                <a:cs typeface="+mn-cs"/>
              </a:rPr>
              <a:t> - refers to the CPU and its memory</a:t>
            </a:r>
          </a:p>
          <a:p>
            <a:pPr rtl="0" fontAlgn="ctr"/>
            <a:r>
              <a:rPr lang="en-US" sz="1200" b="1" kern="1200" dirty="0">
                <a:solidFill>
                  <a:schemeClr val="tx1"/>
                </a:solidFill>
                <a:effectLst/>
                <a:latin typeface="+mn-lt"/>
                <a:ea typeface="+mn-ea"/>
                <a:cs typeface="+mn-cs"/>
              </a:rPr>
              <a:t>Device</a:t>
            </a:r>
            <a:r>
              <a:rPr lang="en-US" sz="1200" kern="1200" dirty="0">
                <a:solidFill>
                  <a:schemeClr val="tx1"/>
                </a:solidFill>
                <a:effectLst/>
                <a:latin typeface="+mn-lt"/>
                <a:ea typeface="+mn-ea"/>
                <a:cs typeface="+mn-cs"/>
              </a:rPr>
              <a:t> - refers to the GPU and its memory</a:t>
            </a:r>
          </a:p>
          <a:p>
            <a:pPr rtl="0" fontAlgn="ctr"/>
            <a:r>
              <a:rPr lang="en-US" sz="1200" b="1" kern="1200" dirty="0">
                <a:solidFill>
                  <a:schemeClr val="tx1"/>
                </a:solidFill>
                <a:effectLst/>
                <a:latin typeface="+mn-lt"/>
                <a:ea typeface="+mn-ea"/>
                <a:cs typeface="+mn-cs"/>
              </a:rPr>
              <a:t>Kernels</a:t>
            </a:r>
            <a:r>
              <a:rPr lang="en-US" sz="1200" kern="1200" dirty="0">
                <a:solidFill>
                  <a:schemeClr val="tx1"/>
                </a:solidFill>
                <a:effectLst/>
                <a:latin typeface="+mn-lt"/>
                <a:ea typeface="+mn-ea"/>
                <a:cs typeface="+mn-cs"/>
              </a:rPr>
              <a:t> - functions executed on the device by many GPU threads in parallel</a:t>
            </a:r>
          </a:p>
          <a:p>
            <a:pPr rtl="0" fontAlgn="ctr"/>
            <a:r>
              <a:rPr lang="en-US" sz="1200" kern="1200" dirty="0">
                <a:solidFill>
                  <a:schemeClr val="tx1"/>
                </a:solidFill>
                <a:effectLst/>
                <a:latin typeface="+mn-lt"/>
                <a:ea typeface="+mn-ea"/>
                <a:cs typeface="+mn-cs"/>
              </a:rPr>
              <a:t>Code which runs on the host can manage the memory on both host and device, and also launches kernels.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Due to the heterogenous nature of CUDA programming, a typical sequence of operations for CUDA C programming is:</a:t>
            </a:r>
          </a:p>
          <a:p>
            <a:pPr rtl="0" fontAlgn="ctr"/>
            <a:r>
              <a:rPr lang="en-US" sz="1200" b="0" i="0" kern="1200" dirty="0">
                <a:solidFill>
                  <a:schemeClr val="tx1"/>
                </a:solidFill>
                <a:effectLst/>
                <a:latin typeface="+mn-lt"/>
                <a:ea typeface="+mn-ea"/>
                <a:cs typeface="+mn-cs"/>
              </a:rPr>
              <a:t>1. Declare and allocate host and device memory</a:t>
            </a:r>
          </a:p>
          <a:p>
            <a:pPr rtl="0" fontAlgn="ctr"/>
            <a:r>
              <a:rPr lang="en-US" sz="1200" b="0" i="0" kern="1200" dirty="0">
                <a:solidFill>
                  <a:schemeClr val="tx1"/>
                </a:solidFill>
                <a:effectLst/>
                <a:latin typeface="+mn-lt"/>
                <a:ea typeface="+mn-ea"/>
                <a:cs typeface="+mn-cs"/>
              </a:rPr>
              <a:t>2. Initialize host data</a:t>
            </a:r>
          </a:p>
          <a:p>
            <a:pPr rtl="0" fontAlgn="ctr"/>
            <a:r>
              <a:rPr lang="en-US" sz="1200" b="0" i="0" kern="1200" dirty="0">
                <a:solidFill>
                  <a:schemeClr val="tx1"/>
                </a:solidFill>
                <a:effectLst/>
                <a:latin typeface="+mn-lt"/>
                <a:ea typeface="+mn-ea"/>
                <a:cs typeface="+mn-cs"/>
              </a:rPr>
              <a:t>3. Transfer data from host to device</a:t>
            </a:r>
          </a:p>
          <a:p>
            <a:pPr rtl="0" fontAlgn="ctr"/>
            <a:r>
              <a:rPr lang="en-US" sz="1200" b="0" i="0" kern="1200" dirty="0">
                <a:solidFill>
                  <a:schemeClr val="tx1"/>
                </a:solidFill>
                <a:effectLst/>
                <a:latin typeface="+mn-lt"/>
                <a:ea typeface="+mn-ea"/>
                <a:cs typeface="+mn-cs"/>
              </a:rPr>
              <a:t>4. Execute one or more kernels</a:t>
            </a:r>
          </a:p>
          <a:p>
            <a:pPr rtl="0" fontAlgn="ctr"/>
            <a:r>
              <a:rPr lang="en-US" sz="1200" b="0" i="0" kern="1200" dirty="0">
                <a:solidFill>
                  <a:schemeClr val="tx1"/>
                </a:solidFill>
                <a:effectLst/>
                <a:latin typeface="+mn-lt"/>
                <a:ea typeface="+mn-ea"/>
                <a:cs typeface="+mn-cs"/>
              </a:rPr>
              <a:t>5. Transfer results from device to host</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28</a:t>
            </a:fld>
            <a:endParaRPr lang="en-US"/>
          </a:p>
        </p:txBody>
      </p:sp>
    </p:spTree>
    <p:extLst>
      <p:ext uri="{BB962C8B-B14F-4D97-AF65-F5344CB8AC3E}">
        <p14:creationId xmlns:p14="http://schemas.microsoft.com/office/powerpoint/2010/main" val="1823209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Several warps constitute a thread block. Several thread blocks are assigned to a Streaming Multiprocessor (SM). Several SM constitute the whole GPU unit (which executes the whole Kernel Grid).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architecture in GPU (say </a:t>
            </a:r>
            <a:r>
              <a:rPr lang="en-US" sz="1200" b="0" i="0" u="none" strike="noStrike" kern="1200" dirty="0">
                <a:solidFill>
                  <a:schemeClr val="tx1"/>
                </a:solidFill>
                <a:effectLst/>
                <a:latin typeface="+mn-lt"/>
                <a:ea typeface="+mn-ea"/>
                <a:cs typeface="+mn-cs"/>
                <a:hlinkClick r:id="rId3" tooltip="Kepler (microarchitecture)"/>
              </a:rPr>
              <a:t>Kepler</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Fermi (microarchitecture)"/>
              </a:rPr>
              <a:t>Fermi</a:t>
            </a:r>
            <a:r>
              <a:rPr lang="en-US" sz="1200" b="0" i="0" kern="1200" dirty="0">
                <a:solidFill>
                  <a:schemeClr val="tx1"/>
                </a:solidFill>
                <a:effectLst/>
                <a:latin typeface="+mn-lt"/>
                <a:ea typeface="+mn-ea"/>
                <a:cs typeface="+mn-cs"/>
              </a:rPr>
              <a:t>) consists of several SM or Streaming Multiprocessors. These are general purpose processors with a low clock rate target and a small cache. An SM is able to execute several thread blocks in parallel. As soon as one of its thread block has completed execution, it takes up the serially next thread block. In general, SMs support </a:t>
            </a:r>
            <a:r>
              <a:rPr lang="en-US" sz="1200" b="0" i="0" u="none" strike="noStrike" kern="1200" dirty="0">
                <a:solidFill>
                  <a:schemeClr val="tx1"/>
                </a:solidFill>
                <a:effectLst/>
                <a:latin typeface="+mn-lt"/>
                <a:ea typeface="+mn-ea"/>
                <a:cs typeface="+mn-cs"/>
                <a:hlinkClick r:id="rId5" tooltip="Instruction-level parallelism"/>
              </a:rPr>
              <a:t>instruction-level parallelism</a:t>
            </a:r>
            <a:r>
              <a:rPr lang="en-US" sz="1200" b="0" i="0" kern="1200" dirty="0">
                <a:solidFill>
                  <a:schemeClr val="tx1"/>
                </a:solidFill>
                <a:effectLst/>
                <a:latin typeface="+mn-lt"/>
                <a:ea typeface="+mn-ea"/>
                <a:cs typeface="+mn-cs"/>
              </a:rPr>
              <a:t> but not branch prediction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a:t>
            </a:r>
            <a:r>
              <a:rPr lang="en-US" sz="1200" b="0" i="0" kern="1200" dirty="0" err="1">
                <a:solidFill>
                  <a:schemeClr val="tx1"/>
                </a:solidFill>
                <a:effectLst/>
                <a:latin typeface="+mn-lt"/>
                <a:ea typeface="+mn-ea"/>
                <a:cs typeface="+mn-cs"/>
              </a:rPr>
              <a:t>en.wikipedia.org</a:t>
            </a:r>
            <a:r>
              <a:rPr lang="en-US" sz="1200" b="0" i="0" kern="1200" dirty="0">
                <a:solidFill>
                  <a:schemeClr val="tx1"/>
                </a:solidFill>
                <a:effectLst/>
                <a:latin typeface="+mn-lt"/>
                <a:ea typeface="+mn-ea"/>
                <a:cs typeface="+mn-cs"/>
              </a:rPr>
              <a:t>/wiki/</a:t>
            </a:r>
            <a:r>
              <a:rPr lang="en-US" sz="1200" b="0" i="0" kern="1200" dirty="0" err="1">
                <a:solidFill>
                  <a:schemeClr val="tx1"/>
                </a:solidFill>
                <a:effectLst/>
                <a:latin typeface="+mn-lt"/>
                <a:ea typeface="+mn-ea"/>
                <a:cs typeface="+mn-cs"/>
              </a:rPr>
              <a:t>Thread_block</a:t>
            </a:r>
            <a:r>
              <a:rPr lang="en-US" sz="1200" b="0" i="0" kern="1200" dirty="0">
                <a:solidFill>
                  <a:schemeClr val="tx1"/>
                </a:solidFill>
                <a:effectLst/>
                <a:latin typeface="+mn-lt"/>
                <a:ea typeface="+mn-ea"/>
                <a:cs typeface="+mn-cs"/>
              </a:rPr>
              <a:t>_(</a:t>
            </a:r>
            <a:r>
              <a:rPr lang="en-US" sz="1200" b="0" i="0" kern="1200" dirty="0" err="1">
                <a:solidFill>
                  <a:schemeClr val="tx1"/>
                </a:solidFill>
                <a:effectLst/>
                <a:latin typeface="+mn-lt"/>
                <a:ea typeface="+mn-ea"/>
                <a:cs typeface="+mn-cs"/>
              </a:rPr>
              <a:t>CUDA_programming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K40 - 2880 CUDA Cores</a:t>
            </a:r>
          </a:p>
          <a:p>
            <a:r>
              <a:rPr lang="en-US" sz="1200" b="1" i="0" kern="1200" dirty="0">
                <a:solidFill>
                  <a:schemeClr val="tx1"/>
                </a:solidFill>
                <a:effectLst/>
                <a:latin typeface="+mn-lt"/>
                <a:ea typeface="+mn-ea"/>
                <a:cs typeface="+mn-cs"/>
              </a:rPr>
              <a:t>K80 - 4992 CUDA cores</a:t>
            </a:r>
          </a:p>
          <a:p>
            <a:r>
              <a:rPr lang="en-US" sz="1200" b="1" i="0" kern="1200" dirty="0">
                <a:solidFill>
                  <a:schemeClr val="tx1"/>
                </a:solidFill>
                <a:effectLst/>
                <a:latin typeface="+mn-lt"/>
                <a:ea typeface="+mn-ea"/>
                <a:cs typeface="+mn-cs"/>
              </a:rPr>
              <a:t>P100 - 3584 CUDA cores</a:t>
            </a:r>
          </a:p>
          <a:p>
            <a:r>
              <a:rPr lang="en-US" sz="1200" b="1" i="0" kern="1200" dirty="0">
                <a:solidFill>
                  <a:schemeClr val="tx1"/>
                </a:solidFill>
                <a:effectLst/>
                <a:latin typeface="+mn-lt"/>
                <a:ea typeface="+mn-ea"/>
                <a:cs typeface="+mn-cs"/>
              </a:rPr>
              <a:t>T4 - 2560 CUDA Cores</a:t>
            </a:r>
          </a:p>
          <a:p>
            <a:r>
              <a:rPr lang="en-US" sz="1200" b="1" i="0" kern="1200" dirty="0">
                <a:solidFill>
                  <a:schemeClr val="tx1"/>
                </a:solidFill>
                <a:effectLst/>
                <a:latin typeface="+mn-lt"/>
                <a:ea typeface="+mn-ea"/>
                <a:cs typeface="+mn-cs"/>
              </a:rPr>
              <a:t>V100 - 640 Tensor Cores</a:t>
            </a:r>
          </a:p>
          <a:p>
            <a:r>
              <a:rPr lang="en-US" sz="1200" b="1" i="0" kern="1200" dirty="0">
                <a:solidFill>
                  <a:schemeClr val="tx1"/>
                </a:solidFill>
                <a:effectLst/>
                <a:latin typeface="+mn-lt"/>
                <a:ea typeface="+mn-ea"/>
                <a:cs typeface="+mn-cs"/>
              </a:rPr>
              <a:t>A100 – 6912 CUDA cores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29</a:t>
            </a:fld>
            <a:endParaRPr lang="en-US"/>
          </a:p>
        </p:txBody>
      </p:sp>
    </p:spTree>
    <p:extLst>
      <p:ext uri="{BB962C8B-B14F-4D97-AF65-F5344CB8AC3E}">
        <p14:creationId xmlns:p14="http://schemas.microsoft.com/office/powerpoint/2010/main" val="4276939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Typical workflow for CUDA programming model [31]</a:t>
            </a:r>
          </a:p>
          <a:p>
            <a:endParaRPr lang="en-US" sz="1200" b="0" i="0" kern="1200" dirty="0">
              <a:solidFill>
                <a:schemeClr val="tx1"/>
              </a:solidFill>
              <a:effectLst/>
              <a:latin typeface="+mn-lt"/>
              <a:ea typeface="+mn-ea"/>
              <a:cs typeface="+mn-cs"/>
            </a:endParaRPr>
          </a:p>
          <a:p>
            <a:r>
              <a:rPr lang="en-US" dirty="0"/>
              <a:t>1. Copy input data from CPU memory to GPU memory (PCI Bus)</a:t>
            </a:r>
          </a:p>
          <a:p>
            <a:r>
              <a:rPr lang="en-US" dirty="0"/>
              <a:t>2. Load GPU code and execute it, caching data on chip for performance.</a:t>
            </a:r>
          </a:p>
          <a:p>
            <a:r>
              <a:rPr lang="en-US" dirty="0"/>
              <a:t>3. Copy results from GPU memory to CPU memory</a:t>
            </a:r>
          </a:p>
        </p:txBody>
      </p:sp>
      <p:sp>
        <p:nvSpPr>
          <p:cNvPr id="4" name="Slide Number Placeholder 3"/>
          <p:cNvSpPr>
            <a:spLocks noGrp="1"/>
          </p:cNvSpPr>
          <p:nvPr>
            <p:ph type="sldNum" sz="quarter" idx="5"/>
          </p:nvPr>
        </p:nvSpPr>
        <p:spPr/>
        <p:txBody>
          <a:bodyPr/>
          <a:lstStyle/>
          <a:p>
            <a:fld id="{46B03E4E-4774-E944-990E-761C025100EC}" type="slidenum">
              <a:rPr lang="en-US" smtClean="0"/>
              <a:t>30</a:t>
            </a:fld>
            <a:endParaRPr lang="en-US"/>
          </a:p>
        </p:txBody>
      </p:sp>
    </p:spTree>
    <p:extLst>
      <p:ext uri="{BB962C8B-B14F-4D97-AF65-F5344CB8AC3E}">
        <p14:creationId xmlns:p14="http://schemas.microsoft.com/office/powerpoint/2010/main" val="4973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C/C++ keyword __global__ indicates a function that:</a:t>
            </a:r>
          </a:p>
          <a:p>
            <a:pPr marL="228600" indent="-228600">
              <a:buAutoNum type="arabicPeriod"/>
            </a:pPr>
            <a:r>
              <a:rPr lang="en-US" dirty="0"/>
              <a:t>Runs on the device</a:t>
            </a:r>
          </a:p>
          <a:p>
            <a:pPr marL="228600" indent="-228600">
              <a:buAutoNum type="arabicPeriod"/>
            </a:pPr>
            <a:r>
              <a:rPr lang="en-US" dirty="0"/>
              <a:t>Is called from host code</a:t>
            </a:r>
          </a:p>
          <a:p>
            <a:pPr marL="228600" indent="-228600">
              <a:buAutoNum type="arabicPeriod"/>
            </a:pPr>
            <a:endParaRPr lang="en-US" dirty="0"/>
          </a:p>
          <a:p>
            <a:pPr marL="0" indent="0">
              <a:buNone/>
            </a:pPr>
            <a:r>
              <a:rPr lang="en-US" dirty="0" err="1"/>
              <a:t>nvcc</a:t>
            </a:r>
            <a:r>
              <a:rPr lang="en-US" dirty="0"/>
              <a:t> separates source code into host and device components:</a:t>
            </a:r>
          </a:p>
          <a:p>
            <a:pPr marL="228600" indent="-228600">
              <a:buAutoNum type="arabicPeriod"/>
            </a:pPr>
            <a:r>
              <a:rPr lang="en-US" dirty="0"/>
              <a:t>Device functions (e.g. hello()) processed by NVIDIA compiler</a:t>
            </a:r>
          </a:p>
          <a:p>
            <a:pPr marL="228600" indent="-228600">
              <a:buAutoNum type="arabicPeriod"/>
            </a:pPr>
            <a:r>
              <a:rPr lang="en-US" dirty="0"/>
              <a:t>Host functions (e.g. main()) processed by standard host compiler (</a:t>
            </a:r>
            <a:r>
              <a:rPr lang="en-US" dirty="0" err="1"/>
              <a:t>gcc</a:t>
            </a:r>
            <a:r>
              <a:rPr lang="en-US" dirty="0"/>
              <a:t>)</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hello&lt;&lt;&lt;NUM_BLOCKS, BLOCK_WIDTH&gt;&gt;&gt;();</a:t>
            </a:r>
          </a:p>
          <a:p>
            <a:pPr marL="0" indent="0">
              <a:buNone/>
            </a:pPr>
            <a:r>
              <a:rPr lang="en-US" dirty="0"/>
              <a:t>Triple angle brackets mark a call from host code to device code (Also called a “kernel launch”)</a:t>
            </a:r>
          </a:p>
          <a:p>
            <a:pPr marL="0" indent="0">
              <a:buNone/>
            </a:pPr>
            <a:r>
              <a:rPr lang="en-US" dirty="0"/>
              <a:t>NUM_BLOCKS - each parallel invocation of hello() is referred to as a block</a:t>
            </a:r>
          </a:p>
          <a:p>
            <a:pPr marL="0" indent="0">
              <a:buNone/>
            </a:pPr>
            <a:r>
              <a:rPr lang="en-US" dirty="0"/>
              <a:t>set of blocks is referred to as a grid</a:t>
            </a:r>
          </a:p>
          <a:p>
            <a:pPr marL="0" indent="0">
              <a:buNone/>
            </a:pPr>
            <a:r>
              <a:rPr lang="en-US" dirty="0"/>
              <a:t>Each invocation can refer to its block index using </a:t>
            </a:r>
            <a:r>
              <a:rPr lang="en-US" dirty="0" err="1"/>
              <a:t>blockIdx.x</a:t>
            </a:r>
            <a:endParaRPr lang="en-US" dirty="0"/>
          </a:p>
          <a:p>
            <a:pPr marL="0" indent="0">
              <a:buNone/>
            </a:pPr>
            <a:r>
              <a:rPr lang="en-US" dirty="0"/>
              <a:t>BLOCK_WIDTH – threads per block </a:t>
            </a:r>
          </a:p>
        </p:txBody>
      </p:sp>
      <p:sp>
        <p:nvSpPr>
          <p:cNvPr id="4" name="Slide Number Placeholder 3"/>
          <p:cNvSpPr>
            <a:spLocks noGrp="1"/>
          </p:cNvSpPr>
          <p:nvPr>
            <p:ph type="sldNum" sz="quarter" idx="5"/>
          </p:nvPr>
        </p:nvSpPr>
        <p:spPr/>
        <p:txBody>
          <a:bodyPr/>
          <a:lstStyle/>
          <a:p>
            <a:fld id="{46B03E4E-4774-E944-990E-761C025100EC}" type="slidenum">
              <a:rPr lang="en-US" smtClean="0"/>
              <a:t>32</a:t>
            </a:fld>
            <a:endParaRPr lang="en-US"/>
          </a:p>
        </p:txBody>
      </p:sp>
    </p:spTree>
    <p:extLst>
      <p:ext uri="{BB962C8B-B14F-4D97-AF65-F5344CB8AC3E}">
        <p14:creationId xmlns:p14="http://schemas.microsoft.com/office/powerpoint/2010/main" val="4189997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33</a:t>
            </a:fld>
            <a:endParaRPr lang="en-US"/>
          </a:p>
        </p:txBody>
      </p:sp>
    </p:spTree>
    <p:extLst>
      <p:ext uri="{BB962C8B-B14F-4D97-AF65-F5344CB8AC3E}">
        <p14:creationId xmlns:p14="http://schemas.microsoft.com/office/powerpoint/2010/main" val="2155062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C/C++ keyword __global__ indicates a function that:</a:t>
            </a:r>
          </a:p>
          <a:p>
            <a:pPr marL="228600" indent="-228600">
              <a:buAutoNum type="arabicPeriod"/>
            </a:pPr>
            <a:r>
              <a:rPr lang="en-US" dirty="0"/>
              <a:t>Runs on the device</a:t>
            </a:r>
          </a:p>
          <a:p>
            <a:pPr marL="228600" indent="-228600">
              <a:buAutoNum type="arabicPeriod"/>
            </a:pPr>
            <a:r>
              <a:rPr lang="en-US" dirty="0"/>
              <a:t>Is called from host code</a:t>
            </a:r>
          </a:p>
          <a:p>
            <a:pPr marL="228600" indent="-228600">
              <a:buAutoNum type="arabicPeriod"/>
            </a:pPr>
            <a:endParaRPr lang="en-US" dirty="0"/>
          </a:p>
          <a:p>
            <a:pPr marL="0" indent="0">
              <a:buNone/>
            </a:pPr>
            <a:r>
              <a:rPr lang="en-US" dirty="0" err="1"/>
              <a:t>nvcc</a:t>
            </a:r>
            <a:r>
              <a:rPr lang="en-US" dirty="0"/>
              <a:t> separates source code into host and device components:</a:t>
            </a:r>
          </a:p>
          <a:p>
            <a:pPr marL="228600" indent="-228600">
              <a:buAutoNum type="arabicPeriod"/>
            </a:pPr>
            <a:r>
              <a:rPr lang="en-US" dirty="0"/>
              <a:t>Device functions (e.g. hello()) processed by NVIDIA compiler</a:t>
            </a:r>
          </a:p>
          <a:p>
            <a:pPr marL="228600" indent="-228600">
              <a:buAutoNum type="arabicPeriod"/>
            </a:pPr>
            <a:r>
              <a:rPr lang="en-US" dirty="0"/>
              <a:t>Host functions (e.g. main()) processed by standard host compiler (</a:t>
            </a:r>
            <a:r>
              <a:rPr lang="en-US" dirty="0" err="1"/>
              <a:t>gcc</a:t>
            </a:r>
            <a:r>
              <a:rPr lang="en-US" dirty="0"/>
              <a:t>)</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hello&lt;&lt;&lt;NUM_BLOCKS, BLOCK_WIDTH&gt;&gt;&gt;();</a:t>
            </a:r>
          </a:p>
          <a:p>
            <a:pPr marL="0" indent="0">
              <a:buNone/>
            </a:pPr>
            <a:r>
              <a:rPr lang="en-US" dirty="0"/>
              <a:t>Triple angle brackets mark a call from host code to device code (Also called a “kernel launch”)</a:t>
            </a:r>
          </a:p>
          <a:p>
            <a:pPr marL="0" indent="0">
              <a:buNone/>
            </a:pPr>
            <a:r>
              <a:rPr lang="en-US" dirty="0"/>
              <a:t>NUM_BLOCKS, BLOCK_WIDTH are the parameters</a:t>
            </a:r>
          </a:p>
        </p:txBody>
      </p:sp>
      <p:sp>
        <p:nvSpPr>
          <p:cNvPr id="4" name="Slide Number Placeholder 3"/>
          <p:cNvSpPr>
            <a:spLocks noGrp="1"/>
          </p:cNvSpPr>
          <p:nvPr>
            <p:ph type="sldNum" sz="quarter" idx="5"/>
          </p:nvPr>
        </p:nvSpPr>
        <p:spPr/>
        <p:txBody>
          <a:bodyPr/>
          <a:lstStyle/>
          <a:p>
            <a:fld id="{46B03E4E-4774-E944-990E-761C025100EC}" type="slidenum">
              <a:rPr lang="en-US" smtClean="0"/>
              <a:t>34</a:t>
            </a:fld>
            <a:endParaRPr lang="en-US"/>
          </a:p>
        </p:txBody>
      </p:sp>
    </p:spTree>
    <p:extLst>
      <p:ext uri="{BB962C8B-B14F-4D97-AF65-F5344CB8AC3E}">
        <p14:creationId xmlns:p14="http://schemas.microsoft.com/office/powerpoint/2010/main" val="675667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C/C++ keyword __global__ indicates a function that:</a:t>
            </a:r>
          </a:p>
          <a:p>
            <a:pPr marL="228600" indent="-228600">
              <a:buAutoNum type="arabicPeriod"/>
            </a:pPr>
            <a:r>
              <a:rPr lang="en-US" dirty="0"/>
              <a:t>Runs on the device</a:t>
            </a:r>
          </a:p>
          <a:p>
            <a:pPr marL="228600" indent="-228600">
              <a:buAutoNum type="arabicPeriod"/>
            </a:pPr>
            <a:r>
              <a:rPr lang="en-US" dirty="0"/>
              <a:t>Is called from host code</a:t>
            </a:r>
          </a:p>
          <a:p>
            <a:pPr marL="228600" indent="-228600">
              <a:buAutoNum type="arabicPeriod"/>
            </a:pPr>
            <a:endParaRPr lang="en-US" dirty="0"/>
          </a:p>
          <a:p>
            <a:pPr marL="0" indent="0">
              <a:buNone/>
            </a:pPr>
            <a:r>
              <a:rPr lang="en-US" dirty="0" err="1"/>
              <a:t>nvcc</a:t>
            </a:r>
            <a:r>
              <a:rPr lang="en-US" dirty="0"/>
              <a:t> separates source code into host and device components:</a:t>
            </a:r>
          </a:p>
          <a:p>
            <a:pPr marL="228600" indent="-228600">
              <a:buAutoNum type="arabicPeriod"/>
            </a:pPr>
            <a:r>
              <a:rPr lang="en-US" dirty="0"/>
              <a:t>Device functions (e.g. hello()) processed by NVIDIA compiler</a:t>
            </a:r>
          </a:p>
          <a:p>
            <a:pPr marL="228600" indent="-228600">
              <a:buAutoNum type="arabicPeriod"/>
            </a:pPr>
            <a:r>
              <a:rPr lang="en-US" dirty="0"/>
              <a:t>Host functions (e.g. main()) processed by standard host compiler (</a:t>
            </a:r>
            <a:r>
              <a:rPr lang="en-US" dirty="0" err="1"/>
              <a:t>gcc</a:t>
            </a:r>
            <a:r>
              <a:rPr lang="en-US" dirty="0"/>
              <a:t>)</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hello&lt;&lt;&lt;NUM_BLOCKS, BLOCK_WIDTH&gt;&gt;&gt;();</a:t>
            </a:r>
          </a:p>
          <a:p>
            <a:pPr marL="0" indent="0">
              <a:buNone/>
            </a:pPr>
            <a:r>
              <a:rPr lang="en-US" dirty="0"/>
              <a:t>Triple angle brackets mark a call from host code to device code (Also called a “kernel launch”)</a:t>
            </a:r>
          </a:p>
          <a:p>
            <a:pPr marL="0" indent="0">
              <a:buNone/>
            </a:pPr>
            <a:r>
              <a:rPr lang="en-US" dirty="0"/>
              <a:t>NUM_BLOCKS, BLOCK_WIDTH are the parameters</a:t>
            </a:r>
          </a:p>
        </p:txBody>
      </p:sp>
      <p:sp>
        <p:nvSpPr>
          <p:cNvPr id="4" name="Slide Number Placeholder 3"/>
          <p:cNvSpPr>
            <a:spLocks noGrp="1"/>
          </p:cNvSpPr>
          <p:nvPr>
            <p:ph type="sldNum" sz="quarter" idx="5"/>
          </p:nvPr>
        </p:nvSpPr>
        <p:spPr/>
        <p:txBody>
          <a:bodyPr/>
          <a:lstStyle/>
          <a:p>
            <a:fld id="{46B03E4E-4774-E944-990E-761C025100EC}" type="slidenum">
              <a:rPr lang="en-US" smtClean="0"/>
              <a:t>35</a:t>
            </a:fld>
            <a:endParaRPr lang="en-US"/>
          </a:p>
        </p:txBody>
      </p:sp>
    </p:spTree>
    <p:extLst>
      <p:ext uri="{BB962C8B-B14F-4D97-AF65-F5344CB8AC3E}">
        <p14:creationId xmlns:p14="http://schemas.microsoft.com/office/powerpoint/2010/main" val="311913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C/C++ keyword __global__ indicates a function that:</a:t>
            </a:r>
          </a:p>
          <a:p>
            <a:pPr marL="228600" indent="-228600">
              <a:buAutoNum type="arabicPeriod"/>
            </a:pPr>
            <a:r>
              <a:rPr lang="en-US" dirty="0"/>
              <a:t>Runs on the device</a:t>
            </a:r>
          </a:p>
          <a:p>
            <a:pPr marL="228600" indent="-228600">
              <a:buAutoNum type="arabicPeriod"/>
            </a:pPr>
            <a:r>
              <a:rPr lang="en-US" dirty="0"/>
              <a:t>Is called from host code</a:t>
            </a:r>
          </a:p>
          <a:p>
            <a:pPr marL="228600" indent="-228600">
              <a:buAutoNum type="arabicPeriod"/>
            </a:pPr>
            <a:endParaRPr lang="en-US" dirty="0"/>
          </a:p>
          <a:p>
            <a:pPr marL="0" indent="0">
              <a:buNone/>
            </a:pPr>
            <a:r>
              <a:rPr lang="en-US" dirty="0" err="1"/>
              <a:t>nvcc</a:t>
            </a:r>
            <a:r>
              <a:rPr lang="en-US" dirty="0"/>
              <a:t> separates source code into host and device components:</a:t>
            </a:r>
          </a:p>
          <a:p>
            <a:pPr marL="228600" indent="-228600">
              <a:buAutoNum type="arabicPeriod"/>
            </a:pPr>
            <a:r>
              <a:rPr lang="en-US" dirty="0"/>
              <a:t>Device functions (e.g. hello()) processed by NVIDIA compiler</a:t>
            </a:r>
          </a:p>
          <a:p>
            <a:pPr marL="228600" indent="-228600">
              <a:buAutoNum type="arabicPeriod"/>
            </a:pPr>
            <a:r>
              <a:rPr lang="en-US" dirty="0"/>
              <a:t>Host functions (e.g. main()) processed by standard host compiler (</a:t>
            </a:r>
            <a:r>
              <a:rPr lang="en-US" dirty="0" err="1"/>
              <a:t>gcc</a:t>
            </a:r>
            <a:r>
              <a:rPr lang="en-US" dirty="0"/>
              <a:t>)</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hello&lt;&lt;&lt;NUM_BLOCKS, BLOCK_WIDTH&gt;&gt;&gt;();</a:t>
            </a:r>
          </a:p>
          <a:p>
            <a:pPr marL="0" indent="0">
              <a:buNone/>
            </a:pPr>
            <a:r>
              <a:rPr lang="en-US" dirty="0"/>
              <a:t>Triple angle brackets mark a call from host code to device code (Also called a “kernel launch”)</a:t>
            </a:r>
          </a:p>
          <a:p>
            <a:pPr marL="0" indent="0">
              <a:buNone/>
            </a:pPr>
            <a:r>
              <a:rPr lang="en-US" dirty="0"/>
              <a:t>NUM_BLOCKS, BLOCK_WIDTH are the parameters</a:t>
            </a:r>
          </a:p>
        </p:txBody>
      </p:sp>
      <p:sp>
        <p:nvSpPr>
          <p:cNvPr id="4" name="Slide Number Placeholder 3"/>
          <p:cNvSpPr>
            <a:spLocks noGrp="1"/>
          </p:cNvSpPr>
          <p:nvPr>
            <p:ph type="sldNum" sz="quarter" idx="5"/>
          </p:nvPr>
        </p:nvSpPr>
        <p:spPr/>
        <p:txBody>
          <a:bodyPr/>
          <a:lstStyle/>
          <a:p>
            <a:fld id="{46B03E4E-4774-E944-990E-761C025100EC}" type="slidenum">
              <a:rPr lang="en-US" smtClean="0"/>
              <a:t>36</a:t>
            </a:fld>
            <a:endParaRPr lang="en-US"/>
          </a:p>
        </p:txBody>
      </p:sp>
    </p:spTree>
    <p:extLst>
      <p:ext uri="{BB962C8B-B14F-4D97-AF65-F5344CB8AC3E}">
        <p14:creationId xmlns:p14="http://schemas.microsoft.com/office/powerpoint/2010/main" val="25168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use threads?</a:t>
            </a:r>
          </a:p>
          <a:p>
            <a:r>
              <a:rPr lang="en-US" dirty="0"/>
              <a:t>Unlike parallel blocks, threads have mechanisms to efficiently:</a:t>
            </a:r>
          </a:p>
          <a:p>
            <a:pPr marL="228600" indent="-228600">
              <a:buAutoNum type="arabicPeriod"/>
            </a:pPr>
            <a:r>
              <a:rPr lang="en-US" dirty="0"/>
              <a:t>Communicate</a:t>
            </a:r>
          </a:p>
          <a:p>
            <a:pPr marL="228600" indent="-228600">
              <a:buAutoNum type="arabicPeriod"/>
            </a:pPr>
            <a:r>
              <a:rPr lang="en-US" dirty="0"/>
              <a:t>Synchronize</a:t>
            </a:r>
          </a:p>
          <a:p>
            <a:pPr marL="228600" indent="-228600">
              <a:buAutoNum type="arabicPeriod"/>
            </a:pPr>
            <a:endParaRPr lang="en-US" dirty="0"/>
          </a:p>
          <a:p>
            <a:pPr marL="0" indent="0">
              <a:buNone/>
            </a:pPr>
            <a:r>
              <a:rPr lang="en-US" dirty="0"/>
              <a:t>Within a block, threads share data via shared memory. By opposition to device memory, referred to as global memory.</a:t>
            </a:r>
          </a:p>
          <a:p>
            <a:pPr marL="0" indent="0">
              <a:buNone/>
            </a:pPr>
            <a:r>
              <a:rPr lang="en-US" dirty="0"/>
              <a:t>Extremely fast on-chip memory - like a user-managed cache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Declare using __shared__, allocated per block</a:t>
            </a:r>
          </a:p>
          <a:p>
            <a:pPr marL="171450" indent="-171450">
              <a:buFont typeface="Arial" panose="020B0604020202020204" pitchFamily="34" charset="0"/>
              <a:buChar char="•"/>
            </a:pPr>
            <a:r>
              <a:rPr lang="en-US" dirty="0"/>
              <a:t>Data is not visible to threads in other blocks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37</a:t>
            </a:fld>
            <a:endParaRPr lang="en-US"/>
          </a:p>
        </p:txBody>
      </p:sp>
    </p:spTree>
    <p:extLst>
      <p:ext uri="{BB962C8B-B14F-4D97-AF65-F5344CB8AC3E}">
        <p14:creationId xmlns:p14="http://schemas.microsoft.com/office/powerpoint/2010/main" val="23807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43</a:t>
            </a:fld>
            <a:endParaRPr lang="en-US"/>
          </a:p>
        </p:txBody>
      </p:sp>
    </p:spTree>
    <p:extLst>
      <p:ext uri="{BB962C8B-B14F-4D97-AF65-F5344CB8AC3E}">
        <p14:creationId xmlns:p14="http://schemas.microsoft.com/office/powerpoint/2010/main" val="2005235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GPUs are used as co-processors to accelerate CPUs for general-purpose scientific and engineering computing. </a:t>
            </a:r>
          </a:p>
          <a:p>
            <a:r>
              <a:rPr lang="en-US" sz="1200" b="0" i="0" kern="1200" dirty="0">
                <a:solidFill>
                  <a:schemeClr val="tx1"/>
                </a:solidFill>
                <a:effectLst/>
                <a:latin typeface="+mn-lt"/>
                <a:ea typeface="+mn-ea"/>
                <a:cs typeface="+mn-cs"/>
              </a:rPr>
              <a:t>A GPU accelerates applications running on a CPU by offloading some of the compute-intensive and time consuming portions of the code. </a:t>
            </a:r>
          </a:p>
          <a:p>
            <a:r>
              <a:rPr lang="en-US" sz="1200" b="0" i="0" kern="1200" dirty="0">
                <a:solidFill>
                  <a:schemeClr val="tx1"/>
                </a:solidFill>
                <a:effectLst/>
                <a:latin typeface="+mn-lt"/>
                <a:ea typeface="+mn-ea"/>
                <a:cs typeface="+mn-cs"/>
              </a:rPr>
              <a:t>As shown in the </a:t>
            </a:r>
            <a:r>
              <a:rPr lang="en-US" sz="1200" b="0" i="0" kern="1200">
                <a:solidFill>
                  <a:schemeClr val="tx1"/>
                </a:solidFill>
                <a:effectLst/>
                <a:latin typeface="+mn-lt"/>
                <a:ea typeface="+mn-ea"/>
                <a:cs typeface="+mn-cs"/>
              </a:rPr>
              <a:t>last figure, </a:t>
            </a:r>
            <a:r>
              <a:rPr lang="en-US" sz="1200" b="0" i="0" kern="1200" dirty="0">
                <a:solidFill>
                  <a:schemeClr val="tx1"/>
                </a:solidFill>
                <a:effectLst/>
                <a:latin typeface="+mn-lt"/>
                <a:ea typeface="+mn-ea"/>
                <a:cs typeface="+mn-cs"/>
              </a:rPr>
              <a:t>the massively parallel architecture of GPU is what is responsible for its high compute performance. CPU cores are smarter than individual GPU cores and can process large and broad instruction sets, manage every input and output of a computer that a GPU cannot do. On the other hand, GPUs can process data several orders of magnitude faster than a CPU due to massive parallelism.</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44</a:t>
            </a:fld>
            <a:endParaRPr lang="en-US"/>
          </a:p>
        </p:txBody>
      </p:sp>
    </p:spTree>
    <p:extLst>
      <p:ext uri="{BB962C8B-B14F-4D97-AF65-F5344CB8AC3E}">
        <p14:creationId xmlns:p14="http://schemas.microsoft.com/office/powerpoint/2010/main" val="4273629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CPU coordinates a wide range of general-purpose computing tasks, while the GPU performs a narrower range of more specialized tasks (usually mathematical). In that sense, a GPU can never fully replace a CPU but rather complements CPU architecture and completes more work in the same amount of time as compared to a CPU. Since GPUs can perform concurrent operations on multiple sets of data, they are also used for non-graphical tasks such as </a:t>
            </a:r>
            <a:r>
              <a:rPr lang="en-US" sz="1200" b="0" i="1" kern="1200" dirty="0">
                <a:solidFill>
                  <a:schemeClr val="tx1"/>
                </a:solidFill>
                <a:effectLst/>
                <a:latin typeface="+mn-lt"/>
                <a:ea typeface="+mn-ea"/>
                <a:cs typeface="+mn-cs"/>
              </a:rPr>
              <a:t>machine learning (ML), artificial intelligence(AI), and high performance computation (HPC)</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server environment, there might be 24 to 48 very fast CPU cores. Adding 4 to 8 GPUs to this same server can provide up to 40,000 additional cores. While individual CPU cores are faster (as measured by CPU clock speed), the sheer number of GPU cores and the massive amount of parallelism that they offer more than make up for the single-core clock speed difference and limited instruction sets [5].</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45</a:t>
            </a:fld>
            <a:endParaRPr lang="en-US"/>
          </a:p>
        </p:txBody>
      </p:sp>
    </p:spTree>
    <p:extLst>
      <p:ext uri="{BB962C8B-B14F-4D97-AF65-F5344CB8AC3E}">
        <p14:creationId xmlns:p14="http://schemas.microsoft.com/office/powerpoint/2010/main" val="3484451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46</a:t>
            </a:fld>
            <a:endParaRPr lang="en-US"/>
          </a:p>
        </p:txBody>
      </p:sp>
    </p:spTree>
    <p:extLst>
      <p:ext uri="{BB962C8B-B14F-4D97-AF65-F5344CB8AC3E}">
        <p14:creationId xmlns:p14="http://schemas.microsoft.com/office/powerpoint/2010/main" val="277365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of this plateau is heat dissipation. Heat dissipated by a modern microprocessor in a typical desktop machine is ~ 100 W/cm^2 (hotter than a hotplate), see the figure below [20].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Clock speed is a fair indicator of how fast a serial code is going to run. The clock speed plateaus and temperatures sore to 100 W/cm^2 right around 2004. This means that if we want to make our serial code run any faster the chips would actually start to melt, given the constraints of using a viable cooling option. Hence, parallel computing became a way to address the computing power issue and as a way around the laws of Physics. </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47</a:t>
            </a:fld>
            <a:endParaRPr lang="en-US"/>
          </a:p>
        </p:txBody>
      </p:sp>
    </p:spTree>
    <p:extLst>
      <p:ext uri="{BB962C8B-B14F-4D97-AF65-F5344CB8AC3E}">
        <p14:creationId xmlns:p14="http://schemas.microsoft.com/office/powerpoint/2010/main" val="3450386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the reduced power consumption of using a dual-core processor [21].</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1       Single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a:t>
            </a:r>
            <a:r>
              <a:rPr lang="en-US" sz="1200" b="0" kern="1200" dirty="0">
                <a:solidFill>
                  <a:schemeClr val="tx1"/>
                </a:solidFill>
                <a:effectLst/>
                <a:latin typeface="+mn-lt"/>
                <a:ea typeface="+mn-ea"/>
                <a:cs typeface="+mn-cs"/>
              </a:rPr>
              <a:t>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2         Dual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~1.8</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48</a:t>
            </a:fld>
            <a:endParaRPr lang="en-US"/>
          </a:p>
        </p:txBody>
      </p:sp>
    </p:spTree>
    <p:extLst>
      <p:ext uri="{BB962C8B-B14F-4D97-AF65-F5344CB8AC3E}">
        <p14:creationId xmlns:p14="http://schemas.microsoft.com/office/powerpoint/2010/main" val="2801344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Invented by </a:t>
            </a:r>
            <a:r>
              <a:rPr lang="en-US" sz="1200" b="0" i="1" kern="1200" dirty="0">
                <a:solidFill>
                  <a:schemeClr val="tx1"/>
                </a:solidFill>
                <a:effectLst/>
                <a:latin typeface="+mn-lt"/>
                <a:ea typeface="+mn-ea"/>
                <a:cs typeface="+mn-cs"/>
              </a:rPr>
              <a:t>NVIDIA</a:t>
            </a:r>
            <a:r>
              <a:rPr lang="en-US" sz="1200" b="0" i="0" kern="1200" dirty="0">
                <a:solidFill>
                  <a:schemeClr val="tx1"/>
                </a:solidFill>
                <a:effectLst/>
                <a:latin typeface="+mn-lt"/>
                <a:ea typeface="+mn-ea"/>
                <a:cs typeface="+mn-cs"/>
              </a:rPr>
              <a:t> in Nov. 2006.</a:t>
            </a:r>
          </a:p>
          <a:p>
            <a:r>
              <a:rPr lang="en-US" sz="1200" b="0" i="0" kern="1200" dirty="0">
                <a:solidFill>
                  <a:schemeClr val="tx1"/>
                </a:solidFill>
                <a:effectLst/>
                <a:latin typeface="+mn-lt"/>
                <a:ea typeface="+mn-ea"/>
                <a:cs typeface="+mn-cs"/>
              </a:rPr>
              <a:t>General purpose parallel computing platform and programming model to solve complex computational problems in more efficient way than on a CPU.</a:t>
            </a:r>
          </a:p>
          <a:p>
            <a:r>
              <a:rPr lang="en-US" sz="1200" b="0" i="0" kern="1200" dirty="0">
                <a:solidFill>
                  <a:schemeClr val="tx1"/>
                </a:solidFill>
                <a:effectLst/>
                <a:latin typeface="+mn-lt"/>
                <a:ea typeface="+mn-ea"/>
                <a:cs typeface="+mn-cs"/>
              </a:rPr>
              <a:t>All NVIDIA GPUs - GeForce®, Quadro®, and Tesla® - support CUDA® parallel-programming model.</a:t>
            </a:r>
          </a:p>
          <a:p>
            <a:r>
              <a:rPr lang="en-US" sz="1200" b="0" i="0" kern="1200" dirty="0">
                <a:solidFill>
                  <a:schemeClr val="tx1"/>
                </a:solidFill>
                <a:effectLst/>
                <a:latin typeface="+mn-lt"/>
                <a:ea typeface="+mn-ea"/>
                <a:cs typeface="+mn-cs"/>
              </a:rPr>
              <a:t>Supports C, C++, Fortran, Python. Compatible with both OpenCL and </a:t>
            </a:r>
            <a:r>
              <a:rPr lang="en-US" sz="1200" b="0" i="0" kern="1200" dirty="0" err="1">
                <a:solidFill>
                  <a:schemeClr val="tx1"/>
                </a:solidFill>
                <a:effectLst/>
                <a:latin typeface="+mn-lt"/>
                <a:ea typeface="+mn-ea"/>
                <a:cs typeface="+mn-cs"/>
              </a:rPr>
              <a:t>OpenACC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Compatible with Windows, Linux, OS X.</a:t>
            </a:r>
          </a:p>
          <a:p>
            <a:r>
              <a:rPr lang="en-US" sz="1200" b="0" i="0" kern="1200" dirty="0">
                <a:solidFill>
                  <a:schemeClr val="tx1"/>
                </a:solidFill>
                <a:effectLst/>
                <a:latin typeface="+mn-lt"/>
                <a:ea typeface="+mn-ea"/>
                <a:cs typeface="+mn-cs"/>
              </a:rPr>
              <a:t>Automatic Thread management (can handle +100k threads)</a:t>
            </a:r>
          </a:p>
          <a:p>
            <a:r>
              <a:rPr lang="en-US" sz="1200" b="0" i="0" kern="1200" dirty="0">
                <a:solidFill>
                  <a:schemeClr val="tx1"/>
                </a:solidFill>
                <a:effectLst/>
                <a:latin typeface="+mn-lt"/>
                <a:ea typeface="+mn-ea"/>
                <a:cs typeface="+mn-cs"/>
              </a:rPr>
              <a:t>Multithreading: hides latency and helps maximize the GPU utilization.</a:t>
            </a:r>
          </a:p>
          <a:p>
            <a:r>
              <a:rPr lang="en-US" sz="1200" b="0" i="0" kern="1200" dirty="0">
                <a:solidFill>
                  <a:schemeClr val="tx1"/>
                </a:solidFill>
                <a:effectLst/>
                <a:latin typeface="+mn-lt"/>
                <a:ea typeface="+mn-ea"/>
                <a:cs typeface="+mn-cs"/>
              </a:rPr>
              <a:t>Transparent for the programmer.</a:t>
            </a:r>
          </a:p>
          <a:p>
            <a:r>
              <a:rPr lang="en-US" sz="1200" b="0" i="0" kern="1200" dirty="0">
                <a:solidFill>
                  <a:schemeClr val="tx1"/>
                </a:solidFill>
                <a:effectLst/>
                <a:latin typeface="+mn-lt"/>
                <a:ea typeface="+mn-ea"/>
                <a:cs typeface="+mn-cs"/>
              </a:rPr>
              <a:t>Limited synchronization between threads is provided.</a:t>
            </a:r>
          </a:p>
          <a:p>
            <a:r>
              <a:rPr lang="en-US" sz="1200" b="0" i="0" kern="1200" dirty="0">
                <a:solidFill>
                  <a:schemeClr val="tx1"/>
                </a:solidFill>
                <a:effectLst/>
                <a:latin typeface="+mn-lt"/>
                <a:ea typeface="+mn-ea"/>
                <a:cs typeface="+mn-cs"/>
              </a:rPr>
              <a:t>Difficult to dead-lock. Disadvantage of Message Passing.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49</a:t>
            </a:fld>
            <a:endParaRPr lang="en-US"/>
          </a:p>
        </p:txBody>
      </p:sp>
    </p:spTree>
    <p:extLst>
      <p:ext uri="{BB962C8B-B14F-4D97-AF65-F5344CB8AC3E}">
        <p14:creationId xmlns:p14="http://schemas.microsoft.com/office/powerpoint/2010/main" val="3774021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CUDA toolkit provides ways to obtain the best performance from NVIDIA GPUs [27]. It is optimized for various GPU hardware &amp; software. Hence, GPU performance is not too different across various GPUs. Users may not see too much of performance difference across various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hardwares</a:t>
            </a:r>
            <a:r>
              <a:rPr lang="en-US" sz="1200" b="0" i="0" kern="1200" dirty="0">
                <a:solidFill>
                  <a:schemeClr val="tx1"/>
                </a:solidFill>
                <a:effectLst/>
                <a:latin typeface="+mn-lt"/>
                <a:ea typeface="+mn-ea"/>
                <a:cs typeface="+mn-cs"/>
              </a:rPr>
              <a:t>. But still good to benchmark your application for various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Requires special programming but similar to C.</a:t>
            </a:r>
          </a:p>
          <a:p>
            <a:r>
              <a:rPr lang="en-US" sz="1200" b="0" i="0" kern="1200" dirty="0">
                <a:solidFill>
                  <a:schemeClr val="tx1"/>
                </a:solidFill>
                <a:effectLst/>
                <a:latin typeface="+mn-lt"/>
                <a:ea typeface="+mn-ea"/>
                <a:cs typeface="+mn-cs"/>
              </a:rPr>
              <a:t>CUDA code is forward compatible with future hardware.</a:t>
            </a:r>
          </a:p>
          <a:p>
            <a:r>
              <a:rPr lang="en-US" sz="1200" b="0" i="0" kern="1200" dirty="0">
                <a:solidFill>
                  <a:schemeClr val="tx1"/>
                </a:solidFill>
                <a:effectLst/>
                <a:latin typeface="+mn-lt"/>
                <a:ea typeface="+mn-ea"/>
                <a:cs typeface="+mn-cs"/>
              </a:rPr>
              <a:t>Number crunching: Modern graphics cards are capable of performing few teraflops (TFLOPS) of operation. Floating-point operations per second (FLOPS) is an effective benchmark for GPU performance that measures how much math a GPU can do in a very short amount of time.</a:t>
            </a:r>
          </a:p>
          <a:p>
            <a:r>
              <a:rPr lang="en-US" sz="1200" b="0" i="0" kern="1200" dirty="0">
                <a:solidFill>
                  <a:schemeClr val="tx1"/>
                </a:solidFill>
                <a:effectLst/>
                <a:latin typeface="+mn-lt"/>
                <a:ea typeface="+mn-ea"/>
                <a:cs typeface="+mn-cs"/>
              </a:rPr>
              <a:t>Power and cooling important factors for GPU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50</a:t>
            </a:fld>
            <a:endParaRPr lang="en-US"/>
          </a:p>
        </p:txBody>
      </p:sp>
    </p:spTree>
    <p:extLst>
      <p:ext uri="{BB962C8B-B14F-4D97-AF65-F5344CB8AC3E}">
        <p14:creationId xmlns:p14="http://schemas.microsoft.com/office/powerpoint/2010/main" val="235700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graphics processing unit</a:t>
            </a:r>
            <a:r>
              <a:rPr lang="en-US" sz="1200" b="0" i="0" kern="1200" dirty="0">
                <a:solidFill>
                  <a:schemeClr val="tx1"/>
                </a:solidFill>
                <a:effectLst/>
                <a:latin typeface="+mn-lt"/>
                <a:ea typeface="+mn-ea"/>
                <a:cs typeface="+mn-cs"/>
              </a:rPr>
              <a:t> (GPU) is a specialized microprocessor that is originally designed to accelerate graphics rendering to a display device [1,2]. They have highly parallel structure, which makes them very efficient in </a:t>
            </a:r>
            <a:r>
              <a:rPr lang="en-US" sz="1200" b="1" i="0" kern="1200" dirty="0">
                <a:solidFill>
                  <a:schemeClr val="tx1"/>
                </a:solidFill>
                <a:effectLst/>
                <a:latin typeface="+mn-lt"/>
                <a:ea typeface="+mn-ea"/>
                <a:cs typeface="+mn-cs"/>
              </a:rPr>
              <a:t>simultaneously</a:t>
            </a:r>
            <a:r>
              <a:rPr lang="en-US" sz="1200" b="0" i="0" kern="1200" dirty="0">
                <a:solidFill>
                  <a:schemeClr val="tx1"/>
                </a:solidFill>
                <a:effectLst/>
                <a:latin typeface="+mn-lt"/>
                <a:ea typeface="+mn-ea"/>
                <a:cs typeface="+mn-cs"/>
              </a:rPr>
              <a:t> processing large blocks of data. This is the reason why they are extremely useful for parallel computing that is used in areas, such as machine learning, high-performance computing, video editing, gaming applications, etc. GPUs are used in embedded systems, mobile phones, personal computers, workstations, and game consoles. Modern GPUs are very efficient at manipulating computer graphics and image processing and are more efficient than general-purpose </a:t>
            </a:r>
            <a:r>
              <a:rPr lang="en-US" sz="1200" b="0" i="1" kern="1200" dirty="0">
                <a:solidFill>
                  <a:schemeClr val="tx1"/>
                </a:solidFill>
                <a:effectLst/>
                <a:latin typeface="+mn-lt"/>
                <a:ea typeface="+mn-ea"/>
                <a:cs typeface="+mn-cs"/>
              </a:rPr>
              <a:t>central processing units</a:t>
            </a:r>
            <a:r>
              <a:rPr lang="en-US" sz="1200" b="0" i="0" kern="1200" dirty="0">
                <a:solidFill>
                  <a:schemeClr val="tx1"/>
                </a:solidFill>
                <a:effectLst/>
                <a:latin typeface="+mn-lt"/>
                <a:ea typeface="+mn-ea"/>
                <a:cs typeface="+mn-cs"/>
              </a:rPr>
              <a:t> (CPUs) for parallel computing. GPUs may be integrated into the computer’s CPU or offered as a discrete hardware unit.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figure shows a generic block diagram of a GPU along with its various components.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a comparison of a single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with multiple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modules [29]. </a:t>
            </a:r>
          </a:p>
          <a:p>
            <a:r>
              <a:rPr lang="en-US" sz="1200" b="0" i="0" kern="1200" dirty="0">
                <a:solidFill>
                  <a:schemeClr val="tx1"/>
                </a:solidFill>
                <a:effectLst/>
                <a:latin typeface="+mn-lt"/>
                <a:ea typeface="+mn-ea"/>
                <a:cs typeface="+mn-cs"/>
              </a:rPr>
              <a:t>Combining multiple </a:t>
            </a:r>
            <a:r>
              <a:rPr lang="en-US" sz="1200" b="0" i="0" kern="1200" dirty="0" err="1">
                <a:solidFill>
                  <a:schemeClr val="tx1"/>
                </a:solidFill>
                <a:effectLst/>
                <a:latin typeface="+mn-lt"/>
                <a:ea typeface="+mn-ea"/>
                <a:cs typeface="+mn-cs"/>
              </a:rPr>
              <a:t>gpus</a:t>
            </a:r>
            <a:r>
              <a:rPr lang="en-US" sz="1200" b="0" i="0" kern="1200" dirty="0">
                <a:solidFill>
                  <a:schemeClr val="tx1"/>
                </a:solidFill>
                <a:effectLst/>
                <a:latin typeface="+mn-lt"/>
                <a:ea typeface="+mn-ea"/>
                <a:cs typeface="+mn-cs"/>
              </a:rPr>
              <a:t> together </a:t>
            </a:r>
            <a:r>
              <a:rPr lang="en-US" sz="1200" b="1" i="0" kern="1200" dirty="0">
                <a:solidFill>
                  <a:schemeClr val="tx1"/>
                </a:solidFill>
                <a:effectLst/>
                <a:latin typeface="+mn-lt"/>
                <a:ea typeface="+mn-ea"/>
                <a:cs typeface="+mn-cs"/>
              </a:rPr>
              <a:t>to form a larger logical GPU </a:t>
            </a:r>
            <a:r>
              <a:rPr lang="en-US" sz="1200" b="0" i="0" kern="1200" dirty="0">
                <a:solidFill>
                  <a:schemeClr val="tx1"/>
                </a:solidFill>
                <a:effectLst/>
                <a:latin typeface="+mn-lt"/>
                <a:ea typeface="+mn-ea"/>
                <a:cs typeface="+mn-cs"/>
              </a:rPr>
              <a:t>can enhance performance scaling beyond Moore's law. </a:t>
            </a:r>
          </a:p>
          <a:p>
            <a:r>
              <a:rPr lang="en-US" sz="1200" b="0" i="0" kern="1200" dirty="0">
                <a:solidFill>
                  <a:schemeClr val="tx1"/>
                </a:solidFill>
                <a:effectLst/>
                <a:latin typeface="+mn-lt"/>
                <a:ea typeface="+mn-ea"/>
                <a:cs typeface="+mn-cs"/>
              </a:rPr>
              <a:t>However any code, meant to use multiple GPUs, needs to be optimized first and made suitable for inter-GPU communication before it can be implemented for that purpose [30].</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51</a:t>
            </a:fld>
            <a:endParaRPr lang="en-US"/>
          </a:p>
        </p:txBody>
      </p:sp>
    </p:spTree>
    <p:extLst>
      <p:ext uri="{BB962C8B-B14F-4D97-AF65-F5344CB8AC3E}">
        <p14:creationId xmlns:p14="http://schemas.microsoft.com/office/powerpoint/2010/main" val="4685426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SAXPY stands for “Single-precision A*X Plus Y”, and is a good “hello world” example for parallel computation. </a:t>
            </a:r>
            <a:endParaRPr lang="en-US" dirty="0"/>
          </a:p>
          <a:p>
            <a:endParaRPr lang="en-US" dirty="0"/>
          </a:p>
          <a:p>
            <a:r>
              <a:rPr lang="en-US" dirty="0"/>
              <a:t>Adopted from:</a:t>
            </a:r>
          </a:p>
          <a:p>
            <a:r>
              <a:rPr lang="en-US" dirty="0"/>
              <a:t>https://</a:t>
            </a:r>
            <a:r>
              <a:rPr lang="en-US" dirty="0" err="1"/>
              <a:t>developer.nvidia.com</a:t>
            </a:r>
            <a:r>
              <a:rPr lang="en-US" dirty="0"/>
              <a:t>/blog/easy-introduction-</a:t>
            </a:r>
            <a:r>
              <a:rPr lang="en-US" dirty="0" err="1"/>
              <a:t>cuda</a:t>
            </a:r>
            <a:r>
              <a:rPr lang="en-US" dirty="0"/>
              <a:t>-c-and-c/?</a:t>
            </a:r>
            <a:r>
              <a:rPr lang="en-US" dirty="0" err="1"/>
              <a:t>ncid</a:t>
            </a:r>
            <a:r>
              <a:rPr lang="en-US" dirty="0"/>
              <a:t>=afm-chs-44270&amp;ranMID=44270&amp;ranEAID=a1LgFw09t88&amp;ranSiteID=a1LgFw09t88-IKbgke2Ie3siiYxpJZGAog</a:t>
            </a:r>
          </a:p>
        </p:txBody>
      </p:sp>
      <p:sp>
        <p:nvSpPr>
          <p:cNvPr id="4" name="Slide Number Placeholder 3"/>
          <p:cNvSpPr>
            <a:spLocks noGrp="1"/>
          </p:cNvSpPr>
          <p:nvPr>
            <p:ph type="sldNum" sz="quarter" idx="5"/>
          </p:nvPr>
        </p:nvSpPr>
        <p:spPr/>
        <p:txBody>
          <a:bodyPr/>
          <a:lstStyle/>
          <a:p>
            <a:fld id="{46B03E4E-4774-E944-990E-761C025100EC}" type="slidenum">
              <a:rPr lang="en-US" smtClean="0"/>
              <a:t>54</a:t>
            </a:fld>
            <a:endParaRPr lang="en-US"/>
          </a:p>
        </p:txBody>
      </p:sp>
    </p:spTree>
    <p:extLst>
      <p:ext uri="{BB962C8B-B14F-4D97-AF65-F5344CB8AC3E}">
        <p14:creationId xmlns:p14="http://schemas.microsoft.com/office/powerpoint/2010/main" val="115263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CPU is the logical thinking part of a computer's silicon brain, while the GPU can be considered as its creative side that helps render graphical user interfaces into visually appealing entities and designs.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CPU is constructed from millions of transistors [3] and, typically, consists of four to eight cores, while a GPU consists of hundreds of smaller processing cores [4], known as Arithmetic Logic Units [ALUs]) (see the figure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has low latency and reasonable throughput but computes a job as fast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GPU, on the other hand, has high throughput and reasonable latency (delay between a user's action and an application's response to that action) but computes many jobs within a reasonable timeframe.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CPUs and GPUs work together to increase the throughput (amount of data that can be transferred from one location to another in a given amount of time) of data and the number of simultaneous calculations within an application [5]. The main program runs on the CPU while the GPU carries out repetitive calculations within an application in parallel. </a:t>
            </a:r>
            <a:endParaRPr lang="en-US" dirty="0"/>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summarize, CPUs have several cores, offer low latency, and are good for serial programming but they can only do a handful of operations at once. GPUs, on the other hand, have many cores, handle high throughput, and are known for parallel processing with performing thousands of operations at once [6].</a:t>
            </a:r>
          </a:p>
          <a:p>
            <a:endParaRPr lang="en-US" dirty="0"/>
          </a:p>
          <a:p>
            <a:r>
              <a:rPr lang="en-US" sz="1200" b="0" i="0" kern="1200" dirty="0">
                <a:solidFill>
                  <a:schemeClr val="tx1"/>
                </a:solidFill>
                <a:effectLst/>
                <a:latin typeface="+mn-lt"/>
                <a:ea typeface="+mn-ea"/>
                <a:cs typeface="+mn-cs"/>
              </a:rPr>
              <a:t>Check out this cool video by NVIDIA that shows the difference between CPUs and GPUs using visual aid: </a:t>
            </a:r>
            <a:r>
              <a:rPr lang="en-US" sz="1200" b="0" i="0" u="sng" kern="1200" dirty="0">
                <a:solidFill>
                  <a:schemeClr val="tx1"/>
                </a:solidFill>
                <a:effectLst/>
                <a:latin typeface="+mn-lt"/>
                <a:ea typeface="+mn-ea"/>
                <a:cs typeface="+mn-cs"/>
                <a:hlinkClick r:id="rId3"/>
              </a:rPr>
              <a:t>https://www.youtube.com/watch?v=ZrJeYFxpUyQ</a:t>
            </a:r>
            <a:br>
              <a:rPr lang="en-US" dirty="0"/>
            </a:b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364632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Figure above shows how massively parallel programming is executed using GPUs along with CPUs [28].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Memory sharing between CPU &amp; GPU - GPU have multiple cores without control unit but the CPU controls the GPU through control unit. Dedicated GPU have its own DRAM=VRAM=GRAM faster then integrated RAM. Integrated GPU means that GPU is placed on same chip with CPU, and CPU &amp; GPU used same RAM memory (shared memory ).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181085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Discovery cluster supports a variety of NVIDIA GPUs that offer a wide range of functionalities and capabilities.</a:t>
            </a:r>
          </a:p>
          <a:p>
            <a:r>
              <a:rPr lang="en-US" sz="1200" b="0" i="0" kern="1200" dirty="0">
                <a:solidFill>
                  <a:schemeClr val="tx1"/>
                </a:solidFill>
                <a:effectLst/>
                <a:latin typeface="+mn-lt"/>
                <a:ea typeface="+mn-ea"/>
                <a:cs typeface="+mn-cs"/>
              </a:rPr>
              <a:t>k40m - The Tesla K40m is an enthusiast-class professional graphics card developed by NVIDIA, which was launched in November 2013. It is built on 28 nm process, based on the GK110B graphics processor, and supports DirectX 12. For full specifications, see [8].</a:t>
            </a:r>
          </a:p>
          <a:p>
            <a:r>
              <a:rPr lang="en-US" sz="1200" b="0" i="0" kern="1200" dirty="0">
                <a:solidFill>
                  <a:schemeClr val="tx1"/>
                </a:solidFill>
                <a:effectLst/>
                <a:latin typeface="+mn-lt"/>
                <a:ea typeface="+mn-ea"/>
                <a:cs typeface="+mn-cs"/>
              </a:rPr>
              <a:t>k80 - The Tesla K80 is a professional graphics card developed by NVIDIA, which was launched in November 2014. It is built on 28 nm process, is based on the GK210 graphics processor, and supports DirectX 12.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as the world's most popular GPU on NVIDIA website, it delivers exceptional performance with fewer, more powerful servers that tremendously reduces data center costs and boosts throughput 5-10 times more in real-world applications. For full specifications and details, see [9, 10].</a:t>
            </a:r>
          </a:p>
          <a:p>
            <a:r>
              <a:rPr lang="en-US" sz="1200" b="0" i="0" kern="1200" dirty="0">
                <a:solidFill>
                  <a:schemeClr val="tx1"/>
                </a:solidFill>
                <a:effectLst/>
                <a:latin typeface="+mn-lt"/>
                <a:ea typeface="+mn-ea"/>
                <a:cs typeface="+mn-cs"/>
              </a:rPr>
              <a:t>p100 - The Tesla P100 is an enthusiast-class professional graphics card developed by NVIDIA, which was launched in June 2016. It is Built on 16 nm process, is based on the GP100 graphics processor, and supports DirectX 12. Advertised as the world's first AI supercomputing data center GPU on NVIDIA website, it offers a unified platform for accelerating both HPC and AI, and dramatically increases throughput. For full specifications and details, see [11, 12].</a:t>
            </a:r>
          </a:p>
          <a:p>
            <a:r>
              <a:rPr lang="en-US" sz="1200" b="0" i="0" kern="1200" dirty="0">
                <a:solidFill>
                  <a:schemeClr val="tx1"/>
                </a:solidFill>
                <a:effectLst/>
                <a:latin typeface="+mn-lt"/>
                <a:ea typeface="+mn-ea"/>
                <a:cs typeface="+mn-cs"/>
              </a:rPr>
              <a:t>v100-pcie &amp; v100-sxm2 - The Tesla V100 series is a professional graphics card developed by NVIDIA, which was launched in March 2018. It is built on 12 nm process, is based on the GV100 graphics processor, and supports DirectX 12. Advertised as the first tensor core GPU on NVIDIA website, it is the most advanced data center GPU for AI. It comes in 16 and 32GB configurations. It offers performance of up to 32 CPUs wrapped up in a single GPU. For full specifications and details, see [13, 14, 15].</a:t>
            </a:r>
          </a:p>
          <a:p>
            <a:r>
              <a:rPr lang="en-US" sz="1200" b="0" i="0" kern="1200" dirty="0">
                <a:solidFill>
                  <a:schemeClr val="tx1"/>
                </a:solidFill>
                <a:effectLst/>
                <a:latin typeface="+mn-lt"/>
                <a:ea typeface="+mn-ea"/>
                <a:cs typeface="+mn-cs"/>
              </a:rPr>
              <a:t>T4 - The Tesla T4 is a professional graphics card developed by NVIDIA, which was launched in September 2018. It is built on 12 nm process, is based on the TU104 graphics processor, and supports DirectX 12 Ultimate. This GPU offers breakthrough performance by accelerating various computing environments ranging from cloud to AI &amp; graphics. It is energy-efficient and features multi-precision Turing Tensor Cores, providing up to 500 trillion tensor operations per second, and new RT Cores, for performing ray tracing operations with extraordinary efficiency. For full specifications and details, see [16, 17].</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latest Tesla 20-series GPUs are based on the latest implementation of the CUDA platform called the "Fermi architecture". Fermi has key computing features such as 500+ gigaflops of IEEE standard double-precision floating-point hardware support, L1 and L2 caches, ECC memory error protection, local user-managed data caches in the form of shared memory dispersed throughout the GPU, coalesced memory accesses, and more.</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1495354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444797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rc-docs.northeastern.edu/en/latest/get_started/connect.html"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rc-docs.northeastern.edu/en/latest/using-discovery/srun.html" TargetMode="External"/><Relationship Id="rId4" Type="http://schemas.openxmlformats.org/officeDocument/2006/relationships/hyperlink" Target="https://ood.discovery.neu.edu/pun/sys/shell/ssh/ood.discovery.neu.edu"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slurm.schedmd.com/sinfo.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rc-docs.northeastern.edu/en/latest/get_started/connect.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rc-docs.northeastern.edu/en/latest/using-discovery/srun.html" TargetMode="External"/><Relationship Id="rId4" Type="http://schemas.openxmlformats.org/officeDocument/2006/relationships/hyperlink" Target="https://ood.discovery.neu.edu/pun/sys/shell/ssh/ood.discovery.neu.edu"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get-started/previous-version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pytorch.org/docs/stable/cuda.html"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ood.discovery.neu.edu/pun/sys/dashboard/batch_connect/sys/jupyter_advanced/session_contexts/n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rc-docs.northeastern.edu/en/latest/using-ood/interactiveapps.html#working-with-jupyter-notebook-custom-anaconda-environm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s://www.nvidia.com/docs/IO/116711/sc11-cuda-c-basics.pdf"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hyperlink" Target="https://www.nvidia.com/docs/IO/116711/sc11-cuda-c-basics.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vidia.com/docs/IO/116711/sc11-cuda-c-basics.pdf"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hyperlink" Target="https://www.nvidia.com/docs/IO/116711/sc11-cuda-c-basics.pdf"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www.nvidia.com/docs/IO/116711/sc11-cuda-c-basics.pdf"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hyperlink" Target="https://www.nvidia.com/docs/IO/116711/sc11-cuda-c-basics.pdf"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https://commons.wikimedia.org/w/index.php?curid=61055349" TargetMode="External"/><Relationship Id="rId4" Type="http://schemas.openxmlformats.org/officeDocument/2006/relationships/image" Target="../media/image11.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s://bit.ly/NURC-PartitionAccess"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hyperlink" Target="https://rc-docs.northeastern.edu/en/latest/using-discovery/workingwithgpu.html" TargetMode="Externa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hyperlink" Target="https://www.techpowerup.com/gpu-specs/tesla-k20m.c2029" TargetMode="External"/><Relationship Id="rId13" Type="http://schemas.openxmlformats.org/officeDocument/2006/relationships/hyperlink" Target="https://www.nvidia.com/en-us/data-center/tesla-p100/?ncid=afm-chs-44270&amp;ranMID=44270&amp;ranEAID=a1LgFw09t88&amp;ranSiteID=a1LgFw09t88-yrGtdekAO3N2TJ.zF60rFA" TargetMode="External"/><Relationship Id="rId3" Type="http://schemas.openxmlformats.org/officeDocument/2006/relationships/hyperlink" Target="https://www.intel.com/content/www/us/en/products/docs/processors/what-is-a-gpu.html" TargetMode="External"/><Relationship Id="rId7" Type="http://schemas.openxmlformats.org/officeDocument/2006/relationships/hyperlink" Target="https://blogs.nvidia.com/blog/2009/12/16/whats-the-difference-between-a-cpu-and-a-gpu/?ncid=afm-chs-44270&amp;ranMID=44270&amp;ranEAID=a1LgFw09t88&amp;ranSiteID=a1LgFw09t88-f.sbMZrKc2uBE1vsFxyu6w" TargetMode="External"/><Relationship Id="rId12" Type="http://schemas.openxmlformats.org/officeDocument/2006/relationships/hyperlink" Target="https://www.techpowerup.com/gpu-specs/tesla-p100-pcie-16-gb.c2888" TargetMode="External"/><Relationship Id="rId2" Type="http://schemas.openxmlformats.org/officeDocument/2006/relationships/hyperlink" Target="https://en.wikipedia.org/wiki/Graphics_processing_unit" TargetMode="External"/><Relationship Id="rId1" Type="http://schemas.openxmlformats.org/officeDocument/2006/relationships/slideLayout" Target="../slideLayouts/slideLayout14.xml"/><Relationship Id="rId6" Type="http://schemas.openxmlformats.org/officeDocument/2006/relationships/hyperlink" Target="https://www.omnisci.com/technical-glossary/cpu-vs-gpu" TargetMode="External"/><Relationship Id="rId11" Type="http://schemas.openxmlformats.org/officeDocument/2006/relationships/hyperlink" Target="https://www.nvidia.com/en-gb/data-center/tesla-k80/?ncid=afm-chs-44270&amp;ranMID=44270&amp;ranEAID=a1LgFw09t88&amp;ranSiteID=a1LgFw09t88-_qFy8Z5gnAykrfpPWVrG6Q" TargetMode="External"/><Relationship Id="rId5" Type="http://schemas.openxmlformats.org/officeDocument/2006/relationships/hyperlink" Target="https://www.boston.co.uk/info/nvidia-kepler/what-is-gpu-computing.aspx" TargetMode="External"/><Relationship Id="rId10" Type="http://schemas.openxmlformats.org/officeDocument/2006/relationships/hyperlink" Target="https://www.techpowerup.com/gpu-specs/tesla-k80.c2616" TargetMode="External"/><Relationship Id="rId4" Type="http://schemas.openxmlformats.org/officeDocument/2006/relationships/hyperlink" Target="https://www.intel.com/content/www/us/en/products/docs/processors/cpu-vs-gpu.html" TargetMode="External"/><Relationship Id="rId9" Type="http://schemas.openxmlformats.org/officeDocument/2006/relationships/hyperlink" Target="https://www.techpowerup.com/gpu-specs/tesla-k40m.c2529"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www.karlrupp.net/2018/02/42-years-of-microprocessor-trend-data/" TargetMode="External"/><Relationship Id="rId13" Type="http://schemas.openxmlformats.org/officeDocument/2006/relationships/hyperlink" Target="https://en.wikipedia.org/wiki/Halide_(programming_language)" TargetMode="External"/><Relationship Id="rId18" Type="http://schemas.openxmlformats.org/officeDocument/2006/relationships/hyperlink" Target="https://research.nvidia.com/publication/2017-06_MCM-GPU%3A-Multi-Chip-Module-GPUs" TargetMode="External"/><Relationship Id="rId3" Type="http://schemas.openxmlformats.org/officeDocument/2006/relationships/hyperlink" Target="https://www.nvidia.com/en-us/data-center/v100/?ncid=afm-chs-44270&amp;ranMID=44270&amp;ranEAID=a1LgFw09t88&amp;ranSiteID=a1LgFw09t88-osKIXys4ipWkL71z9CX6Mw" TargetMode="External"/><Relationship Id="rId7" Type="http://schemas.openxmlformats.org/officeDocument/2006/relationships/hyperlink" Target="https://en.wikipedia.org/wiki/Moore%27s_law" TargetMode="External"/><Relationship Id="rId12" Type="http://schemas.openxmlformats.org/officeDocument/2006/relationships/hyperlink" Target="https://blogs.nvidia.com/blog/2012/09/10/what-is-cuda-2/?ncid=afm-chs-44270&amp;ranMID=44270&amp;ranEAID=a1LgFw09t88&amp;ranSiteID=a1LgFw09t88-Q_jh59H99YMEYsRxTy2Oeg" TargetMode="External"/><Relationship Id="rId17" Type="http://schemas.openxmlformats.org/officeDocument/2006/relationships/hyperlink" Target="https://people.duke.edu/~ccc14/sta-663/CUDAPython.html" TargetMode="External"/><Relationship Id="rId2" Type="http://schemas.openxmlformats.org/officeDocument/2006/relationships/hyperlink" Target="https://www.techpowerup.com/gpu-specs/tesla-v100-pcie-32-gb.c3184" TargetMode="External"/><Relationship Id="rId16" Type="http://schemas.openxmlformats.org/officeDocument/2006/relationships/hyperlink" Target="https://docs.nvidia.com/cuda/cuda-c-best-practices-guide/index.html?ncid=afm-chs-44270&amp;ranMID=44270&amp;ranEAID=a1LgFw09t88&amp;ranSiteID=a1LgFw09t88-Ykc6GLrcM_KaPvdcP3eo4w" TargetMode="External"/><Relationship Id="rId20" Type="http://schemas.openxmlformats.org/officeDocument/2006/relationships/hyperlink" Target="https://developer.nvidia.com/blog/easy-introduction-cuda-c-and-c/?ncid=afm-chs-44270&amp;ranMID=44270&amp;ranEAID=a1LgFw09t88&amp;ranSiteID=a1LgFw09t88-IKbgke2Ie3siiYxpJZGAog" TargetMode="External"/><Relationship Id="rId1" Type="http://schemas.openxmlformats.org/officeDocument/2006/relationships/slideLayout" Target="../slideLayouts/slideLayout14.xml"/><Relationship Id="rId6" Type="http://schemas.openxmlformats.org/officeDocument/2006/relationships/hyperlink" Target="https://www.nvidia.com/en-us/data-center/tesla-t4/?ncid=afm-chs-44270&amp;ranMID=44270&amp;ranEAID=a1LgFw09t88&amp;ranSiteID=a1LgFw09t88-OeJNemEieaA9ySKjMmtBlA" TargetMode="External"/><Relationship Id="rId11" Type="http://schemas.openxmlformats.org/officeDocument/2006/relationships/hyperlink" Target="https://en.wikipedia.org/wiki/CUDA" TargetMode="External"/><Relationship Id="rId5" Type="http://schemas.openxmlformats.org/officeDocument/2006/relationships/hyperlink" Target="https://www.techpowerup.com/gpu-specs/tesla-t4.c3316" TargetMode="External"/><Relationship Id="rId15" Type="http://schemas.openxmlformats.org/officeDocument/2006/relationships/hyperlink" Target="https://developer.nvidia.com/opencl?ncid=afm-chs-44270&amp;ranMID=44270&amp;ranEAID=a1LgFw09t88&amp;ranSiteID=a1LgFw09t88-xBHt2AswA25NHd3UnN0jbQ" TargetMode="External"/><Relationship Id="rId10" Type="http://schemas.openxmlformats.org/officeDocument/2006/relationships/hyperlink" Target="https://www.slideserve.com/gram/etm-555-supplementary-lecture-notes-version-5-201-2-contents-powerpoint-ppt-presentation" TargetMode="External"/><Relationship Id="rId19" Type="http://schemas.openxmlformats.org/officeDocument/2006/relationships/hyperlink" Target="https://medium.com/gpgpu/multi-gpu-programming-6768eeb42e2c" TargetMode="External"/><Relationship Id="rId4" Type="http://schemas.openxmlformats.org/officeDocument/2006/relationships/hyperlink" Target="https://www.techpowerup.com/gpu-specs/tesla-v100-sxm2-32-gb.c3185" TargetMode="External"/><Relationship Id="rId9" Type="http://schemas.openxmlformats.org/officeDocument/2006/relationships/hyperlink" Target="https://www.r-ccs.riken.jp/r-ccssite/wp-content/uploads/2019/10/campus_mapmr.JohnUrbanic-1.pdf" TargetMode="External"/><Relationship Id="rId14" Type="http://schemas.openxmlformats.org/officeDocument/2006/relationships/hyperlink" Target="https://en.wikipedia.org/wiki/OpenAC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st_of_Nvidia_graphics_processing_unit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hyperlink" Target="https://rc-docs.northeastern.edu/en/latest/hardware/partitions.html#partition-access-request"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31" y="916300"/>
            <a:ext cx="9081796" cy="2512700"/>
          </a:xfrm>
        </p:spPr>
        <p:txBody>
          <a:bodyPr>
            <a:normAutofit fontScale="90000"/>
          </a:bodyPr>
          <a:lstStyle/>
          <a:p>
            <a:pPr algn="ctr"/>
            <a:r>
              <a:rPr lang="en-US" dirty="0"/>
              <a:t>Using GPUs On Discovery</a:t>
            </a:r>
            <a:br>
              <a:rPr lang="en-US" dirty="0"/>
            </a:br>
            <a:br>
              <a:rPr lang="en-US" dirty="0"/>
            </a:br>
            <a:r>
              <a:rPr lang="en-US" sz="4000" dirty="0"/>
              <a:t>Training Module</a:t>
            </a:r>
            <a:br>
              <a:rPr lang="en-US" sz="4000" dirty="0"/>
            </a:br>
            <a:r>
              <a:rPr lang="en-US" sz="4000" dirty="0"/>
              <a:t>08/18/2021</a:t>
            </a:r>
            <a:endParaRPr lang="en-US" dirty="0"/>
          </a:p>
        </p:txBody>
      </p:sp>
      <p:sp>
        <p:nvSpPr>
          <p:cNvPr id="6" name="Subtitle 2">
            <a:extLst>
              <a:ext uri="{FF2B5EF4-FFF2-40B4-BE49-F238E27FC236}">
                <a16:creationId xmlns:a16="http://schemas.microsoft.com/office/drawing/2014/main" id="{9143BB28-74EC-7E48-8DD9-BD41FB075434}"/>
              </a:ext>
            </a:extLst>
          </p:cNvPr>
          <p:cNvSpPr>
            <a:spLocks noGrp="1"/>
          </p:cNvSpPr>
          <p:nvPr>
            <p:ph type="subTitle" idx="1"/>
          </p:nvPr>
        </p:nvSpPr>
        <p:spPr>
          <a:xfrm>
            <a:off x="631370" y="4449652"/>
            <a:ext cx="6096807" cy="1114851"/>
          </a:xfrm>
        </p:spPr>
        <p:txBody>
          <a:bodyPr>
            <a:normAutofit/>
          </a:bodyPr>
          <a:lstStyle/>
          <a:p>
            <a:r>
              <a:rPr lang="en-US" dirty="0"/>
              <a:t>Instructor: </a:t>
            </a:r>
            <a:br>
              <a:rPr lang="en-US" dirty="0"/>
            </a:br>
            <a:r>
              <a:rPr lang="en-US" dirty="0"/>
              <a:t>Mariana Levi</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201478" y="2956726"/>
            <a:ext cx="11778712" cy="1692766"/>
          </a:xfrm>
        </p:spPr>
        <p:txBody>
          <a:bodyPr>
            <a:normAutofit/>
          </a:bodyPr>
          <a:lstStyle/>
          <a:p>
            <a:pPr marL="0" indent="0" algn="ctr">
              <a:buNone/>
            </a:pPr>
            <a:r>
              <a:rPr lang="en-US" sz="3600" b="1" dirty="0"/>
              <a:t>Accessing different GPU types</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1</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11</a:t>
            </a:fld>
            <a:endParaRPr lang="en-US" dirty="0"/>
          </a:p>
        </p:txBody>
      </p:sp>
    </p:spTree>
    <p:extLst>
      <p:ext uri="{BB962C8B-B14F-4D97-AF65-F5344CB8AC3E}">
        <p14:creationId xmlns:p14="http://schemas.microsoft.com/office/powerpoint/2010/main" val="211500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0"/>
            <a:ext cx="10922000" cy="5165999"/>
          </a:xfrm>
        </p:spPr>
        <p:txBody>
          <a:bodyPr>
            <a:normAutofit fontScale="92500"/>
          </a:bodyPr>
          <a:lstStyle/>
          <a:p>
            <a:pPr marL="514350" indent="-514350">
              <a:buFont typeface="+mj-lt"/>
              <a:buAutoNum type="arabicPeriod"/>
            </a:pPr>
            <a:r>
              <a:rPr lang="en-US" dirty="0"/>
              <a:t>Login to Discovery using a Linux Shell. For more info read:</a:t>
            </a:r>
            <a:br>
              <a:rPr lang="en-US" dirty="0"/>
            </a:br>
            <a:r>
              <a:rPr lang="en-US" dirty="0">
                <a:hlinkClick r:id="rId3"/>
              </a:rPr>
              <a:t>https://rc-docs.northeastern.edu/en/latest/get_started/connect.html</a:t>
            </a:r>
            <a:r>
              <a:rPr lang="en-US" dirty="0"/>
              <a:t> </a:t>
            </a:r>
            <a:br>
              <a:rPr lang="en-US" dirty="0"/>
            </a:br>
            <a:r>
              <a:rPr lang="en-US" dirty="0"/>
              <a:t>Or use the Open OnDemand web shell:</a:t>
            </a:r>
            <a:br>
              <a:rPr lang="en-US" dirty="0"/>
            </a:br>
            <a:r>
              <a:rPr lang="en-US" dirty="0">
                <a:hlinkClick r:id="rId4"/>
              </a:rPr>
              <a:t>https://ood.discovery.neu.edu/pun/sys/shell/ssh/ood.discovery.neu.edu</a:t>
            </a:r>
            <a:r>
              <a:rPr lang="en-US" dirty="0"/>
              <a:t> </a:t>
            </a:r>
          </a:p>
          <a:p>
            <a:pPr marL="514350" indent="-514350">
              <a:buFont typeface="+mj-lt"/>
              <a:buAutoNum type="arabicPeriod"/>
            </a:pPr>
            <a:r>
              <a:rPr lang="en-US" dirty="0"/>
              <a:t>Request a K80 GPU through the training reservation, and execute </a:t>
            </a:r>
            <a:r>
              <a:rPr lang="en-US" b="1" dirty="0" err="1"/>
              <a:t>nvidia-smi</a:t>
            </a:r>
            <a:r>
              <a:rPr lang="en-US" dirty="0"/>
              <a:t> to get the GPU info:</a:t>
            </a:r>
            <a:br>
              <a:rPr lang="en-US" dirty="0"/>
            </a:br>
            <a:br>
              <a:rPr lang="en-US" dirty="0"/>
            </a:br>
            <a:endParaRPr lang="en-US" dirty="0"/>
          </a:p>
          <a:p>
            <a:pPr marL="514350" indent="-514350">
              <a:buFont typeface="+mj-lt"/>
              <a:buAutoNum type="arabicPeriod"/>
            </a:pPr>
            <a:r>
              <a:rPr lang="en-US" dirty="0"/>
              <a:t>Outside the reservation time window, use the </a:t>
            </a:r>
            <a:r>
              <a:rPr lang="en-US" b="1" dirty="0" err="1"/>
              <a:t>gpu</a:t>
            </a:r>
            <a:r>
              <a:rPr lang="en-US" dirty="0"/>
              <a:t> partition:</a:t>
            </a:r>
            <a:br>
              <a:rPr lang="en-US" dirty="0"/>
            </a:br>
            <a:endParaRPr lang="en-US" dirty="0"/>
          </a:p>
          <a:p>
            <a:endParaRPr lang="en-US" dirty="0"/>
          </a:p>
          <a:p>
            <a:r>
              <a:rPr lang="en-US" sz="2200" dirty="0"/>
              <a:t>For details regarding the </a:t>
            </a:r>
            <a:r>
              <a:rPr lang="en-US" sz="2200" dirty="0" err="1"/>
              <a:t>srun</a:t>
            </a:r>
            <a:r>
              <a:rPr lang="en-US" sz="2200" dirty="0"/>
              <a:t> option commands, read:</a:t>
            </a:r>
            <a:br>
              <a:rPr lang="en-US" sz="2200" dirty="0"/>
            </a:br>
            <a:r>
              <a:rPr lang="en-US" sz="2200" dirty="0">
                <a:hlinkClick r:id="rId5"/>
              </a:rPr>
              <a:t>https://rc-docs.northeastern.edu/en/latest/using-discovery/srun.html</a:t>
            </a:r>
            <a:r>
              <a:rPr lang="en-US" sz="2200"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Accessing different GPU types</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12</a:t>
            </a:fld>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838200" y="4085649"/>
            <a:ext cx="980515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--reservation=Training-GPU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gres</a:t>
            </a:r>
            <a:r>
              <a:rPr lang="en-US" dirty="0">
                <a:latin typeface="Courier New"/>
                <a:cs typeface="Courier New"/>
              </a:rPr>
              <a:t>=gpu:</a:t>
            </a:r>
            <a:r>
              <a:rPr lang="en-US" b="1" dirty="0">
                <a:latin typeface="Courier New"/>
                <a:cs typeface="Courier New"/>
              </a:rPr>
              <a:t>k80</a:t>
            </a:r>
            <a:r>
              <a:rPr lang="en-US" dirty="0">
                <a:latin typeface="Courier New"/>
                <a:cs typeface="Courier New"/>
              </a:rPr>
              <a:t>:1 --mem=2G --time=00:02:00 </a:t>
            </a:r>
            <a:r>
              <a:rPr lang="en-US" b="1" dirty="0" err="1">
                <a:latin typeface="Courier New"/>
                <a:cs typeface="Courier New"/>
              </a:rPr>
              <a:t>nvidia-smi</a:t>
            </a:r>
            <a:endParaRPr lang="en-US" b="1" dirty="0">
              <a:latin typeface="Courier New"/>
              <a:cs typeface="Courier New"/>
            </a:endParaRPr>
          </a:p>
        </p:txBody>
      </p:sp>
      <p:sp>
        <p:nvSpPr>
          <p:cNvPr id="6" name="TextBox 5">
            <a:extLst>
              <a:ext uri="{FF2B5EF4-FFF2-40B4-BE49-F238E27FC236}">
                <a16:creationId xmlns:a16="http://schemas.microsoft.com/office/drawing/2014/main" id="{A5F33E9C-5383-5F43-A8C7-C41C70E6F0FB}"/>
              </a:ext>
            </a:extLst>
          </p:cNvPr>
          <p:cNvSpPr txBox="1"/>
          <p:nvPr/>
        </p:nvSpPr>
        <p:spPr>
          <a:xfrm>
            <a:off x="838199" y="5267493"/>
            <a:ext cx="980515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gres</a:t>
            </a:r>
            <a:r>
              <a:rPr lang="en-US" dirty="0">
                <a:latin typeface="Courier New"/>
                <a:cs typeface="Courier New"/>
              </a:rPr>
              <a:t>=gpu:</a:t>
            </a:r>
            <a:r>
              <a:rPr lang="en-US" b="1" dirty="0">
                <a:latin typeface="Courier New"/>
                <a:cs typeface="Courier New"/>
              </a:rPr>
              <a:t>k80</a:t>
            </a:r>
            <a:r>
              <a:rPr lang="en-US" dirty="0">
                <a:latin typeface="Courier New"/>
                <a:cs typeface="Courier New"/>
              </a:rPr>
              <a:t>:1 --mem=2G --time=00:02:00 </a:t>
            </a:r>
            <a:r>
              <a:rPr lang="en-US" b="1" dirty="0" err="1">
                <a:latin typeface="Courier New"/>
                <a:cs typeface="Courier New"/>
              </a:rPr>
              <a:t>nvidia-smi</a:t>
            </a:r>
            <a:endParaRPr lang="en-US" b="1" dirty="0">
              <a:latin typeface="Courier New"/>
              <a:cs typeface="Courier New"/>
            </a:endParaRPr>
          </a:p>
        </p:txBody>
      </p:sp>
    </p:spTree>
    <p:extLst>
      <p:ext uri="{BB962C8B-B14F-4D97-AF65-F5344CB8AC3E}">
        <p14:creationId xmlns:p14="http://schemas.microsoft.com/office/powerpoint/2010/main" val="28437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0"/>
            <a:ext cx="10922000" cy="5165999"/>
          </a:xfrm>
        </p:spPr>
        <p:txBody>
          <a:bodyPr>
            <a:normAutofit/>
          </a:bodyPr>
          <a:lstStyle/>
          <a:p>
            <a:pPr marL="514350" indent="-514350">
              <a:buFont typeface="+mj-lt"/>
              <a:buAutoNum type="arabicPeriod"/>
            </a:pPr>
            <a:r>
              <a:rPr lang="en-US" dirty="0"/>
              <a:t>Repeat this command with P100 and V100 GPUs:</a:t>
            </a:r>
            <a:br>
              <a:rPr lang="en-US" dirty="0"/>
            </a:br>
            <a:br>
              <a:rPr lang="en-US" dirty="0"/>
            </a:br>
            <a:br>
              <a:rPr lang="en-US" dirty="0"/>
            </a:br>
            <a:br>
              <a:rPr lang="en-US" dirty="0"/>
            </a:br>
            <a:br>
              <a:rPr lang="en-US" dirty="0"/>
            </a:br>
            <a:endParaRPr lang="en-US" dirty="0"/>
          </a:p>
          <a:p>
            <a:pPr marL="514350" indent="-514350">
              <a:buFont typeface="+mj-lt"/>
              <a:buAutoNum type="arabicPeriod"/>
            </a:pPr>
            <a:r>
              <a:rPr lang="en-US" dirty="0"/>
              <a:t>Outside the reservation time window, use the </a:t>
            </a:r>
            <a:r>
              <a:rPr lang="en-US" b="1" dirty="0" err="1"/>
              <a:t>gpu</a:t>
            </a:r>
            <a:r>
              <a:rPr lang="en-US" dirty="0"/>
              <a:t> partition:</a:t>
            </a:r>
            <a:br>
              <a:rPr lang="en-US" dirty="0"/>
            </a:br>
            <a:endParaRPr lang="en-US" dirty="0"/>
          </a:p>
          <a:p>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Accessing different GPU types</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13</a:t>
            </a:fld>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838198" y="2168774"/>
            <a:ext cx="9805153" cy="1754326"/>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--reservation=Training-GPU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gres</a:t>
            </a:r>
            <a:r>
              <a:rPr lang="en-US" dirty="0">
                <a:latin typeface="Courier New"/>
                <a:cs typeface="Courier New"/>
              </a:rPr>
              <a:t>=gpu:</a:t>
            </a:r>
            <a:r>
              <a:rPr lang="en-US" b="1" dirty="0">
                <a:latin typeface="Courier New"/>
                <a:cs typeface="Courier New"/>
              </a:rPr>
              <a:t>p100</a:t>
            </a:r>
            <a:r>
              <a:rPr lang="en-US" dirty="0">
                <a:latin typeface="Courier New"/>
                <a:cs typeface="Courier New"/>
              </a:rPr>
              <a:t>:1 --mem=2G --time=00:02:00 </a:t>
            </a:r>
            <a:r>
              <a:rPr lang="en-US" b="1" dirty="0" err="1">
                <a:latin typeface="Courier New"/>
                <a:cs typeface="Courier New"/>
              </a:rPr>
              <a:t>nvidia-smi</a:t>
            </a:r>
            <a:br>
              <a:rPr lang="en-US" b="1" dirty="0">
                <a:latin typeface="Courier New"/>
                <a:cs typeface="Courier New"/>
              </a:rPr>
            </a:br>
            <a:br>
              <a:rPr lang="en-US" b="1" dirty="0">
                <a:latin typeface="Courier New"/>
                <a:cs typeface="Courier New"/>
              </a:rPr>
            </a:br>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--reservation=Training-GPU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gres</a:t>
            </a:r>
            <a:r>
              <a:rPr lang="en-US" dirty="0">
                <a:latin typeface="Courier New"/>
                <a:cs typeface="Courier New"/>
              </a:rPr>
              <a:t>=gpu:</a:t>
            </a:r>
            <a:r>
              <a:rPr lang="en-US" b="1" dirty="0">
                <a:latin typeface="Courier New"/>
                <a:cs typeface="Courier New"/>
              </a:rPr>
              <a:t>v100-sxm2</a:t>
            </a:r>
            <a:r>
              <a:rPr lang="en-US" dirty="0">
                <a:latin typeface="Courier New"/>
                <a:cs typeface="Courier New"/>
              </a:rPr>
              <a:t>:1 --mem=2G --time=00:02:00 </a:t>
            </a:r>
            <a:r>
              <a:rPr lang="en-US" b="1" dirty="0" err="1">
                <a:latin typeface="Courier New"/>
                <a:cs typeface="Courier New"/>
              </a:rPr>
              <a:t>nvidia-smi</a:t>
            </a:r>
            <a:endParaRPr lang="en-US" b="1" dirty="0">
              <a:latin typeface="Courier New"/>
              <a:cs typeface="Courier New"/>
            </a:endParaRPr>
          </a:p>
        </p:txBody>
      </p:sp>
      <p:sp>
        <p:nvSpPr>
          <p:cNvPr id="6" name="TextBox 5">
            <a:extLst>
              <a:ext uri="{FF2B5EF4-FFF2-40B4-BE49-F238E27FC236}">
                <a16:creationId xmlns:a16="http://schemas.microsoft.com/office/drawing/2014/main" id="{A5F33E9C-5383-5F43-A8C7-C41C70E6F0FB}"/>
              </a:ext>
            </a:extLst>
          </p:cNvPr>
          <p:cNvSpPr txBox="1"/>
          <p:nvPr/>
        </p:nvSpPr>
        <p:spPr>
          <a:xfrm>
            <a:off x="838197" y="4744218"/>
            <a:ext cx="9805153" cy="1477328"/>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gres</a:t>
            </a:r>
            <a:r>
              <a:rPr lang="en-US" dirty="0">
                <a:latin typeface="Courier New"/>
                <a:cs typeface="Courier New"/>
              </a:rPr>
              <a:t>=gpu:</a:t>
            </a:r>
            <a:r>
              <a:rPr lang="en-US" b="1" dirty="0">
                <a:latin typeface="Courier New"/>
                <a:cs typeface="Courier New"/>
              </a:rPr>
              <a:t>p100</a:t>
            </a:r>
            <a:r>
              <a:rPr lang="en-US" dirty="0">
                <a:latin typeface="Courier New"/>
                <a:cs typeface="Courier New"/>
              </a:rPr>
              <a:t>:1 --mem=2G --time=00:02:00 </a:t>
            </a:r>
            <a:r>
              <a:rPr lang="en-US" b="1" dirty="0" err="1">
                <a:latin typeface="Courier New"/>
                <a:cs typeface="Courier New"/>
              </a:rPr>
              <a:t>nvidia-smi</a:t>
            </a:r>
            <a:br>
              <a:rPr lang="en-US" b="1" dirty="0">
                <a:latin typeface="Courier New"/>
                <a:cs typeface="Courier New"/>
              </a:rPr>
            </a:br>
            <a:br>
              <a:rPr lang="en-US" b="1" dirty="0">
                <a:latin typeface="Courier New"/>
                <a:cs typeface="Courier New"/>
              </a:rPr>
            </a:br>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gres</a:t>
            </a:r>
            <a:r>
              <a:rPr lang="en-US" dirty="0">
                <a:latin typeface="Courier New"/>
                <a:cs typeface="Courier New"/>
              </a:rPr>
              <a:t>=gpu:</a:t>
            </a:r>
            <a:r>
              <a:rPr lang="en-US" b="1" dirty="0">
                <a:latin typeface="Courier New"/>
                <a:cs typeface="Courier New"/>
              </a:rPr>
              <a:t>v100-sxm2</a:t>
            </a:r>
            <a:r>
              <a:rPr lang="en-US" dirty="0">
                <a:latin typeface="Courier New"/>
                <a:cs typeface="Courier New"/>
              </a:rPr>
              <a:t>:1 --mem=2G --time=00:02:00 </a:t>
            </a:r>
            <a:r>
              <a:rPr lang="en-US" b="1" dirty="0" err="1">
                <a:latin typeface="Courier New"/>
                <a:cs typeface="Courier New"/>
              </a:rPr>
              <a:t>nvidia-smi</a:t>
            </a:r>
            <a:endParaRPr lang="en-US" b="1" dirty="0">
              <a:latin typeface="Courier New"/>
              <a:cs typeface="Courier New"/>
            </a:endParaRPr>
          </a:p>
        </p:txBody>
      </p:sp>
    </p:spTree>
    <p:extLst>
      <p:ext uri="{BB962C8B-B14F-4D97-AF65-F5344CB8AC3E}">
        <p14:creationId xmlns:p14="http://schemas.microsoft.com/office/powerpoint/2010/main" val="77822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0"/>
            <a:ext cx="10922000" cy="5165999"/>
          </a:xfrm>
        </p:spPr>
        <p:txBody>
          <a:bodyPr>
            <a:normAutofit/>
          </a:bodyPr>
          <a:lstStyle/>
          <a:p>
            <a:pPr marL="0" indent="0">
              <a:buNone/>
            </a:pPr>
            <a:r>
              <a:rPr lang="en-US" dirty="0"/>
              <a:t>Check the available features on the ‘</a:t>
            </a:r>
            <a:r>
              <a:rPr lang="en-US" dirty="0" err="1"/>
              <a:t>gpu</a:t>
            </a:r>
            <a:r>
              <a:rPr lang="en-US" dirty="0"/>
              <a:t>’ partition nodes using ‘</a:t>
            </a:r>
            <a:r>
              <a:rPr lang="en-US" dirty="0" err="1"/>
              <a:t>sinfo</a:t>
            </a:r>
            <a:r>
              <a:rPr lang="en-US" dirty="0"/>
              <a:t>’:</a:t>
            </a:r>
          </a:p>
          <a:p>
            <a:pPr marL="0" indent="0">
              <a:buNone/>
            </a:pPr>
            <a:br>
              <a:rPr lang="en-US" dirty="0"/>
            </a:br>
            <a:br>
              <a:rPr lang="en-US" dirty="0"/>
            </a:br>
            <a:br>
              <a:rPr lang="en-US" dirty="0"/>
            </a:br>
            <a:br>
              <a:rPr lang="en-US" dirty="0"/>
            </a:br>
            <a:br>
              <a:rPr lang="en-US" dirty="0"/>
            </a:br>
            <a:br>
              <a:rPr lang="en-US" dirty="0"/>
            </a:br>
            <a:endParaRPr lang="en-US" dirty="0"/>
          </a:p>
          <a:p>
            <a:endParaRPr lang="en-US" dirty="0"/>
          </a:p>
          <a:p>
            <a:pPr marL="0" indent="0">
              <a:buNone/>
            </a:pPr>
            <a:r>
              <a:rPr lang="en-US" dirty="0"/>
              <a:t>For the full list of features, read: </a:t>
            </a:r>
            <a:r>
              <a:rPr lang="en-US" dirty="0">
                <a:hlinkClick r:id="rId3"/>
              </a:rPr>
              <a:t>https://slurm.schedmd.com/sinfo.html</a:t>
            </a:r>
            <a:r>
              <a:rPr lang="en-US"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Accessing different GPU types</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14</a:t>
            </a:fld>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583447" y="2199771"/>
            <a:ext cx="10559834" cy="3108543"/>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sz="1600" b="1" dirty="0">
                <a:latin typeface="Courier New"/>
                <a:cs typeface="Courier New"/>
              </a:rPr>
              <a:t>$ </a:t>
            </a:r>
            <a:r>
              <a:rPr lang="en-US" sz="1600" b="1" dirty="0" err="1">
                <a:latin typeface="Courier New"/>
                <a:cs typeface="Courier New"/>
              </a:rPr>
              <a:t>sinfo</a:t>
            </a:r>
            <a:r>
              <a:rPr lang="en-US" sz="1600" b="1" dirty="0">
                <a:latin typeface="Courier New"/>
                <a:cs typeface="Courier New"/>
              </a:rPr>
              <a:t> -p </a:t>
            </a:r>
            <a:r>
              <a:rPr lang="en-US" sz="1600" b="1" dirty="0" err="1">
                <a:latin typeface="Courier New"/>
                <a:cs typeface="Courier New"/>
              </a:rPr>
              <a:t>gpu</a:t>
            </a:r>
            <a:r>
              <a:rPr lang="en-US" sz="1600" b="1" dirty="0">
                <a:latin typeface="Courier New"/>
                <a:cs typeface="Courier New"/>
              </a:rPr>
              <a:t> --Format=</a:t>
            </a:r>
            <a:r>
              <a:rPr lang="en-US" sz="1600" b="1" dirty="0" err="1">
                <a:latin typeface="Courier New"/>
                <a:cs typeface="Courier New"/>
              </a:rPr>
              <a:t>nodes,cpus,gres,features</a:t>
            </a:r>
            <a:endParaRPr lang="en-US" sz="1600" b="1" dirty="0">
              <a:latin typeface="Courier New"/>
              <a:cs typeface="Courier New"/>
            </a:endParaRPr>
          </a:p>
          <a:p>
            <a:r>
              <a:rPr lang="en-US" sz="1600" dirty="0">
                <a:latin typeface="Courier New"/>
                <a:cs typeface="Courier New"/>
              </a:rPr>
              <a:t>NODES               CPUS                GRES                AVAIL_FEATURES      </a:t>
            </a:r>
          </a:p>
          <a:p>
            <a:r>
              <a:rPr lang="en-US" sz="1600" dirty="0">
                <a:latin typeface="Courier New"/>
                <a:cs typeface="Courier New"/>
              </a:rPr>
              <a:t>1                   28                  gpu:p100:4          </a:t>
            </a:r>
            <a:r>
              <a:rPr lang="en-US" sz="1600" dirty="0" err="1">
                <a:latin typeface="Courier New"/>
                <a:cs typeface="Courier New"/>
              </a:rPr>
              <a:t>broadwell,prod</a:t>
            </a:r>
            <a:r>
              <a:rPr lang="en-US" sz="1600" dirty="0">
                <a:latin typeface="Courier New"/>
                <a:cs typeface="Courier New"/>
              </a:rPr>
              <a:t>      </a:t>
            </a:r>
          </a:p>
          <a:p>
            <a:r>
              <a:rPr lang="en-US" sz="1600" dirty="0">
                <a:latin typeface="Courier New"/>
                <a:cs typeface="Courier New"/>
              </a:rPr>
              <a:t>2                   28                  gpu:t4:4(S:0-1)     </a:t>
            </a:r>
            <a:r>
              <a:rPr lang="en-US" sz="1600" dirty="0" err="1">
                <a:latin typeface="Courier New"/>
                <a:cs typeface="Courier New"/>
              </a:rPr>
              <a:t>ib,cascadelake,prod</a:t>
            </a:r>
            <a:r>
              <a:rPr lang="en-US" sz="1600" dirty="0">
                <a:latin typeface="Courier New"/>
                <a:cs typeface="Courier New"/>
              </a:rPr>
              <a:t> </a:t>
            </a:r>
          </a:p>
          <a:p>
            <a:r>
              <a:rPr lang="en-US" sz="1600" dirty="0">
                <a:latin typeface="Courier New"/>
                <a:cs typeface="Courier New"/>
              </a:rPr>
              <a:t>1                   28                  gpu:v100-sxm2:4     ib,skylake_avx512,pr</a:t>
            </a:r>
          </a:p>
          <a:p>
            <a:r>
              <a:rPr lang="en-US" sz="1600" dirty="0">
                <a:latin typeface="Courier New"/>
                <a:cs typeface="Courier New"/>
              </a:rPr>
              <a:t>11                  28                  gpu:p100:4(S:0-1)   </a:t>
            </a:r>
            <a:r>
              <a:rPr lang="en-US" sz="1600" dirty="0" err="1">
                <a:latin typeface="Courier New"/>
                <a:cs typeface="Courier New"/>
              </a:rPr>
              <a:t>broadwell,prod</a:t>
            </a:r>
            <a:r>
              <a:rPr lang="en-US" sz="1600" dirty="0">
                <a:latin typeface="Courier New"/>
                <a:cs typeface="Courier New"/>
              </a:rPr>
              <a:t>      </a:t>
            </a:r>
          </a:p>
          <a:p>
            <a:r>
              <a:rPr lang="en-US" sz="1600" dirty="0">
                <a:latin typeface="Courier New"/>
                <a:cs typeface="Courier New"/>
              </a:rPr>
              <a:t>4                   32                  gpu:v100-pcie:2(S:0-zen,prod            </a:t>
            </a:r>
          </a:p>
          <a:p>
            <a:r>
              <a:rPr lang="en-US" sz="1600" dirty="0">
                <a:latin typeface="Courier New"/>
                <a:cs typeface="Courier New"/>
              </a:rPr>
              <a:t>1                   28                  gpu:v100-sxm2:4(S:0-ib,skylake_avx512,ne</a:t>
            </a:r>
          </a:p>
          <a:p>
            <a:r>
              <a:rPr lang="en-US" sz="1600" dirty="0">
                <a:latin typeface="Courier New"/>
                <a:cs typeface="Courier New"/>
              </a:rPr>
              <a:t>20                  28                  gpu:v100-sxm2:4(S:0-ib,skylake_avx512,pr</a:t>
            </a:r>
          </a:p>
          <a:p>
            <a:r>
              <a:rPr lang="en-US" sz="1600" dirty="0">
                <a:latin typeface="Courier New"/>
                <a:cs typeface="Courier New"/>
              </a:rPr>
              <a:t>1                   28                  gpu:v100-sxm2:3(S:0-ib,skylake_avx512,pr</a:t>
            </a:r>
          </a:p>
          <a:p>
            <a:r>
              <a:rPr lang="en-US" sz="1600" dirty="0">
                <a:latin typeface="Courier New"/>
                <a:cs typeface="Courier New"/>
              </a:rPr>
              <a:t>15                  24                  gpu:k40m:1          </a:t>
            </a:r>
            <a:r>
              <a:rPr lang="en-US" sz="1600" dirty="0" err="1">
                <a:latin typeface="Courier New"/>
                <a:cs typeface="Courier New"/>
              </a:rPr>
              <a:t>haswell,prod</a:t>
            </a:r>
            <a:r>
              <a:rPr lang="en-US" sz="1600" dirty="0">
                <a:latin typeface="Courier New"/>
                <a:cs typeface="Courier New"/>
              </a:rPr>
              <a:t>        </a:t>
            </a:r>
          </a:p>
          <a:p>
            <a:r>
              <a:rPr lang="en-US" sz="1600" dirty="0">
                <a:latin typeface="Courier New"/>
                <a:cs typeface="Courier New"/>
              </a:rPr>
              <a:t>8                   28                  gpu:k80:8(S:0-1)    </a:t>
            </a:r>
            <a:r>
              <a:rPr lang="en-US" sz="1600" dirty="0" err="1">
                <a:latin typeface="Courier New"/>
                <a:cs typeface="Courier New"/>
              </a:rPr>
              <a:t>broadwell,prod</a:t>
            </a:r>
            <a:r>
              <a:rPr lang="en-US" sz="1600" dirty="0">
                <a:latin typeface="Courier New"/>
                <a:cs typeface="Courier New"/>
              </a:rPr>
              <a:t>  </a:t>
            </a:r>
            <a:endParaRPr lang="en-US" sz="1600" b="1" dirty="0">
              <a:latin typeface="Courier New"/>
              <a:cs typeface="Courier New"/>
            </a:endParaRPr>
          </a:p>
        </p:txBody>
      </p:sp>
    </p:spTree>
    <p:extLst>
      <p:ext uri="{BB962C8B-B14F-4D97-AF65-F5344CB8AC3E}">
        <p14:creationId xmlns:p14="http://schemas.microsoft.com/office/powerpoint/2010/main" val="428682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201478" y="2956726"/>
            <a:ext cx="11778712" cy="1692766"/>
          </a:xfrm>
        </p:spPr>
        <p:txBody>
          <a:bodyPr>
            <a:normAutofit/>
          </a:bodyPr>
          <a:lstStyle/>
          <a:p>
            <a:pPr marL="0" indent="0" algn="ctr">
              <a:buNone/>
            </a:pPr>
            <a:r>
              <a:rPr lang="en-US" sz="3600" b="1" dirty="0"/>
              <a:t>Accessing GPUs On Discovery &amp; </a:t>
            </a:r>
            <a:br>
              <a:rPr lang="en-US" sz="3600" b="1" dirty="0"/>
            </a:br>
            <a:r>
              <a:rPr lang="en-US" sz="3600" b="1" dirty="0"/>
              <a:t>Creating GPU-Enabled </a:t>
            </a:r>
            <a:r>
              <a:rPr lang="en-US" sz="3600" b="1" dirty="0" err="1"/>
              <a:t>Conda</a:t>
            </a:r>
            <a:r>
              <a:rPr lang="en-US" sz="3600" b="1" dirty="0"/>
              <a:t> environment (</a:t>
            </a:r>
            <a:r>
              <a:rPr lang="en-US" sz="3600" b="1" dirty="0" err="1"/>
              <a:t>PyTorch</a:t>
            </a:r>
            <a:r>
              <a:rPr lang="en-US" sz="3600" b="1" dirty="0"/>
              <a:t> example)</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2</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15</a:t>
            </a:fld>
            <a:endParaRPr lang="en-US" dirty="0"/>
          </a:p>
        </p:txBody>
      </p:sp>
    </p:spTree>
    <p:extLst>
      <p:ext uri="{BB962C8B-B14F-4D97-AF65-F5344CB8AC3E}">
        <p14:creationId xmlns:p14="http://schemas.microsoft.com/office/powerpoint/2010/main" val="204161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lnSpcReduction="10000"/>
          </a:bodyPr>
          <a:lstStyle/>
          <a:p>
            <a:r>
              <a:rPr lang="en-US" dirty="0"/>
              <a:t>Login to Discovery using a Linux Shell:</a:t>
            </a:r>
            <a:br>
              <a:rPr lang="en-US" dirty="0"/>
            </a:br>
            <a:r>
              <a:rPr lang="en-US" dirty="0">
                <a:hlinkClick r:id="rId3"/>
              </a:rPr>
              <a:t>https://rc-docs.northeastern.edu/en/latest/get_started/connect.html</a:t>
            </a:r>
            <a:r>
              <a:rPr lang="en-US" dirty="0"/>
              <a:t> </a:t>
            </a:r>
            <a:br>
              <a:rPr lang="en-US" dirty="0"/>
            </a:br>
            <a:r>
              <a:rPr lang="en-US" dirty="0"/>
              <a:t>Or use the Open OnDemand web shell:</a:t>
            </a:r>
            <a:br>
              <a:rPr lang="en-US" dirty="0"/>
            </a:br>
            <a:r>
              <a:rPr lang="en-US" dirty="0">
                <a:hlinkClick r:id="rId4"/>
              </a:rPr>
              <a:t>https://ood.discovery.neu.edu/pun/sys/shell/ssh/ood.discovery.neu.edu</a:t>
            </a:r>
            <a:r>
              <a:rPr lang="en-US" dirty="0"/>
              <a:t> </a:t>
            </a:r>
          </a:p>
          <a:p>
            <a:r>
              <a:rPr lang="en-US" dirty="0"/>
              <a:t>Request a GPU compute node through the training reservation:</a:t>
            </a:r>
          </a:p>
          <a:p>
            <a:endParaRPr lang="en-US" dirty="0"/>
          </a:p>
          <a:p>
            <a:endParaRPr lang="en-US" dirty="0"/>
          </a:p>
          <a:p>
            <a:endParaRPr lang="en-US" dirty="0"/>
          </a:p>
          <a:p>
            <a:r>
              <a:rPr lang="en-US" dirty="0"/>
              <a:t>For details regarding the </a:t>
            </a:r>
            <a:r>
              <a:rPr lang="en-US" dirty="0" err="1"/>
              <a:t>srun</a:t>
            </a:r>
            <a:r>
              <a:rPr lang="en-US" dirty="0"/>
              <a:t> option commands, read:</a:t>
            </a:r>
            <a:br>
              <a:rPr lang="en-US" dirty="0"/>
            </a:br>
            <a:r>
              <a:rPr lang="en-US" dirty="0">
                <a:hlinkClick r:id="rId5"/>
              </a:rPr>
              <a:t>https://rc-docs.northeastern.edu/en/latest/using-discovery/srun.html</a:t>
            </a:r>
            <a:r>
              <a:rPr lang="en-US"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2</a:t>
            </a:r>
            <a:br>
              <a:rPr lang="en-US" sz="5400" dirty="0"/>
            </a:br>
            <a:r>
              <a:rPr lang="en-US" sz="2800" dirty="0"/>
              <a:t>Access GPUs on Discovery</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16</a:t>
            </a:fld>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1024180" y="4129907"/>
            <a:ext cx="980515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--reservation=Training-GPU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--export=All --</a:t>
            </a:r>
            <a:r>
              <a:rPr lang="en-US" dirty="0" err="1">
                <a:latin typeface="Courier New"/>
                <a:cs typeface="Courier New"/>
              </a:rPr>
              <a:t>gres</a:t>
            </a:r>
            <a:r>
              <a:rPr lang="en-US" dirty="0">
                <a:latin typeface="Courier New"/>
                <a:cs typeface="Courier New"/>
              </a:rPr>
              <a:t>=gpu:1 --mem=10G --time=01:00:00 /bin/bash</a:t>
            </a:r>
          </a:p>
        </p:txBody>
      </p:sp>
    </p:spTree>
    <p:extLst>
      <p:ext uri="{BB962C8B-B14F-4D97-AF65-F5344CB8AC3E}">
        <p14:creationId xmlns:p14="http://schemas.microsoft.com/office/powerpoint/2010/main" val="392430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1"/>
            <a:ext cx="10922000" cy="5029474"/>
          </a:xfrm>
        </p:spPr>
        <p:txBody>
          <a:bodyPr vert="horz" lIns="91440" tIns="45720" rIns="91440" bIns="45720" rtlCol="0" anchor="t">
            <a:normAutofit/>
          </a:bodyPr>
          <a:lstStyle/>
          <a:p>
            <a:r>
              <a:rPr lang="en-US" sz="2400" dirty="0"/>
              <a:t>Build a GPU-enabled </a:t>
            </a:r>
            <a:r>
              <a:rPr lang="en-US" sz="2400" dirty="0" err="1">
                <a:latin typeface="Real Text Pro"/>
              </a:rPr>
              <a:t>Pytorch</a:t>
            </a:r>
            <a:r>
              <a:rPr lang="en-US" sz="2400" dirty="0">
                <a:latin typeface="Real Text Pro"/>
              </a:rPr>
              <a:t> environment in your $HOME directory:</a:t>
            </a:r>
          </a:p>
          <a:p>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b="1" dirty="0">
                <a:latin typeface="Real Text Pro"/>
              </a:rPr>
              <a:t>Since it’s a long installation (15-20 minutes), we’ll use a pre-made installation.</a:t>
            </a:r>
          </a:p>
          <a:p>
            <a:r>
              <a:rPr lang="en-US" sz="2400" dirty="0">
                <a:latin typeface="Real Text Pro"/>
              </a:rPr>
              <a:t>For other CUDA versions, see instructions in the developers’ page: </a:t>
            </a:r>
            <a:r>
              <a:rPr lang="en-US" sz="2400" dirty="0">
                <a:latin typeface="Real Text Pro"/>
                <a:hlinkClick r:id="rId3"/>
              </a:rPr>
              <a:t>https://pytorch.org/get-started/previous-versions/</a:t>
            </a:r>
            <a:r>
              <a:rPr lang="en-US" sz="2400" dirty="0">
                <a:latin typeface="Real Text Pro"/>
              </a:rPr>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2</a:t>
            </a:r>
            <a:br>
              <a:rPr lang="en-US" sz="5400" dirty="0"/>
            </a:br>
            <a:r>
              <a:rPr lang="en-US" sz="2800" dirty="0"/>
              <a:t>Create GPU-enabled </a:t>
            </a:r>
            <a:r>
              <a:rPr lang="en-US" sz="2800" dirty="0" err="1">
                <a:latin typeface="Real Text Pro"/>
              </a:rPr>
              <a:t>PyTorch</a:t>
            </a:r>
            <a:r>
              <a:rPr lang="en-US" sz="2800" dirty="0">
                <a:latin typeface="Real Text Pro"/>
              </a:rPr>
              <a:t> </a:t>
            </a:r>
            <a:r>
              <a:rPr lang="en-US" sz="2800" dirty="0" err="1"/>
              <a:t>Conda</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17</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573438" y="2393841"/>
            <a:ext cx="10780362" cy="2585323"/>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 module load </a:t>
            </a:r>
            <a:r>
              <a:rPr lang="en-US" dirty="0" err="1"/>
              <a:t>cuda</a:t>
            </a:r>
            <a:r>
              <a:rPr lang="en-US" dirty="0"/>
              <a:t>/11.1 </a:t>
            </a:r>
            <a:r>
              <a:rPr lang="en-US" dirty="0">
                <a:solidFill>
                  <a:srgbClr val="0070C0"/>
                </a:solidFill>
              </a:rPr>
              <a:t>## Load the CUDA module </a:t>
            </a:r>
          </a:p>
          <a:p>
            <a:r>
              <a:rPr lang="en-US" dirty="0">
                <a:latin typeface="Courier New"/>
                <a:cs typeface="Courier New"/>
              </a:rPr>
              <a:t>$ module load anaconda3/2021.05 </a:t>
            </a:r>
            <a:r>
              <a:rPr lang="en-US" dirty="0">
                <a:solidFill>
                  <a:srgbClr val="0070C0"/>
                </a:solidFill>
                <a:latin typeface="Courier New"/>
                <a:cs typeface="Courier New"/>
              </a:rPr>
              <a:t>## Load the Anaconda module</a:t>
            </a:r>
            <a:br>
              <a:rPr lang="en-US" dirty="0">
                <a:latin typeface="Courier New"/>
                <a:cs typeface="Courier New"/>
              </a:rPr>
            </a:br>
            <a:r>
              <a:rPr lang="en-US" dirty="0">
                <a:solidFill>
                  <a:srgbClr val="0070C0"/>
                </a:solidFill>
              </a:rPr>
              <a:t>## create a virtual </a:t>
            </a:r>
            <a:r>
              <a:rPr lang="en-US" dirty="0" err="1">
                <a:solidFill>
                  <a:srgbClr val="0070C0"/>
                </a:solidFill>
              </a:rPr>
              <a:t>conda</a:t>
            </a:r>
            <a:r>
              <a:rPr lang="en-US" dirty="0">
                <a:solidFill>
                  <a:srgbClr val="0070C0"/>
                </a:solidFill>
              </a:rPr>
              <a:t> environment named “</a:t>
            </a:r>
            <a:r>
              <a:rPr lang="en-US" dirty="0" err="1">
                <a:solidFill>
                  <a:srgbClr val="0070C0"/>
                </a:solidFill>
              </a:rPr>
              <a:t>pytorch_env</a:t>
            </a:r>
            <a:r>
              <a:rPr lang="en-US" dirty="0">
                <a:solidFill>
                  <a:srgbClr val="0070C0"/>
                </a:solidFill>
              </a:rPr>
              <a:t>“:</a:t>
            </a:r>
            <a:endParaRPr lang="en-US" dirty="0">
              <a:solidFill>
                <a:srgbClr val="0070C0"/>
              </a:solidFill>
              <a:latin typeface="Courier New"/>
              <a:cs typeface="Courier New"/>
            </a:endParaRPr>
          </a:p>
          <a:p>
            <a:r>
              <a:rPr lang="en-US" dirty="0"/>
              <a:t>$ </a:t>
            </a:r>
            <a:r>
              <a:rPr lang="en-US" dirty="0" err="1"/>
              <a:t>conda</a:t>
            </a:r>
            <a:r>
              <a:rPr lang="en-US" dirty="0"/>
              <a:t> create --name </a:t>
            </a:r>
            <a:r>
              <a:rPr lang="en-US" dirty="0" err="1"/>
              <a:t>pytorch_env</a:t>
            </a:r>
            <a:r>
              <a:rPr lang="en-US" dirty="0"/>
              <a:t> python=3.7 anaconda -y</a:t>
            </a:r>
          </a:p>
          <a:p>
            <a:r>
              <a:rPr lang="en-US" dirty="0">
                <a:solidFill>
                  <a:srgbClr val="0070C0"/>
                </a:solidFill>
              </a:rPr>
              <a:t>## Load the virtual </a:t>
            </a:r>
            <a:r>
              <a:rPr lang="en-US" dirty="0" err="1">
                <a:solidFill>
                  <a:srgbClr val="0070C0"/>
                </a:solidFill>
              </a:rPr>
              <a:t>conda</a:t>
            </a:r>
            <a:r>
              <a:rPr lang="en-US" dirty="0">
                <a:solidFill>
                  <a:srgbClr val="0070C0"/>
                </a:solidFill>
              </a:rPr>
              <a:t> environment “</a:t>
            </a:r>
            <a:r>
              <a:rPr lang="en-US" dirty="0" err="1">
                <a:solidFill>
                  <a:srgbClr val="0070C0"/>
                </a:solidFill>
              </a:rPr>
              <a:t>pytorch_env</a:t>
            </a:r>
            <a:r>
              <a:rPr lang="en-US" dirty="0">
                <a:solidFill>
                  <a:srgbClr val="0070C0"/>
                </a:solidFill>
              </a:rPr>
              <a:t>”:</a:t>
            </a:r>
            <a:endParaRPr lang="en-US" dirty="0">
              <a:solidFill>
                <a:srgbClr val="0070C0"/>
              </a:solidFill>
              <a:latin typeface="Courier New"/>
              <a:cs typeface="Courier New"/>
            </a:endParaRPr>
          </a:p>
          <a:p>
            <a:r>
              <a:rPr lang="en-US" dirty="0"/>
              <a:t>$ source activate </a:t>
            </a:r>
            <a:r>
              <a:rPr lang="en-US" dirty="0" err="1"/>
              <a:t>pytorch_env</a:t>
            </a:r>
            <a:r>
              <a:rPr lang="en-US" dirty="0"/>
              <a:t> </a:t>
            </a:r>
          </a:p>
          <a:p>
            <a:r>
              <a:rPr lang="en-US" dirty="0">
                <a:solidFill>
                  <a:srgbClr val="0070C0"/>
                </a:solidFill>
              </a:rPr>
              <a:t>## Install </a:t>
            </a:r>
            <a:r>
              <a:rPr lang="en-US" dirty="0" err="1">
                <a:solidFill>
                  <a:srgbClr val="0070C0"/>
                </a:solidFill>
              </a:rPr>
              <a:t>Pytorch</a:t>
            </a:r>
            <a:r>
              <a:rPr lang="en-US" dirty="0">
                <a:solidFill>
                  <a:srgbClr val="0070C0"/>
                </a:solidFill>
              </a:rPr>
              <a:t> inside the virtual environment:</a:t>
            </a:r>
            <a:br>
              <a:rPr lang="en-US" dirty="0"/>
            </a:br>
            <a:r>
              <a:rPr lang="en-US" dirty="0"/>
              <a:t>(</a:t>
            </a:r>
            <a:r>
              <a:rPr lang="en-US" dirty="0" err="1"/>
              <a:t>pytorch_env</a:t>
            </a:r>
            <a:r>
              <a:rPr lang="en-US" dirty="0"/>
              <a:t>) $ </a:t>
            </a:r>
            <a:r>
              <a:rPr lang="en-US" dirty="0" err="1"/>
              <a:t>conda</a:t>
            </a:r>
            <a:r>
              <a:rPr lang="en-US" dirty="0"/>
              <a:t> install </a:t>
            </a:r>
            <a:r>
              <a:rPr lang="en-US" dirty="0" err="1"/>
              <a:t>pytorch</a:t>
            </a:r>
            <a:r>
              <a:rPr lang="en-US" dirty="0"/>
              <a:t>==1.8.0 </a:t>
            </a:r>
            <a:r>
              <a:rPr lang="en-US" dirty="0" err="1"/>
              <a:t>torchvision</a:t>
            </a:r>
            <a:r>
              <a:rPr lang="en-US" dirty="0"/>
              <a:t>==0.9.0 </a:t>
            </a:r>
            <a:r>
              <a:rPr lang="en-US" dirty="0" err="1"/>
              <a:t>torchaudio</a:t>
            </a:r>
            <a:r>
              <a:rPr lang="en-US" dirty="0"/>
              <a:t>==0.8.0 </a:t>
            </a:r>
            <a:r>
              <a:rPr lang="en-US" dirty="0" err="1"/>
              <a:t>cudatoolkit</a:t>
            </a:r>
            <a:r>
              <a:rPr lang="en-US" dirty="0"/>
              <a:t>=11.1 -c </a:t>
            </a:r>
            <a:r>
              <a:rPr lang="en-US" dirty="0" err="1"/>
              <a:t>pytorch</a:t>
            </a:r>
            <a:r>
              <a:rPr lang="en-US" dirty="0"/>
              <a:t> -c </a:t>
            </a:r>
            <a:r>
              <a:rPr lang="en-US" dirty="0" err="1"/>
              <a:t>conda</a:t>
            </a:r>
            <a:r>
              <a:rPr lang="en-US" dirty="0"/>
              <a:t>-forge -y</a:t>
            </a:r>
          </a:p>
        </p:txBody>
      </p:sp>
    </p:spTree>
    <p:extLst>
      <p:ext uri="{BB962C8B-B14F-4D97-AF65-F5344CB8AC3E}">
        <p14:creationId xmlns:p14="http://schemas.microsoft.com/office/powerpoint/2010/main" val="341563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472339"/>
            <a:ext cx="11439902" cy="5249136"/>
          </a:xfrm>
        </p:spPr>
        <p:txBody>
          <a:bodyPr vert="horz" lIns="91440" tIns="45720" rIns="91440" bIns="45720" rtlCol="0" anchor="t">
            <a:normAutofit/>
          </a:bodyPr>
          <a:lstStyle/>
          <a:p>
            <a:r>
              <a:rPr lang="en-US" sz="2400" dirty="0"/>
              <a:t>We’ll use an existing </a:t>
            </a:r>
            <a:r>
              <a:rPr lang="en-US" sz="2400" dirty="0" err="1"/>
              <a:t>conda</a:t>
            </a:r>
            <a:r>
              <a:rPr lang="en-US" sz="2400" dirty="0"/>
              <a:t> environment for the next exercises: </a:t>
            </a:r>
            <a:r>
              <a:rPr lang="en-US" sz="2400" b="1" dirty="0" err="1"/>
              <a:t>pytorch_env_training</a:t>
            </a:r>
            <a:endParaRPr lang="en-US" sz="2400" b="1" dirty="0"/>
          </a:p>
          <a:p>
            <a:endParaRPr lang="en-US" sz="2400" b="1" dirty="0"/>
          </a:p>
          <a:p>
            <a:endParaRPr lang="en-US" sz="2400" b="1" dirty="0"/>
          </a:p>
          <a:p>
            <a:pPr marL="0" indent="0">
              <a:buNone/>
            </a:pPr>
            <a:endParaRPr lang="en-US" sz="2400" b="1" dirty="0"/>
          </a:p>
          <a:p>
            <a:pPr marL="0" indent="0">
              <a:buNone/>
            </a:pPr>
            <a:endParaRPr lang="en-US" sz="2400" b="1" dirty="0"/>
          </a:p>
          <a:p>
            <a:r>
              <a:rPr lang="en-US" sz="2400" dirty="0"/>
              <a:t>Once the </a:t>
            </a:r>
            <a:r>
              <a:rPr lang="en-US" sz="2400" dirty="0" err="1"/>
              <a:t>conda</a:t>
            </a:r>
            <a:r>
              <a:rPr lang="en-US" sz="2400" dirty="0"/>
              <a:t> virtual environment is loaded, you can check if </a:t>
            </a:r>
            <a:r>
              <a:rPr lang="en-US" sz="2400" dirty="0" err="1"/>
              <a:t>Pytorch</a:t>
            </a:r>
            <a:r>
              <a:rPr lang="en-US" sz="2400" dirty="0"/>
              <a:t> recognizes the GPU device. If this returns </a:t>
            </a:r>
            <a:r>
              <a:rPr lang="en-US" sz="2400" b="1" i="1" dirty="0"/>
              <a:t>True</a:t>
            </a:r>
            <a:r>
              <a:rPr lang="en-US" sz="2400" dirty="0"/>
              <a:t>, you’re ready to start working with GPU-supported </a:t>
            </a:r>
            <a:r>
              <a:rPr lang="en-US" sz="2400" dirty="0" err="1"/>
              <a:t>Pytorch</a:t>
            </a:r>
            <a:r>
              <a:rPr lang="en-US" sz="2400" dirty="0"/>
              <a:t> functions:</a:t>
            </a:r>
          </a:p>
          <a:p>
            <a:endParaRPr lang="en-US" sz="2400" dirty="0"/>
          </a:p>
          <a:p>
            <a:endParaRPr lang="en-US" sz="2400" dirty="0"/>
          </a:p>
          <a:p>
            <a:endParaRPr lang="en-US" sz="2400" dirty="0"/>
          </a:p>
          <a:p>
            <a:r>
              <a:rPr lang="en-US" sz="2400" dirty="0"/>
              <a:t>Check </a:t>
            </a:r>
            <a:r>
              <a:rPr lang="en-US" sz="2400" dirty="0" err="1"/>
              <a:t>Pytorch</a:t>
            </a:r>
            <a:r>
              <a:rPr lang="en-US" sz="2400" dirty="0"/>
              <a:t> CUDA API: </a:t>
            </a:r>
            <a:r>
              <a:rPr lang="en-US" sz="2400" dirty="0">
                <a:hlinkClick r:id="rId3"/>
              </a:rPr>
              <a:t>https://pytorch.org/docs/stable/cuda.html</a:t>
            </a:r>
            <a:r>
              <a:rPr lang="en-US" sz="2400"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2</a:t>
            </a:r>
            <a:br>
              <a:rPr lang="en-US" sz="5400" dirty="0"/>
            </a:br>
            <a:r>
              <a:rPr lang="en-US" sz="2800" dirty="0"/>
              <a:t>Activate and test the GPU-enabled </a:t>
            </a:r>
            <a:r>
              <a:rPr lang="en-US" sz="2800" dirty="0" err="1"/>
              <a:t>Pytorch</a:t>
            </a:r>
            <a:r>
              <a:rPr lang="en-US" sz="2800" dirty="0"/>
              <a:t> </a:t>
            </a:r>
            <a:r>
              <a:rPr lang="en-US" sz="2800" dirty="0" err="1"/>
              <a:t>Conda</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18</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573438" y="2087287"/>
            <a:ext cx="10780362" cy="1200329"/>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 module load </a:t>
            </a:r>
            <a:r>
              <a:rPr lang="en-US" dirty="0" err="1"/>
              <a:t>cuda</a:t>
            </a:r>
            <a:r>
              <a:rPr lang="en-US" dirty="0"/>
              <a:t>/11.1 </a:t>
            </a:r>
            <a:r>
              <a:rPr lang="en-US" dirty="0">
                <a:solidFill>
                  <a:srgbClr val="0070C0"/>
                </a:solidFill>
              </a:rPr>
              <a:t>## Load the CUDA module </a:t>
            </a:r>
          </a:p>
          <a:p>
            <a:r>
              <a:rPr lang="en-US" dirty="0">
                <a:latin typeface="Courier New"/>
                <a:cs typeface="Courier New"/>
              </a:rPr>
              <a:t>$ module load anaconda3/2021.05 </a:t>
            </a:r>
            <a:r>
              <a:rPr lang="en-US" dirty="0">
                <a:solidFill>
                  <a:srgbClr val="0070C0"/>
                </a:solidFill>
                <a:latin typeface="Courier New"/>
                <a:cs typeface="Courier New"/>
              </a:rPr>
              <a:t>## Load the Anaconda module</a:t>
            </a:r>
            <a:br>
              <a:rPr lang="en-US" dirty="0">
                <a:latin typeface="Courier New"/>
                <a:cs typeface="Courier New"/>
              </a:rPr>
            </a:br>
            <a:r>
              <a:rPr lang="en-US" dirty="0">
                <a:solidFill>
                  <a:srgbClr val="0070C0"/>
                </a:solidFill>
              </a:rPr>
              <a:t>## Load the virtual </a:t>
            </a:r>
            <a:r>
              <a:rPr lang="en-US" dirty="0" err="1">
                <a:solidFill>
                  <a:srgbClr val="0070C0"/>
                </a:solidFill>
              </a:rPr>
              <a:t>conda</a:t>
            </a:r>
            <a:r>
              <a:rPr lang="en-US" dirty="0">
                <a:solidFill>
                  <a:srgbClr val="0070C0"/>
                </a:solidFill>
              </a:rPr>
              <a:t> environment “</a:t>
            </a:r>
            <a:r>
              <a:rPr lang="en-US" dirty="0" err="1">
                <a:solidFill>
                  <a:srgbClr val="0070C0"/>
                </a:solidFill>
              </a:rPr>
              <a:t>pytorch_env_training</a:t>
            </a:r>
            <a:r>
              <a:rPr lang="en-US" dirty="0">
                <a:solidFill>
                  <a:srgbClr val="0070C0"/>
                </a:solidFill>
              </a:rPr>
              <a:t>”:</a:t>
            </a:r>
            <a:endParaRPr lang="en-US" dirty="0">
              <a:solidFill>
                <a:srgbClr val="0070C0"/>
              </a:solidFill>
              <a:latin typeface="Courier New"/>
              <a:cs typeface="Courier New"/>
            </a:endParaRPr>
          </a:p>
          <a:p>
            <a:r>
              <a:rPr lang="en-US" dirty="0"/>
              <a:t>$ source activate </a:t>
            </a:r>
            <a:r>
              <a:rPr lang="en-US" b="1" dirty="0" err="1"/>
              <a:t>pytorch_env_training</a:t>
            </a:r>
            <a:endParaRPr lang="en-US" dirty="0"/>
          </a:p>
        </p:txBody>
      </p:sp>
      <p:sp>
        <p:nvSpPr>
          <p:cNvPr id="7" name="TextBox 6">
            <a:extLst>
              <a:ext uri="{FF2B5EF4-FFF2-40B4-BE49-F238E27FC236}">
                <a16:creationId xmlns:a16="http://schemas.microsoft.com/office/drawing/2014/main" id="{34034E30-2DCC-7D46-BF68-801358965093}"/>
              </a:ext>
            </a:extLst>
          </p:cNvPr>
          <p:cNvSpPr txBox="1"/>
          <p:nvPr/>
        </p:nvSpPr>
        <p:spPr>
          <a:xfrm>
            <a:off x="573438" y="5057511"/>
            <a:ext cx="974843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solidFill>
                  <a:srgbClr val="0070C0"/>
                </a:solidFill>
              </a:rPr>
              <a:t>## Test if the GPU device detected with </a:t>
            </a:r>
            <a:r>
              <a:rPr lang="en-US" dirty="0" err="1">
                <a:solidFill>
                  <a:srgbClr val="0070C0"/>
                </a:solidFill>
              </a:rPr>
              <a:t>Pytorch</a:t>
            </a:r>
            <a:r>
              <a:rPr lang="en-US" dirty="0">
                <a:solidFill>
                  <a:srgbClr val="0070C0"/>
                </a:solidFill>
              </a:rPr>
              <a:t>:</a:t>
            </a:r>
            <a:endParaRPr lang="en-US" b="1" dirty="0"/>
          </a:p>
          <a:p>
            <a:r>
              <a:rPr lang="en-US" dirty="0"/>
              <a:t>(</a:t>
            </a:r>
            <a:r>
              <a:rPr lang="en-US" dirty="0" err="1"/>
              <a:t>pytorch_env_training</a:t>
            </a:r>
            <a:r>
              <a:rPr lang="en-US" dirty="0"/>
              <a:t>) $ python -c 'import torch; print(</a:t>
            </a:r>
            <a:r>
              <a:rPr lang="en-US" dirty="0" err="1"/>
              <a:t>torch.cuda.is_available</a:t>
            </a:r>
            <a:r>
              <a:rPr lang="en-US" dirty="0"/>
              <a:t>())'</a:t>
            </a:r>
          </a:p>
        </p:txBody>
      </p:sp>
    </p:spTree>
    <p:extLst>
      <p:ext uri="{BB962C8B-B14F-4D97-AF65-F5344CB8AC3E}">
        <p14:creationId xmlns:p14="http://schemas.microsoft.com/office/powerpoint/2010/main" val="98174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201478" y="2956726"/>
            <a:ext cx="11778712" cy="1692766"/>
          </a:xfrm>
        </p:spPr>
        <p:txBody>
          <a:bodyPr>
            <a:normAutofit/>
          </a:bodyPr>
          <a:lstStyle/>
          <a:p>
            <a:pPr marL="0" indent="0" algn="ctr">
              <a:buNone/>
            </a:pPr>
            <a:r>
              <a:rPr lang="en-US" sz="3600" b="1" dirty="0"/>
              <a:t>Accessing GPU-supported environments on </a:t>
            </a:r>
            <a:r>
              <a:rPr lang="en-US" sz="3600" b="1" dirty="0" err="1"/>
              <a:t>Jupyter</a:t>
            </a:r>
            <a:r>
              <a:rPr lang="en-US" sz="3600" b="1" dirty="0"/>
              <a:t> Lab with Discovery Open OnDemand (OOD)</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3</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19</a:t>
            </a:fld>
            <a:endParaRPr lang="en-US" dirty="0"/>
          </a:p>
        </p:txBody>
      </p:sp>
    </p:spTree>
    <p:extLst>
      <p:ext uri="{BB962C8B-B14F-4D97-AF65-F5344CB8AC3E}">
        <p14:creationId xmlns:p14="http://schemas.microsoft.com/office/powerpoint/2010/main" val="251232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fontScale="92500" lnSpcReduction="10000"/>
          </a:bodyPr>
          <a:lstStyle/>
          <a:p>
            <a:pPr marL="514350" indent="-514350">
              <a:buFont typeface="+mj-lt"/>
              <a:buAutoNum type="arabicPeriod"/>
            </a:pPr>
            <a:r>
              <a:rPr lang="en-US" dirty="0"/>
              <a:t>Login to the Discovery OOD </a:t>
            </a:r>
            <a:r>
              <a:rPr lang="en-US" b="1" dirty="0" err="1"/>
              <a:t>JupyterLab</a:t>
            </a:r>
            <a:r>
              <a:rPr lang="en-US" b="1" dirty="0"/>
              <a:t> Notebook [Custom Anaconda Environment]</a:t>
            </a:r>
            <a:r>
              <a:rPr lang="en-US" dirty="0"/>
              <a:t> :</a:t>
            </a:r>
            <a:br>
              <a:rPr lang="en-US" dirty="0"/>
            </a:br>
            <a:r>
              <a:rPr lang="en-US" dirty="0">
                <a:hlinkClick r:id="rId3"/>
              </a:rPr>
              <a:t>https://ood.discovery.neu.edu/pun/sys/dashboard/batch_connect/sys/jupyter_advanced/session_contexts/new</a:t>
            </a:r>
            <a:r>
              <a:rPr lang="en-US" dirty="0"/>
              <a:t> </a:t>
            </a:r>
          </a:p>
          <a:p>
            <a:pPr marL="514350" indent="-514350">
              <a:buFont typeface="+mj-lt"/>
              <a:buAutoNum type="arabicPeriod"/>
            </a:pPr>
            <a:r>
              <a:rPr lang="en-US" dirty="0"/>
              <a:t>Make sure to have a ready </a:t>
            </a:r>
            <a:r>
              <a:rPr lang="en-US" dirty="0" err="1"/>
              <a:t>Conda</a:t>
            </a:r>
            <a:r>
              <a:rPr lang="en-US" dirty="0"/>
              <a:t> virtual environment: </a:t>
            </a:r>
          </a:p>
          <a:p>
            <a:pPr lvl="1"/>
            <a:r>
              <a:rPr lang="en-US" dirty="0"/>
              <a:t>Create the environment in advance using the Linux shell as shown in Exercise 1</a:t>
            </a:r>
          </a:p>
          <a:p>
            <a:pPr lvl="1"/>
            <a:r>
              <a:rPr lang="en-US" dirty="0"/>
              <a:t>Install your desired packages inside the environment</a:t>
            </a:r>
          </a:p>
          <a:p>
            <a:pPr lvl="1"/>
            <a:r>
              <a:rPr lang="en-US" dirty="0"/>
              <a:t>Install the </a:t>
            </a:r>
            <a:r>
              <a:rPr lang="en-US" dirty="0" err="1"/>
              <a:t>jupyterlab</a:t>
            </a:r>
            <a:r>
              <a:rPr lang="en-US" dirty="0"/>
              <a:t> package with: </a:t>
            </a:r>
            <a:r>
              <a:rPr lang="en-US" b="1" dirty="0" err="1"/>
              <a:t>conda</a:t>
            </a:r>
            <a:r>
              <a:rPr lang="en-US" b="1" dirty="0"/>
              <a:t> install </a:t>
            </a:r>
            <a:r>
              <a:rPr lang="en-US" b="1" dirty="0" err="1"/>
              <a:t>jupyterlab</a:t>
            </a:r>
            <a:endParaRPr lang="en-US" b="1" dirty="0"/>
          </a:p>
          <a:p>
            <a:pPr marL="514350" indent="-514350">
              <a:buFont typeface="+mj-lt"/>
              <a:buAutoNum type="arabicPeriod"/>
            </a:pPr>
            <a:r>
              <a:rPr lang="en-US" dirty="0"/>
              <a:t>We’ll demonstrate with “</a:t>
            </a:r>
            <a:r>
              <a:rPr lang="en-US" b="1" dirty="0" err="1"/>
              <a:t>pytorch_env_training</a:t>
            </a:r>
            <a:r>
              <a:rPr lang="en-US" dirty="0"/>
              <a:t>” from the previous exercise, using the anaconda3/2021.05 module.</a:t>
            </a:r>
          </a:p>
          <a:p>
            <a:r>
              <a:rPr lang="en-US" dirty="0"/>
              <a:t>For more details:</a:t>
            </a:r>
            <a:br>
              <a:rPr lang="en-US" dirty="0"/>
            </a:br>
            <a:r>
              <a:rPr lang="en-US" dirty="0">
                <a:hlinkClick r:id="rId4"/>
              </a:rPr>
              <a:t>https://rc-docs.northeastern.edu/en/latest/using-ood/interactiveapps.html#working-with-jupyter-notebook-custom-anaconda-environment</a:t>
            </a:r>
            <a:r>
              <a:rPr lang="en-US"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20</a:t>
            </a:fld>
            <a:endParaRPr lang="en-US"/>
          </a:p>
        </p:txBody>
      </p:sp>
    </p:spTree>
    <p:extLst>
      <p:ext uri="{BB962C8B-B14F-4D97-AF65-F5344CB8AC3E}">
        <p14:creationId xmlns:p14="http://schemas.microsoft.com/office/powerpoint/2010/main" val="19476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692000"/>
            <a:ext cx="10904095" cy="4664350"/>
          </a:xfrm>
        </p:spPr>
        <p:txBody>
          <a:bodyPr>
            <a:normAutofit lnSpcReduction="10000"/>
          </a:bodyPr>
          <a:lstStyle/>
          <a:p>
            <a:pPr marL="0" indent="0">
              <a:buNone/>
            </a:pPr>
            <a:r>
              <a:rPr lang="en-US" b="1" dirty="0"/>
              <a:t>Overview:</a:t>
            </a:r>
          </a:p>
          <a:p>
            <a:r>
              <a:rPr lang="en-US" dirty="0"/>
              <a:t>Introduction to GPUs </a:t>
            </a:r>
          </a:p>
          <a:p>
            <a:r>
              <a:rPr lang="en-US" dirty="0"/>
              <a:t>CPUs vs GPUs</a:t>
            </a:r>
          </a:p>
          <a:p>
            <a:r>
              <a:rPr lang="en-US" dirty="0"/>
              <a:t>Various GPUs on Discovery and how to access them</a:t>
            </a:r>
          </a:p>
          <a:p>
            <a:r>
              <a:rPr lang="en-US" dirty="0" err="1"/>
              <a:t>Conda</a:t>
            </a:r>
            <a:r>
              <a:rPr lang="en-US" dirty="0"/>
              <a:t> environments + GPU support</a:t>
            </a:r>
          </a:p>
          <a:p>
            <a:r>
              <a:rPr lang="en-US" dirty="0"/>
              <a:t>GPUs + </a:t>
            </a:r>
            <a:r>
              <a:rPr lang="en-US" dirty="0" err="1"/>
              <a:t>Jupyter</a:t>
            </a:r>
            <a:r>
              <a:rPr lang="en-US" dirty="0"/>
              <a:t> Notebook on OOD</a:t>
            </a:r>
          </a:p>
          <a:p>
            <a:r>
              <a:rPr lang="en-US" dirty="0"/>
              <a:t>GPU Computing – CUDA (NVIDIA) with C</a:t>
            </a:r>
          </a:p>
          <a:p>
            <a:endParaRPr lang="en-US" dirty="0"/>
          </a:p>
          <a:p>
            <a:pPr marL="0" indent="0">
              <a:buNone/>
            </a:pPr>
            <a:r>
              <a:rPr lang="en-US" dirty="0">
                <a:solidFill>
                  <a:srgbClr val="FF0000"/>
                </a:solidFill>
              </a:rPr>
              <a:t>NOTE: This tutorial is designed to be interactive. </a:t>
            </a:r>
          </a:p>
          <a:p>
            <a:pPr marL="0" indent="0">
              <a:buNone/>
            </a:pPr>
            <a:r>
              <a:rPr lang="en-US" dirty="0">
                <a:solidFill>
                  <a:srgbClr val="FF0000"/>
                </a:solidFill>
              </a:rPr>
              <a:t>We recommend using a shell on Discovery to execute the commands.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7404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dirty="0"/>
              <a:t>Select your working directory (for example: /home/[</a:t>
            </a:r>
            <a:r>
              <a:rPr lang="en-US" dirty="0" err="1"/>
              <a:t>yourusername</a:t>
            </a:r>
            <a:r>
              <a:rPr lang="en-US" dirty="0"/>
              <a:t>]).</a:t>
            </a:r>
          </a:p>
          <a:p>
            <a:pPr marL="514350" indent="-514350">
              <a:buFont typeface="+mj-lt"/>
              <a:buAutoNum type="arabicPeriod"/>
            </a:pPr>
            <a:r>
              <a:rPr lang="en-US" dirty="0"/>
              <a:t>Select the partition to be </a:t>
            </a:r>
            <a:r>
              <a:rPr lang="en-US" dirty="0" err="1"/>
              <a:t>gpu</a:t>
            </a:r>
            <a:r>
              <a:rPr lang="en-US" dirty="0"/>
              <a:t>:</a:t>
            </a:r>
          </a:p>
          <a:p>
            <a:pPr marL="514350" indent="-514350">
              <a:buFont typeface="+mj-lt"/>
              <a:buAutoNum type="arabicPeriod"/>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21</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CB29C9D1-883D-7D46-A1A9-B68F81DE188D}"/>
              </a:ext>
            </a:extLst>
          </p:cNvPr>
          <p:cNvPicPr>
            <a:picLocks noChangeAspect="1"/>
          </p:cNvPicPr>
          <p:nvPr/>
        </p:nvPicPr>
        <p:blipFill>
          <a:blip r:embed="rId3"/>
          <a:stretch>
            <a:fillRect/>
          </a:stretch>
        </p:blipFill>
        <p:spPr>
          <a:xfrm>
            <a:off x="2036305" y="2648804"/>
            <a:ext cx="7417661" cy="4072671"/>
          </a:xfrm>
          <a:prstGeom prst="rect">
            <a:avLst/>
          </a:prstGeom>
        </p:spPr>
      </p:pic>
    </p:spTree>
    <p:extLst>
      <p:ext uri="{BB962C8B-B14F-4D97-AF65-F5344CB8AC3E}">
        <p14:creationId xmlns:p14="http://schemas.microsoft.com/office/powerpoint/2010/main" val="11867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dirty="0"/>
              <a:t>Select amount of time to run the job, memory (in GBs) and number of CPUs. Keep those at the default values for this exercise.</a:t>
            </a:r>
          </a:p>
          <a:p>
            <a:pPr marL="514350" indent="-514350">
              <a:buFont typeface="+mj-lt"/>
              <a:buAutoNum type="arabicPeriod"/>
            </a:pPr>
            <a:r>
              <a:rPr lang="en-US" dirty="0"/>
              <a:t>Select GPU type as p100 and CUDA version to be </a:t>
            </a:r>
            <a:r>
              <a:rPr lang="en-US" dirty="0" err="1"/>
              <a:t>cuda</a:t>
            </a:r>
            <a:r>
              <a:rPr lang="en-US" dirty="0"/>
              <a:t>/11.1:</a:t>
            </a:r>
          </a:p>
          <a:p>
            <a:pPr marL="514350" indent="-514350">
              <a:buFont typeface="+mj-lt"/>
              <a:buAutoNum type="arabicPeriod"/>
            </a:pPr>
            <a:endParaRPr lang="en-US" dirty="0"/>
          </a:p>
          <a:p>
            <a:pPr marL="514350" indent="-514350">
              <a:buFont typeface="+mj-lt"/>
              <a:buAutoNum type="arabicPeriod"/>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22</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09728C6E-0B4D-BC42-82FE-38A40464188C}"/>
              </a:ext>
            </a:extLst>
          </p:cNvPr>
          <p:cNvPicPr>
            <a:picLocks noChangeAspect="1"/>
          </p:cNvPicPr>
          <p:nvPr/>
        </p:nvPicPr>
        <p:blipFill>
          <a:blip r:embed="rId3"/>
          <a:stretch>
            <a:fillRect/>
          </a:stretch>
        </p:blipFill>
        <p:spPr>
          <a:xfrm>
            <a:off x="1857644" y="3122612"/>
            <a:ext cx="7670800" cy="3416300"/>
          </a:xfrm>
          <a:prstGeom prst="rect">
            <a:avLst/>
          </a:prstGeom>
        </p:spPr>
      </p:pic>
    </p:spTree>
    <p:extLst>
      <p:ext uri="{BB962C8B-B14F-4D97-AF65-F5344CB8AC3E}">
        <p14:creationId xmlns:p14="http://schemas.microsoft.com/office/powerpoint/2010/main" val="31141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sz="2400" dirty="0"/>
              <a:t>System-wide </a:t>
            </a:r>
            <a:r>
              <a:rPr lang="en-US" sz="2400" dirty="0" err="1"/>
              <a:t>conda</a:t>
            </a:r>
            <a:r>
              <a:rPr lang="en-US" sz="2400" dirty="0"/>
              <a:t> module – since we’re using an environment build with the Anaconda module “anaconda3/2021.05”, select it.</a:t>
            </a:r>
          </a:p>
          <a:p>
            <a:pPr marL="514350" indent="-514350">
              <a:buFont typeface="+mj-lt"/>
              <a:buAutoNum type="arabicPeriod"/>
            </a:pPr>
            <a:r>
              <a:rPr lang="en-US" sz="2400" dirty="0"/>
              <a:t>Local Anaconda install – will need to be check only if you use an Anaconda built locally (for example, in your /home).</a:t>
            </a:r>
          </a:p>
          <a:p>
            <a:pPr marL="514350" indent="-514350">
              <a:buFont typeface="+mj-lt"/>
              <a:buAutoNum type="arabicPeriod"/>
            </a:pPr>
            <a:r>
              <a:rPr lang="en-US" sz="2400" dirty="0"/>
              <a:t>Check the Custom Anaconda Environment (provide name only), and fill in the name:</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23</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6AE19FD8-DBF4-7F46-A20D-DA34CCB5F73F}"/>
              </a:ext>
            </a:extLst>
          </p:cNvPr>
          <p:cNvPicPr>
            <a:picLocks noChangeAspect="1"/>
          </p:cNvPicPr>
          <p:nvPr/>
        </p:nvPicPr>
        <p:blipFill>
          <a:blip r:embed="rId3"/>
          <a:stretch>
            <a:fillRect/>
          </a:stretch>
        </p:blipFill>
        <p:spPr>
          <a:xfrm>
            <a:off x="2505721" y="3559744"/>
            <a:ext cx="6305119" cy="3558843"/>
          </a:xfrm>
          <a:prstGeom prst="rect">
            <a:avLst/>
          </a:prstGeom>
        </p:spPr>
      </p:pic>
    </p:spTree>
    <p:extLst>
      <p:ext uri="{BB962C8B-B14F-4D97-AF65-F5344CB8AC3E}">
        <p14:creationId xmlns:p14="http://schemas.microsoft.com/office/powerpoint/2010/main" val="354568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sz="2400" dirty="0"/>
              <a:t>Shell script (optional) – keep blank for this exercise. Use if any additional shell commands need to be executed (for example, loading other modules into the environment, updating shell variables etc.).</a:t>
            </a:r>
          </a:p>
          <a:p>
            <a:pPr marL="514350" indent="-514350">
              <a:buFont typeface="+mj-lt"/>
              <a:buAutoNum type="arabicPeriod"/>
            </a:pPr>
            <a:r>
              <a:rPr lang="en-US" sz="2400" dirty="0"/>
              <a:t>Hit the “Launch” button and wait for the session to start.</a:t>
            </a:r>
          </a:p>
          <a:p>
            <a:pPr marL="514350" indent="-514350">
              <a:buFont typeface="+mj-lt"/>
              <a:buAutoNum type="arabicPeriod"/>
            </a:pPr>
            <a:r>
              <a:rPr lang="en-US" sz="2400" dirty="0"/>
              <a:t>Once the session started, click on “Connect to </a:t>
            </a:r>
            <a:r>
              <a:rPr lang="en-US" sz="2400" dirty="0" err="1"/>
              <a:t>Jupyter</a:t>
            </a:r>
            <a:r>
              <a:rPr lang="en-US" sz="2400" dirty="0"/>
              <a:t>”:</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24</a:t>
            </a:fld>
            <a:endParaRPr lang="en-US"/>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58F0CC67-0096-544E-89EC-DA0FF8DCA276}"/>
              </a:ext>
            </a:extLst>
          </p:cNvPr>
          <p:cNvPicPr>
            <a:picLocks noChangeAspect="1"/>
          </p:cNvPicPr>
          <p:nvPr/>
        </p:nvPicPr>
        <p:blipFill>
          <a:blip r:embed="rId3"/>
          <a:stretch>
            <a:fillRect/>
          </a:stretch>
        </p:blipFill>
        <p:spPr>
          <a:xfrm>
            <a:off x="760707" y="3663511"/>
            <a:ext cx="9331271" cy="3194489"/>
          </a:xfrm>
          <a:prstGeom prst="rect">
            <a:avLst/>
          </a:prstGeom>
        </p:spPr>
      </p:pic>
      <p:sp>
        <p:nvSpPr>
          <p:cNvPr id="8" name="Right Arrow 7">
            <a:extLst>
              <a:ext uri="{FF2B5EF4-FFF2-40B4-BE49-F238E27FC236}">
                <a16:creationId xmlns:a16="http://schemas.microsoft.com/office/drawing/2014/main" id="{4089158B-E496-274A-A5E6-3D49974C217D}"/>
              </a:ext>
            </a:extLst>
          </p:cNvPr>
          <p:cNvSpPr/>
          <p:nvPr/>
        </p:nvSpPr>
        <p:spPr>
          <a:xfrm rot="12995476">
            <a:off x="3004520" y="6233169"/>
            <a:ext cx="340962" cy="246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22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sz="2400" dirty="0"/>
              <a:t>Access the ”Notebook” and run a similar command to check the device:</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25</a:t>
            </a:fld>
            <a:endParaRPr lang="en-US"/>
          </a:p>
        </p:txBody>
      </p:sp>
      <p:pic>
        <p:nvPicPr>
          <p:cNvPr id="6" name="Picture 5" descr="Graphical user interface, application&#10;&#10;Description automatically generated">
            <a:extLst>
              <a:ext uri="{FF2B5EF4-FFF2-40B4-BE49-F238E27FC236}">
                <a16:creationId xmlns:a16="http://schemas.microsoft.com/office/drawing/2014/main" id="{F8C4BBBE-271F-6E45-89D2-DD5429C6AED6}"/>
              </a:ext>
            </a:extLst>
          </p:cNvPr>
          <p:cNvPicPr>
            <a:picLocks noChangeAspect="1"/>
          </p:cNvPicPr>
          <p:nvPr/>
        </p:nvPicPr>
        <p:blipFill>
          <a:blip r:embed="rId3"/>
          <a:stretch>
            <a:fillRect/>
          </a:stretch>
        </p:blipFill>
        <p:spPr>
          <a:xfrm>
            <a:off x="25402" y="2296709"/>
            <a:ext cx="5567772" cy="4424766"/>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E48C1510-6EAD-594C-B020-B4C748ABD35E}"/>
              </a:ext>
            </a:extLst>
          </p:cNvPr>
          <p:cNvPicPr>
            <a:picLocks noChangeAspect="1"/>
          </p:cNvPicPr>
          <p:nvPr/>
        </p:nvPicPr>
        <p:blipFill>
          <a:blip r:embed="rId4"/>
          <a:stretch>
            <a:fillRect/>
          </a:stretch>
        </p:blipFill>
        <p:spPr>
          <a:xfrm>
            <a:off x="4832458" y="2394345"/>
            <a:ext cx="6521342" cy="2895251"/>
          </a:xfrm>
          <a:prstGeom prst="rect">
            <a:avLst/>
          </a:prstGeom>
        </p:spPr>
      </p:pic>
      <p:sp>
        <p:nvSpPr>
          <p:cNvPr id="9" name="Right Arrow 8">
            <a:extLst>
              <a:ext uri="{FF2B5EF4-FFF2-40B4-BE49-F238E27FC236}">
                <a16:creationId xmlns:a16="http://schemas.microsoft.com/office/drawing/2014/main" id="{295A7742-2C16-A845-A4FD-DDDF03B92FF4}"/>
              </a:ext>
            </a:extLst>
          </p:cNvPr>
          <p:cNvSpPr/>
          <p:nvPr/>
        </p:nvSpPr>
        <p:spPr>
          <a:xfrm rot="12995476">
            <a:off x="1658319" y="3595607"/>
            <a:ext cx="340962" cy="246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95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DD0BDD-7DFD-7844-BB7A-611FAB54A023}"/>
              </a:ext>
            </a:extLst>
          </p:cNvPr>
          <p:cNvSpPr>
            <a:spLocks noGrp="1"/>
          </p:cNvSpPr>
          <p:nvPr>
            <p:ph type="title"/>
          </p:nvPr>
        </p:nvSpPr>
        <p:spPr>
          <a:xfrm>
            <a:off x="838199" y="365125"/>
            <a:ext cx="5841569" cy="1325563"/>
          </a:xfrm>
        </p:spPr>
        <p:txBody>
          <a:bodyPr/>
          <a:lstStyle/>
          <a:p>
            <a:r>
              <a:rPr lang="en-US" dirty="0"/>
              <a:t>GPU Computing options</a:t>
            </a:r>
          </a:p>
        </p:txBody>
      </p:sp>
      <p:sp>
        <p:nvSpPr>
          <p:cNvPr id="7" name="Content Placeholder 6">
            <a:extLst>
              <a:ext uri="{FF2B5EF4-FFF2-40B4-BE49-F238E27FC236}">
                <a16:creationId xmlns:a16="http://schemas.microsoft.com/office/drawing/2014/main" id="{27328991-4BC2-AF49-9D35-DA02575C299E}"/>
              </a:ext>
            </a:extLst>
          </p:cNvPr>
          <p:cNvSpPr>
            <a:spLocks noGrp="1"/>
          </p:cNvSpPr>
          <p:nvPr>
            <p:ph sz="half" idx="1"/>
          </p:nvPr>
        </p:nvSpPr>
        <p:spPr/>
        <p:txBody>
          <a:bodyPr/>
          <a:lstStyle/>
          <a:p>
            <a:r>
              <a:rPr lang="en-US" dirty="0"/>
              <a:t>GPU-accelerated libraries</a:t>
            </a:r>
          </a:p>
          <a:p>
            <a:r>
              <a:rPr lang="en-US" dirty="0"/>
              <a:t>GPU compiler directives</a:t>
            </a:r>
          </a:p>
          <a:p>
            <a:r>
              <a:rPr lang="en-US" dirty="0"/>
              <a:t>GPU programming languages</a:t>
            </a:r>
          </a:p>
          <a:p>
            <a:r>
              <a:rPr lang="en-US" dirty="0"/>
              <a:t>Check if your software supports GPU by looking into the developer’s documentation.</a:t>
            </a:r>
          </a:p>
        </p:txBody>
      </p:sp>
      <p:grpSp>
        <p:nvGrpSpPr>
          <p:cNvPr id="41" name="Group 40">
            <a:extLst>
              <a:ext uri="{FF2B5EF4-FFF2-40B4-BE49-F238E27FC236}">
                <a16:creationId xmlns:a16="http://schemas.microsoft.com/office/drawing/2014/main" id="{5365980A-F0EC-894E-ACC0-27FAADCB9355}"/>
              </a:ext>
            </a:extLst>
          </p:cNvPr>
          <p:cNvGrpSpPr/>
          <p:nvPr/>
        </p:nvGrpSpPr>
        <p:grpSpPr>
          <a:xfrm>
            <a:off x="6293356" y="1552639"/>
            <a:ext cx="5737777" cy="3782075"/>
            <a:chOff x="6293356" y="1552639"/>
            <a:chExt cx="5737777" cy="3782075"/>
          </a:xfrm>
        </p:grpSpPr>
        <p:sp>
          <p:nvSpPr>
            <p:cNvPr id="16" name="Rounded Rectangle 15">
              <a:extLst>
                <a:ext uri="{FF2B5EF4-FFF2-40B4-BE49-F238E27FC236}">
                  <a16:creationId xmlns:a16="http://schemas.microsoft.com/office/drawing/2014/main" id="{930C182E-FD87-6142-926C-D74831A063B3}"/>
                </a:ext>
              </a:extLst>
            </p:cNvPr>
            <p:cNvSpPr/>
            <p:nvPr/>
          </p:nvSpPr>
          <p:spPr>
            <a:xfrm>
              <a:off x="6499420" y="1552639"/>
              <a:ext cx="5091567" cy="103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Applications</a:t>
              </a:r>
            </a:p>
          </p:txBody>
        </p:sp>
        <p:grpSp>
          <p:nvGrpSpPr>
            <p:cNvPr id="33" name="Group 32">
              <a:extLst>
                <a:ext uri="{FF2B5EF4-FFF2-40B4-BE49-F238E27FC236}">
                  <a16:creationId xmlns:a16="http://schemas.microsoft.com/office/drawing/2014/main" id="{BDEE7391-D158-3B46-B025-44995907B2DD}"/>
                </a:ext>
              </a:extLst>
            </p:cNvPr>
            <p:cNvGrpSpPr/>
            <p:nvPr/>
          </p:nvGrpSpPr>
          <p:grpSpPr>
            <a:xfrm>
              <a:off x="6293356" y="2749451"/>
              <a:ext cx="5683995" cy="847858"/>
              <a:chOff x="6293356" y="3219718"/>
              <a:chExt cx="5683995" cy="847858"/>
            </a:xfrm>
          </p:grpSpPr>
          <p:sp>
            <p:nvSpPr>
              <p:cNvPr id="17" name="Rectangle 16">
                <a:extLst>
                  <a:ext uri="{FF2B5EF4-FFF2-40B4-BE49-F238E27FC236}">
                    <a16:creationId xmlns:a16="http://schemas.microsoft.com/office/drawing/2014/main" id="{DF452065-352B-384C-A57C-55FB4FDE9555}"/>
                  </a:ext>
                </a:extLst>
              </p:cNvPr>
              <p:cNvSpPr/>
              <p:nvPr/>
            </p:nvSpPr>
            <p:spPr>
              <a:xfrm>
                <a:off x="6293356"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Libraries</a:t>
                </a:r>
              </a:p>
            </p:txBody>
          </p:sp>
          <p:sp>
            <p:nvSpPr>
              <p:cNvPr id="24" name="Rectangle 23">
                <a:extLst>
                  <a:ext uri="{FF2B5EF4-FFF2-40B4-BE49-F238E27FC236}">
                    <a16:creationId xmlns:a16="http://schemas.microsoft.com/office/drawing/2014/main" id="{B86B0C4F-742A-054A-A508-F591D62CA2C8}"/>
                  </a:ext>
                </a:extLst>
              </p:cNvPr>
              <p:cNvSpPr/>
              <p:nvPr/>
            </p:nvSpPr>
            <p:spPr>
              <a:xfrm>
                <a:off x="8119339"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Directives</a:t>
                </a:r>
              </a:p>
            </p:txBody>
          </p:sp>
          <p:sp>
            <p:nvSpPr>
              <p:cNvPr id="25" name="Rectangle 24">
                <a:extLst>
                  <a:ext uri="{FF2B5EF4-FFF2-40B4-BE49-F238E27FC236}">
                    <a16:creationId xmlns:a16="http://schemas.microsoft.com/office/drawing/2014/main" id="{0790AE7D-F48E-484B-A33A-00AF1F2EFCA2}"/>
                  </a:ext>
                </a:extLst>
              </p:cNvPr>
              <p:cNvSpPr/>
              <p:nvPr/>
            </p:nvSpPr>
            <p:spPr>
              <a:xfrm>
                <a:off x="9924244" y="3219718"/>
                <a:ext cx="205310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Programming Languages</a:t>
                </a:r>
              </a:p>
            </p:txBody>
          </p:sp>
        </p:grpSp>
        <p:grpSp>
          <p:nvGrpSpPr>
            <p:cNvPr id="34" name="Group 33">
              <a:extLst>
                <a:ext uri="{FF2B5EF4-FFF2-40B4-BE49-F238E27FC236}">
                  <a16:creationId xmlns:a16="http://schemas.microsoft.com/office/drawing/2014/main" id="{73F27AA9-126B-DA4E-BFC3-2865960A16F8}"/>
                </a:ext>
              </a:extLst>
            </p:cNvPr>
            <p:cNvGrpSpPr/>
            <p:nvPr/>
          </p:nvGrpSpPr>
          <p:grpSpPr>
            <a:xfrm>
              <a:off x="6300654" y="4476085"/>
              <a:ext cx="5473329" cy="858629"/>
              <a:chOff x="6300654" y="4476085"/>
              <a:chExt cx="5473329" cy="858629"/>
            </a:xfrm>
          </p:grpSpPr>
          <p:sp>
            <p:nvSpPr>
              <p:cNvPr id="28" name="Freeform 27">
                <a:extLst>
                  <a:ext uri="{FF2B5EF4-FFF2-40B4-BE49-F238E27FC236}">
                    <a16:creationId xmlns:a16="http://schemas.microsoft.com/office/drawing/2014/main" id="{120F08CC-0935-D845-81E6-4EB419D42942}"/>
                  </a:ext>
                </a:extLst>
              </p:cNvPr>
              <p:cNvSpPr/>
              <p:nvPr/>
            </p:nvSpPr>
            <p:spPr>
              <a:xfrm>
                <a:off x="6300654" y="4487428"/>
                <a:ext cx="1638667" cy="847184"/>
              </a:xfrm>
              <a:custGeom>
                <a:avLst/>
                <a:gdLst>
                  <a:gd name="connsiteX0" fmla="*/ 0 w 1638667"/>
                  <a:gd name="connsiteY0" fmla="*/ 0 h 847184"/>
                  <a:gd name="connsiteX1" fmla="*/ 1638667 w 1638667"/>
                  <a:gd name="connsiteY1" fmla="*/ 0 h 847184"/>
                  <a:gd name="connsiteX2" fmla="*/ 1638667 w 1638667"/>
                  <a:gd name="connsiteY2" fmla="*/ 847184 h 847184"/>
                  <a:gd name="connsiteX3" fmla="*/ 0 w 1638667"/>
                  <a:gd name="connsiteY3" fmla="*/ 847184 h 847184"/>
                  <a:gd name="connsiteX4" fmla="*/ 0 w 163866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667" h="847184">
                    <a:moveTo>
                      <a:pt x="0" y="0"/>
                    </a:moveTo>
                    <a:lnTo>
                      <a:pt x="1638667" y="0"/>
                    </a:lnTo>
                    <a:lnTo>
                      <a:pt x="1638667" y="847184"/>
                    </a:lnTo>
                    <a:lnTo>
                      <a:pt x="0" y="847184"/>
                    </a:lnTo>
                    <a:lnTo>
                      <a:pt x="0" y="0"/>
                    </a:lnTo>
                    <a:close/>
                  </a:path>
                </a:pathLst>
              </a:custGeom>
              <a:ln cap="rnd"/>
              <a:effectLst/>
            </p:spPr>
            <p:style>
              <a:lnRef idx="2">
                <a:schemeClr val="lt1">
                  <a:hueOff val="0"/>
                  <a:satOff val="0"/>
                  <a:lumOff val="0"/>
                  <a:alphaOff val="0"/>
                </a:schemeClr>
              </a:lnRef>
              <a:fillRef idx="1">
                <a:schemeClr val="accent4">
                  <a:hueOff val="0"/>
                  <a:satOff val="0"/>
                  <a:lumOff val="0"/>
                  <a:alphaOff val="0"/>
                </a:schemeClr>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err="1">
                    <a:latin typeface="Arial" panose="020B0604020202020204" pitchFamily="34" charset="0"/>
                    <a:cs typeface="Arial" panose="020B0604020202020204" pitchFamily="34" charset="0"/>
                  </a:rPr>
                  <a:t>cuFFT</a:t>
                </a:r>
                <a:r>
                  <a:rPr lang="en-US" sz="1400" kern="1200" dirty="0">
                    <a:latin typeface="Arial" panose="020B0604020202020204" pitchFamily="34" charset="0"/>
                    <a:cs typeface="Arial" panose="020B0604020202020204" pitchFamily="34" charset="0"/>
                  </a:rPr>
                  <a:t>, </a:t>
                </a:r>
                <a:r>
                  <a:rPr lang="en-US" sz="1400" kern="1200" dirty="0" err="1">
                    <a:latin typeface="Arial" panose="020B0604020202020204" pitchFamily="34" charset="0"/>
                    <a:cs typeface="Arial" panose="020B0604020202020204" pitchFamily="34" charset="0"/>
                  </a:rPr>
                  <a:t>cuBLAS</a:t>
                </a:r>
                <a:r>
                  <a:rPr lang="en-US" sz="1400" kern="1200" dirty="0">
                    <a:latin typeface="Arial" panose="020B0604020202020204" pitchFamily="34" charset="0"/>
                    <a:cs typeface="Arial" panose="020B0604020202020204" pitchFamily="34" charset="0"/>
                  </a:rPr>
                  <a:t>, Thrust, NPP, IMSL, CULA, </a:t>
                </a:r>
                <a:r>
                  <a:rPr lang="en-US" sz="1400" kern="1200" dirty="0" err="1">
                    <a:latin typeface="Arial" panose="020B0604020202020204" pitchFamily="34" charset="0"/>
                    <a:cs typeface="Arial" panose="020B0604020202020204" pitchFamily="34" charset="0"/>
                  </a:rPr>
                  <a:t>cuRAND</a:t>
                </a:r>
                <a:r>
                  <a:rPr lang="en-US" sz="1400" kern="1200" dirty="0">
                    <a:latin typeface="Arial" panose="020B0604020202020204" pitchFamily="34" charset="0"/>
                    <a:cs typeface="Arial" panose="020B0604020202020204" pitchFamily="34" charset="0"/>
                  </a:rPr>
                  <a:t>.</a:t>
                </a:r>
                <a:endParaRPr lang="en-US" sz="1100" kern="1200" dirty="0"/>
              </a:p>
            </p:txBody>
          </p:sp>
          <p:sp>
            <p:nvSpPr>
              <p:cNvPr id="29" name="Freeform 28">
                <a:extLst>
                  <a:ext uri="{FF2B5EF4-FFF2-40B4-BE49-F238E27FC236}">
                    <a16:creationId xmlns:a16="http://schemas.microsoft.com/office/drawing/2014/main" id="{31BCB2DE-2EF9-8A46-AA4E-F84F480E742B}"/>
                  </a:ext>
                </a:extLst>
              </p:cNvPr>
              <p:cNvSpPr/>
              <p:nvPr/>
            </p:nvSpPr>
            <p:spPr>
              <a:xfrm>
                <a:off x="8167050" y="4487428"/>
                <a:ext cx="1606107" cy="847184"/>
              </a:xfrm>
              <a:custGeom>
                <a:avLst/>
                <a:gdLst>
                  <a:gd name="connsiteX0" fmla="*/ 0 w 1606107"/>
                  <a:gd name="connsiteY0" fmla="*/ 0 h 847184"/>
                  <a:gd name="connsiteX1" fmla="*/ 1606107 w 1606107"/>
                  <a:gd name="connsiteY1" fmla="*/ 0 h 847184"/>
                  <a:gd name="connsiteX2" fmla="*/ 1606107 w 1606107"/>
                  <a:gd name="connsiteY2" fmla="*/ 847184 h 847184"/>
                  <a:gd name="connsiteX3" fmla="*/ 0 w 1606107"/>
                  <a:gd name="connsiteY3" fmla="*/ 847184 h 847184"/>
                  <a:gd name="connsiteX4" fmla="*/ 0 w 160610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107" h="847184">
                    <a:moveTo>
                      <a:pt x="0" y="0"/>
                    </a:moveTo>
                    <a:lnTo>
                      <a:pt x="1606107" y="0"/>
                    </a:lnTo>
                    <a:lnTo>
                      <a:pt x="1606107"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Arial" panose="020B0604020202020204" pitchFamily="34" charset="0"/>
                    <a:cs typeface="Arial" panose="020B0604020202020204" pitchFamily="34" charset="0"/>
                  </a:rPr>
                  <a:t>OpenACC</a:t>
                </a:r>
                <a:r>
                  <a:rPr lang="en-US" sz="1400" kern="1200" dirty="0">
                    <a:latin typeface="Arial" panose="020B0604020202020204" pitchFamily="34" charset="0"/>
                    <a:cs typeface="Arial" panose="020B0604020202020204" pitchFamily="34" charset="0"/>
                  </a:rPr>
                  <a:t>, OpenCL.</a:t>
                </a:r>
              </a:p>
            </p:txBody>
          </p:sp>
          <p:sp>
            <p:nvSpPr>
              <p:cNvPr id="30" name="Freeform 29">
                <a:extLst>
                  <a:ext uri="{FF2B5EF4-FFF2-40B4-BE49-F238E27FC236}">
                    <a16:creationId xmlns:a16="http://schemas.microsoft.com/office/drawing/2014/main" id="{7D103594-CA4B-3E40-8C19-C1EB2834950D}"/>
                  </a:ext>
                </a:extLst>
              </p:cNvPr>
              <p:cNvSpPr/>
              <p:nvPr/>
            </p:nvSpPr>
            <p:spPr>
              <a:xfrm>
                <a:off x="10135316" y="4476085"/>
                <a:ext cx="1638667" cy="858629"/>
              </a:xfrm>
              <a:custGeom>
                <a:avLst/>
                <a:gdLst>
                  <a:gd name="connsiteX0" fmla="*/ 0 w 1551026"/>
                  <a:gd name="connsiteY0" fmla="*/ 0 h 847184"/>
                  <a:gd name="connsiteX1" fmla="*/ 1551026 w 1551026"/>
                  <a:gd name="connsiteY1" fmla="*/ 0 h 847184"/>
                  <a:gd name="connsiteX2" fmla="*/ 1551026 w 1551026"/>
                  <a:gd name="connsiteY2" fmla="*/ 847184 h 847184"/>
                  <a:gd name="connsiteX3" fmla="*/ 0 w 1551026"/>
                  <a:gd name="connsiteY3" fmla="*/ 847184 h 847184"/>
                  <a:gd name="connsiteX4" fmla="*/ 0 w 1551026"/>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026" h="847184">
                    <a:moveTo>
                      <a:pt x="0" y="0"/>
                    </a:moveTo>
                    <a:lnTo>
                      <a:pt x="1551026" y="0"/>
                    </a:lnTo>
                    <a:lnTo>
                      <a:pt x="1551026"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C/C++, Fortran, Python, Java.</a:t>
                </a:r>
              </a:p>
            </p:txBody>
          </p:sp>
        </p:grpSp>
        <p:sp>
          <p:nvSpPr>
            <p:cNvPr id="37" name="TextBox 36">
              <a:extLst>
                <a:ext uri="{FF2B5EF4-FFF2-40B4-BE49-F238E27FC236}">
                  <a16:creationId xmlns:a16="http://schemas.microsoft.com/office/drawing/2014/main" id="{EEE68FC6-F0D5-1648-97FF-1F40C965AA63}"/>
                </a:ext>
              </a:extLst>
            </p:cNvPr>
            <p:cNvSpPr txBox="1"/>
            <p:nvPr/>
          </p:nvSpPr>
          <p:spPr>
            <a:xfrm>
              <a:off x="9897533" y="3697404"/>
              <a:ext cx="2133600" cy="646331"/>
            </a:xfrm>
            <a:prstGeom prst="rect">
              <a:avLst/>
            </a:prstGeom>
            <a:noFill/>
          </p:spPr>
          <p:txBody>
            <a:bodyPr wrap="square" rtlCol="0">
              <a:spAutoFit/>
            </a:bodyPr>
            <a:lstStyle/>
            <a:p>
              <a:r>
                <a:rPr lang="en-US" sz="1200" dirty="0"/>
                <a:t>Maximum performance.  Powerful way to design GPU accelerated applications.</a:t>
              </a:r>
            </a:p>
          </p:txBody>
        </p:sp>
        <p:sp>
          <p:nvSpPr>
            <p:cNvPr id="38" name="TextBox 37">
              <a:extLst>
                <a:ext uri="{FF2B5EF4-FFF2-40B4-BE49-F238E27FC236}">
                  <a16:creationId xmlns:a16="http://schemas.microsoft.com/office/drawing/2014/main" id="{1E1AE2BD-C08D-3540-9FA3-F36BF19443E4}"/>
                </a:ext>
              </a:extLst>
            </p:cNvPr>
            <p:cNvSpPr txBox="1"/>
            <p:nvPr/>
          </p:nvSpPr>
          <p:spPr>
            <a:xfrm>
              <a:off x="8110378" y="3645088"/>
              <a:ext cx="1674748" cy="830997"/>
            </a:xfrm>
            <a:prstGeom prst="rect">
              <a:avLst/>
            </a:prstGeom>
            <a:noFill/>
          </p:spPr>
          <p:txBody>
            <a:bodyPr wrap="square" rtlCol="0">
              <a:spAutoFit/>
            </a:bodyPr>
            <a:lstStyle/>
            <a:p>
              <a:r>
                <a:rPr lang="en-US" sz="1200" dirty="0"/>
                <a:t>Simple compiler instructions for easy acceleration of applications.</a:t>
              </a:r>
            </a:p>
          </p:txBody>
        </p:sp>
        <p:sp>
          <p:nvSpPr>
            <p:cNvPr id="40" name="TextBox 39">
              <a:extLst>
                <a:ext uri="{FF2B5EF4-FFF2-40B4-BE49-F238E27FC236}">
                  <a16:creationId xmlns:a16="http://schemas.microsoft.com/office/drawing/2014/main" id="{E1F11013-6E54-B043-B015-0CC8D92E284E}"/>
                </a:ext>
              </a:extLst>
            </p:cNvPr>
            <p:cNvSpPr txBox="1"/>
            <p:nvPr/>
          </p:nvSpPr>
          <p:spPr>
            <a:xfrm>
              <a:off x="6323223" y="3694456"/>
              <a:ext cx="1606107" cy="646331"/>
            </a:xfrm>
            <a:prstGeom prst="rect">
              <a:avLst/>
            </a:prstGeom>
            <a:noFill/>
          </p:spPr>
          <p:txBody>
            <a:bodyPr wrap="square" rtlCol="0">
              <a:spAutoFit/>
            </a:bodyPr>
            <a:lstStyle/>
            <a:p>
              <a:r>
                <a:rPr lang="en-US" sz="1200" dirty="0"/>
                <a:t>“Drop-in” acceleration. Seamless linking to GPU-enabled libraries.</a:t>
              </a:r>
            </a:p>
          </p:txBody>
        </p:sp>
      </p:grpSp>
    </p:spTree>
    <p:extLst>
      <p:ext uri="{BB962C8B-B14F-4D97-AF65-F5344CB8AC3E}">
        <p14:creationId xmlns:p14="http://schemas.microsoft.com/office/powerpoint/2010/main" val="182030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checkerboard(across)">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lnSpcReduction="10000"/>
          </a:bodyPr>
          <a:lstStyle/>
          <a:p>
            <a:r>
              <a:rPr lang="en-US" b="1" dirty="0"/>
              <a:t>CUDA</a:t>
            </a:r>
            <a:r>
              <a:rPr lang="en-US" dirty="0"/>
              <a:t> (Compute Unified Device Architecture) - Computing platform and language developed by </a:t>
            </a:r>
            <a:r>
              <a:rPr lang="en-US" i="1" dirty="0"/>
              <a:t>NVIDIA</a:t>
            </a:r>
            <a:r>
              <a:rPr lang="en-US" dirty="0"/>
              <a:t> [22, 23].</a:t>
            </a:r>
          </a:p>
          <a:p>
            <a:r>
              <a:rPr lang="en-US" b="1" dirty="0"/>
              <a:t>Halide</a:t>
            </a:r>
            <a:r>
              <a:rPr lang="en-US" dirty="0"/>
              <a:t> - Programming language for writing digital image processing code for multi-core CPUs and GPUs [24].</a:t>
            </a:r>
          </a:p>
          <a:p>
            <a:r>
              <a:rPr lang="en-US" b="1" dirty="0" err="1"/>
              <a:t>OpenACC</a:t>
            </a:r>
            <a:r>
              <a:rPr lang="en-US" dirty="0"/>
              <a:t> (Open Accelerators) - Programming directive for parallel computing developed by </a:t>
            </a:r>
            <a:r>
              <a:rPr lang="en-US" i="1" dirty="0"/>
              <a:t>Cray</a:t>
            </a:r>
            <a:r>
              <a:rPr lang="en-US" dirty="0"/>
              <a:t>, </a:t>
            </a:r>
            <a:r>
              <a:rPr lang="en-US" i="1" dirty="0"/>
              <a:t>CAPS</a:t>
            </a:r>
            <a:r>
              <a:rPr lang="en-US" dirty="0"/>
              <a:t>, </a:t>
            </a:r>
            <a:r>
              <a:rPr lang="en-US" i="1" dirty="0"/>
              <a:t>NVIDIA</a:t>
            </a:r>
            <a:r>
              <a:rPr lang="en-US" dirty="0"/>
              <a:t> and </a:t>
            </a:r>
            <a:r>
              <a:rPr lang="en-US" i="1" dirty="0"/>
              <a:t>PGI</a:t>
            </a:r>
            <a:r>
              <a:rPr lang="en-US" dirty="0"/>
              <a:t> [25].</a:t>
            </a:r>
          </a:p>
          <a:p>
            <a:r>
              <a:rPr lang="en-US" b="1" dirty="0"/>
              <a:t>OpenCL</a:t>
            </a:r>
            <a:r>
              <a:rPr lang="en-US" dirty="0"/>
              <a:t> (Open Computing Language) - Low-level Application Programming Interface (</a:t>
            </a:r>
            <a:r>
              <a:rPr lang="en-US" i="1" dirty="0"/>
              <a:t>API</a:t>
            </a:r>
            <a:r>
              <a:rPr lang="en-US" dirty="0"/>
              <a:t>) or directive to launch compute kernels, written in C, on a GPU [26].</a:t>
            </a:r>
          </a:p>
          <a:p>
            <a:r>
              <a:rPr lang="en-US" dirty="0"/>
              <a:t>For this training, focus on </a:t>
            </a:r>
            <a:r>
              <a:rPr lang="en-US" b="1" dirty="0"/>
              <a:t>CUDA</a:t>
            </a:r>
            <a:r>
              <a:rPr lang="en-US" dirty="0"/>
              <a:t>.</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27</a:t>
            </a:fld>
            <a:endParaRPr lang="en-US" dirty="0"/>
          </a:p>
        </p:txBody>
      </p:sp>
      <p:sp>
        <p:nvSpPr>
          <p:cNvPr id="12" name="Title 11"/>
          <p:cNvSpPr>
            <a:spLocks noGrp="1"/>
          </p:cNvSpPr>
          <p:nvPr>
            <p:ph type="title"/>
          </p:nvPr>
        </p:nvSpPr>
        <p:spPr/>
        <p:txBody>
          <a:bodyPr>
            <a:normAutofit/>
          </a:bodyPr>
          <a:lstStyle/>
          <a:p>
            <a:r>
              <a:rPr lang="en-US" dirty="0"/>
              <a:t>GPU Programming Languages &amp; Directives</a:t>
            </a:r>
          </a:p>
        </p:txBody>
      </p:sp>
    </p:spTree>
    <p:extLst>
      <p:ext uri="{BB962C8B-B14F-4D97-AF65-F5344CB8AC3E}">
        <p14:creationId xmlns:p14="http://schemas.microsoft.com/office/powerpoint/2010/main" val="6359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FEAE53-4A3E-A846-B93A-613086EA6037}"/>
              </a:ext>
            </a:extLst>
          </p:cNvPr>
          <p:cNvSpPr>
            <a:spLocks noGrp="1"/>
          </p:cNvSpPr>
          <p:nvPr>
            <p:ph type="title"/>
          </p:nvPr>
        </p:nvSpPr>
        <p:spPr/>
        <p:txBody>
          <a:bodyPr/>
          <a:lstStyle/>
          <a:p>
            <a:r>
              <a:rPr lang="en-US" dirty="0"/>
              <a:t>Processing Flow</a:t>
            </a:r>
          </a:p>
        </p:txBody>
      </p:sp>
      <p:sp>
        <p:nvSpPr>
          <p:cNvPr id="6" name="Content Placeholder 5">
            <a:extLst>
              <a:ext uri="{FF2B5EF4-FFF2-40B4-BE49-F238E27FC236}">
                <a16:creationId xmlns:a16="http://schemas.microsoft.com/office/drawing/2014/main" id="{D1EA1825-454D-9C45-937D-5E7134D1D0EC}"/>
              </a:ext>
            </a:extLst>
          </p:cNvPr>
          <p:cNvSpPr>
            <a:spLocks noGrp="1"/>
          </p:cNvSpPr>
          <p:nvPr>
            <p:ph sz="half" idx="1"/>
          </p:nvPr>
        </p:nvSpPr>
        <p:spPr/>
        <p:txBody>
          <a:bodyPr/>
          <a:lstStyle/>
          <a:p>
            <a:r>
              <a:rPr lang="en-US" dirty="0"/>
              <a:t>Copy input from CPU to GPU</a:t>
            </a:r>
          </a:p>
          <a:p>
            <a:r>
              <a:rPr lang="en-US" dirty="0"/>
              <a:t>Load GPU program and execute it</a:t>
            </a:r>
          </a:p>
          <a:p>
            <a:r>
              <a:rPr lang="en-US" dirty="0"/>
              <a:t>Copy processed back from GPU to CPU.</a:t>
            </a:r>
          </a:p>
          <a:p>
            <a:endParaRPr lang="en-US" dirty="0"/>
          </a:p>
        </p:txBody>
      </p:sp>
      <p:pic>
        <p:nvPicPr>
          <p:cNvPr id="9" name="Content Placeholder 8">
            <a:extLst>
              <a:ext uri="{FF2B5EF4-FFF2-40B4-BE49-F238E27FC236}">
                <a16:creationId xmlns:a16="http://schemas.microsoft.com/office/drawing/2014/main" id="{F2137F7C-9C4F-684F-B5EA-2A0584E0A4B7}"/>
              </a:ext>
            </a:extLst>
          </p:cNvPr>
          <p:cNvPicPr>
            <a:picLocks noGrp="1" noChangeAspect="1"/>
          </p:cNvPicPr>
          <p:nvPr>
            <p:ph sz="half" idx="2"/>
          </p:nvPr>
        </p:nvPicPr>
        <p:blipFill>
          <a:blip r:embed="rId3"/>
          <a:stretch>
            <a:fillRect/>
          </a:stretch>
        </p:blipFill>
        <p:spPr>
          <a:xfrm>
            <a:off x="6915955" y="904165"/>
            <a:ext cx="4466461" cy="4307653"/>
          </a:xfrm>
        </p:spPr>
      </p:pic>
    </p:spTree>
    <p:extLst>
      <p:ext uri="{BB962C8B-B14F-4D97-AF65-F5344CB8AC3E}">
        <p14:creationId xmlns:p14="http://schemas.microsoft.com/office/powerpoint/2010/main" val="37872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98B1-AE8D-8145-B46F-3B56D9B332D0}"/>
              </a:ext>
            </a:extLst>
          </p:cNvPr>
          <p:cNvSpPr>
            <a:spLocks noGrp="1"/>
          </p:cNvSpPr>
          <p:nvPr>
            <p:ph type="title"/>
          </p:nvPr>
        </p:nvSpPr>
        <p:spPr>
          <a:xfrm>
            <a:off x="129862" y="136526"/>
            <a:ext cx="5871693" cy="971057"/>
          </a:xfrm>
        </p:spPr>
        <p:txBody>
          <a:bodyPr/>
          <a:lstStyle/>
          <a:p>
            <a:r>
              <a:rPr lang="en-US" dirty="0"/>
              <a:t>CUDA Basics</a:t>
            </a:r>
          </a:p>
        </p:txBody>
      </p:sp>
      <p:sp>
        <p:nvSpPr>
          <p:cNvPr id="3" name="Content Placeholder 2">
            <a:extLst>
              <a:ext uri="{FF2B5EF4-FFF2-40B4-BE49-F238E27FC236}">
                <a16:creationId xmlns:a16="http://schemas.microsoft.com/office/drawing/2014/main" id="{DCB844E6-86F8-074A-8163-B3CAB6AFCB28}"/>
              </a:ext>
            </a:extLst>
          </p:cNvPr>
          <p:cNvSpPr>
            <a:spLocks noGrp="1"/>
          </p:cNvSpPr>
          <p:nvPr>
            <p:ph sz="half" idx="1"/>
          </p:nvPr>
        </p:nvSpPr>
        <p:spPr>
          <a:xfrm>
            <a:off x="129861" y="1339403"/>
            <a:ext cx="6103513" cy="5333717"/>
          </a:xfrm>
        </p:spPr>
        <p:txBody>
          <a:bodyPr>
            <a:normAutofit fontScale="92500"/>
          </a:bodyPr>
          <a:lstStyle/>
          <a:p>
            <a:r>
              <a:rPr lang="en-US" dirty="0"/>
              <a:t>Threads </a:t>
            </a:r>
          </a:p>
          <a:p>
            <a:pPr lvl="1"/>
            <a:r>
              <a:rPr lang="en-US" dirty="0"/>
              <a:t>Execute kernels (simple C programs). </a:t>
            </a:r>
          </a:p>
          <a:p>
            <a:pPr lvl="1"/>
            <a:r>
              <a:rPr lang="en-US" dirty="0"/>
              <a:t>Executed by GPU cores.</a:t>
            </a:r>
          </a:p>
          <a:p>
            <a:pPr lvl="1"/>
            <a:r>
              <a:rPr lang="en-US" dirty="0"/>
              <a:t>Each thread has its own ID.</a:t>
            </a:r>
          </a:p>
          <a:p>
            <a:r>
              <a:rPr lang="en-US" dirty="0"/>
              <a:t>Warp</a:t>
            </a:r>
          </a:p>
          <a:p>
            <a:pPr lvl="1"/>
            <a:r>
              <a:rPr lang="en-US" dirty="0"/>
              <a:t>Group of 32 threads.</a:t>
            </a:r>
          </a:p>
          <a:p>
            <a:r>
              <a:rPr lang="en-US" dirty="0"/>
              <a:t>Blocks </a:t>
            </a:r>
          </a:p>
          <a:p>
            <a:pPr lvl="1"/>
            <a:r>
              <a:rPr lang="en-US" dirty="0"/>
              <a:t>Groups of threads.</a:t>
            </a:r>
          </a:p>
          <a:p>
            <a:pPr lvl="1"/>
            <a:r>
              <a:rPr lang="en-US" dirty="0"/>
              <a:t>Threads in a block can synchronize execution.</a:t>
            </a:r>
          </a:p>
          <a:p>
            <a:pPr lvl="1"/>
            <a:r>
              <a:rPr lang="en-US" dirty="0"/>
              <a:t>Executed by multiprocessors (MPs).</a:t>
            </a:r>
          </a:p>
          <a:p>
            <a:r>
              <a:rPr lang="en-US" dirty="0"/>
              <a:t>Grids</a:t>
            </a:r>
          </a:p>
          <a:p>
            <a:pPr lvl="1"/>
            <a:r>
              <a:rPr lang="en-US" dirty="0"/>
              <a:t>Groups of blocks. Blocks are independent.</a:t>
            </a:r>
          </a:p>
          <a:p>
            <a:pPr lvl="1"/>
            <a:r>
              <a:rPr lang="en-US" dirty="0"/>
              <a:t>Execute on GPU units (several MPs). </a:t>
            </a:r>
          </a:p>
        </p:txBody>
      </p:sp>
      <p:pic>
        <p:nvPicPr>
          <p:cNvPr id="8" name="Content Placeholder 7">
            <a:extLst>
              <a:ext uri="{FF2B5EF4-FFF2-40B4-BE49-F238E27FC236}">
                <a16:creationId xmlns:a16="http://schemas.microsoft.com/office/drawing/2014/main" id="{7B35FB45-756E-EC45-AA2B-8AE70988AFD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954592" y="136526"/>
            <a:ext cx="3863662" cy="4847496"/>
          </a:xfrm>
        </p:spPr>
      </p:pic>
      <p:sp>
        <p:nvSpPr>
          <p:cNvPr id="5" name="Slide Number Placeholder 4">
            <a:extLst>
              <a:ext uri="{FF2B5EF4-FFF2-40B4-BE49-F238E27FC236}">
                <a16:creationId xmlns:a16="http://schemas.microsoft.com/office/drawing/2014/main" id="{55810DF2-20AE-F04D-9AA8-3C05E116C12C}"/>
              </a:ext>
            </a:extLst>
          </p:cNvPr>
          <p:cNvSpPr>
            <a:spLocks noGrp="1"/>
          </p:cNvSpPr>
          <p:nvPr>
            <p:ph type="sldNum" sz="quarter" idx="10"/>
          </p:nvPr>
        </p:nvSpPr>
        <p:spPr/>
        <p:txBody>
          <a:bodyPr/>
          <a:lstStyle/>
          <a:p>
            <a:fld id="{2BE017B6-6466-CA44-A203-DCC007137B39}" type="slidenum">
              <a:rPr lang="en-US" smtClean="0"/>
              <a:pPr/>
              <a:t>29</a:t>
            </a:fld>
            <a:endParaRPr lang="en-US" dirty="0"/>
          </a:p>
        </p:txBody>
      </p:sp>
      <p:sp>
        <p:nvSpPr>
          <p:cNvPr id="6" name="TextBox 5">
            <a:extLst>
              <a:ext uri="{FF2B5EF4-FFF2-40B4-BE49-F238E27FC236}">
                <a16:creationId xmlns:a16="http://schemas.microsoft.com/office/drawing/2014/main" id="{954DC57C-4945-D54B-B719-29BA37951A9D}"/>
              </a:ext>
            </a:extLst>
          </p:cNvPr>
          <p:cNvSpPr txBox="1"/>
          <p:nvPr/>
        </p:nvSpPr>
        <p:spPr>
          <a:xfrm>
            <a:off x="6535994" y="5013186"/>
            <a:ext cx="5224206" cy="523220"/>
          </a:xfrm>
          <a:prstGeom prst="rect">
            <a:avLst/>
          </a:prstGeom>
          <a:noFill/>
        </p:spPr>
        <p:txBody>
          <a:bodyPr wrap="square" rtlCol="0">
            <a:spAutoFit/>
          </a:bodyPr>
          <a:lstStyle/>
          <a:p>
            <a:r>
              <a:rPr lang="en-US" sz="1400" dirty="0"/>
              <a:t>By NVIDIA - NVIDIA CUDA Programming Guide version 3.0, CC BY 3.0, https://</a:t>
            </a:r>
            <a:r>
              <a:rPr lang="en-US" sz="1400" dirty="0" err="1"/>
              <a:t>commons.wikimedia.org</a:t>
            </a:r>
            <a:r>
              <a:rPr lang="en-US" sz="1400" dirty="0"/>
              <a:t>/w/</a:t>
            </a:r>
            <a:r>
              <a:rPr lang="en-US" sz="1400" dirty="0" err="1"/>
              <a:t>index.php?curid</a:t>
            </a:r>
            <a:r>
              <a:rPr lang="en-US" sz="1400" dirty="0"/>
              <a:t>=17625645</a:t>
            </a:r>
          </a:p>
        </p:txBody>
      </p:sp>
    </p:spTree>
    <p:extLst>
      <p:ext uri="{BB962C8B-B14F-4D97-AF65-F5344CB8AC3E}">
        <p14:creationId xmlns:p14="http://schemas.microsoft.com/office/powerpoint/2010/main" val="260134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A4CD0-BFFE-9548-B26D-9AB16B8D4D94}"/>
              </a:ext>
            </a:extLst>
          </p:cNvPr>
          <p:cNvSpPr>
            <a:spLocks noGrp="1"/>
          </p:cNvSpPr>
          <p:nvPr>
            <p:ph type="sldNum" sz="quarter" idx="10"/>
          </p:nvPr>
        </p:nvSpPr>
        <p:spPr/>
        <p:txBody>
          <a:bodyPr/>
          <a:lstStyle/>
          <a:p>
            <a:fld id="{2BE017B6-6466-CA44-A203-DCC007137B39}" type="slidenum">
              <a:rPr lang="en-US" smtClean="0"/>
              <a:pPr/>
              <a:t>30</a:t>
            </a:fld>
            <a:endParaRPr lang="en-US" dirty="0"/>
          </a:p>
        </p:txBody>
      </p:sp>
      <p:sp>
        <p:nvSpPr>
          <p:cNvPr id="6" name="Title 5">
            <a:extLst>
              <a:ext uri="{FF2B5EF4-FFF2-40B4-BE49-F238E27FC236}">
                <a16:creationId xmlns:a16="http://schemas.microsoft.com/office/drawing/2014/main" id="{314E177E-B614-6C4B-BC39-2EBEA055AD13}"/>
              </a:ext>
            </a:extLst>
          </p:cNvPr>
          <p:cNvSpPr>
            <a:spLocks noGrp="1"/>
          </p:cNvSpPr>
          <p:nvPr>
            <p:ph type="title"/>
          </p:nvPr>
        </p:nvSpPr>
        <p:spPr/>
        <p:txBody>
          <a:bodyPr/>
          <a:lstStyle/>
          <a:p>
            <a:r>
              <a:rPr lang="en-US" dirty="0"/>
              <a:t>CUDA Programming Workflow</a:t>
            </a:r>
          </a:p>
        </p:txBody>
      </p:sp>
      <p:grpSp>
        <p:nvGrpSpPr>
          <p:cNvPr id="22" name="Group 21">
            <a:extLst>
              <a:ext uri="{FF2B5EF4-FFF2-40B4-BE49-F238E27FC236}">
                <a16:creationId xmlns:a16="http://schemas.microsoft.com/office/drawing/2014/main" id="{198CE036-EFB2-814C-9F36-E26EEF98C305}"/>
              </a:ext>
            </a:extLst>
          </p:cNvPr>
          <p:cNvGrpSpPr/>
          <p:nvPr/>
        </p:nvGrpSpPr>
        <p:grpSpPr>
          <a:xfrm>
            <a:off x="2446986" y="1507194"/>
            <a:ext cx="6671256" cy="5215960"/>
            <a:chOff x="2446986" y="1481068"/>
            <a:chExt cx="6671256" cy="5215960"/>
          </a:xfrm>
        </p:grpSpPr>
        <p:sp>
          <p:nvSpPr>
            <p:cNvPr id="8" name="Process 7">
              <a:extLst>
                <a:ext uri="{FF2B5EF4-FFF2-40B4-BE49-F238E27FC236}">
                  <a16:creationId xmlns:a16="http://schemas.microsoft.com/office/drawing/2014/main" id="{7AC55884-7E37-C94F-B447-A68C084FBA4B}"/>
                </a:ext>
              </a:extLst>
            </p:cNvPr>
            <p:cNvSpPr/>
            <p:nvPr/>
          </p:nvSpPr>
          <p:spPr>
            <a:xfrm>
              <a:off x="2446986" y="1481068"/>
              <a:ext cx="6671256" cy="6181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Memory Allocation For Host (CPU) &amp; Device (GPU)</a:t>
              </a:r>
              <a:endParaRPr lang="en-US" dirty="0"/>
            </a:p>
          </p:txBody>
        </p:sp>
        <p:sp>
          <p:nvSpPr>
            <p:cNvPr id="9" name="Predefined Process 8">
              <a:extLst>
                <a:ext uri="{FF2B5EF4-FFF2-40B4-BE49-F238E27FC236}">
                  <a16:creationId xmlns:a16="http://schemas.microsoft.com/office/drawing/2014/main" id="{004D6A42-8D37-2847-9A8E-497EB61D7980}"/>
                </a:ext>
              </a:extLst>
            </p:cNvPr>
            <p:cNvSpPr/>
            <p:nvPr/>
          </p:nvSpPr>
          <p:spPr>
            <a:xfrm>
              <a:off x="4114800" y="2429626"/>
              <a:ext cx="3335628" cy="61818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Initialize Host Data</a:t>
              </a:r>
            </a:p>
          </p:txBody>
        </p:sp>
        <p:sp>
          <p:nvSpPr>
            <p:cNvPr id="11" name="Process 10">
              <a:extLst>
                <a:ext uri="{FF2B5EF4-FFF2-40B4-BE49-F238E27FC236}">
                  <a16:creationId xmlns:a16="http://schemas.microsoft.com/office/drawing/2014/main" id="{2501E714-E25C-EA41-A0C8-9891C778A123}"/>
                </a:ext>
              </a:extLst>
            </p:cNvPr>
            <p:cNvSpPr/>
            <p:nvPr/>
          </p:nvSpPr>
          <p:spPr>
            <a:xfrm>
              <a:off x="3206840" y="3395722"/>
              <a:ext cx="5151548" cy="5475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Data From CPU -&gt; GPU</a:t>
              </a:r>
              <a:endParaRPr lang="en-US" dirty="0"/>
            </a:p>
          </p:txBody>
        </p:sp>
        <p:sp>
          <p:nvSpPr>
            <p:cNvPr id="12" name="Predefined Process 11">
              <a:extLst>
                <a:ext uri="{FF2B5EF4-FFF2-40B4-BE49-F238E27FC236}">
                  <a16:creationId xmlns:a16="http://schemas.microsoft.com/office/drawing/2014/main" id="{C5E286B6-F556-9F45-BC09-1817D806B272}"/>
                </a:ext>
              </a:extLst>
            </p:cNvPr>
            <p:cNvSpPr/>
            <p:nvPr/>
          </p:nvSpPr>
          <p:spPr>
            <a:xfrm>
              <a:off x="4127863" y="4267373"/>
              <a:ext cx="3335628" cy="54751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Call</a:t>
              </a:r>
            </a:p>
          </p:txBody>
        </p:sp>
        <p:sp>
          <p:nvSpPr>
            <p:cNvPr id="13" name="Process 12">
              <a:extLst>
                <a:ext uri="{FF2B5EF4-FFF2-40B4-BE49-F238E27FC236}">
                  <a16:creationId xmlns:a16="http://schemas.microsoft.com/office/drawing/2014/main" id="{39C13CEF-DB82-8140-BA24-B99606C7313E}"/>
                </a:ext>
              </a:extLst>
            </p:cNvPr>
            <p:cNvSpPr/>
            <p:nvPr/>
          </p:nvSpPr>
          <p:spPr>
            <a:xfrm>
              <a:off x="3228610" y="5119346"/>
              <a:ext cx="5151548" cy="6053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Results From GPU -&gt; CPU</a:t>
              </a:r>
              <a:endParaRPr lang="en-US" dirty="0"/>
            </a:p>
          </p:txBody>
        </p:sp>
        <p:sp>
          <p:nvSpPr>
            <p:cNvPr id="14" name="Terminator 13">
              <a:extLst>
                <a:ext uri="{FF2B5EF4-FFF2-40B4-BE49-F238E27FC236}">
                  <a16:creationId xmlns:a16="http://schemas.microsoft.com/office/drawing/2014/main" id="{0BE4490F-7AB3-664E-A7EE-476378613D53}"/>
                </a:ext>
              </a:extLst>
            </p:cNvPr>
            <p:cNvSpPr/>
            <p:nvPr/>
          </p:nvSpPr>
          <p:spPr>
            <a:xfrm>
              <a:off x="3739653" y="6091711"/>
              <a:ext cx="4127679" cy="60531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Free GPU Memory</a:t>
              </a:r>
            </a:p>
          </p:txBody>
        </p:sp>
        <p:sp>
          <p:nvSpPr>
            <p:cNvPr id="16" name="Down Arrow 15">
              <a:extLst>
                <a:ext uri="{FF2B5EF4-FFF2-40B4-BE49-F238E27FC236}">
                  <a16:creationId xmlns:a16="http://schemas.microsoft.com/office/drawing/2014/main" id="{0EA6CC80-1673-3142-BA20-7AD680A36AAE}"/>
                </a:ext>
              </a:extLst>
            </p:cNvPr>
            <p:cNvSpPr/>
            <p:nvPr/>
          </p:nvSpPr>
          <p:spPr>
            <a:xfrm>
              <a:off x="5756856" y="2112133"/>
              <a:ext cx="45719" cy="306935"/>
            </a:xfrm>
            <a:prstGeom prst="downArrow">
              <a:avLst/>
            </a:prstGeom>
            <a:solidFill>
              <a:schemeClr val="accent6"/>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0494D097-7F41-D641-B4DC-8337E4A7B93B}"/>
                </a:ext>
              </a:extLst>
            </p:cNvPr>
            <p:cNvSpPr/>
            <p:nvPr/>
          </p:nvSpPr>
          <p:spPr>
            <a:xfrm>
              <a:off x="5754892" y="3050150"/>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55354B97-FD86-6F47-8D06-90CE7C32230D}"/>
                </a:ext>
              </a:extLst>
            </p:cNvPr>
            <p:cNvSpPr/>
            <p:nvPr/>
          </p:nvSpPr>
          <p:spPr>
            <a:xfrm>
              <a:off x="5765808" y="3925192"/>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30651BFE-77AA-D14B-9487-7946949E264B}"/>
                </a:ext>
              </a:extLst>
            </p:cNvPr>
            <p:cNvSpPr/>
            <p:nvPr/>
          </p:nvSpPr>
          <p:spPr>
            <a:xfrm>
              <a:off x="5774515" y="4796051"/>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C186F6EE-A8B2-C64B-A9AC-7F324D611AD7}"/>
                </a:ext>
              </a:extLst>
            </p:cNvPr>
            <p:cNvSpPr/>
            <p:nvPr/>
          </p:nvSpPr>
          <p:spPr>
            <a:xfrm>
              <a:off x="5783222" y="5732229"/>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EFF19E5-D606-CB45-8F1F-C61808B2D581}"/>
              </a:ext>
            </a:extLst>
          </p:cNvPr>
          <p:cNvSpPr txBox="1"/>
          <p:nvPr/>
        </p:nvSpPr>
        <p:spPr>
          <a:xfrm>
            <a:off x="8601559" y="3419711"/>
            <a:ext cx="1456841" cy="369332"/>
          </a:xfrm>
          <a:prstGeom prst="rect">
            <a:avLst/>
          </a:prstGeom>
          <a:noFill/>
        </p:spPr>
        <p:txBody>
          <a:bodyPr wrap="square" rtlCol="0">
            <a:spAutoFit/>
          </a:bodyPr>
          <a:lstStyle/>
          <a:p>
            <a:r>
              <a:rPr lang="en-US" dirty="0"/>
              <a:t>PCI Bus</a:t>
            </a:r>
          </a:p>
        </p:txBody>
      </p:sp>
    </p:spTree>
    <p:extLst>
      <p:ext uri="{BB962C8B-B14F-4D97-AF65-F5344CB8AC3E}">
        <p14:creationId xmlns:p14="http://schemas.microsoft.com/office/powerpoint/2010/main" val="96795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5375863"/>
          </a:xfrm>
        </p:spPr>
        <p:txBody>
          <a:bodyPr>
            <a:normAutofit/>
          </a:bodyPr>
          <a:lstStyle/>
          <a:p>
            <a:pPr marL="514350" indent="-514350">
              <a:buAutoNum type="arabicPeriod"/>
            </a:pPr>
            <a:r>
              <a:rPr lang="en-US" sz="2400" dirty="0"/>
              <a:t>Download the </a:t>
            </a:r>
            <a:r>
              <a:rPr lang="en-US" sz="2400" i="1" dirty="0" err="1">
                <a:solidFill>
                  <a:srgbClr val="C00000"/>
                </a:solidFill>
              </a:rPr>
              <a:t>Using_GPUs_on_Discovery.zip</a:t>
            </a:r>
            <a:r>
              <a:rPr lang="en-US" sz="2400" i="1" dirty="0">
                <a:solidFill>
                  <a:srgbClr val="C00000"/>
                </a:solidFill>
              </a:rPr>
              <a:t> </a:t>
            </a:r>
            <a:r>
              <a:rPr lang="en-US" sz="2400" dirty="0"/>
              <a:t>to your local machine.</a:t>
            </a:r>
          </a:p>
          <a:p>
            <a:pPr marL="514350" indent="-514350">
              <a:buAutoNum type="arabicPeriod"/>
            </a:pPr>
            <a:r>
              <a:rPr lang="en-US" sz="2400" dirty="0"/>
              <a:t>Copy the training material to your $HOME directory on Discovery. You can use one of these options:</a:t>
            </a:r>
          </a:p>
          <a:p>
            <a:pPr marL="971550" lvl="1" indent="-514350">
              <a:buAutoNum type="arabicPeriod"/>
            </a:pPr>
            <a:r>
              <a:rPr lang="en-US" sz="2000" dirty="0"/>
              <a:t>Using the File Explorer on OOD: </a:t>
            </a:r>
            <a:r>
              <a:rPr lang="en-US" sz="2000" dirty="0">
                <a:hlinkClick r:id="rId3"/>
              </a:rPr>
              <a:t>https://ood.discovery.neu.edu/</a:t>
            </a:r>
            <a:r>
              <a:rPr lang="en-US" sz="2000" dirty="0"/>
              <a:t> </a:t>
            </a:r>
            <a:br>
              <a:rPr lang="en-US" sz="2000" dirty="0"/>
            </a:br>
            <a:r>
              <a:rPr lang="en-US" sz="2000" dirty="0"/>
              <a:t>Instructions: </a:t>
            </a:r>
            <a:r>
              <a:rPr lang="en-US" sz="2000" dirty="0">
                <a:hlinkClick r:id="rId4"/>
              </a:rPr>
              <a:t>https://rc-docs.northeastern.edu/en/latest/using-ood/fileexplore.html</a:t>
            </a:r>
            <a:r>
              <a:rPr lang="en-US" sz="2000" dirty="0"/>
              <a:t> </a:t>
            </a:r>
          </a:p>
          <a:p>
            <a:pPr marL="971550" lvl="1" indent="-514350">
              <a:buAutoNum type="arabicPeriod"/>
            </a:pPr>
            <a:r>
              <a:rPr lang="en-US" sz="2000" dirty="0"/>
              <a:t>Using ’</a:t>
            </a:r>
            <a:r>
              <a:rPr lang="en-US" sz="2000" dirty="0" err="1"/>
              <a:t>scp</a:t>
            </a:r>
            <a:r>
              <a:rPr lang="en-US" sz="2000" dirty="0"/>
              <a:t>’ through the terminal/shell: </a:t>
            </a:r>
            <a:br>
              <a:rPr lang="en-US" sz="2000" dirty="0"/>
            </a:br>
            <a:r>
              <a:rPr lang="en-US" sz="2000" dirty="0">
                <a:hlinkClick r:id="rId5"/>
              </a:rPr>
              <a:t>https://rc-docs.northeastern.edu/en/latest/using-discovery/transferringdata.html?highlight=scp#</a:t>
            </a:r>
            <a:r>
              <a:rPr lang="en-US" sz="2000" dirty="0"/>
              <a:t> </a:t>
            </a:r>
          </a:p>
          <a:p>
            <a:pPr marL="514350" indent="-514350">
              <a:buAutoNum type="arabicPeriod"/>
            </a:pPr>
            <a:r>
              <a:rPr lang="en-US" sz="2400" dirty="0"/>
              <a:t>Access a Discovery Linux shell/terminal (use one of the following options):</a:t>
            </a:r>
          </a:p>
          <a:p>
            <a:pPr marL="971550" lvl="1" indent="-514350">
              <a:buAutoNum type="arabicPeriod"/>
            </a:pPr>
            <a:r>
              <a:rPr lang="en-US" sz="2000" dirty="0"/>
              <a:t>Terminal/shell SSH: </a:t>
            </a:r>
            <a:r>
              <a:rPr lang="en-US" sz="2000" dirty="0">
                <a:hlinkClick r:id="rId6"/>
              </a:rPr>
              <a:t>https://rc-docs.northeastern.edu/en/latest/get_started/connect.html</a:t>
            </a:r>
            <a:r>
              <a:rPr lang="en-US" sz="2000" dirty="0"/>
              <a:t> </a:t>
            </a:r>
          </a:p>
          <a:p>
            <a:pPr marL="971550" lvl="1" indent="-514350">
              <a:buAutoNum type="arabicPeriod"/>
            </a:pPr>
            <a:r>
              <a:rPr lang="en-US" sz="2000" dirty="0"/>
              <a:t>OOD shell: </a:t>
            </a:r>
            <a:br>
              <a:rPr lang="en-US" sz="2000" dirty="0"/>
            </a:br>
            <a:r>
              <a:rPr lang="en-US" sz="2000" dirty="0">
                <a:hlinkClick r:id="rId7"/>
              </a:rPr>
              <a:t>https://ood.discovery.neu.edu/pun/sys/shell/ssh/ood.discovery.neu.edu</a:t>
            </a:r>
            <a:r>
              <a:rPr lang="en-US" sz="2000" dirty="0"/>
              <a:t> </a:t>
            </a:r>
          </a:p>
          <a:p>
            <a:pPr marL="514350" indent="-514350">
              <a:buAutoNum type="arabicPeriod"/>
            </a:pPr>
            <a:r>
              <a:rPr lang="en-US" sz="2400" dirty="0"/>
              <a:t>You can also copy the material directly from a Discovery location:</a:t>
            </a:r>
            <a:br>
              <a:rPr lang="en-US" sz="2400" dirty="0"/>
            </a:br>
            <a:endParaRPr lang="en-US" sz="2400"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
        <p:nvSpPr>
          <p:cNvPr id="5" name="TextBox 4">
            <a:extLst>
              <a:ext uri="{FF2B5EF4-FFF2-40B4-BE49-F238E27FC236}">
                <a16:creationId xmlns:a16="http://schemas.microsoft.com/office/drawing/2014/main" id="{D2F48085-65D2-FA45-A536-064C1456411B}"/>
              </a:ext>
            </a:extLst>
          </p:cNvPr>
          <p:cNvSpPr txBox="1"/>
          <p:nvPr/>
        </p:nvSpPr>
        <p:spPr>
          <a:xfrm>
            <a:off x="793230" y="6156295"/>
            <a:ext cx="9792111" cy="400110"/>
          </a:xfrm>
          <a:prstGeom prst="rect">
            <a:avLst/>
          </a:prstGeom>
          <a:solidFill>
            <a:schemeClr val="accent3">
              <a:lumMod val="20000"/>
              <a:lumOff val="80000"/>
            </a:schemeClr>
          </a:solidFill>
          <a:ln>
            <a:solidFill>
              <a:schemeClr val="bg2"/>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 unzip ~/</a:t>
            </a:r>
            <a:r>
              <a:rPr lang="en-US" sz="2000" b="1" dirty="0" err="1">
                <a:latin typeface="Courier New" panose="02070309020205020404" pitchFamily="49" charset="0"/>
                <a:cs typeface="Courier New" panose="02070309020205020404" pitchFamily="49" charset="0"/>
              </a:rPr>
              <a:t>Using_GPUs_on_Discovery.zip</a:t>
            </a:r>
            <a:r>
              <a:rPr 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201478" y="2956726"/>
            <a:ext cx="11778712" cy="1692766"/>
          </a:xfrm>
        </p:spPr>
        <p:txBody>
          <a:bodyPr>
            <a:normAutofit lnSpcReduction="10000"/>
          </a:bodyPr>
          <a:lstStyle/>
          <a:p>
            <a:pPr marL="0" indent="0" algn="ctr">
              <a:buNone/>
            </a:pPr>
            <a:r>
              <a:rPr lang="en-US" sz="3600" b="1" dirty="0"/>
              <a:t>CUDA C computing – programming with GPU:</a:t>
            </a:r>
          </a:p>
          <a:p>
            <a:pPr marL="742950" indent="-742950" algn="ctr">
              <a:buAutoNum type="arabicPeriod"/>
            </a:pPr>
            <a:r>
              <a:rPr lang="en-US" sz="3600" b="1" dirty="0"/>
              <a:t>Hello World</a:t>
            </a:r>
          </a:p>
          <a:p>
            <a:pPr marL="742950" indent="-742950" algn="ctr">
              <a:buAutoNum type="arabicPeriod"/>
            </a:pPr>
            <a:r>
              <a:rPr lang="en-US" sz="3600" b="1" dirty="0"/>
              <a:t>GPU addition – serial &amp; parallel</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4</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31</a:t>
            </a:fld>
            <a:endParaRPr lang="en-US" dirty="0"/>
          </a:p>
        </p:txBody>
      </p:sp>
    </p:spTree>
    <p:extLst>
      <p:ext uri="{BB962C8B-B14F-4D97-AF65-F5344CB8AC3E}">
        <p14:creationId xmlns:p14="http://schemas.microsoft.com/office/powerpoint/2010/main" val="375560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4B7F2-F894-FE4B-8105-C8949AABC092}"/>
              </a:ext>
            </a:extLst>
          </p:cNvPr>
          <p:cNvSpPr>
            <a:spLocks noGrp="1"/>
          </p:cNvSpPr>
          <p:nvPr>
            <p:ph idx="1"/>
          </p:nvPr>
        </p:nvSpPr>
        <p:spPr>
          <a:xfrm>
            <a:off x="904897" y="1537899"/>
            <a:ext cx="2021983" cy="518715"/>
          </a:xfrm>
        </p:spPr>
        <p:txBody>
          <a:bodyPr>
            <a:normAutofit/>
          </a:bodyPr>
          <a:lstStyle/>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32</a:t>
            </a:fld>
            <a:endParaRPr lang="en-US" dirty="0"/>
          </a:p>
        </p:txBody>
      </p:sp>
      <p:sp>
        <p:nvSpPr>
          <p:cNvPr id="4" name="Title 3">
            <a:extLst>
              <a:ext uri="{FF2B5EF4-FFF2-40B4-BE49-F238E27FC236}">
                <a16:creationId xmlns:a16="http://schemas.microsoft.com/office/drawing/2014/main" id="{D55E2D00-813E-F943-B026-67861DE70620}"/>
              </a:ext>
            </a:extLst>
          </p:cNvPr>
          <p:cNvSpPr>
            <a:spLocks noGrp="1"/>
          </p:cNvSpPr>
          <p:nvPr>
            <p:ph type="title"/>
          </p:nvPr>
        </p:nvSpPr>
        <p:spPr>
          <a:xfrm>
            <a:off x="590227" y="-148489"/>
            <a:ext cx="10515600" cy="1803695"/>
          </a:xfrm>
        </p:spPr>
        <p:txBody>
          <a:bodyPr>
            <a:normAutofit/>
          </a:bodyPr>
          <a:lstStyle/>
          <a:p>
            <a:pPr algn="ctr"/>
            <a:r>
              <a:rPr lang="en-US" sz="4000" b="1" dirty="0"/>
              <a:t>Exercise 4</a:t>
            </a:r>
            <a:br>
              <a:rPr lang="en-US" sz="4000" dirty="0"/>
            </a:br>
            <a:r>
              <a:rPr lang="en-US" sz="4000" dirty="0" err="1"/>
              <a:t>Cuda</a:t>
            </a:r>
            <a:r>
              <a:rPr lang="en-US" sz="4000" dirty="0"/>
              <a:t> C – “Hello World” example code</a:t>
            </a:r>
          </a:p>
        </p:txBody>
      </p:sp>
      <p:sp>
        <p:nvSpPr>
          <p:cNvPr id="5" name="TextBox 4">
            <a:extLst>
              <a:ext uri="{FF2B5EF4-FFF2-40B4-BE49-F238E27FC236}">
                <a16:creationId xmlns:a16="http://schemas.microsoft.com/office/drawing/2014/main" id="{2E5272AB-2EA5-6648-9668-CA3D82BBB186}"/>
              </a:ext>
            </a:extLst>
          </p:cNvPr>
          <p:cNvSpPr txBox="1"/>
          <p:nvPr/>
        </p:nvSpPr>
        <p:spPr>
          <a:xfrm>
            <a:off x="238259" y="2267098"/>
            <a:ext cx="5417958" cy="3139321"/>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endParaRPr lang="en-US" b="1" i="1" dirty="0">
              <a:solidFill>
                <a:schemeClr val="accent2"/>
              </a:solidFill>
            </a:endParaRPr>
          </a:p>
          <a:p>
            <a:r>
              <a:rPr lang="en-US" dirty="0"/>
              <a:t>/* Function executed on </a:t>
            </a:r>
            <a:r>
              <a:rPr lang="en-US" b="1" dirty="0"/>
              <a:t>device GPU </a:t>
            </a:r>
            <a:r>
              <a:rPr lang="en-US" dirty="0"/>
              <a:t>*/</a:t>
            </a:r>
          </a:p>
          <a:p>
            <a:endParaRPr lang="en-US" dirty="0"/>
          </a:p>
          <a:p>
            <a:r>
              <a:rPr lang="en-US" dirty="0"/>
              <a:t>__global__</a:t>
            </a:r>
          </a:p>
          <a:p>
            <a:r>
              <a:rPr lang="en-US" dirty="0"/>
              <a:t>void hello()</a:t>
            </a:r>
          </a:p>
          <a:p>
            <a:r>
              <a:rPr lang="en-US" dirty="0"/>
              <a:t>{</a:t>
            </a:r>
          </a:p>
          <a:p>
            <a:r>
              <a:rPr lang="en-US" dirty="0"/>
              <a:t> </a:t>
            </a:r>
            <a:r>
              <a:rPr lang="en-US" dirty="0" err="1"/>
              <a:t>printf</a:t>
            </a:r>
            <a:r>
              <a:rPr lang="en-US" dirty="0"/>
              <a:t>("\</a:t>
            </a:r>
            <a:r>
              <a:rPr lang="en-US" dirty="0" err="1"/>
              <a:t>tHello</a:t>
            </a:r>
            <a:r>
              <a:rPr lang="en-US" dirty="0"/>
              <a:t> from GPU: thread %d and block %d\n", </a:t>
            </a:r>
            <a:r>
              <a:rPr lang="en-US" dirty="0" err="1"/>
              <a:t>threadIdx.x</a:t>
            </a:r>
            <a:r>
              <a:rPr lang="en-US" dirty="0"/>
              <a:t>,  </a:t>
            </a:r>
            <a:r>
              <a:rPr lang="en-US" dirty="0" err="1"/>
              <a:t>blockIdx.x</a:t>
            </a:r>
            <a:r>
              <a:rPr lang="en-US" dirty="0"/>
              <a:t>);</a:t>
            </a:r>
          </a:p>
          <a:p>
            <a:r>
              <a:rPr lang="en-US" dirty="0"/>
              <a:t>}</a:t>
            </a:r>
          </a:p>
          <a:p>
            <a:endParaRPr lang="en-US" dirty="0"/>
          </a:p>
        </p:txBody>
      </p:sp>
      <p:sp>
        <p:nvSpPr>
          <p:cNvPr id="6" name="TextBox 5">
            <a:extLst>
              <a:ext uri="{FF2B5EF4-FFF2-40B4-BE49-F238E27FC236}">
                <a16:creationId xmlns:a16="http://schemas.microsoft.com/office/drawing/2014/main" id="{74170876-A04F-A34A-A59A-6F9A5978BCD6}"/>
              </a:ext>
            </a:extLst>
          </p:cNvPr>
          <p:cNvSpPr txBox="1"/>
          <p:nvPr/>
        </p:nvSpPr>
        <p:spPr>
          <a:xfrm>
            <a:off x="6096000" y="1912185"/>
            <a:ext cx="5857741" cy="4647426"/>
          </a:xfrm>
          <a:prstGeom prst="rect">
            <a:avLst/>
          </a:prstGeom>
          <a:solidFill>
            <a:schemeClr val="bg2"/>
          </a:solidFill>
        </p:spPr>
        <p:txBody>
          <a:bodyPr wrap="square" rtlCol="0">
            <a:spAutoFit/>
          </a:bodyPr>
          <a:lstStyle/>
          <a:p>
            <a:r>
              <a:rPr lang="en-US" sz="1600" dirty="0"/>
              <a:t>// </a:t>
            </a:r>
            <a:r>
              <a:rPr lang="en-US" sz="1600" b="1" i="1" dirty="0">
                <a:solidFill>
                  <a:schemeClr val="accent6"/>
                </a:solidFill>
              </a:rPr>
              <a:t>Host Code</a:t>
            </a:r>
          </a:p>
          <a:p>
            <a:endParaRPr lang="en-US" sz="1600" dirty="0"/>
          </a:p>
          <a:p>
            <a:r>
              <a:rPr lang="en-US" sz="1600" dirty="0"/>
              <a:t>#include &lt;</a:t>
            </a:r>
            <a:r>
              <a:rPr lang="en-US" sz="1600" dirty="0" err="1"/>
              <a:t>stdio.h</a:t>
            </a:r>
            <a:r>
              <a:rPr lang="en-US" sz="1600" dirty="0"/>
              <a:t>&gt;</a:t>
            </a:r>
          </a:p>
          <a:p>
            <a:r>
              <a:rPr lang="en-US" sz="1600" dirty="0"/>
              <a:t>#define NUM_BLOCKS 4   //Number of blocks</a:t>
            </a:r>
          </a:p>
          <a:p>
            <a:r>
              <a:rPr lang="en-US" sz="1600" dirty="0"/>
              <a:t>#define BLOCK_WIDTH 8  //Number of threads per block</a:t>
            </a:r>
          </a:p>
          <a:p>
            <a:endParaRPr lang="en-US" sz="1600" dirty="0"/>
          </a:p>
          <a:p>
            <a:r>
              <a:rPr lang="en-US" sz="1600" dirty="0"/>
              <a:t>int main() {</a:t>
            </a:r>
          </a:p>
          <a:p>
            <a:r>
              <a:rPr lang="en-US" sz="1600" dirty="0"/>
              <a:t>  /* print message from CPU */</a:t>
            </a:r>
          </a:p>
          <a:p>
            <a:r>
              <a:rPr lang="en-US" sz="1600" dirty="0"/>
              <a:t>  </a:t>
            </a:r>
            <a:r>
              <a:rPr lang="en-US" sz="1600" dirty="0" err="1"/>
              <a:t>printf</a:t>
            </a:r>
            <a:r>
              <a:rPr lang="en-US" sz="1600" dirty="0"/>
              <a:t>( "Hello </a:t>
            </a:r>
            <a:r>
              <a:rPr lang="en-US" sz="1600" dirty="0" err="1"/>
              <a:t>Cuda</a:t>
            </a:r>
            <a:r>
              <a:rPr lang="en-US" sz="1600" dirty="0"/>
              <a:t> From CPU!\n" );</a:t>
            </a:r>
          </a:p>
          <a:p>
            <a:endParaRPr lang="en-US" sz="1600" dirty="0"/>
          </a:p>
          <a:p>
            <a:r>
              <a:rPr lang="en-US" sz="1600" dirty="0"/>
              <a:t>  /* execute function on device */</a:t>
            </a:r>
          </a:p>
          <a:p>
            <a:r>
              <a:rPr lang="en-US" sz="1600" dirty="0"/>
              <a:t>  hello&lt;&lt;&lt;NUM_BLOCKS, BLOCK_WIDTH&gt;&gt;&gt;();</a:t>
            </a:r>
          </a:p>
          <a:p>
            <a:endParaRPr lang="en-US" sz="1600" dirty="0"/>
          </a:p>
          <a:p>
            <a:r>
              <a:rPr lang="en-US" sz="1600" dirty="0"/>
              <a:t>  /* wait until all threads finish their job */</a:t>
            </a:r>
          </a:p>
          <a:p>
            <a:r>
              <a:rPr lang="en-US" sz="1600" dirty="0"/>
              <a:t>  </a:t>
            </a:r>
            <a:r>
              <a:rPr lang="en-US" sz="1600" dirty="0" err="1"/>
              <a:t>cudaDeviceSynchronize</a:t>
            </a:r>
            <a:r>
              <a:rPr lang="en-US" sz="1600" dirty="0"/>
              <a:t>();</a:t>
            </a:r>
          </a:p>
          <a:p>
            <a:r>
              <a:rPr lang="en-US" sz="1600" dirty="0"/>
              <a:t>  /* print message from CPU */</a:t>
            </a:r>
          </a:p>
          <a:p>
            <a:r>
              <a:rPr lang="en-US" sz="1600" dirty="0"/>
              <a:t>  </a:t>
            </a:r>
            <a:r>
              <a:rPr lang="en-US" sz="1600" dirty="0" err="1"/>
              <a:t>printf</a:t>
            </a:r>
            <a:r>
              <a:rPr lang="en-US" sz="1600" dirty="0"/>
              <a:t>( "Welcome back to CPU!\n" );</a:t>
            </a:r>
          </a:p>
          <a:p>
            <a:r>
              <a:rPr lang="en-US" sz="1600" dirty="0"/>
              <a:t>}</a:t>
            </a:r>
          </a:p>
        </p:txBody>
      </p:sp>
      <p:sp>
        <p:nvSpPr>
          <p:cNvPr id="7" name="TextBox 6">
            <a:extLst>
              <a:ext uri="{FF2B5EF4-FFF2-40B4-BE49-F238E27FC236}">
                <a16:creationId xmlns:a16="http://schemas.microsoft.com/office/drawing/2014/main" id="{3F83B16D-B47D-0A40-8FB4-2498CE8F4A63}"/>
              </a:ext>
            </a:extLst>
          </p:cNvPr>
          <p:cNvSpPr txBox="1"/>
          <p:nvPr/>
        </p:nvSpPr>
        <p:spPr>
          <a:xfrm>
            <a:off x="238259" y="1403585"/>
            <a:ext cx="11715481" cy="400110"/>
          </a:xfrm>
          <a:prstGeom prst="rect">
            <a:avLst/>
          </a:prstGeom>
          <a:solidFill>
            <a:schemeClr val="bg2"/>
          </a:solidFill>
        </p:spPr>
        <p:txBody>
          <a:bodyPr wrap="square" rtlCol="0">
            <a:spAutoFit/>
          </a:bodyPr>
          <a:lstStyle/>
          <a:p>
            <a:pPr algn="ct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Using_GPUs_on_Discovery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Exercise_HelloWorld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helloworld.cu</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93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647416-C91B-814B-97F1-9EEEEF483FE8}"/>
              </a:ext>
            </a:extLst>
          </p:cNvPr>
          <p:cNvSpPr>
            <a:spLocks noGrp="1"/>
          </p:cNvSpPr>
          <p:nvPr>
            <p:ph idx="1"/>
          </p:nvPr>
        </p:nvSpPr>
        <p:spPr>
          <a:xfrm>
            <a:off x="9187003" y="141668"/>
            <a:ext cx="2743200" cy="6579807"/>
          </a:xfrm>
          <a:solidFill>
            <a:schemeClr val="bg2"/>
          </a:solidFill>
        </p:spPr>
        <p:txBody>
          <a:bodyPr>
            <a:normAutofit fontScale="40000" lnSpcReduction="20000"/>
          </a:bodyPr>
          <a:lstStyle/>
          <a:p>
            <a:pPr marL="0" indent="0">
              <a:buNone/>
            </a:pPr>
            <a:r>
              <a:rPr lang="en-US" sz="3000" dirty="0"/>
              <a:t>Hello </a:t>
            </a:r>
            <a:r>
              <a:rPr lang="en-US" sz="3000" dirty="0" err="1"/>
              <a:t>Cuda</a:t>
            </a:r>
            <a:r>
              <a:rPr lang="en-US" sz="3000" dirty="0"/>
              <a:t> From CPU!</a:t>
            </a:r>
          </a:p>
          <a:p>
            <a:pPr marL="0" indent="0">
              <a:lnSpc>
                <a:spcPct val="120000"/>
              </a:lnSpc>
              <a:spcBef>
                <a:spcPts val="400"/>
              </a:spcBef>
              <a:buNone/>
            </a:pPr>
            <a:r>
              <a:rPr lang="en-US" sz="3000" dirty="0"/>
              <a:t>Hello from GPU: thread 0 and block 1 </a:t>
            </a:r>
            <a:br>
              <a:rPr lang="en-US" sz="3000" dirty="0"/>
            </a:br>
            <a:r>
              <a:rPr lang="en-US" sz="3000" dirty="0"/>
              <a:t>Hello from GPU: thread 1 and block 1 </a:t>
            </a:r>
            <a:br>
              <a:rPr lang="en-US" sz="3000" dirty="0"/>
            </a:br>
            <a:r>
              <a:rPr lang="en-US" sz="3000" dirty="0"/>
              <a:t>Hello from GPU: thread 2 and block 1 </a:t>
            </a:r>
            <a:br>
              <a:rPr lang="en-US" sz="3000" dirty="0"/>
            </a:br>
            <a:r>
              <a:rPr lang="en-US" sz="3000" dirty="0"/>
              <a:t>Hello from GPU: thread 3 and block 1 </a:t>
            </a:r>
            <a:br>
              <a:rPr lang="en-US" sz="3000" dirty="0"/>
            </a:br>
            <a:r>
              <a:rPr lang="en-US" sz="3000" dirty="0"/>
              <a:t>Hello from GPU: thread 4 and block 1 </a:t>
            </a:r>
            <a:br>
              <a:rPr lang="en-US" sz="3000" dirty="0"/>
            </a:br>
            <a:r>
              <a:rPr lang="en-US" sz="3000" dirty="0"/>
              <a:t>Hello from GPU: thread 5 and block 1 </a:t>
            </a:r>
            <a:br>
              <a:rPr lang="en-US" sz="3000" dirty="0"/>
            </a:br>
            <a:r>
              <a:rPr lang="en-US" sz="3000" dirty="0"/>
              <a:t>Hello from GPU: thread 6 and block 1 </a:t>
            </a:r>
            <a:br>
              <a:rPr lang="en-US" sz="3000" dirty="0"/>
            </a:br>
            <a:r>
              <a:rPr lang="en-US" sz="3000" dirty="0"/>
              <a:t>Hello from GPU: thread 7 and block 1 </a:t>
            </a:r>
            <a:br>
              <a:rPr lang="en-US" sz="3000" dirty="0"/>
            </a:br>
            <a:r>
              <a:rPr lang="en-US" sz="3000" dirty="0"/>
              <a:t>Hello from GPU: thread 0 and block 0 </a:t>
            </a:r>
            <a:br>
              <a:rPr lang="en-US" sz="3000" dirty="0"/>
            </a:br>
            <a:r>
              <a:rPr lang="en-US" sz="3000" dirty="0"/>
              <a:t>Hello from GPU: thread 1 and block 0  </a:t>
            </a:r>
            <a:br>
              <a:rPr lang="en-US" sz="3000" dirty="0"/>
            </a:br>
            <a:r>
              <a:rPr lang="en-US" sz="3000" dirty="0"/>
              <a:t>Hello from GPU: thread 2 and block 0</a:t>
            </a:r>
            <a:br>
              <a:rPr lang="en-US" sz="3000" dirty="0"/>
            </a:br>
            <a:r>
              <a:rPr lang="en-US" sz="3000" dirty="0"/>
              <a:t>Hello from GPU: thread 3 and block 0</a:t>
            </a:r>
            <a:br>
              <a:rPr lang="en-US" sz="3000" dirty="0"/>
            </a:br>
            <a:r>
              <a:rPr lang="en-US" sz="3000" dirty="0"/>
              <a:t>Hello from GPU: thread 4 and block 0</a:t>
            </a:r>
            <a:br>
              <a:rPr lang="en-US" sz="3000" dirty="0"/>
            </a:br>
            <a:r>
              <a:rPr lang="en-US" sz="3000" dirty="0"/>
              <a:t>Hello from GPU: thread 5 and block 0</a:t>
            </a:r>
            <a:br>
              <a:rPr lang="en-US" sz="3000" dirty="0"/>
            </a:br>
            <a:r>
              <a:rPr lang="en-US" sz="3000" dirty="0"/>
              <a:t>Hello from GPU: thread 6 and block 0</a:t>
            </a:r>
            <a:br>
              <a:rPr lang="en-US" sz="3000" dirty="0"/>
            </a:br>
            <a:r>
              <a:rPr lang="en-US" sz="3000" dirty="0"/>
              <a:t>Hello from GPU: thread 7 and block 0</a:t>
            </a:r>
            <a:br>
              <a:rPr lang="en-US" sz="3000" dirty="0"/>
            </a:br>
            <a:r>
              <a:rPr lang="en-US" sz="3000" dirty="0"/>
              <a:t>Hello from GPU: thread 0 and block 3</a:t>
            </a:r>
            <a:br>
              <a:rPr lang="en-US" sz="3000" dirty="0"/>
            </a:br>
            <a:r>
              <a:rPr lang="en-US" sz="3000" dirty="0"/>
              <a:t>Hello from GPU: thread 1 and block 3</a:t>
            </a:r>
            <a:br>
              <a:rPr lang="en-US" sz="3000" dirty="0"/>
            </a:br>
            <a:r>
              <a:rPr lang="en-US" sz="3000" dirty="0"/>
              <a:t>Hello from GPU: thread 2 and block 3</a:t>
            </a:r>
            <a:br>
              <a:rPr lang="en-US" sz="3000" dirty="0"/>
            </a:br>
            <a:r>
              <a:rPr lang="en-US" sz="3000" dirty="0"/>
              <a:t>Hello from GPU: thread 3 and block 3</a:t>
            </a:r>
            <a:br>
              <a:rPr lang="en-US" sz="3000" dirty="0"/>
            </a:br>
            <a:r>
              <a:rPr lang="en-US" sz="3000" dirty="0"/>
              <a:t>Hello from GPU: thread 4 and block 3</a:t>
            </a:r>
            <a:br>
              <a:rPr lang="en-US" sz="3000" dirty="0"/>
            </a:br>
            <a:r>
              <a:rPr lang="en-US" sz="3000" dirty="0"/>
              <a:t>Hello from GPU: thread 5 and block 3</a:t>
            </a:r>
            <a:br>
              <a:rPr lang="en-US" sz="3000" dirty="0"/>
            </a:br>
            <a:r>
              <a:rPr lang="en-US" sz="3000" dirty="0"/>
              <a:t>Hello from GPU: thread 6 and block 3</a:t>
            </a:r>
            <a:br>
              <a:rPr lang="en-US" sz="3000" dirty="0"/>
            </a:br>
            <a:r>
              <a:rPr lang="en-US" sz="3000" dirty="0"/>
              <a:t>Hello from GPU: thread 7 and block 3</a:t>
            </a:r>
            <a:br>
              <a:rPr lang="en-US" sz="3000" dirty="0"/>
            </a:br>
            <a:r>
              <a:rPr lang="en-US" sz="3000" dirty="0"/>
              <a:t>Hello from GPU: thread 0 and block 2</a:t>
            </a:r>
            <a:br>
              <a:rPr lang="en-US" sz="3000" dirty="0"/>
            </a:br>
            <a:r>
              <a:rPr lang="en-US" sz="3000" dirty="0"/>
              <a:t>Hello from GPU: thread 1 and block 2</a:t>
            </a:r>
            <a:br>
              <a:rPr lang="en-US" sz="3000" dirty="0"/>
            </a:br>
            <a:r>
              <a:rPr lang="en-US" sz="3000" dirty="0"/>
              <a:t>Hello from GPU: thread 2 and block 2</a:t>
            </a:r>
            <a:br>
              <a:rPr lang="en-US" sz="3000" dirty="0"/>
            </a:br>
            <a:r>
              <a:rPr lang="en-US" sz="3000" dirty="0"/>
              <a:t>Hello from GPU: thread 3 and block 2</a:t>
            </a:r>
            <a:br>
              <a:rPr lang="en-US" sz="3000" dirty="0"/>
            </a:br>
            <a:r>
              <a:rPr lang="en-US" sz="3000" dirty="0"/>
              <a:t>Hello from GPU: thread 4 and block 2</a:t>
            </a:r>
            <a:br>
              <a:rPr lang="en-US" sz="3000" dirty="0"/>
            </a:br>
            <a:r>
              <a:rPr lang="en-US" sz="3000" dirty="0"/>
              <a:t>Hello from GPU: thread 5 and block 2</a:t>
            </a:r>
            <a:br>
              <a:rPr lang="en-US" sz="3000" dirty="0"/>
            </a:br>
            <a:r>
              <a:rPr lang="en-US" sz="3000" dirty="0"/>
              <a:t>Hello from GPU: thread 6 and block 2</a:t>
            </a:r>
            <a:br>
              <a:rPr lang="en-US" sz="3000" dirty="0"/>
            </a:br>
            <a:r>
              <a:rPr lang="en-US" sz="3000" dirty="0"/>
              <a:t>Hello from GPU: thread 7 and block 2</a:t>
            </a:r>
          </a:p>
          <a:p>
            <a:pPr marL="0" indent="0">
              <a:lnSpc>
                <a:spcPct val="120000"/>
              </a:lnSpc>
              <a:spcBef>
                <a:spcPts val="400"/>
              </a:spcBef>
              <a:buNone/>
            </a:pPr>
            <a:r>
              <a:rPr lang="en-US" sz="3000" dirty="0"/>
              <a:t>Welcome back to CPU!</a:t>
            </a:r>
          </a:p>
          <a:p>
            <a:endParaRPr lang="en-US" dirty="0"/>
          </a:p>
        </p:txBody>
      </p:sp>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33</a:t>
            </a:fld>
            <a:endParaRPr lang="en-US" dirty="0"/>
          </a:p>
        </p:txBody>
      </p:sp>
      <p:sp>
        <p:nvSpPr>
          <p:cNvPr id="5" name="Title 4">
            <a:extLst>
              <a:ext uri="{FF2B5EF4-FFF2-40B4-BE49-F238E27FC236}">
                <a16:creationId xmlns:a16="http://schemas.microsoft.com/office/drawing/2014/main" id="{9AFBF653-53B5-8B46-BA58-F937C50F3072}"/>
              </a:ext>
            </a:extLst>
          </p:cNvPr>
          <p:cNvSpPr>
            <a:spLocks noGrp="1"/>
          </p:cNvSpPr>
          <p:nvPr>
            <p:ph type="title"/>
          </p:nvPr>
        </p:nvSpPr>
        <p:spPr>
          <a:xfrm>
            <a:off x="758942" y="1"/>
            <a:ext cx="8428062" cy="1131375"/>
          </a:xfrm>
        </p:spPr>
        <p:txBody>
          <a:bodyPr>
            <a:normAutofit fontScale="90000"/>
          </a:bodyPr>
          <a:lstStyle/>
          <a:p>
            <a:pPr algn="ctr"/>
            <a:r>
              <a:rPr lang="en-US" sz="4000" b="1" dirty="0"/>
              <a:t>Exercise 4</a:t>
            </a:r>
            <a:br>
              <a:rPr lang="en-US" sz="4000" dirty="0"/>
            </a:br>
            <a:r>
              <a:rPr lang="en-US" sz="4000" dirty="0"/>
              <a:t>Compiling and Running CUDA </a:t>
            </a:r>
          </a:p>
        </p:txBody>
      </p:sp>
      <p:sp>
        <p:nvSpPr>
          <p:cNvPr id="4" name="TextBox 3">
            <a:extLst>
              <a:ext uri="{FF2B5EF4-FFF2-40B4-BE49-F238E27FC236}">
                <a16:creationId xmlns:a16="http://schemas.microsoft.com/office/drawing/2014/main" id="{B98CC4FE-FC37-4346-A0F6-D276DCDA763D}"/>
              </a:ext>
            </a:extLst>
          </p:cNvPr>
          <p:cNvSpPr txBox="1"/>
          <p:nvPr/>
        </p:nvSpPr>
        <p:spPr>
          <a:xfrm>
            <a:off x="588936" y="1597763"/>
            <a:ext cx="8428063" cy="4893647"/>
          </a:xfrm>
          <a:prstGeom prst="rect">
            <a:avLst/>
          </a:prstGeom>
          <a:noFill/>
        </p:spPr>
        <p:txBody>
          <a:bodyPr wrap="square" rtlCol="0">
            <a:spAutoFit/>
          </a:bodyPr>
          <a:lstStyle/>
          <a:p>
            <a:pPr marL="457200" indent="-457200">
              <a:buAutoNum type="arabicPeriod"/>
            </a:pPr>
            <a:r>
              <a:rPr lang="en-US" sz="2400" dirty="0"/>
              <a:t>Look into the shell script:</a:t>
            </a:r>
            <a:br>
              <a:rPr lang="en-US" sz="2400" dirty="0"/>
            </a:br>
            <a:br>
              <a:rPr lang="en-US" sz="2400" dirty="0"/>
            </a:br>
            <a:br>
              <a:rPr lang="en-US" sz="2400" dirty="0"/>
            </a:br>
            <a:r>
              <a:rPr lang="en-US" sz="2400" dirty="0"/>
              <a:t>The script uses NVIDIA compiler (</a:t>
            </a:r>
            <a:r>
              <a:rPr lang="en-US" sz="2400" dirty="0" err="1"/>
              <a:t>nvcc</a:t>
            </a:r>
            <a:r>
              <a:rPr lang="en-US" sz="2400" dirty="0"/>
              <a:t>) to compile C programs with or without device code. Then it runs the compiled binary.</a:t>
            </a:r>
            <a:br>
              <a:rPr lang="en-US" sz="2400" dirty="0"/>
            </a:br>
            <a:endParaRPr lang="en-US" sz="2400" dirty="0"/>
          </a:p>
          <a:p>
            <a:pPr marL="457200" indent="-457200">
              <a:buAutoNum type="arabicPeriod"/>
            </a:pPr>
            <a:r>
              <a:rPr lang="en-US" sz="2400" dirty="0"/>
              <a:t>Submit job using </a:t>
            </a:r>
            <a:r>
              <a:rPr lang="en-US" sz="2400" b="1" i="1" dirty="0" err="1"/>
              <a:t>sbatch</a:t>
            </a:r>
            <a:r>
              <a:rPr lang="en-US" sz="2400" dirty="0"/>
              <a:t>:</a:t>
            </a:r>
            <a:br>
              <a:rPr lang="en-US" sz="2400" dirty="0"/>
            </a:br>
            <a:br>
              <a:rPr lang="en-US" sz="2400" dirty="0"/>
            </a:br>
            <a:br>
              <a:rPr lang="en-US" sz="2400" dirty="0"/>
            </a:br>
            <a:endParaRPr lang="en-US" sz="2400" dirty="0"/>
          </a:p>
          <a:p>
            <a:pPr marL="457200" indent="-457200">
              <a:buAutoNum type="arabicPeriod"/>
            </a:pPr>
            <a:r>
              <a:rPr lang="en-US" sz="2400" dirty="0"/>
              <a:t>Inspect the result - right hand side shows an output from a V100 GPU.</a:t>
            </a:r>
          </a:p>
          <a:p>
            <a:endParaRPr lang="en-US" sz="2400" dirty="0"/>
          </a:p>
        </p:txBody>
      </p:sp>
      <p:sp>
        <p:nvSpPr>
          <p:cNvPr id="6" name="TextBox 5">
            <a:extLst>
              <a:ext uri="{FF2B5EF4-FFF2-40B4-BE49-F238E27FC236}">
                <a16:creationId xmlns:a16="http://schemas.microsoft.com/office/drawing/2014/main" id="{21257372-6B00-C14E-9ECA-69E52A394723}"/>
              </a:ext>
            </a:extLst>
          </p:cNvPr>
          <p:cNvSpPr txBox="1"/>
          <p:nvPr/>
        </p:nvSpPr>
        <p:spPr>
          <a:xfrm>
            <a:off x="588936" y="2162328"/>
            <a:ext cx="7277545" cy="400110"/>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Exercise_HelloWorld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helloworld.bash</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1DD05A7A-828D-304C-9CAA-6CB6636A14F1}"/>
              </a:ext>
            </a:extLst>
          </p:cNvPr>
          <p:cNvSpPr txBox="1"/>
          <p:nvPr/>
        </p:nvSpPr>
        <p:spPr>
          <a:xfrm>
            <a:off x="588935" y="4342057"/>
            <a:ext cx="7277545" cy="707886"/>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Exercise_HelloWorld</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helloworld.bash</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2090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2">
            <a:extLst>
              <a:ext uri="{FF2B5EF4-FFF2-40B4-BE49-F238E27FC236}">
                <a16:creationId xmlns:a16="http://schemas.microsoft.com/office/drawing/2014/main" id="{BB48F1C5-C738-304A-A0B6-0EDA2205BB67}"/>
              </a:ext>
            </a:extLst>
          </p:cNvPr>
          <p:cNvSpPr txBox="1">
            <a:spLocks/>
          </p:cNvSpPr>
          <p:nvPr/>
        </p:nvSpPr>
        <p:spPr>
          <a:xfrm>
            <a:off x="709562" y="1537899"/>
            <a:ext cx="10772875" cy="5142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We’ll run a simple kernel to add two integers: </a:t>
            </a:r>
            <a:r>
              <a:rPr lang="en-US" sz="2400" dirty="0">
                <a:solidFill>
                  <a:srgbClr val="C00000"/>
                </a:solidFill>
              </a:rPr>
              <a:t>add(int *a, int *b, int *c)</a:t>
            </a:r>
          </a:p>
          <a:p>
            <a:pPr marL="457200" indent="-457200">
              <a:buFont typeface="+mj-lt"/>
              <a:buAutoNum type="arabicPeriod"/>
            </a:pPr>
            <a:r>
              <a:rPr lang="en-US" sz="2400" dirty="0"/>
              <a:t>Inspect the CUDA C code “</a:t>
            </a:r>
            <a:r>
              <a:rPr lang="en-US" sz="2400" b="1" dirty="0" err="1"/>
              <a:t>addition_serial.cu</a:t>
            </a:r>
            <a:r>
              <a:rPr lang="en-US" sz="2400" dirty="0"/>
              <a:t>”:</a:t>
            </a:r>
            <a:br>
              <a:rPr lang="en-US" sz="2400" dirty="0"/>
            </a:br>
            <a:br>
              <a:rPr lang="en-US" sz="2400" dirty="0"/>
            </a:br>
            <a:br>
              <a:rPr lang="en-US" sz="2400" dirty="0"/>
            </a:br>
            <a:endParaRPr lang="en-US" sz="2400" dirty="0"/>
          </a:p>
          <a:p>
            <a:r>
              <a:rPr lang="en-US" sz="2400" dirty="0"/>
              <a:t>Add() runs on device, so we use pointers for the variables - </a:t>
            </a:r>
            <a:r>
              <a:rPr lang="en-US" sz="2400" dirty="0" err="1"/>
              <a:t>a,b,c</a:t>
            </a:r>
            <a:r>
              <a:rPr lang="en-US" sz="2400" dirty="0"/>
              <a:t> must point to device memory.</a:t>
            </a:r>
          </a:p>
          <a:p>
            <a:r>
              <a:rPr lang="en-US" sz="2400" dirty="0"/>
              <a:t>We also need to allocate memory on GPU, for the result.</a:t>
            </a:r>
          </a:p>
          <a:p>
            <a:r>
              <a:rPr lang="en-US" sz="2400" dirty="0"/>
              <a:t>We use CUDA API for simple device memory handling:</a:t>
            </a:r>
          </a:p>
          <a:p>
            <a:pPr lvl="1"/>
            <a:r>
              <a:rPr lang="en-US" sz="2000" dirty="0" err="1"/>
              <a:t>cudaMalloc</a:t>
            </a:r>
            <a:r>
              <a:rPr lang="en-US" sz="2000" dirty="0"/>
              <a:t>(), </a:t>
            </a:r>
            <a:r>
              <a:rPr lang="en-US" sz="2000" dirty="0" err="1"/>
              <a:t>cudaFree</a:t>
            </a:r>
            <a:r>
              <a:rPr lang="en-US" sz="2000" dirty="0"/>
              <a:t>(), </a:t>
            </a:r>
            <a:r>
              <a:rPr lang="en-US" sz="2000" dirty="0" err="1"/>
              <a:t>cudaMemcpy</a:t>
            </a:r>
            <a:r>
              <a:rPr lang="en-US" sz="2000" dirty="0"/>
              <a:t>()</a:t>
            </a:r>
          </a:p>
          <a:p>
            <a:r>
              <a:rPr lang="en-US" sz="2400" dirty="0"/>
              <a:t>The following line indicates add() is being executed once (serial):</a:t>
            </a:r>
            <a:br>
              <a:rPr lang="en-US" sz="2400" dirty="0"/>
            </a:br>
            <a:r>
              <a:rPr lang="en-US" sz="2400" dirty="0"/>
              <a:t>add&lt;&lt;&lt; </a:t>
            </a:r>
            <a:r>
              <a:rPr lang="en-US" sz="2400" dirty="0">
                <a:solidFill>
                  <a:srgbClr val="E1192B"/>
                </a:solidFill>
              </a:rPr>
              <a:t>1, 1 </a:t>
            </a:r>
            <a:r>
              <a:rPr lang="en-US" sz="2400" dirty="0"/>
              <a:t>&gt;&gt;&gt;();</a:t>
            </a:r>
          </a:p>
        </p:txBody>
      </p:sp>
      <p:sp>
        <p:nvSpPr>
          <p:cNvPr id="2" name="Content Placeholder 1">
            <a:extLst>
              <a:ext uri="{FF2B5EF4-FFF2-40B4-BE49-F238E27FC236}">
                <a16:creationId xmlns:a16="http://schemas.microsoft.com/office/drawing/2014/main" id="{03A4B7F2-F894-FE4B-8105-C8949AABC092}"/>
              </a:ext>
            </a:extLst>
          </p:cNvPr>
          <p:cNvSpPr>
            <a:spLocks noGrp="1"/>
          </p:cNvSpPr>
          <p:nvPr>
            <p:ph idx="1"/>
          </p:nvPr>
        </p:nvSpPr>
        <p:spPr>
          <a:xfrm>
            <a:off x="904897" y="1537899"/>
            <a:ext cx="2021983" cy="518715"/>
          </a:xfrm>
        </p:spPr>
        <p:txBody>
          <a:bodyPr>
            <a:normAutofit/>
          </a:bodyPr>
          <a:lstStyle/>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34</a:t>
            </a:fld>
            <a:endParaRPr lang="en-US" dirty="0"/>
          </a:p>
        </p:txBody>
      </p:sp>
      <p:sp>
        <p:nvSpPr>
          <p:cNvPr id="4" name="Title 3">
            <a:extLst>
              <a:ext uri="{FF2B5EF4-FFF2-40B4-BE49-F238E27FC236}">
                <a16:creationId xmlns:a16="http://schemas.microsoft.com/office/drawing/2014/main" id="{D55E2D00-813E-F943-B026-67861DE70620}"/>
              </a:ext>
            </a:extLst>
          </p:cNvPr>
          <p:cNvSpPr>
            <a:spLocks noGrp="1"/>
          </p:cNvSpPr>
          <p:nvPr>
            <p:ph type="title"/>
          </p:nvPr>
        </p:nvSpPr>
        <p:spPr>
          <a:xfrm>
            <a:off x="204262" y="-25293"/>
            <a:ext cx="10677586" cy="1509929"/>
          </a:xfrm>
        </p:spPr>
        <p:txBody>
          <a:bodyPr>
            <a:normAutofit/>
          </a:bodyPr>
          <a:lstStyle/>
          <a:p>
            <a:pPr algn="ctr"/>
            <a:r>
              <a:rPr lang="en-US" sz="3600" b="1" dirty="0"/>
              <a:t>Exercise 4</a:t>
            </a:r>
            <a:br>
              <a:rPr lang="en-US" sz="3600" dirty="0"/>
            </a:br>
            <a:r>
              <a:rPr lang="en-US" sz="3600" dirty="0"/>
              <a:t>Two integer addition - serial:</a:t>
            </a:r>
            <a:br>
              <a:rPr lang="en-US" sz="3600" dirty="0"/>
            </a:br>
            <a:r>
              <a:rPr lang="en-US" sz="1800" dirty="0"/>
              <a:t>material adopted from: </a:t>
            </a:r>
            <a:r>
              <a:rPr lang="en-US" sz="1800" dirty="0">
                <a:hlinkClick r:id="rId3"/>
              </a:rPr>
              <a:t>https://www.nvidia.com/docs/IO/116711/sc11-cuda-c-basics.pdf</a:t>
            </a:r>
            <a:r>
              <a:rPr lang="en-US" sz="1800" dirty="0"/>
              <a:t> </a:t>
            </a:r>
            <a:endParaRPr lang="en-US" sz="3600" dirty="0"/>
          </a:p>
        </p:txBody>
      </p:sp>
      <p:sp>
        <p:nvSpPr>
          <p:cNvPr id="7" name="TextBox 6">
            <a:extLst>
              <a:ext uri="{FF2B5EF4-FFF2-40B4-BE49-F238E27FC236}">
                <a16:creationId xmlns:a16="http://schemas.microsoft.com/office/drawing/2014/main" id="{3F83B16D-B47D-0A40-8FB4-2498CE8F4A63}"/>
              </a:ext>
            </a:extLst>
          </p:cNvPr>
          <p:cNvSpPr txBox="1"/>
          <p:nvPr/>
        </p:nvSpPr>
        <p:spPr>
          <a:xfrm>
            <a:off x="709562" y="2557758"/>
            <a:ext cx="10914284" cy="707886"/>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Using_GPUs_on_Discovery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Exercise_Addition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addition_serial.cu</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5851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2">
            <a:extLst>
              <a:ext uri="{FF2B5EF4-FFF2-40B4-BE49-F238E27FC236}">
                <a16:creationId xmlns:a16="http://schemas.microsoft.com/office/drawing/2014/main" id="{BB48F1C5-C738-304A-A0B6-0EDA2205BB67}"/>
              </a:ext>
            </a:extLst>
          </p:cNvPr>
          <p:cNvSpPr txBox="1">
            <a:spLocks/>
          </p:cNvSpPr>
          <p:nvPr/>
        </p:nvSpPr>
        <p:spPr>
          <a:xfrm>
            <a:off x="431800" y="1579229"/>
            <a:ext cx="11328400" cy="52787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Now, instead of executing add() once, we execute N times in parallel:</a:t>
            </a:r>
            <a:endParaRPr lang="en-US" sz="2400" dirty="0">
              <a:solidFill>
                <a:srgbClr val="C00000"/>
              </a:solidFill>
            </a:endParaRPr>
          </a:p>
          <a:p>
            <a:pPr marL="457200" indent="-457200">
              <a:buFont typeface="+mj-lt"/>
              <a:buAutoNum type="arabicPeriod"/>
            </a:pPr>
            <a:r>
              <a:rPr lang="en-US" sz="2400" dirty="0"/>
              <a:t>Inspect the CUDA C code “</a:t>
            </a:r>
            <a:r>
              <a:rPr lang="en-US" sz="2400" b="1" dirty="0" err="1"/>
              <a:t>addition_parallel_blocks.cu</a:t>
            </a:r>
            <a:r>
              <a:rPr lang="en-US" sz="2400" dirty="0"/>
              <a:t>”:</a:t>
            </a:r>
            <a:br>
              <a:rPr lang="en-US" sz="2400" dirty="0"/>
            </a:br>
            <a:br>
              <a:rPr lang="en-US" sz="2400" dirty="0"/>
            </a:br>
            <a:br>
              <a:rPr lang="en-US" sz="2400" dirty="0"/>
            </a:br>
            <a:endParaRPr lang="en-US" sz="2400" dirty="0"/>
          </a:p>
          <a:p>
            <a:r>
              <a:rPr lang="en-US" sz="2400" dirty="0"/>
              <a:t>When add() runs in parallel, we can do vector addition - each parallel invocation of add() is referred to as a </a:t>
            </a:r>
            <a:r>
              <a:rPr lang="en-US" sz="2400" b="1" dirty="0"/>
              <a:t>block,</a:t>
            </a:r>
            <a:r>
              <a:rPr lang="en-US" sz="2400" dirty="0"/>
              <a:t> and corresponds to a different array index (</a:t>
            </a:r>
            <a:r>
              <a:rPr lang="en-US" sz="2400" dirty="0" err="1"/>
              <a:t>blockIdx.x</a:t>
            </a:r>
            <a:r>
              <a:rPr lang="en-US" sz="2400" dirty="0"/>
              <a:t>):</a:t>
            </a:r>
            <a:endParaRPr lang="en-US" sz="2400" b="1" dirty="0"/>
          </a:p>
          <a:p>
            <a:pPr marL="0" indent="0">
              <a:buNone/>
            </a:pPr>
            <a:br>
              <a:rPr lang="en-US" sz="2400" dirty="0"/>
            </a:br>
            <a:br>
              <a:rPr lang="en-US" sz="2400" dirty="0"/>
            </a:br>
            <a:endParaRPr lang="en-US" sz="2400" dirty="0"/>
          </a:p>
          <a:p>
            <a:pPr marL="0" indent="0">
              <a:buNone/>
            </a:pPr>
            <a:br>
              <a:rPr lang="en-US" sz="2400" dirty="0"/>
            </a:br>
            <a:br>
              <a:rPr lang="en-US" sz="2400" dirty="0"/>
            </a:br>
            <a:br>
              <a:rPr lang="en-US" sz="2400" dirty="0"/>
            </a:br>
            <a:endParaRPr lang="en-US" sz="2400" dirty="0"/>
          </a:p>
          <a:p>
            <a:r>
              <a:rPr lang="en-US" sz="2400" dirty="0"/>
              <a:t>Launch N copies of add() with </a:t>
            </a:r>
            <a:r>
              <a:rPr lang="en-US" sz="2000" b="1" dirty="0">
                <a:latin typeface="Courier New" panose="02070309020205020404" pitchFamily="49" charset="0"/>
                <a:cs typeface="Courier New" panose="02070309020205020404" pitchFamily="49" charset="0"/>
              </a:rPr>
              <a:t>add&lt;&lt;&lt;</a:t>
            </a:r>
            <a:r>
              <a:rPr lang="en-US" sz="2000" b="1" dirty="0">
                <a:solidFill>
                  <a:srgbClr val="FF0000"/>
                </a:solidFill>
                <a:latin typeface="Courier New" panose="02070309020205020404" pitchFamily="49" charset="0"/>
                <a:cs typeface="Courier New" panose="02070309020205020404" pitchFamily="49" charset="0"/>
              </a:rPr>
              <a:t>N,1</a:t>
            </a:r>
            <a:r>
              <a:rPr lang="en-US" sz="2000" b="1" dirty="0">
                <a:latin typeface="Courier New" panose="02070309020205020404" pitchFamily="49" charset="0"/>
                <a:cs typeface="Courier New" panose="02070309020205020404" pitchFamily="49" charset="0"/>
              </a:rPr>
              <a:t>&gt;&gt;&gt;(…);</a:t>
            </a:r>
            <a:endParaRPr lang="en-US"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35</a:t>
            </a:fld>
            <a:endParaRPr lang="en-US" dirty="0"/>
          </a:p>
        </p:txBody>
      </p:sp>
      <p:sp>
        <p:nvSpPr>
          <p:cNvPr id="7" name="TextBox 6">
            <a:extLst>
              <a:ext uri="{FF2B5EF4-FFF2-40B4-BE49-F238E27FC236}">
                <a16:creationId xmlns:a16="http://schemas.microsoft.com/office/drawing/2014/main" id="{3F83B16D-B47D-0A40-8FB4-2498CE8F4A63}"/>
              </a:ext>
            </a:extLst>
          </p:cNvPr>
          <p:cNvSpPr txBox="1"/>
          <p:nvPr/>
        </p:nvSpPr>
        <p:spPr>
          <a:xfrm>
            <a:off x="709562" y="2557758"/>
            <a:ext cx="10914284" cy="707886"/>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Using_GPUs_on_Discovery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Exercise_Addition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addition_parallel_blocks.cu</a:t>
            </a:r>
            <a:endParaRPr lang="en-US" sz="2000" dirty="0">
              <a:latin typeface="Courier New" panose="02070309020205020404" pitchFamily="49" charset="0"/>
              <a:cs typeface="Courier New" panose="02070309020205020404" pitchFamily="49" charset="0"/>
            </a:endParaRPr>
          </a:p>
        </p:txBody>
      </p:sp>
      <p:pic>
        <p:nvPicPr>
          <p:cNvPr id="10" name="Picture 9" descr="Graphical user interface, application&#10;&#10;Description automatically generated">
            <a:extLst>
              <a:ext uri="{FF2B5EF4-FFF2-40B4-BE49-F238E27FC236}">
                <a16:creationId xmlns:a16="http://schemas.microsoft.com/office/drawing/2014/main" id="{83CDB6E7-77D8-D24E-A9DD-D86AB71E1E8F}"/>
              </a:ext>
            </a:extLst>
          </p:cNvPr>
          <p:cNvPicPr>
            <a:picLocks noChangeAspect="1"/>
          </p:cNvPicPr>
          <p:nvPr/>
        </p:nvPicPr>
        <p:blipFill>
          <a:blip r:embed="rId3"/>
          <a:stretch>
            <a:fillRect/>
          </a:stretch>
        </p:blipFill>
        <p:spPr>
          <a:xfrm>
            <a:off x="3471619" y="4056871"/>
            <a:ext cx="4609267" cy="2049462"/>
          </a:xfrm>
          <a:prstGeom prst="rect">
            <a:avLst/>
          </a:prstGeom>
        </p:spPr>
      </p:pic>
      <p:sp>
        <p:nvSpPr>
          <p:cNvPr id="11" name="Title 3">
            <a:extLst>
              <a:ext uri="{FF2B5EF4-FFF2-40B4-BE49-F238E27FC236}">
                <a16:creationId xmlns:a16="http://schemas.microsoft.com/office/drawing/2014/main" id="{C8B8571E-0B6A-534E-82E0-1F02736387DF}"/>
              </a:ext>
            </a:extLst>
          </p:cNvPr>
          <p:cNvSpPr txBox="1">
            <a:spLocks/>
          </p:cNvSpPr>
          <p:nvPr/>
        </p:nvSpPr>
        <p:spPr>
          <a:xfrm>
            <a:off x="827911" y="-67225"/>
            <a:ext cx="10677586" cy="150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a:lstStyle>
          <a:p>
            <a:pPr algn="ctr"/>
            <a:r>
              <a:rPr lang="en-US" sz="3600" b="1" dirty="0"/>
              <a:t>Exercise 4</a:t>
            </a:r>
            <a:br>
              <a:rPr lang="en-US" sz="3600" dirty="0"/>
            </a:br>
            <a:r>
              <a:rPr lang="en-US" sz="3600" dirty="0"/>
              <a:t>Two integer addition – parallel using blocks: </a:t>
            </a:r>
            <a:br>
              <a:rPr lang="en-US" sz="3600" dirty="0"/>
            </a:br>
            <a:r>
              <a:rPr lang="en-US" sz="1800" dirty="0"/>
              <a:t>material adopted from: </a:t>
            </a:r>
            <a:r>
              <a:rPr lang="en-US" sz="1800" dirty="0">
                <a:hlinkClick r:id="rId4"/>
              </a:rPr>
              <a:t>https://www.nvidia.com/docs/IO/116711/sc11-cuda-c-basics.pdf</a:t>
            </a:r>
            <a:r>
              <a:rPr lang="en-US" sz="1800" dirty="0"/>
              <a:t> </a:t>
            </a:r>
            <a:endParaRPr lang="en-US" sz="3600" dirty="0"/>
          </a:p>
        </p:txBody>
      </p:sp>
    </p:spTree>
    <p:extLst>
      <p:ext uri="{BB962C8B-B14F-4D97-AF65-F5344CB8AC3E}">
        <p14:creationId xmlns:p14="http://schemas.microsoft.com/office/powerpoint/2010/main" val="4047198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2">
            <a:extLst>
              <a:ext uri="{FF2B5EF4-FFF2-40B4-BE49-F238E27FC236}">
                <a16:creationId xmlns:a16="http://schemas.microsoft.com/office/drawing/2014/main" id="{BB48F1C5-C738-304A-A0B6-0EDA2205BB67}"/>
              </a:ext>
            </a:extLst>
          </p:cNvPr>
          <p:cNvSpPr txBox="1">
            <a:spLocks/>
          </p:cNvSpPr>
          <p:nvPr/>
        </p:nvSpPr>
        <p:spPr>
          <a:xfrm>
            <a:off x="431800" y="1579229"/>
            <a:ext cx="11328400" cy="5278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We can also execute add() N times in parallel using N threads within a single block:</a:t>
            </a:r>
            <a:endParaRPr lang="en-US" sz="2400" dirty="0">
              <a:solidFill>
                <a:srgbClr val="C00000"/>
              </a:solidFill>
            </a:endParaRPr>
          </a:p>
          <a:p>
            <a:pPr marL="457200" indent="-457200">
              <a:buFont typeface="+mj-lt"/>
              <a:buAutoNum type="arabicPeriod"/>
            </a:pPr>
            <a:r>
              <a:rPr lang="en-US" sz="2400" dirty="0"/>
              <a:t>Inspect the CUDA C code “</a:t>
            </a:r>
            <a:r>
              <a:rPr lang="en-US" sz="2400" b="1" dirty="0" err="1"/>
              <a:t>addition_parallel_blocks.cu</a:t>
            </a:r>
            <a:r>
              <a:rPr lang="en-US" sz="2400" dirty="0"/>
              <a:t>”:</a:t>
            </a:r>
            <a:br>
              <a:rPr lang="en-US" sz="2400" dirty="0"/>
            </a:br>
            <a:br>
              <a:rPr lang="en-US" sz="2400" dirty="0"/>
            </a:br>
            <a:br>
              <a:rPr lang="en-US" sz="2400" dirty="0"/>
            </a:br>
            <a:endParaRPr lang="en-US" sz="2400" dirty="0"/>
          </a:p>
          <a:p>
            <a:r>
              <a:rPr lang="en-US" sz="2400" dirty="0"/>
              <a:t>Each block can be split into parallel </a:t>
            </a:r>
            <a:r>
              <a:rPr lang="en-US" sz="2400" b="1" dirty="0"/>
              <a:t>threads</a:t>
            </a:r>
          </a:p>
          <a:p>
            <a:r>
              <a:rPr lang="en-US" sz="2400" dirty="0"/>
              <a:t>We use </a:t>
            </a:r>
            <a:r>
              <a:rPr lang="en-US" sz="2000" dirty="0" err="1">
                <a:latin typeface="Courier New" panose="02070309020205020404" pitchFamily="49" charset="0"/>
                <a:cs typeface="Courier New" panose="02070309020205020404" pitchFamily="49" charset="0"/>
              </a:rPr>
              <a:t>threadIdx.x</a:t>
            </a:r>
            <a:r>
              <a:rPr lang="en-US" sz="2000" dirty="0">
                <a:latin typeface="Courier New" panose="02070309020205020404" pitchFamily="49" charset="0"/>
                <a:cs typeface="Courier New" panose="02070309020205020404" pitchFamily="49" charset="0"/>
              </a:rPr>
              <a:t> </a:t>
            </a:r>
            <a:r>
              <a:rPr lang="en-US" sz="2400" dirty="0"/>
              <a:t>instead of </a:t>
            </a:r>
            <a:r>
              <a:rPr lang="en-US" sz="2000" dirty="0" err="1">
                <a:latin typeface="Courier New" panose="02070309020205020404" pitchFamily="49" charset="0"/>
                <a:cs typeface="Courier New" panose="02070309020205020404" pitchFamily="49" charset="0"/>
              </a:rPr>
              <a:t>blockIdx.x</a:t>
            </a:r>
            <a:r>
              <a:rPr lang="en-US" sz="2000" dirty="0">
                <a:latin typeface="Courier New" panose="02070309020205020404" pitchFamily="49" charset="0"/>
                <a:cs typeface="Courier New" panose="02070309020205020404" pitchFamily="49" charset="0"/>
              </a:rPr>
              <a:t> </a:t>
            </a:r>
            <a:r>
              <a:rPr lang="en-US" sz="2400" dirty="0"/>
              <a:t>to indicate the array index.</a:t>
            </a:r>
          </a:p>
          <a:p>
            <a:r>
              <a:rPr lang="en-US" sz="2400" dirty="0"/>
              <a:t>Launch N threads which execute add() with </a:t>
            </a:r>
            <a:r>
              <a:rPr lang="en-US" sz="2000" b="1" dirty="0">
                <a:latin typeface="Courier New" panose="02070309020205020404" pitchFamily="49" charset="0"/>
                <a:cs typeface="Courier New" panose="02070309020205020404" pitchFamily="49" charset="0"/>
              </a:rPr>
              <a:t>add&lt;&lt;&lt;</a:t>
            </a:r>
            <a:r>
              <a:rPr lang="en-US" sz="2000" b="1" dirty="0">
                <a:solidFill>
                  <a:srgbClr val="FF0000"/>
                </a:solidFill>
                <a:latin typeface="Courier New" panose="02070309020205020404" pitchFamily="49" charset="0"/>
                <a:cs typeface="Courier New" panose="02070309020205020404" pitchFamily="49" charset="0"/>
              </a:rPr>
              <a:t>1,N</a:t>
            </a:r>
            <a:r>
              <a:rPr lang="en-US" sz="2000" b="1" dirty="0">
                <a:latin typeface="Courier New" panose="02070309020205020404" pitchFamily="49" charset="0"/>
                <a:cs typeface="Courier New" panose="02070309020205020404" pitchFamily="49" charset="0"/>
              </a:rPr>
              <a:t>&gt;&gt;&gt;(…);</a:t>
            </a:r>
            <a:endParaRPr lang="en-US"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36</a:t>
            </a:fld>
            <a:endParaRPr lang="en-US" dirty="0"/>
          </a:p>
        </p:txBody>
      </p:sp>
      <p:sp>
        <p:nvSpPr>
          <p:cNvPr id="7" name="TextBox 6">
            <a:extLst>
              <a:ext uri="{FF2B5EF4-FFF2-40B4-BE49-F238E27FC236}">
                <a16:creationId xmlns:a16="http://schemas.microsoft.com/office/drawing/2014/main" id="{3F83B16D-B47D-0A40-8FB4-2498CE8F4A63}"/>
              </a:ext>
            </a:extLst>
          </p:cNvPr>
          <p:cNvSpPr txBox="1"/>
          <p:nvPr/>
        </p:nvSpPr>
        <p:spPr>
          <a:xfrm>
            <a:off x="709562" y="2557758"/>
            <a:ext cx="10914284" cy="707886"/>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Using_GPUs_on_Discovery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Exercise_Addition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addition_parallel_threads.cu</a:t>
            </a:r>
            <a:endParaRPr lang="en-US" sz="2000" dirty="0">
              <a:latin typeface="Courier New" panose="02070309020205020404" pitchFamily="49" charset="0"/>
              <a:cs typeface="Courier New" panose="02070309020205020404" pitchFamily="49" charset="0"/>
            </a:endParaRPr>
          </a:p>
        </p:txBody>
      </p:sp>
      <p:grpSp>
        <p:nvGrpSpPr>
          <p:cNvPr id="21" name="Group 20">
            <a:extLst>
              <a:ext uri="{FF2B5EF4-FFF2-40B4-BE49-F238E27FC236}">
                <a16:creationId xmlns:a16="http://schemas.microsoft.com/office/drawing/2014/main" id="{97447626-DFBE-524E-A375-EFF3B363CDBE}"/>
              </a:ext>
            </a:extLst>
          </p:cNvPr>
          <p:cNvGrpSpPr/>
          <p:nvPr/>
        </p:nvGrpSpPr>
        <p:grpSpPr>
          <a:xfrm>
            <a:off x="4510008" y="4868512"/>
            <a:ext cx="2216256" cy="1860239"/>
            <a:chOff x="2681208" y="4928460"/>
            <a:chExt cx="2216256" cy="1860239"/>
          </a:xfrm>
        </p:grpSpPr>
        <p:sp>
          <p:nvSpPr>
            <p:cNvPr id="2" name="Rectangle 1">
              <a:extLst>
                <a:ext uri="{FF2B5EF4-FFF2-40B4-BE49-F238E27FC236}">
                  <a16:creationId xmlns:a16="http://schemas.microsoft.com/office/drawing/2014/main" id="{BE20D138-C850-2746-8C8C-986167CE09BB}"/>
                </a:ext>
              </a:extLst>
            </p:cNvPr>
            <p:cNvSpPr/>
            <p:nvPr/>
          </p:nvSpPr>
          <p:spPr>
            <a:xfrm>
              <a:off x="2681208" y="4928460"/>
              <a:ext cx="2216256" cy="18602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2EA069-3B42-F145-9A6C-86146EDE3E49}"/>
                </a:ext>
              </a:extLst>
            </p:cNvPr>
            <p:cNvSpPr txBox="1"/>
            <p:nvPr/>
          </p:nvSpPr>
          <p:spPr>
            <a:xfrm>
              <a:off x="2681208" y="4928460"/>
              <a:ext cx="976392" cy="369332"/>
            </a:xfrm>
            <a:prstGeom prst="rect">
              <a:avLst/>
            </a:prstGeom>
            <a:noFill/>
          </p:spPr>
          <p:txBody>
            <a:bodyPr wrap="square" rtlCol="0">
              <a:spAutoFit/>
            </a:bodyPr>
            <a:lstStyle/>
            <a:p>
              <a:r>
                <a:rPr lang="en-US" dirty="0">
                  <a:solidFill>
                    <a:schemeClr val="bg1"/>
                  </a:solidFill>
                </a:rPr>
                <a:t>Block 0</a:t>
              </a:r>
            </a:p>
          </p:txBody>
        </p:sp>
        <p:grpSp>
          <p:nvGrpSpPr>
            <p:cNvPr id="14" name="Group 13">
              <a:extLst>
                <a:ext uri="{FF2B5EF4-FFF2-40B4-BE49-F238E27FC236}">
                  <a16:creationId xmlns:a16="http://schemas.microsoft.com/office/drawing/2014/main" id="{63BEF7C5-829E-894B-A80C-2B569CB8DF25}"/>
                </a:ext>
              </a:extLst>
            </p:cNvPr>
            <p:cNvGrpSpPr/>
            <p:nvPr/>
          </p:nvGrpSpPr>
          <p:grpSpPr>
            <a:xfrm>
              <a:off x="3252062" y="6356348"/>
              <a:ext cx="1596324" cy="342211"/>
              <a:chOff x="3252062" y="6356348"/>
              <a:chExt cx="1596324" cy="342211"/>
            </a:xfrm>
          </p:grpSpPr>
          <p:sp>
            <p:nvSpPr>
              <p:cNvPr id="12" name="Rounded Rectangle 11">
                <a:extLst>
                  <a:ext uri="{FF2B5EF4-FFF2-40B4-BE49-F238E27FC236}">
                    <a16:creationId xmlns:a16="http://schemas.microsoft.com/office/drawing/2014/main" id="{71E63EE9-8F96-9F4E-9D4C-06870F60C5FB}"/>
                  </a:ext>
                </a:extLst>
              </p:cNvPr>
              <p:cNvSpPr/>
              <p:nvPr/>
            </p:nvSpPr>
            <p:spPr>
              <a:xfrm>
                <a:off x="3252062" y="6356348"/>
                <a:ext cx="1534331"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6C5AD86-DBCB-1845-BF45-052AD9CCCFCC}"/>
                  </a:ext>
                </a:extLst>
              </p:cNvPr>
              <p:cNvSpPr txBox="1"/>
              <p:nvPr/>
            </p:nvSpPr>
            <p:spPr>
              <a:xfrm>
                <a:off x="3314055" y="6360005"/>
                <a:ext cx="1534331" cy="338554"/>
              </a:xfrm>
              <a:prstGeom prst="rect">
                <a:avLst/>
              </a:prstGeom>
              <a:noFill/>
            </p:spPr>
            <p:txBody>
              <a:bodyPr wrap="square" rtlCol="0">
                <a:spAutoFit/>
              </a:bodyPr>
              <a:lstStyle/>
              <a:p>
                <a:r>
                  <a:rPr lang="en-US" sz="1600" dirty="0">
                    <a:solidFill>
                      <a:schemeClr val="accent6">
                        <a:lumMod val="40000"/>
                        <a:lumOff val="60000"/>
                      </a:schemeClr>
                    </a:solidFill>
                  </a:rPr>
                  <a:t>c[n]=a[n]+b[n]</a:t>
                </a:r>
              </a:p>
            </p:txBody>
          </p:sp>
        </p:grpSp>
        <p:grpSp>
          <p:nvGrpSpPr>
            <p:cNvPr id="15" name="Group 14">
              <a:extLst>
                <a:ext uri="{FF2B5EF4-FFF2-40B4-BE49-F238E27FC236}">
                  <a16:creationId xmlns:a16="http://schemas.microsoft.com/office/drawing/2014/main" id="{6E357445-C0D4-4442-87D5-62B69B9DBE9B}"/>
                </a:ext>
              </a:extLst>
            </p:cNvPr>
            <p:cNvGrpSpPr/>
            <p:nvPr/>
          </p:nvGrpSpPr>
          <p:grpSpPr>
            <a:xfrm>
              <a:off x="3252062" y="5335188"/>
              <a:ext cx="1596324" cy="342211"/>
              <a:chOff x="3252062" y="6356348"/>
              <a:chExt cx="1596324" cy="342211"/>
            </a:xfrm>
          </p:grpSpPr>
          <p:sp>
            <p:nvSpPr>
              <p:cNvPr id="16" name="Rounded Rectangle 15">
                <a:extLst>
                  <a:ext uri="{FF2B5EF4-FFF2-40B4-BE49-F238E27FC236}">
                    <a16:creationId xmlns:a16="http://schemas.microsoft.com/office/drawing/2014/main" id="{9E39F12E-0A18-BB4A-AE74-306A90ED1780}"/>
                  </a:ext>
                </a:extLst>
              </p:cNvPr>
              <p:cNvSpPr/>
              <p:nvPr/>
            </p:nvSpPr>
            <p:spPr>
              <a:xfrm>
                <a:off x="3252062" y="6356348"/>
                <a:ext cx="1534331"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58010A6-AB10-6D49-A524-8B0C88763489}"/>
                  </a:ext>
                </a:extLst>
              </p:cNvPr>
              <p:cNvSpPr txBox="1"/>
              <p:nvPr/>
            </p:nvSpPr>
            <p:spPr>
              <a:xfrm>
                <a:off x="3314055" y="6360005"/>
                <a:ext cx="1534331" cy="338554"/>
              </a:xfrm>
              <a:prstGeom prst="rect">
                <a:avLst/>
              </a:prstGeom>
              <a:noFill/>
            </p:spPr>
            <p:txBody>
              <a:bodyPr wrap="square" rtlCol="0">
                <a:spAutoFit/>
              </a:bodyPr>
              <a:lstStyle/>
              <a:p>
                <a:r>
                  <a:rPr lang="en-US" sz="1600" dirty="0">
                    <a:solidFill>
                      <a:schemeClr val="accent6">
                        <a:lumMod val="40000"/>
                        <a:lumOff val="60000"/>
                      </a:schemeClr>
                    </a:solidFill>
                  </a:rPr>
                  <a:t>c[0]=a[0]+b[0]</a:t>
                </a:r>
              </a:p>
            </p:txBody>
          </p:sp>
        </p:grpSp>
        <p:grpSp>
          <p:nvGrpSpPr>
            <p:cNvPr id="18" name="Group 17">
              <a:extLst>
                <a:ext uri="{FF2B5EF4-FFF2-40B4-BE49-F238E27FC236}">
                  <a16:creationId xmlns:a16="http://schemas.microsoft.com/office/drawing/2014/main" id="{66731AC5-6C8E-484F-B520-32EA197C311A}"/>
                </a:ext>
              </a:extLst>
            </p:cNvPr>
            <p:cNvGrpSpPr/>
            <p:nvPr/>
          </p:nvGrpSpPr>
          <p:grpSpPr>
            <a:xfrm>
              <a:off x="3249479" y="5841203"/>
              <a:ext cx="1565328" cy="342211"/>
              <a:chOff x="3252062" y="6356348"/>
              <a:chExt cx="1565328" cy="342211"/>
            </a:xfrm>
          </p:grpSpPr>
          <p:sp>
            <p:nvSpPr>
              <p:cNvPr id="19" name="Rounded Rectangle 18">
                <a:extLst>
                  <a:ext uri="{FF2B5EF4-FFF2-40B4-BE49-F238E27FC236}">
                    <a16:creationId xmlns:a16="http://schemas.microsoft.com/office/drawing/2014/main" id="{7823266A-BC03-B449-A738-72B4622CEBB4}"/>
                  </a:ext>
                </a:extLst>
              </p:cNvPr>
              <p:cNvSpPr/>
              <p:nvPr/>
            </p:nvSpPr>
            <p:spPr>
              <a:xfrm>
                <a:off x="3252062" y="6356348"/>
                <a:ext cx="1534331"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9DDDCE-BFAF-7B48-B341-B35282D01833}"/>
                  </a:ext>
                </a:extLst>
              </p:cNvPr>
              <p:cNvSpPr txBox="1"/>
              <p:nvPr/>
            </p:nvSpPr>
            <p:spPr>
              <a:xfrm>
                <a:off x="3283059" y="6360005"/>
                <a:ext cx="1534331" cy="338554"/>
              </a:xfrm>
              <a:prstGeom prst="rect">
                <a:avLst/>
              </a:prstGeom>
              <a:noFill/>
            </p:spPr>
            <p:txBody>
              <a:bodyPr wrap="square" rtlCol="0">
                <a:spAutoFit/>
              </a:bodyPr>
              <a:lstStyle/>
              <a:p>
                <a:pPr algn="ctr"/>
                <a:r>
                  <a:rPr lang="en-US" sz="1600" dirty="0">
                    <a:solidFill>
                      <a:schemeClr val="accent6">
                        <a:lumMod val="40000"/>
                        <a:lumOff val="60000"/>
                      </a:schemeClr>
                    </a:solidFill>
                  </a:rPr>
                  <a:t>…</a:t>
                </a:r>
              </a:p>
            </p:txBody>
          </p:sp>
        </p:grpSp>
      </p:grpSp>
      <p:sp>
        <p:nvSpPr>
          <p:cNvPr id="24" name="Title 3">
            <a:extLst>
              <a:ext uri="{FF2B5EF4-FFF2-40B4-BE49-F238E27FC236}">
                <a16:creationId xmlns:a16="http://schemas.microsoft.com/office/drawing/2014/main" id="{293B5E31-0C7F-E741-BE79-35AD4FE8FABD}"/>
              </a:ext>
            </a:extLst>
          </p:cNvPr>
          <p:cNvSpPr txBox="1">
            <a:spLocks/>
          </p:cNvSpPr>
          <p:nvPr/>
        </p:nvSpPr>
        <p:spPr>
          <a:xfrm>
            <a:off x="827911" y="-67225"/>
            <a:ext cx="10677586" cy="150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a:lstStyle>
          <a:p>
            <a:pPr algn="ctr"/>
            <a:r>
              <a:rPr lang="en-US" sz="3600" b="1" dirty="0"/>
              <a:t>Exercise 4</a:t>
            </a:r>
            <a:br>
              <a:rPr lang="en-US" sz="3600" dirty="0"/>
            </a:br>
            <a:r>
              <a:rPr lang="en-US" sz="3600" dirty="0"/>
              <a:t>Two integer addition – parallel using threads: </a:t>
            </a:r>
            <a:br>
              <a:rPr lang="en-US" sz="3600" dirty="0"/>
            </a:br>
            <a:r>
              <a:rPr lang="en-US" sz="1800" dirty="0"/>
              <a:t>material adopted from: </a:t>
            </a:r>
            <a:r>
              <a:rPr lang="en-US" sz="1800" dirty="0">
                <a:hlinkClick r:id="rId3"/>
              </a:rPr>
              <a:t>https://www.nvidia.com/docs/IO/116711/sc11-cuda-c-basics.pdf</a:t>
            </a:r>
            <a:r>
              <a:rPr lang="en-US" sz="1800" dirty="0"/>
              <a:t> </a:t>
            </a:r>
            <a:endParaRPr lang="en-US" sz="3600" dirty="0"/>
          </a:p>
        </p:txBody>
      </p:sp>
    </p:spTree>
    <p:extLst>
      <p:ext uri="{BB962C8B-B14F-4D97-AF65-F5344CB8AC3E}">
        <p14:creationId xmlns:p14="http://schemas.microsoft.com/office/powerpoint/2010/main" val="2845760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37</a:t>
            </a:fld>
            <a:endParaRPr lang="en-US" dirty="0"/>
          </a:p>
        </p:txBody>
      </p:sp>
      <p:sp>
        <p:nvSpPr>
          <p:cNvPr id="9" name="Content Placeholder 8">
            <a:extLst>
              <a:ext uri="{FF2B5EF4-FFF2-40B4-BE49-F238E27FC236}">
                <a16:creationId xmlns:a16="http://schemas.microsoft.com/office/drawing/2014/main" id="{CF4C59B7-BD82-1E41-9428-292BBAE6FC85}"/>
              </a:ext>
            </a:extLst>
          </p:cNvPr>
          <p:cNvSpPr>
            <a:spLocks noGrp="1"/>
          </p:cNvSpPr>
          <p:nvPr>
            <p:ph idx="1"/>
          </p:nvPr>
        </p:nvSpPr>
        <p:spPr>
          <a:xfrm>
            <a:off x="635000" y="1333500"/>
            <a:ext cx="10922000" cy="5387975"/>
          </a:xfrm>
        </p:spPr>
        <p:txBody>
          <a:bodyPr>
            <a:normAutofit/>
          </a:bodyPr>
          <a:lstStyle/>
          <a:p>
            <a:r>
              <a:rPr lang="en-US" sz="2400" dirty="0"/>
              <a:t>We’ll split and index the array by blocks and threads:</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US" sz="2400" dirty="0"/>
          </a:p>
          <a:p>
            <a:r>
              <a:rPr lang="en-US" sz="2400" dirty="0"/>
              <a:t>The built-in variable </a:t>
            </a:r>
            <a:r>
              <a:rPr lang="en-US" sz="2000" dirty="0" err="1">
                <a:latin typeface="Courier New" panose="02070309020205020404" pitchFamily="49" charset="0"/>
                <a:cs typeface="Courier New" panose="02070309020205020404" pitchFamily="49" charset="0"/>
              </a:rPr>
              <a:t>blockDim.x</a:t>
            </a:r>
            <a:r>
              <a:rPr lang="en-US" sz="2000" dirty="0">
                <a:latin typeface="Courier New" panose="02070309020205020404" pitchFamily="49" charset="0"/>
                <a:cs typeface="Courier New" panose="02070309020205020404" pitchFamily="49" charset="0"/>
              </a:rPr>
              <a:t> </a:t>
            </a:r>
            <a:r>
              <a:rPr lang="en-US" sz="2400" dirty="0"/>
              <a:t>is used to specify threads per block. </a:t>
            </a:r>
          </a:p>
          <a:p>
            <a:r>
              <a:rPr lang="en-US" sz="2400" dirty="0"/>
              <a:t> A unique index for each thread is given by:</a:t>
            </a:r>
            <a:br>
              <a:rPr lang="en-US" sz="2400" dirty="0"/>
            </a:br>
            <a:r>
              <a:rPr lang="en-US" sz="2000" dirty="0">
                <a:latin typeface="Courier New" panose="02070309020205020404" pitchFamily="49" charset="0"/>
                <a:cs typeface="Courier New" panose="02070309020205020404" pitchFamily="49" charset="0"/>
              </a:rPr>
              <a:t>int index = </a:t>
            </a:r>
            <a:r>
              <a:rPr lang="en-US" sz="2000" dirty="0" err="1">
                <a:latin typeface="Courier New" panose="02070309020205020404" pitchFamily="49" charset="0"/>
                <a:cs typeface="Courier New" panose="02070309020205020404" pitchFamily="49" charset="0"/>
              </a:rPr>
              <a:t>threadIdx.x</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blockIdx.x</a:t>
            </a:r>
            <a:r>
              <a:rPr lang="en-US" sz="2000" dirty="0">
                <a:latin typeface="Courier New" panose="02070309020205020404" pitchFamily="49" charset="0"/>
                <a:cs typeface="Courier New" panose="02070309020205020404" pitchFamily="49" charset="0"/>
              </a:rPr>
              <a:t> * </a:t>
            </a:r>
            <a:r>
              <a:rPr lang="en-US" sz="2000" dirty="0" err="1">
                <a:solidFill>
                  <a:srgbClr val="E11A2C"/>
                </a:solidFill>
                <a:latin typeface="Courier New" panose="02070309020205020404" pitchFamily="49" charset="0"/>
                <a:cs typeface="Courier New" panose="02070309020205020404" pitchFamily="49" charset="0"/>
              </a:rPr>
              <a:t>blockDim.x</a:t>
            </a:r>
            <a:r>
              <a:rPr lang="en-US" sz="2000" dirty="0">
                <a:solidFill>
                  <a:srgbClr val="E11A2C"/>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p>
          <a:p>
            <a:r>
              <a:rPr lang="en-US" sz="2400" dirty="0"/>
              <a:t>Note that typical problems are not friendly multiples of </a:t>
            </a:r>
            <a:r>
              <a:rPr lang="en-US" sz="2400" dirty="0" err="1"/>
              <a:t>blockDim.x</a:t>
            </a:r>
            <a:r>
              <a:rPr lang="en-US" sz="2400" dirty="0"/>
              <a:t> , so additional checks should be made to avoid accessing beyond the array size.</a:t>
            </a:r>
            <a:endParaRPr lang="en-US" sz="2400" dirty="0">
              <a:latin typeface="Courier New" panose="02070309020205020404" pitchFamily="49" charset="0"/>
              <a:cs typeface="Courier New" panose="02070309020205020404" pitchFamily="49" charset="0"/>
            </a:endParaRPr>
          </a:p>
        </p:txBody>
      </p:sp>
      <p:pic>
        <p:nvPicPr>
          <p:cNvPr id="11" name="Picture 10" descr="Graphical user interface&#10;&#10;Description automatically generated">
            <a:extLst>
              <a:ext uri="{FF2B5EF4-FFF2-40B4-BE49-F238E27FC236}">
                <a16:creationId xmlns:a16="http://schemas.microsoft.com/office/drawing/2014/main" id="{138FD5EE-84DB-5641-A749-94A9C21A47F4}"/>
              </a:ext>
            </a:extLst>
          </p:cNvPr>
          <p:cNvPicPr>
            <a:picLocks noChangeAspect="1"/>
          </p:cNvPicPr>
          <p:nvPr/>
        </p:nvPicPr>
        <p:blipFill>
          <a:blip r:embed="rId3"/>
          <a:stretch>
            <a:fillRect/>
          </a:stretch>
        </p:blipFill>
        <p:spPr>
          <a:xfrm>
            <a:off x="0" y="2078054"/>
            <a:ext cx="12192000" cy="2112956"/>
          </a:xfrm>
          <a:prstGeom prst="rect">
            <a:avLst/>
          </a:prstGeom>
        </p:spPr>
      </p:pic>
      <p:sp>
        <p:nvSpPr>
          <p:cNvPr id="13" name="Title 3">
            <a:extLst>
              <a:ext uri="{FF2B5EF4-FFF2-40B4-BE49-F238E27FC236}">
                <a16:creationId xmlns:a16="http://schemas.microsoft.com/office/drawing/2014/main" id="{22A14791-1D2A-F346-92CB-C099A3C1A884}"/>
              </a:ext>
            </a:extLst>
          </p:cNvPr>
          <p:cNvSpPr txBox="1">
            <a:spLocks/>
          </p:cNvSpPr>
          <p:nvPr/>
        </p:nvSpPr>
        <p:spPr>
          <a:xfrm>
            <a:off x="316467" y="-195128"/>
            <a:ext cx="10677586" cy="150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a:lstStyle>
          <a:p>
            <a:pPr algn="ctr"/>
            <a:r>
              <a:rPr lang="en-US" sz="3200" b="1" dirty="0"/>
              <a:t>Exercise 4</a:t>
            </a:r>
            <a:br>
              <a:rPr lang="en-US" sz="3200" dirty="0"/>
            </a:br>
            <a:r>
              <a:rPr lang="en-US" sz="3200" dirty="0"/>
              <a:t>Two integer addition – </a:t>
            </a:r>
            <a:r>
              <a:rPr lang="en-US" sz="3200" dirty="0" err="1"/>
              <a:t>blocks+threads</a:t>
            </a:r>
            <a:br>
              <a:rPr lang="en-US" sz="3200" dirty="0"/>
            </a:br>
            <a:r>
              <a:rPr lang="en-US" sz="1600" dirty="0"/>
              <a:t>material adopted from: </a:t>
            </a:r>
            <a:r>
              <a:rPr lang="en-US" sz="1600" dirty="0">
                <a:hlinkClick r:id="rId4"/>
              </a:rPr>
              <a:t>https://www.nvidia.com/docs/IO/116711/sc11-cuda-c-basics.pdf</a:t>
            </a:r>
            <a:r>
              <a:rPr lang="en-US" sz="1600" dirty="0"/>
              <a:t> </a:t>
            </a:r>
            <a:endParaRPr lang="en-US" sz="3200" dirty="0"/>
          </a:p>
        </p:txBody>
      </p:sp>
    </p:spTree>
    <p:extLst>
      <p:ext uri="{BB962C8B-B14F-4D97-AF65-F5344CB8AC3E}">
        <p14:creationId xmlns:p14="http://schemas.microsoft.com/office/powerpoint/2010/main" val="1519393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38</a:t>
            </a:fld>
            <a:endParaRPr lang="en-US" dirty="0"/>
          </a:p>
        </p:txBody>
      </p:sp>
      <p:sp>
        <p:nvSpPr>
          <p:cNvPr id="9" name="Content Placeholder 8">
            <a:extLst>
              <a:ext uri="{FF2B5EF4-FFF2-40B4-BE49-F238E27FC236}">
                <a16:creationId xmlns:a16="http://schemas.microsoft.com/office/drawing/2014/main" id="{CF4C59B7-BD82-1E41-9428-292BBAE6FC85}"/>
              </a:ext>
            </a:extLst>
          </p:cNvPr>
          <p:cNvSpPr>
            <a:spLocks noGrp="1"/>
          </p:cNvSpPr>
          <p:nvPr>
            <p:ph idx="1"/>
          </p:nvPr>
        </p:nvSpPr>
        <p:spPr>
          <a:xfrm>
            <a:off x="340963" y="1100380"/>
            <a:ext cx="11012837" cy="5351220"/>
          </a:xfrm>
        </p:spPr>
        <p:txBody>
          <a:bodyPr>
            <a:normAutofit/>
          </a:bodyPr>
          <a:lstStyle/>
          <a:p>
            <a:pPr marL="514350" indent="-514350">
              <a:buFont typeface="+mj-lt"/>
              <a:buAutoNum type="arabicPeriod"/>
            </a:pPr>
            <a:r>
              <a:rPr lang="en-US" sz="2400" dirty="0"/>
              <a:t>Request a node with a GPU:</a:t>
            </a:r>
            <a:br>
              <a:rPr lang="en-US" sz="2400" dirty="0"/>
            </a:br>
            <a:br>
              <a:rPr lang="en-US" sz="2400" dirty="0"/>
            </a:br>
            <a:br>
              <a:rPr lang="en-US" sz="2400" dirty="0"/>
            </a:br>
            <a:br>
              <a:rPr lang="en-US" sz="2400" dirty="0"/>
            </a:br>
            <a:br>
              <a:rPr lang="en-US" sz="2400" dirty="0"/>
            </a:br>
            <a:br>
              <a:rPr lang="en-US" sz="2400" dirty="0"/>
            </a:br>
            <a:endParaRPr lang="en-US" sz="2400" dirty="0"/>
          </a:p>
          <a:p>
            <a:pPr marL="514350" indent="-514350">
              <a:buFont typeface="+mj-lt"/>
              <a:buAutoNum type="arabicPeriod"/>
            </a:pPr>
            <a:r>
              <a:rPr lang="en-US" sz="2400" dirty="0"/>
              <a:t>Load a CUDA module and compile the code:</a:t>
            </a:r>
            <a:br>
              <a:rPr lang="en-US" sz="2400" dirty="0"/>
            </a:br>
            <a:br>
              <a:rPr lang="en-US" sz="2400" dirty="0"/>
            </a:br>
            <a:br>
              <a:rPr lang="en-US" sz="2400" dirty="0"/>
            </a:br>
            <a:br>
              <a:rPr lang="en-US" sz="2400" dirty="0"/>
            </a:br>
            <a:endParaRPr lang="en-US" sz="2400" dirty="0"/>
          </a:p>
          <a:p>
            <a:pPr marL="514350" indent="-514350">
              <a:buFont typeface="+mj-lt"/>
              <a:buAutoNum type="arabicPeriod"/>
            </a:pPr>
            <a:r>
              <a:rPr lang="en-US" sz="2400" dirty="0"/>
              <a:t>Run the executable program and inspect the output file produced:</a:t>
            </a:r>
            <a:br>
              <a:rPr lang="en-US" sz="2400" dirty="0"/>
            </a:br>
            <a:br>
              <a:rPr lang="en-US" sz="2400" dirty="0"/>
            </a:b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BED6FE8A-02D6-7442-8756-818F2790796F}"/>
              </a:ext>
            </a:extLst>
          </p:cNvPr>
          <p:cNvSpPr txBox="1"/>
          <p:nvPr/>
        </p:nvSpPr>
        <p:spPr>
          <a:xfrm>
            <a:off x="340963" y="5881871"/>
            <a:ext cx="11237597" cy="707886"/>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addition_serial</a:t>
            </a:r>
            <a:r>
              <a:rPr lang="en-US" sz="2000" dirty="0">
                <a:latin typeface="Courier New" panose="02070309020205020404" pitchFamily="49" charset="0"/>
                <a:cs typeface="Courier New" panose="02070309020205020404" pitchFamily="49" charset="0"/>
              </a:rPr>
              <a:t> &amp;&gt; </a:t>
            </a:r>
            <a:r>
              <a:rPr lang="en-US" sz="2000" dirty="0" err="1">
                <a:latin typeface="Courier New" panose="02070309020205020404" pitchFamily="49" charset="0"/>
                <a:cs typeface="Courier New" panose="02070309020205020404" pitchFamily="49" charset="0"/>
              </a:rPr>
              <a:t>addition_serial.output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addition_serial.output</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21B4A65-6E36-8A40-9F9F-96517E8AD178}"/>
              </a:ext>
            </a:extLst>
          </p:cNvPr>
          <p:cNvSpPr txBox="1"/>
          <p:nvPr/>
        </p:nvSpPr>
        <p:spPr>
          <a:xfrm>
            <a:off x="340963" y="1583928"/>
            <a:ext cx="11237597" cy="1631216"/>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During training:</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srun</a:t>
            </a:r>
            <a:r>
              <a:rPr lang="en-US" sz="2000" dirty="0">
                <a:latin typeface="Courier New" panose="02070309020205020404" pitchFamily="49" charset="0"/>
                <a:cs typeface="Courier New" panose="02070309020205020404" pitchFamily="49" charset="0"/>
              </a:rPr>
              <a:t> –p reservation --reservation=Training-GPU –N 1 –n 1 –-</a:t>
            </a:r>
            <a:r>
              <a:rPr lang="en-US" sz="2000" dirty="0" err="1">
                <a:latin typeface="Courier New" panose="02070309020205020404" pitchFamily="49" charset="0"/>
                <a:cs typeface="Courier New" panose="02070309020205020404" pitchFamily="49" charset="0"/>
              </a:rPr>
              <a:t>gres</a:t>
            </a:r>
            <a:r>
              <a:rPr lang="en-US" sz="2000" dirty="0">
                <a:latin typeface="Courier New" panose="02070309020205020404" pitchFamily="49" charset="0"/>
                <a:cs typeface="Courier New" panose="02070309020205020404" pitchFamily="49" charset="0"/>
              </a:rPr>
              <a:t>=gpu:1 --</a:t>
            </a:r>
            <a:r>
              <a:rPr lang="en-US" sz="2000" dirty="0" err="1">
                <a:latin typeface="Courier New" panose="02070309020205020404" pitchFamily="49" charset="0"/>
                <a:cs typeface="Courier New" panose="02070309020205020404" pitchFamily="49" charset="0"/>
              </a:rPr>
              <a:t>pty</a:t>
            </a:r>
            <a:r>
              <a:rPr lang="en-US" sz="2000" dirty="0">
                <a:latin typeface="Courier New" panose="02070309020205020404" pitchFamily="49" charset="0"/>
                <a:cs typeface="Courier New" panose="02070309020205020404" pitchFamily="49" charset="0"/>
              </a:rPr>
              <a:t> /bin/bash</a:t>
            </a:r>
          </a:p>
          <a:p>
            <a:r>
              <a:rPr lang="en-US" sz="2000" dirty="0">
                <a:latin typeface="Courier New" panose="02070309020205020404" pitchFamily="49" charset="0"/>
                <a:cs typeface="Courier New" panose="02070309020205020404" pitchFamily="49" charset="0"/>
              </a:rPr>
              <a:t>## Outside of training:</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srun</a:t>
            </a:r>
            <a:r>
              <a:rPr lang="en-US" sz="2000" dirty="0">
                <a:latin typeface="Courier New" panose="02070309020205020404" pitchFamily="49" charset="0"/>
                <a:cs typeface="Courier New" panose="02070309020205020404" pitchFamily="49" charset="0"/>
              </a:rPr>
              <a:t> –p </a:t>
            </a:r>
            <a:r>
              <a:rPr lang="en-US" sz="2000" dirty="0" err="1">
                <a:latin typeface="Courier New" panose="02070309020205020404" pitchFamily="49" charset="0"/>
                <a:cs typeface="Courier New" panose="02070309020205020404" pitchFamily="49" charset="0"/>
              </a:rPr>
              <a:t>gpu</a:t>
            </a:r>
            <a:r>
              <a:rPr lang="en-US" sz="2000" dirty="0">
                <a:latin typeface="Courier New" panose="02070309020205020404" pitchFamily="49" charset="0"/>
                <a:cs typeface="Courier New" panose="02070309020205020404" pitchFamily="49" charset="0"/>
              </a:rPr>
              <a:t> –N 1 –n 1–-</a:t>
            </a:r>
            <a:r>
              <a:rPr lang="en-US" sz="2000" dirty="0" err="1">
                <a:latin typeface="Courier New" panose="02070309020205020404" pitchFamily="49" charset="0"/>
                <a:cs typeface="Courier New" panose="02070309020205020404" pitchFamily="49" charset="0"/>
              </a:rPr>
              <a:t>gres</a:t>
            </a:r>
            <a:r>
              <a:rPr lang="en-US" sz="2000" dirty="0">
                <a:latin typeface="Courier New" panose="02070309020205020404" pitchFamily="49" charset="0"/>
                <a:cs typeface="Courier New" panose="02070309020205020404" pitchFamily="49" charset="0"/>
              </a:rPr>
              <a:t>=gpu:1 --</a:t>
            </a:r>
            <a:r>
              <a:rPr lang="en-US" sz="2000" dirty="0" err="1">
                <a:latin typeface="Courier New" panose="02070309020205020404" pitchFamily="49" charset="0"/>
                <a:cs typeface="Courier New" panose="02070309020205020404" pitchFamily="49" charset="0"/>
              </a:rPr>
              <a:t>pty</a:t>
            </a:r>
            <a:r>
              <a:rPr lang="en-US" sz="2000" dirty="0">
                <a:latin typeface="Courier New" panose="02070309020205020404" pitchFamily="49" charset="0"/>
                <a:cs typeface="Courier New" panose="02070309020205020404" pitchFamily="49" charset="0"/>
              </a:rPr>
              <a:t> /bin/bash</a:t>
            </a:r>
          </a:p>
        </p:txBody>
      </p:sp>
      <p:sp>
        <p:nvSpPr>
          <p:cNvPr id="8" name="TextBox 7">
            <a:extLst>
              <a:ext uri="{FF2B5EF4-FFF2-40B4-BE49-F238E27FC236}">
                <a16:creationId xmlns:a16="http://schemas.microsoft.com/office/drawing/2014/main" id="{26910E6B-9BC8-F64A-9F0F-B8DA4F4C3F5A}"/>
              </a:ext>
            </a:extLst>
          </p:cNvPr>
          <p:cNvSpPr txBox="1"/>
          <p:nvPr/>
        </p:nvSpPr>
        <p:spPr>
          <a:xfrm>
            <a:off x="340963" y="3974775"/>
            <a:ext cx="11237597" cy="1015663"/>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Using_GPUs_on_Discovery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Exercise_Addition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module load </a:t>
            </a:r>
            <a:r>
              <a:rPr lang="en-US" sz="2000" dirty="0" err="1">
                <a:latin typeface="Courier New" panose="02070309020205020404" pitchFamily="49" charset="0"/>
                <a:cs typeface="Courier New" panose="02070309020205020404" pitchFamily="49" charset="0"/>
              </a:rPr>
              <a:t>cuda</a:t>
            </a:r>
            <a:r>
              <a:rPr lang="en-US" sz="2000" dirty="0">
                <a:latin typeface="Courier New" panose="02070309020205020404" pitchFamily="49" charset="0"/>
                <a:cs typeface="Courier New" panose="02070309020205020404" pitchFamily="49" charset="0"/>
              </a:rPr>
              <a:t>/11.1</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nvcc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addition_serial.cu</a:t>
            </a:r>
            <a:r>
              <a:rPr lang="en-US" sz="2000" dirty="0">
                <a:latin typeface="Courier New" panose="02070309020205020404" pitchFamily="49" charset="0"/>
                <a:cs typeface="Courier New" panose="02070309020205020404" pitchFamily="49" charset="0"/>
              </a:rPr>
              <a:t> -o </a:t>
            </a:r>
            <a:r>
              <a:rPr lang="en-US" sz="2000" dirty="0" err="1">
                <a:latin typeface="Courier New" panose="02070309020205020404" pitchFamily="49" charset="0"/>
                <a:cs typeface="Courier New" panose="02070309020205020404" pitchFamily="49" charset="0"/>
              </a:rPr>
              <a:t>addition_serial</a:t>
            </a:r>
            <a:r>
              <a:rPr lang="en-US" sz="2000" dirty="0">
                <a:latin typeface="Courier New" panose="02070309020205020404" pitchFamily="49" charset="0"/>
                <a:cs typeface="Courier New" panose="02070309020205020404" pitchFamily="49" charset="0"/>
              </a:rPr>
              <a:t> </a:t>
            </a:r>
          </a:p>
        </p:txBody>
      </p:sp>
      <p:sp>
        <p:nvSpPr>
          <p:cNvPr id="12" name="Title 3">
            <a:extLst>
              <a:ext uri="{FF2B5EF4-FFF2-40B4-BE49-F238E27FC236}">
                <a16:creationId xmlns:a16="http://schemas.microsoft.com/office/drawing/2014/main" id="{78179A42-315F-594B-92E6-10AE859E2C9F}"/>
              </a:ext>
            </a:extLst>
          </p:cNvPr>
          <p:cNvSpPr txBox="1">
            <a:spLocks/>
          </p:cNvSpPr>
          <p:nvPr/>
        </p:nvSpPr>
        <p:spPr>
          <a:xfrm>
            <a:off x="340963" y="-243825"/>
            <a:ext cx="10677586" cy="150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a:lstStyle>
          <a:p>
            <a:pPr algn="ctr"/>
            <a:r>
              <a:rPr lang="en-US" sz="3200" b="1" dirty="0"/>
              <a:t>Exercise 4</a:t>
            </a:r>
            <a:br>
              <a:rPr lang="en-US" sz="3200" dirty="0"/>
            </a:br>
            <a:r>
              <a:rPr lang="en-US" sz="3200" dirty="0"/>
              <a:t>Two integer addition – compiling and running</a:t>
            </a:r>
            <a:br>
              <a:rPr lang="en-US" sz="3200" dirty="0"/>
            </a:br>
            <a:r>
              <a:rPr lang="en-US" sz="1600" dirty="0"/>
              <a:t>material adopted from: </a:t>
            </a:r>
            <a:r>
              <a:rPr lang="en-US" sz="1600" dirty="0">
                <a:hlinkClick r:id="rId2"/>
              </a:rPr>
              <a:t>https://www.nvidia.com/docs/IO/116711/sc11-cuda-c-basics.pdf</a:t>
            </a:r>
            <a:r>
              <a:rPr lang="en-US" sz="1600" dirty="0"/>
              <a:t> </a:t>
            </a:r>
            <a:endParaRPr lang="en-US" sz="3200" dirty="0"/>
          </a:p>
        </p:txBody>
      </p:sp>
    </p:spTree>
    <p:extLst>
      <p:ext uri="{BB962C8B-B14F-4D97-AF65-F5344CB8AC3E}">
        <p14:creationId xmlns:p14="http://schemas.microsoft.com/office/powerpoint/2010/main" val="108180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39</a:t>
            </a:fld>
            <a:endParaRPr lang="en-US" dirty="0"/>
          </a:p>
        </p:txBody>
      </p:sp>
      <p:sp>
        <p:nvSpPr>
          <p:cNvPr id="9" name="Content Placeholder 8">
            <a:extLst>
              <a:ext uri="{FF2B5EF4-FFF2-40B4-BE49-F238E27FC236}">
                <a16:creationId xmlns:a16="http://schemas.microsoft.com/office/drawing/2014/main" id="{CF4C59B7-BD82-1E41-9428-292BBAE6FC85}"/>
              </a:ext>
            </a:extLst>
          </p:cNvPr>
          <p:cNvSpPr>
            <a:spLocks noGrp="1"/>
          </p:cNvSpPr>
          <p:nvPr>
            <p:ph idx="1"/>
          </p:nvPr>
        </p:nvSpPr>
        <p:spPr>
          <a:xfrm>
            <a:off x="340963" y="1100380"/>
            <a:ext cx="11012837" cy="5351220"/>
          </a:xfrm>
        </p:spPr>
        <p:txBody>
          <a:bodyPr>
            <a:normAutofit lnSpcReduction="10000"/>
          </a:bodyPr>
          <a:lstStyle/>
          <a:p>
            <a:pPr marL="514350" indent="-514350">
              <a:buFont typeface="+mj-lt"/>
              <a:buAutoNum type="arabicPeriod"/>
            </a:pPr>
            <a:r>
              <a:rPr lang="en-US" sz="2400" dirty="0"/>
              <a:t>Repeat the same process for the parallel code with blocks:</a:t>
            </a:r>
            <a:br>
              <a:rPr lang="en-US" sz="2400" dirty="0"/>
            </a:br>
            <a:br>
              <a:rPr lang="en-US" sz="2400" dirty="0"/>
            </a:br>
            <a:br>
              <a:rPr lang="en-US" sz="2400" dirty="0"/>
            </a:br>
            <a:br>
              <a:rPr lang="en-US" sz="2400" dirty="0"/>
            </a:br>
            <a:br>
              <a:rPr lang="en-US" sz="2400" dirty="0"/>
            </a:br>
            <a:endParaRPr lang="en-US" sz="2400" dirty="0"/>
          </a:p>
          <a:p>
            <a:pPr marL="514350" indent="-514350">
              <a:buFont typeface="+mj-lt"/>
              <a:buAutoNum type="arabicPeriod"/>
            </a:pPr>
            <a:r>
              <a:rPr lang="en-US" sz="2400" dirty="0"/>
              <a:t>Repeat the same process for the parallel code with threads:</a:t>
            </a:r>
            <a:br>
              <a:rPr lang="en-US" sz="2400" dirty="0"/>
            </a:br>
            <a:br>
              <a:rPr lang="en-US" sz="2400" dirty="0"/>
            </a:br>
            <a:br>
              <a:rPr lang="en-US" sz="2400" dirty="0"/>
            </a:br>
            <a:br>
              <a:rPr lang="en-US" sz="2400" dirty="0"/>
            </a:br>
            <a:br>
              <a:rPr lang="en-US" sz="2400" dirty="0"/>
            </a:br>
            <a:endParaRPr lang="en-US" sz="2400" dirty="0"/>
          </a:p>
          <a:p>
            <a:pPr marL="514350" indent="-514350">
              <a:buFont typeface="+mj-lt"/>
              <a:buAutoNum type="arabicPeriod"/>
            </a:pPr>
            <a:r>
              <a:rPr lang="en-US" sz="2400" dirty="0"/>
              <a:t>Repeat the same process for the parallel code with </a:t>
            </a:r>
            <a:r>
              <a:rPr lang="en-US" sz="2400" dirty="0" err="1"/>
              <a:t>threads+blocks</a:t>
            </a:r>
            <a:r>
              <a:rPr lang="en-US" sz="2400" dirty="0"/>
              <a:t> :</a:t>
            </a:r>
            <a:br>
              <a:rPr lang="en-US" sz="2400" dirty="0"/>
            </a:br>
            <a:br>
              <a:rPr lang="en-US" sz="2400" dirty="0"/>
            </a:br>
            <a:br>
              <a:rPr lang="en-US" sz="2400" dirty="0"/>
            </a:br>
            <a:endParaRPr lang="en-US" sz="2400" dirty="0"/>
          </a:p>
        </p:txBody>
      </p:sp>
      <p:sp>
        <p:nvSpPr>
          <p:cNvPr id="7" name="TextBox 6">
            <a:extLst>
              <a:ext uri="{FF2B5EF4-FFF2-40B4-BE49-F238E27FC236}">
                <a16:creationId xmlns:a16="http://schemas.microsoft.com/office/drawing/2014/main" id="{921B4A65-6E36-8A40-9F9F-96517E8AD178}"/>
              </a:ext>
            </a:extLst>
          </p:cNvPr>
          <p:cNvSpPr txBox="1"/>
          <p:nvPr/>
        </p:nvSpPr>
        <p:spPr>
          <a:xfrm>
            <a:off x="340963" y="1583928"/>
            <a:ext cx="11237597" cy="1015663"/>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nvcc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addition_parallel_blocks.cu</a:t>
            </a:r>
            <a:r>
              <a:rPr lang="en-US" sz="2000" dirty="0">
                <a:latin typeface="Courier New" panose="02070309020205020404" pitchFamily="49" charset="0"/>
                <a:cs typeface="Courier New" panose="02070309020205020404" pitchFamily="49" charset="0"/>
              </a:rPr>
              <a:t> -o </a:t>
            </a:r>
            <a:r>
              <a:rPr lang="en-US" sz="2000" dirty="0" err="1">
                <a:latin typeface="Courier New" panose="02070309020205020404" pitchFamily="49" charset="0"/>
                <a:cs typeface="Courier New" panose="02070309020205020404" pitchFamily="49" charset="0"/>
              </a:rPr>
              <a:t>addition_parallel_blocks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addition_parallel_blocks</a:t>
            </a:r>
            <a:r>
              <a:rPr lang="en-US" sz="2000" dirty="0">
                <a:latin typeface="Courier New" panose="02070309020205020404" pitchFamily="49" charset="0"/>
                <a:cs typeface="Courier New" panose="02070309020205020404" pitchFamily="49" charset="0"/>
              </a:rPr>
              <a:t> &amp;&gt; </a:t>
            </a:r>
            <a:r>
              <a:rPr lang="en-US" sz="2000" dirty="0" err="1">
                <a:latin typeface="Courier New" panose="02070309020205020404" pitchFamily="49" charset="0"/>
                <a:cs typeface="Courier New" panose="02070309020205020404" pitchFamily="49" charset="0"/>
              </a:rPr>
              <a:t>addition_parallel_blocks.output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addition_parallel_blocks.output</a:t>
            </a:r>
            <a:endParaRPr lang="en-US" sz="20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FFEA5FA-796F-014D-9D1F-CD0AE7317A88}"/>
              </a:ext>
            </a:extLst>
          </p:cNvPr>
          <p:cNvSpPr txBox="1"/>
          <p:nvPr/>
        </p:nvSpPr>
        <p:spPr>
          <a:xfrm>
            <a:off x="340963" y="3429000"/>
            <a:ext cx="11237597" cy="1015663"/>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nvcc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addition_parallel_threads.cu</a:t>
            </a:r>
            <a:r>
              <a:rPr lang="en-US" sz="2000" dirty="0">
                <a:latin typeface="Courier New" panose="02070309020205020404" pitchFamily="49" charset="0"/>
                <a:cs typeface="Courier New" panose="02070309020205020404" pitchFamily="49" charset="0"/>
              </a:rPr>
              <a:t> -o </a:t>
            </a:r>
            <a:r>
              <a:rPr lang="en-US" sz="2000" dirty="0" err="1">
                <a:latin typeface="Courier New" panose="02070309020205020404" pitchFamily="49" charset="0"/>
                <a:cs typeface="Courier New" panose="02070309020205020404" pitchFamily="49" charset="0"/>
              </a:rPr>
              <a:t>addition_parallel_threads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addition_parallel_threads</a:t>
            </a:r>
            <a:r>
              <a:rPr lang="en-US" sz="2000" dirty="0">
                <a:latin typeface="Courier New" panose="02070309020205020404" pitchFamily="49" charset="0"/>
                <a:cs typeface="Courier New" panose="02070309020205020404" pitchFamily="49" charset="0"/>
              </a:rPr>
              <a:t> &amp;&gt; </a:t>
            </a:r>
            <a:r>
              <a:rPr lang="en-US" sz="2000" dirty="0" err="1">
                <a:latin typeface="Courier New" panose="02070309020205020404" pitchFamily="49" charset="0"/>
                <a:cs typeface="Courier New" panose="02070309020205020404" pitchFamily="49" charset="0"/>
              </a:rPr>
              <a:t>addition_parallel_threads.output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addition_parallel_threads.output</a:t>
            </a:r>
            <a:endParaRPr lang="en-US" sz="20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9D4B564-C03F-6146-898C-B551ADB75779}"/>
              </a:ext>
            </a:extLst>
          </p:cNvPr>
          <p:cNvSpPr txBox="1"/>
          <p:nvPr/>
        </p:nvSpPr>
        <p:spPr>
          <a:xfrm>
            <a:off x="340962" y="5478025"/>
            <a:ext cx="11237597" cy="1015663"/>
          </a:xfrm>
          <a:prstGeom prst="rect">
            <a:avLst/>
          </a:prstGeom>
          <a:solidFill>
            <a:schemeClr val="bg2"/>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nvcc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addition_parallel_combined.cu</a:t>
            </a:r>
            <a:r>
              <a:rPr lang="en-US" sz="2000" dirty="0">
                <a:latin typeface="Courier New" panose="02070309020205020404" pitchFamily="49" charset="0"/>
                <a:cs typeface="Courier New" panose="02070309020205020404" pitchFamily="49" charset="0"/>
              </a:rPr>
              <a:t> -o </a:t>
            </a:r>
            <a:r>
              <a:rPr lang="en-US" sz="2000" dirty="0" err="1">
                <a:latin typeface="Courier New" panose="02070309020205020404" pitchFamily="49" charset="0"/>
                <a:cs typeface="Courier New" panose="02070309020205020404" pitchFamily="49" charset="0"/>
              </a:rPr>
              <a:t>addition_parallel_combined</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addition_parallel_combined</a:t>
            </a:r>
            <a:r>
              <a:rPr lang="en-US" sz="2000" dirty="0">
                <a:latin typeface="Courier New" panose="02070309020205020404" pitchFamily="49" charset="0"/>
                <a:cs typeface="Courier New" panose="02070309020205020404" pitchFamily="49" charset="0"/>
              </a:rPr>
              <a:t> &amp;&gt; </a:t>
            </a:r>
            <a:r>
              <a:rPr lang="en-US" sz="2000" dirty="0" err="1">
                <a:latin typeface="Courier New" panose="02070309020205020404" pitchFamily="49" charset="0"/>
                <a:cs typeface="Courier New" panose="02070309020205020404" pitchFamily="49" charset="0"/>
              </a:rPr>
              <a:t>addition_parallel_combined.output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addition_parallel_combined.output</a:t>
            </a:r>
            <a:endParaRPr lang="en-US" sz="2000" dirty="0">
              <a:latin typeface="Courier New" panose="02070309020205020404" pitchFamily="49" charset="0"/>
              <a:cs typeface="Courier New" panose="02070309020205020404" pitchFamily="49" charset="0"/>
            </a:endParaRPr>
          </a:p>
        </p:txBody>
      </p:sp>
      <p:sp>
        <p:nvSpPr>
          <p:cNvPr id="14" name="Title 3">
            <a:extLst>
              <a:ext uri="{FF2B5EF4-FFF2-40B4-BE49-F238E27FC236}">
                <a16:creationId xmlns:a16="http://schemas.microsoft.com/office/drawing/2014/main" id="{0F6C999D-C254-B54D-8550-2DBD97E542F9}"/>
              </a:ext>
            </a:extLst>
          </p:cNvPr>
          <p:cNvSpPr txBox="1">
            <a:spLocks/>
          </p:cNvSpPr>
          <p:nvPr/>
        </p:nvSpPr>
        <p:spPr>
          <a:xfrm>
            <a:off x="340963" y="-259323"/>
            <a:ext cx="10677586" cy="150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a:lstStyle>
          <a:p>
            <a:pPr algn="ctr"/>
            <a:r>
              <a:rPr lang="en-US" sz="3200" b="1" dirty="0"/>
              <a:t>Exercise 4</a:t>
            </a:r>
            <a:br>
              <a:rPr lang="en-US" sz="3200" dirty="0"/>
            </a:br>
            <a:r>
              <a:rPr lang="en-US" sz="3200" dirty="0"/>
              <a:t>Two integer addition – compiling and running</a:t>
            </a:r>
            <a:br>
              <a:rPr lang="en-US" sz="3200" dirty="0"/>
            </a:br>
            <a:r>
              <a:rPr lang="en-US" sz="1600" dirty="0"/>
              <a:t>material adopted from: </a:t>
            </a:r>
            <a:r>
              <a:rPr lang="en-US" sz="1600" dirty="0">
                <a:hlinkClick r:id="rId2"/>
              </a:rPr>
              <a:t>https://www.nvidia.com/docs/IO/116711/sc11-cuda-c-basics.pdf</a:t>
            </a:r>
            <a:r>
              <a:rPr lang="en-US" sz="1600" dirty="0"/>
              <a:t> </a:t>
            </a:r>
            <a:endParaRPr lang="en-US" sz="3200" dirty="0"/>
          </a:p>
        </p:txBody>
      </p:sp>
    </p:spTree>
    <p:extLst>
      <p:ext uri="{BB962C8B-B14F-4D97-AF65-F5344CB8AC3E}">
        <p14:creationId xmlns:p14="http://schemas.microsoft.com/office/powerpoint/2010/main" val="2649749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136525"/>
            <a:ext cx="4944533" cy="958179"/>
          </a:xfrm>
        </p:spPr>
        <p:txBody>
          <a:bodyPr/>
          <a:lstStyle/>
          <a:p>
            <a:r>
              <a:rPr lang="en-US" dirty="0"/>
              <a:t>What Are GPUs</a:t>
            </a:r>
          </a:p>
        </p:txBody>
      </p:sp>
      <p:sp>
        <p:nvSpPr>
          <p:cNvPr id="6" name="Content Placeholder 5"/>
          <p:cNvSpPr>
            <a:spLocks noGrp="1"/>
          </p:cNvSpPr>
          <p:nvPr>
            <p:ph sz="half" idx="1"/>
          </p:nvPr>
        </p:nvSpPr>
        <p:spPr>
          <a:xfrm>
            <a:off x="116983" y="1094705"/>
            <a:ext cx="5858814" cy="5626770"/>
          </a:xfrm>
        </p:spPr>
        <p:txBody>
          <a:bodyPr>
            <a:normAutofit fontScale="92500"/>
          </a:bodyPr>
          <a:lstStyle/>
          <a:p>
            <a:r>
              <a:rPr lang="en-US" b="1" i="1" dirty="0"/>
              <a:t>Graphics processing unit</a:t>
            </a:r>
            <a:r>
              <a:rPr lang="en-US" b="1" dirty="0"/>
              <a:t> (GPU)  </a:t>
            </a:r>
            <a:r>
              <a:rPr lang="en-US" dirty="0"/>
              <a:t>- specialized microprocessor designed to accelerate graphics rendering to a display device [1,2].</a:t>
            </a:r>
          </a:p>
          <a:p>
            <a:r>
              <a:rPr lang="en-US" dirty="0"/>
              <a:t>Highly parallel structure, process large blocks of data </a:t>
            </a:r>
            <a:r>
              <a:rPr lang="en-US" b="1" dirty="0"/>
              <a:t>simultaneously</a:t>
            </a:r>
            <a:r>
              <a:rPr lang="en-US" dirty="0"/>
              <a:t>.</a:t>
            </a:r>
          </a:p>
          <a:p>
            <a:r>
              <a:rPr lang="en-US" dirty="0"/>
              <a:t>Machine Learning (ML), High-Performance Computing (HPC), video editing, gaming applications.</a:t>
            </a:r>
          </a:p>
          <a:p>
            <a:r>
              <a:rPr lang="en-US" dirty="0"/>
              <a:t>Mobile phones, laptops, workstations, game consoles as embedded systems. </a:t>
            </a:r>
          </a:p>
          <a:p>
            <a:r>
              <a:rPr lang="en-US" dirty="0"/>
              <a:t>Integrated into computer’s central processing unit (CPU) or offered as a discrete hardware unit.</a:t>
            </a:r>
          </a:p>
          <a:p>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5</a:t>
            </a:fld>
            <a:endParaRPr lang="en-US" dirty="0"/>
          </a:p>
        </p:txBody>
      </p:sp>
      <p:pic>
        <p:nvPicPr>
          <p:cNvPr id="9" name="Content Placeholder 8">
            <a:extLst>
              <a:ext uri="{FF2B5EF4-FFF2-40B4-BE49-F238E27FC236}">
                <a16:creationId xmlns:a16="http://schemas.microsoft.com/office/drawing/2014/main" id="{E46ACCCD-5A2B-8749-BDD7-2EFA2BF1C65B}"/>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443388" y="72130"/>
            <a:ext cx="5687345" cy="5336996"/>
          </a:xfrm>
        </p:spPr>
      </p:pic>
      <p:sp>
        <p:nvSpPr>
          <p:cNvPr id="11" name="Rectangle 10">
            <a:extLst>
              <a:ext uri="{FF2B5EF4-FFF2-40B4-BE49-F238E27FC236}">
                <a16:creationId xmlns:a16="http://schemas.microsoft.com/office/drawing/2014/main" id="{0790F4C7-F1B5-1043-AFDC-85A9E56D1FB3}"/>
              </a:ext>
            </a:extLst>
          </p:cNvPr>
          <p:cNvSpPr/>
          <p:nvPr/>
        </p:nvSpPr>
        <p:spPr>
          <a:xfrm>
            <a:off x="6340699" y="5681343"/>
            <a:ext cx="3910885" cy="430887"/>
          </a:xfrm>
          <a:prstGeom prst="rect">
            <a:avLst/>
          </a:prstGeom>
        </p:spPr>
        <p:txBody>
          <a:bodyPr wrap="square">
            <a:spAutoFit/>
          </a:bodyPr>
          <a:lstStyle/>
          <a:p>
            <a:r>
              <a:rPr lang="en-US" sz="1100" dirty="0">
                <a:solidFill>
                  <a:srgbClr val="000000"/>
                </a:solidFill>
              </a:rPr>
              <a:t>By </a:t>
            </a:r>
            <a:r>
              <a:rPr lang="en-US" sz="1100" dirty="0" err="1">
                <a:solidFill>
                  <a:srgbClr val="000000"/>
                </a:solidFill>
              </a:rPr>
              <a:t>ScotXW</a:t>
            </a:r>
            <a:r>
              <a:rPr lang="en-US" sz="1100" dirty="0">
                <a:solidFill>
                  <a:srgbClr val="000000"/>
                </a:solidFill>
              </a:rPr>
              <a:t> - Own work, CC0,</a:t>
            </a:r>
          </a:p>
          <a:p>
            <a:r>
              <a:rPr lang="en-US" sz="1100" dirty="0">
                <a:solidFill>
                  <a:srgbClr val="000000"/>
                </a:solidFill>
              </a:rPr>
              <a:t> </a:t>
            </a:r>
            <a:r>
              <a:rPr lang="en-US" sz="1100" u="sng" dirty="0">
                <a:solidFill>
                  <a:srgbClr val="296EAA"/>
                </a:solidFill>
                <a:hlinkClick r:id="rId5"/>
              </a:rPr>
              <a:t>https://commons.wikimedia.org/w/index.php?curid=61055349</a:t>
            </a:r>
            <a:endParaRPr lang="en-US" sz="1100" dirty="0"/>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91B78-E08E-7346-BC45-4D93C4E812CF}"/>
              </a:ext>
            </a:extLst>
          </p:cNvPr>
          <p:cNvSpPr>
            <a:spLocks noGrp="1"/>
          </p:cNvSpPr>
          <p:nvPr>
            <p:ph type="title"/>
          </p:nvPr>
        </p:nvSpPr>
        <p:spPr>
          <a:xfrm>
            <a:off x="838200" y="2766218"/>
            <a:ext cx="10515600" cy="1325563"/>
          </a:xfrm>
        </p:spPr>
        <p:txBody>
          <a:bodyPr/>
          <a:lstStyle/>
          <a:p>
            <a:pPr algn="ctr"/>
            <a:r>
              <a:rPr lang="en-US" dirty="0"/>
              <a:t>Supplemental Material</a:t>
            </a:r>
          </a:p>
        </p:txBody>
      </p:sp>
      <p:sp>
        <p:nvSpPr>
          <p:cNvPr id="4" name="Slide Number Placeholder 3">
            <a:extLst>
              <a:ext uri="{FF2B5EF4-FFF2-40B4-BE49-F238E27FC236}">
                <a16:creationId xmlns:a16="http://schemas.microsoft.com/office/drawing/2014/main" id="{76DE2191-A93E-A041-B6A2-89125A44B145}"/>
              </a:ext>
            </a:extLst>
          </p:cNvPr>
          <p:cNvSpPr>
            <a:spLocks noGrp="1"/>
          </p:cNvSpPr>
          <p:nvPr>
            <p:ph type="sldNum" sz="quarter" idx="4"/>
          </p:nvPr>
        </p:nvSpPr>
        <p:spPr/>
        <p:txBody>
          <a:bodyPr/>
          <a:lstStyle/>
          <a:p>
            <a:fld id="{2BE017B6-6466-CA44-A203-DCC007137B39}" type="slidenum">
              <a:rPr lang="en-US" smtClean="0"/>
              <a:pPr/>
              <a:t>41</a:t>
            </a:fld>
            <a:endParaRPr lang="en-US" dirty="0"/>
          </a:p>
        </p:txBody>
      </p:sp>
    </p:spTree>
    <p:extLst>
      <p:ext uri="{BB962C8B-B14F-4D97-AF65-F5344CB8AC3E}">
        <p14:creationId xmlns:p14="http://schemas.microsoft.com/office/powerpoint/2010/main" val="343615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1BCC9-B0EC-CD4F-B2A9-906EAB2CBE68}"/>
              </a:ext>
            </a:extLst>
          </p:cNvPr>
          <p:cNvSpPr>
            <a:spLocks noGrp="1"/>
          </p:cNvSpPr>
          <p:nvPr>
            <p:ph idx="1"/>
          </p:nvPr>
        </p:nvSpPr>
        <p:spPr>
          <a:xfrm>
            <a:off x="263471" y="1456841"/>
            <a:ext cx="11090329" cy="5098742"/>
          </a:xfrm>
        </p:spPr>
        <p:txBody>
          <a:bodyPr>
            <a:normAutofit fontScale="92500" lnSpcReduction="20000"/>
          </a:bodyPr>
          <a:lstStyle/>
          <a:p>
            <a:pPr marL="514350" indent="-514350">
              <a:buFont typeface="+mj-lt"/>
              <a:buAutoNum type="arabicPeriod"/>
            </a:pPr>
            <a:endParaRPr lang="en-US" dirty="0"/>
          </a:p>
          <a:p>
            <a:pPr marL="0" indent="0">
              <a:buNone/>
            </a:pPr>
            <a:r>
              <a:rPr lang="en-US" dirty="0"/>
              <a:t>Multiple GPUs can be accessed on </a:t>
            </a:r>
            <a:r>
              <a:rPr lang="en-US" i="1" dirty="0" err="1"/>
              <a:t>multigpu</a:t>
            </a:r>
            <a:r>
              <a:rPr lang="en-US" dirty="0"/>
              <a:t> partition by filling out </a:t>
            </a:r>
            <a:r>
              <a:rPr lang="en-US" b="1" dirty="0"/>
              <a:t>Partition Access Request</a:t>
            </a:r>
            <a:r>
              <a:rPr lang="en-US" dirty="0"/>
              <a:t> form: </a:t>
            </a:r>
            <a:r>
              <a:rPr lang="en-US" dirty="0">
                <a:hlinkClick r:id="rId2"/>
              </a:rPr>
              <a:t>https://bit.ly/NURC-PartitionAccess</a:t>
            </a:r>
            <a:r>
              <a:rPr lang="en-US" dirty="0"/>
              <a:t> :</a:t>
            </a:r>
          </a:p>
          <a:p>
            <a:pPr marL="457200" indent="-457200">
              <a:buFont typeface="+mj-lt"/>
              <a:buAutoNum type="arabicPeriod"/>
            </a:pPr>
            <a:r>
              <a:rPr lang="en-US" dirty="0"/>
              <a:t>Select the </a:t>
            </a:r>
            <a:r>
              <a:rPr lang="en-US" b="1" i="1" dirty="0" err="1"/>
              <a:t>Multigpu</a:t>
            </a:r>
            <a:r>
              <a:rPr lang="en-US" b="1" i="1" dirty="0"/>
              <a:t> – Testing access</a:t>
            </a:r>
            <a:r>
              <a:rPr lang="en-US" b="1" dirty="0"/>
              <a:t> </a:t>
            </a:r>
            <a:r>
              <a:rPr lang="en-US" dirty="0"/>
              <a:t>first to gain temporary access to a multi-GPU node.</a:t>
            </a:r>
          </a:p>
          <a:p>
            <a:pPr marL="457200" indent="-457200">
              <a:buFont typeface="+mj-lt"/>
              <a:buAutoNum type="arabicPeriod"/>
            </a:pPr>
            <a:r>
              <a:rPr lang="en-US" dirty="0"/>
              <a:t>Perform benchmarking on multiple GPUs, calculate performance (usually in terms of run times).</a:t>
            </a:r>
          </a:p>
          <a:p>
            <a:pPr marL="457200" indent="-457200">
              <a:buFont typeface="+mj-lt"/>
              <a:buAutoNum type="arabicPeriod"/>
            </a:pPr>
            <a:r>
              <a:rPr lang="en-US" dirty="0"/>
              <a:t>Compare the performance with the run time on a single GPU. Calculate efficiency.</a:t>
            </a:r>
          </a:p>
          <a:p>
            <a:pPr marL="457200" indent="-457200">
              <a:buFont typeface="+mj-lt"/>
              <a:buAutoNum type="arabicPeriod"/>
            </a:pPr>
            <a:r>
              <a:rPr lang="en-US" dirty="0"/>
              <a:t>Fill the </a:t>
            </a:r>
            <a:r>
              <a:rPr lang="en-US" b="1" i="1" dirty="0" err="1"/>
              <a:t>Multigpu</a:t>
            </a:r>
            <a:r>
              <a:rPr lang="en-US" b="1" i="1" dirty="0"/>
              <a:t> – Post Testing</a:t>
            </a:r>
            <a:r>
              <a:rPr lang="en-US" dirty="0"/>
              <a:t> form (</a:t>
            </a:r>
            <a:r>
              <a:rPr lang="en-US" dirty="0">
                <a:hlinkClick r:id="rId2"/>
              </a:rPr>
              <a:t>https://bit.ly/NURC-PartitionAccess</a:t>
            </a:r>
            <a:r>
              <a:rPr lang="en-US" dirty="0"/>
              <a:t>) and report the performance compared to a single GPU:</a:t>
            </a:r>
          </a:p>
          <a:p>
            <a:pPr lvl="1"/>
            <a:r>
              <a:rPr lang="en-US" dirty="0"/>
              <a:t>Justify the need for using multiple GPUs for your scientific calculation.</a:t>
            </a:r>
          </a:p>
          <a:p>
            <a:pPr lvl="1"/>
            <a:r>
              <a:rPr lang="en-US" dirty="0"/>
              <a:t>Best to </a:t>
            </a:r>
            <a:r>
              <a:rPr lang="en-US" b="1" dirty="0"/>
              <a:t>optimize</a:t>
            </a:r>
            <a:r>
              <a:rPr lang="en-US" dirty="0"/>
              <a:t> the code first for multi </a:t>
            </a:r>
            <a:r>
              <a:rPr lang="en-US" dirty="0" err="1"/>
              <a:t>gpu</a:t>
            </a:r>
            <a:r>
              <a:rPr lang="en-US" dirty="0"/>
              <a:t> usage before submitting the request.</a:t>
            </a:r>
          </a:p>
          <a:p>
            <a:pPr marL="514350" indent="-514350">
              <a:buFont typeface="+mj-lt"/>
              <a:buAutoNum type="arabicPeriod"/>
            </a:pPr>
            <a:r>
              <a:rPr lang="en-US" dirty="0"/>
              <a:t>Note – your code </a:t>
            </a:r>
            <a:r>
              <a:rPr lang="en-US" b="1" dirty="0"/>
              <a:t>MUST</a:t>
            </a:r>
            <a:r>
              <a:rPr lang="en-US" dirty="0"/>
              <a:t> support multi-GPU computing to use multi-GPUs.</a:t>
            </a:r>
          </a:p>
        </p:txBody>
      </p:sp>
      <p:sp>
        <p:nvSpPr>
          <p:cNvPr id="3" name="Title 2">
            <a:extLst>
              <a:ext uri="{FF2B5EF4-FFF2-40B4-BE49-F238E27FC236}">
                <a16:creationId xmlns:a16="http://schemas.microsoft.com/office/drawing/2014/main" id="{1D5011A5-4037-0641-A3CB-681F851524C2}"/>
              </a:ext>
            </a:extLst>
          </p:cNvPr>
          <p:cNvSpPr>
            <a:spLocks noGrp="1"/>
          </p:cNvSpPr>
          <p:nvPr>
            <p:ph type="title"/>
          </p:nvPr>
        </p:nvSpPr>
        <p:spPr>
          <a:xfrm>
            <a:off x="550835" y="302417"/>
            <a:ext cx="10515600" cy="1325563"/>
          </a:xfrm>
        </p:spPr>
        <p:txBody>
          <a:bodyPr/>
          <a:lstStyle/>
          <a:p>
            <a:r>
              <a:rPr lang="en-US" dirty="0"/>
              <a:t>Multi GPU Partition Access Process (optional)</a:t>
            </a:r>
          </a:p>
        </p:txBody>
      </p:sp>
      <p:sp>
        <p:nvSpPr>
          <p:cNvPr id="4" name="Slide Number Placeholder 3">
            <a:extLst>
              <a:ext uri="{FF2B5EF4-FFF2-40B4-BE49-F238E27FC236}">
                <a16:creationId xmlns:a16="http://schemas.microsoft.com/office/drawing/2014/main" id="{7B3F965F-BC86-2148-B122-1DAECE8DE796}"/>
              </a:ext>
            </a:extLst>
          </p:cNvPr>
          <p:cNvSpPr>
            <a:spLocks noGrp="1"/>
          </p:cNvSpPr>
          <p:nvPr>
            <p:ph type="sldNum" sz="quarter" idx="10"/>
          </p:nvPr>
        </p:nvSpPr>
        <p:spPr/>
        <p:txBody>
          <a:bodyPr/>
          <a:lstStyle/>
          <a:p>
            <a:fld id="{2BE017B6-6466-CA44-A203-DCC007137B39}" type="slidenum">
              <a:rPr lang="en-US" smtClean="0"/>
              <a:pPr/>
              <a:t>42</a:t>
            </a:fld>
            <a:endParaRPr lang="en-US" dirty="0"/>
          </a:p>
        </p:txBody>
      </p:sp>
    </p:spTree>
    <p:extLst>
      <p:ext uri="{BB962C8B-B14F-4D97-AF65-F5344CB8AC3E}">
        <p14:creationId xmlns:p14="http://schemas.microsoft.com/office/powerpoint/2010/main" val="67116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1"/>
            <a:ext cx="10922000" cy="5029474"/>
          </a:xfrm>
        </p:spPr>
        <p:txBody>
          <a:bodyPr vert="horz" lIns="91440" tIns="45720" rIns="91440" bIns="45720" rtlCol="0" anchor="t">
            <a:normAutofit/>
          </a:bodyPr>
          <a:lstStyle/>
          <a:p>
            <a:r>
              <a:rPr lang="en-US" dirty="0">
                <a:latin typeface="Real Text Pro"/>
              </a:rPr>
              <a:t>Needed for </a:t>
            </a:r>
            <a:r>
              <a:rPr lang="en-US" dirty="0" err="1">
                <a:latin typeface="Real Text Pro"/>
              </a:rPr>
              <a:t>Tensorflow</a:t>
            </a:r>
            <a:r>
              <a:rPr lang="en-US" dirty="0">
                <a:latin typeface="Real Text Pro"/>
              </a:rPr>
              <a:t> (TF) example – Matrix Multiplication</a:t>
            </a:r>
          </a:p>
          <a:p>
            <a:endParaRPr lang="en-US" dirty="0"/>
          </a:p>
          <a:p>
            <a:pPr marL="0" indent="0">
              <a:buNone/>
            </a:pPr>
            <a:endParaRPr lang="en-US" dirty="0"/>
          </a:p>
          <a:p>
            <a:pPr marL="0" indent="0">
              <a:buNone/>
            </a:pPr>
            <a:endParaRPr lang="en-US" dirty="0"/>
          </a:p>
          <a:p>
            <a:pPr marL="0" indent="0">
              <a:buNone/>
            </a:pPr>
            <a:endParaRPr lang="en-US" dirty="0"/>
          </a:p>
          <a:p>
            <a:r>
              <a:rPr lang="en-US" dirty="0">
                <a:latin typeface="Real Text Pro"/>
              </a:rPr>
              <a:t>Last command creates a virtual </a:t>
            </a:r>
            <a:r>
              <a:rPr lang="en-US" dirty="0" err="1">
                <a:latin typeface="Real Text Pro"/>
              </a:rPr>
              <a:t>conda</a:t>
            </a:r>
            <a:r>
              <a:rPr lang="en-US" dirty="0">
                <a:latin typeface="Real Text Pro"/>
              </a:rPr>
              <a:t> environment that will be loaded prior to running the TF example.</a:t>
            </a:r>
          </a:p>
          <a:p>
            <a:r>
              <a:rPr lang="en-US" dirty="0">
                <a:latin typeface="Real Text Pro"/>
              </a:rPr>
              <a:t>See </a:t>
            </a:r>
            <a:r>
              <a:rPr lang="en-US" dirty="0">
                <a:latin typeface="Real Text Pro"/>
                <a:hlinkClick r:id="rId3"/>
              </a:rPr>
              <a:t>https://rc-docs.northeastern.edu/en/latest/using-discovery/workingwithgpu.html</a:t>
            </a:r>
            <a:endParaRPr lang="en-US" dirty="0">
              <a:latin typeface="Real Text Pro"/>
            </a:endParaRPr>
          </a:p>
          <a:p>
            <a:r>
              <a:rPr lang="en-US" dirty="0">
                <a:latin typeface="Real Text Pro"/>
              </a:rPr>
              <a:t>Pre-build version in anaconda3/2021.07-TF</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Optional Exercise</a:t>
            </a:r>
            <a:br>
              <a:rPr lang="en-US" sz="5400" dirty="0"/>
            </a:br>
            <a:r>
              <a:rPr lang="en-US" sz="2800" dirty="0" err="1"/>
              <a:t>Tensorflow</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43</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4" y="2267719"/>
            <a:ext cx="10184005" cy="1754326"/>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t>
            </a:r>
            <a:r>
              <a:rPr lang="en-US" dirty="0" err="1"/>
              <a:t>cuda</a:t>
            </a:r>
            <a:r>
              <a:rPr lang="en-US" dirty="0"/>
              <a:t>/11.0 </a:t>
            </a:r>
          </a:p>
          <a:p>
            <a:r>
              <a:rPr lang="en-US" dirty="0">
                <a:latin typeface="Courier New"/>
                <a:cs typeface="Courier New"/>
              </a:rPr>
              <a:t>module load anaconda3/2021.05</a:t>
            </a:r>
          </a:p>
          <a:p>
            <a:r>
              <a:rPr lang="en-US" dirty="0" err="1"/>
              <a:t>conda</a:t>
            </a:r>
            <a:r>
              <a:rPr lang="en-US" dirty="0"/>
              <a:t> create --name </a:t>
            </a:r>
            <a:r>
              <a:rPr lang="en-US" dirty="0" err="1"/>
              <a:t>TF_env</a:t>
            </a:r>
            <a:r>
              <a:rPr lang="en-US" dirty="0"/>
              <a:t> python=3.7 anaconda </a:t>
            </a:r>
          </a:p>
          <a:p>
            <a:r>
              <a:rPr lang="en-US" dirty="0"/>
              <a:t>source activate </a:t>
            </a:r>
            <a:r>
              <a:rPr lang="en-US" dirty="0" err="1"/>
              <a:t>TF_env</a:t>
            </a:r>
            <a:r>
              <a:rPr lang="en-US" dirty="0"/>
              <a:t> </a:t>
            </a:r>
          </a:p>
          <a:p>
            <a:r>
              <a:rPr lang="en-US" dirty="0" err="1"/>
              <a:t>conda</a:t>
            </a:r>
            <a:r>
              <a:rPr lang="en-US" dirty="0"/>
              <a:t> install -c anaconda </a:t>
            </a:r>
            <a:r>
              <a:rPr lang="en-US" dirty="0" err="1"/>
              <a:t>tensorflow-gpu</a:t>
            </a:r>
            <a:endParaRPr lang="en-US" dirty="0"/>
          </a:p>
          <a:p>
            <a:r>
              <a:rPr lang="en-US" dirty="0"/>
              <a:t>python -c 'import </a:t>
            </a:r>
            <a:r>
              <a:rPr lang="en-US" dirty="0" err="1"/>
              <a:t>tensorflow</a:t>
            </a:r>
            <a:r>
              <a:rPr lang="en-US" dirty="0"/>
              <a:t> as </a:t>
            </a:r>
            <a:r>
              <a:rPr lang="en-US" dirty="0" err="1"/>
              <a:t>tf</a:t>
            </a:r>
            <a:r>
              <a:rPr lang="en-US" dirty="0"/>
              <a:t>; print(</a:t>
            </a:r>
            <a:r>
              <a:rPr lang="en-US" dirty="0" err="1"/>
              <a:t>tf.test.is_built_with_cuda</a:t>
            </a:r>
            <a:r>
              <a:rPr lang="en-US" dirty="0"/>
              <a:t>())'</a:t>
            </a:r>
          </a:p>
        </p:txBody>
      </p:sp>
    </p:spTree>
    <p:extLst>
      <p:ext uri="{BB962C8B-B14F-4D97-AF65-F5344CB8AC3E}">
        <p14:creationId xmlns:p14="http://schemas.microsoft.com/office/powerpoint/2010/main" val="1886369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7B45D1C-5715-4341-8090-EDA9B7A1D298}"/>
              </a:ext>
            </a:extLst>
          </p:cNvPr>
          <p:cNvSpPr>
            <a:spLocks noGrp="1"/>
          </p:cNvSpPr>
          <p:nvPr>
            <p:ph idx="1"/>
          </p:nvPr>
        </p:nvSpPr>
        <p:spPr>
          <a:xfrm>
            <a:off x="431800" y="1593669"/>
            <a:ext cx="10136051" cy="4885508"/>
          </a:xfrm>
        </p:spPr>
        <p:txBody>
          <a:bodyPr>
            <a:normAutofit/>
          </a:bodyPr>
          <a:lstStyle/>
          <a:p>
            <a:r>
              <a:rPr lang="en-US" dirty="0"/>
              <a:t>GPUs used as co-processors to accelerate CPUs for computing.</a:t>
            </a:r>
          </a:p>
          <a:p>
            <a:r>
              <a:rPr lang="en-US" dirty="0"/>
              <a:t>Accelerates by offloading compute-intensive, time consuming portions of code. </a:t>
            </a:r>
          </a:p>
          <a:p>
            <a:r>
              <a:rPr lang="en-US" dirty="0"/>
              <a:t>Massively parallel architecture of GPU is responsible for its high compute performance.</a:t>
            </a:r>
          </a:p>
          <a:p>
            <a:r>
              <a:rPr lang="en-US" dirty="0"/>
              <a:t>CPU cores smarter than individual GPU cores. They process large &amp; broad instruction sets, manage I/O of a computer. </a:t>
            </a:r>
          </a:p>
          <a:p>
            <a:r>
              <a:rPr lang="en-US" dirty="0"/>
              <a:t>GPU cannot do that but processes data several orders of magnitude faster than a CPU due to massive parallelism.</a:t>
            </a:r>
          </a:p>
        </p:txBody>
      </p:sp>
      <p:sp>
        <p:nvSpPr>
          <p:cNvPr id="6" name="Title 5">
            <a:extLst>
              <a:ext uri="{FF2B5EF4-FFF2-40B4-BE49-F238E27FC236}">
                <a16:creationId xmlns:a16="http://schemas.microsoft.com/office/drawing/2014/main" id="{77D1D107-460C-E64A-8C7C-99E38093222C}"/>
              </a:ext>
            </a:extLst>
          </p:cNvPr>
          <p:cNvSpPr>
            <a:spLocks noGrp="1"/>
          </p:cNvSpPr>
          <p:nvPr>
            <p:ph type="title"/>
          </p:nvPr>
        </p:nvSpPr>
        <p:spPr>
          <a:xfrm>
            <a:off x="790303" y="136525"/>
            <a:ext cx="10515600" cy="1325563"/>
          </a:xfrm>
        </p:spPr>
        <p:txBody>
          <a:bodyPr/>
          <a:lstStyle/>
          <a:p>
            <a:r>
              <a:rPr lang="en-US" dirty="0"/>
              <a:t>CPUs vs GPUs contd.</a:t>
            </a:r>
          </a:p>
        </p:txBody>
      </p:sp>
      <p:sp>
        <p:nvSpPr>
          <p:cNvPr id="5" name="Slide Number Placeholder 4">
            <a:extLst>
              <a:ext uri="{FF2B5EF4-FFF2-40B4-BE49-F238E27FC236}">
                <a16:creationId xmlns:a16="http://schemas.microsoft.com/office/drawing/2014/main" id="{298E8CDE-28A9-174E-B88B-48EDE31F2E2C}"/>
              </a:ext>
            </a:extLst>
          </p:cNvPr>
          <p:cNvSpPr>
            <a:spLocks noGrp="1"/>
          </p:cNvSpPr>
          <p:nvPr>
            <p:ph type="sldNum" sz="quarter" idx="10"/>
          </p:nvPr>
        </p:nvSpPr>
        <p:spPr/>
        <p:txBody>
          <a:bodyPr/>
          <a:lstStyle/>
          <a:p>
            <a:fld id="{2BE017B6-6466-CA44-A203-DCC007137B39}" type="slidenum">
              <a:rPr lang="en-US" smtClean="0"/>
              <a:pPr/>
              <a:t>44</a:t>
            </a:fld>
            <a:endParaRPr lang="en-US" dirty="0"/>
          </a:p>
        </p:txBody>
      </p:sp>
    </p:spTree>
    <p:extLst>
      <p:ext uri="{BB962C8B-B14F-4D97-AF65-F5344CB8AC3E}">
        <p14:creationId xmlns:p14="http://schemas.microsoft.com/office/powerpoint/2010/main" val="1495257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A4D01D-7425-E24E-84F7-49DD108E92B1}"/>
              </a:ext>
            </a:extLst>
          </p:cNvPr>
          <p:cNvSpPr>
            <a:spLocks noGrp="1"/>
          </p:cNvSpPr>
          <p:nvPr>
            <p:ph idx="1"/>
          </p:nvPr>
        </p:nvSpPr>
        <p:spPr>
          <a:xfrm>
            <a:off x="825137" y="1542508"/>
            <a:ext cx="9860280" cy="5118100"/>
          </a:xfrm>
        </p:spPr>
        <p:txBody>
          <a:bodyPr/>
          <a:lstStyle/>
          <a:p>
            <a:r>
              <a:rPr lang="en-US" dirty="0"/>
              <a:t>CPUs &amp; GPUs work together to increase throughput (</a:t>
            </a:r>
            <a:r>
              <a:rPr lang="en-US" i="1" dirty="0"/>
              <a:t>amount of data that can be transferred from one location to another in a given amount of time</a:t>
            </a:r>
            <a:r>
              <a:rPr lang="en-US" dirty="0"/>
              <a:t>) of data &amp; number of simultaneous calculations within an application [5].</a:t>
            </a:r>
          </a:p>
          <a:p>
            <a:r>
              <a:rPr lang="en-US" dirty="0"/>
              <a:t>GPU cannot fully replace a CPU but complements it and completes more work in same time compared to a CPU.</a:t>
            </a:r>
          </a:p>
          <a:p>
            <a:r>
              <a:rPr lang="en-US" dirty="0"/>
              <a:t>GPU performs a narrower range of more specialized tasks (</a:t>
            </a:r>
            <a:r>
              <a:rPr lang="en-US" i="1" dirty="0"/>
              <a:t>usually mathematical</a:t>
            </a:r>
            <a:r>
              <a:rPr lang="en-US" dirty="0"/>
              <a:t>). </a:t>
            </a:r>
          </a:p>
          <a:p>
            <a:endParaRPr lang="en-US" dirty="0"/>
          </a:p>
        </p:txBody>
      </p:sp>
      <p:sp>
        <p:nvSpPr>
          <p:cNvPr id="3" name="Slide Number Placeholder 2">
            <a:extLst>
              <a:ext uri="{FF2B5EF4-FFF2-40B4-BE49-F238E27FC236}">
                <a16:creationId xmlns:a16="http://schemas.microsoft.com/office/drawing/2014/main" id="{DF75E0D8-75D6-1D49-A2B1-D03A26E83724}"/>
              </a:ext>
            </a:extLst>
          </p:cNvPr>
          <p:cNvSpPr>
            <a:spLocks noGrp="1"/>
          </p:cNvSpPr>
          <p:nvPr>
            <p:ph type="sldNum" sz="quarter" idx="10"/>
          </p:nvPr>
        </p:nvSpPr>
        <p:spPr/>
        <p:txBody>
          <a:bodyPr/>
          <a:lstStyle/>
          <a:p>
            <a:fld id="{2BE017B6-6466-CA44-A203-DCC007137B39}" type="slidenum">
              <a:rPr lang="en-US" smtClean="0"/>
              <a:pPr/>
              <a:t>45</a:t>
            </a:fld>
            <a:endParaRPr lang="en-US" dirty="0"/>
          </a:p>
        </p:txBody>
      </p:sp>
    </p:spTree>
    <p:extLst>
      <p:ext uri="{BB962C8B-B14F-4D97-AF65-F5344CB8AC3E}">
        <p14:creationId xmlns:p14="http://schemas.microsoft.com/office/powerpoint/2010/main" val="4100742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365125"/>
            <a:ext cx="5878285" cy="1325563"/>
          </a:xfrm>
        </p:spPr>
        <p:txBody>
          <a:bodyPr>
            <a:normAutofit/>
          </a:bodyPr>
          <a:lstStyle/>
          <a:p>
            <a:r>
              <a:rPr lang="en-US" dirty="0"/>
              <a:t>Parallel Computation Using GPUs</a:t>
            </a:r>
          </a:p>
        </p:txBody>
      </p:sp>
      <p:sp>
        <p:nvSpPr>
          <p:cNvPr id="3" name="Content Placeholder 2"/>
          <p:cNvSpPr>
            <a:spLocks noGrp="1"/>
          </p:cNvSpPr>
          <p:nvPr>
            <p:ph sz="half" idx="1"/>
          </p:nvPr>
        </p:nvSpPr>
        <p:spPr>
          <a:xfrm>
            <a:off x="117566" y="1825625"/>
            <a:ext cx="5878285" cy="4895850"/>
          </a:xfrm>
        </p:spPr>
        <p:txBody>
          <a:bodyPr>
            <a:normAutofit lnSpcReduction="10000"/>
          </a:bodyPr>
          <a:lstStyle/>
          <a:p>
            <a:r>
              <a:rPr lang="en-US" dirty="0"/>
              <a:t>Serial computing dependent on Moore’s law.</a:t>
            </a:r>
          </a:p>
          <a:p>
            <a:r>
              <a:rPr lang="en-US" dirty="0"/>
              <a:t>Number of transistors in a dense circuit doubles every 2 years [18, 19].</a:t>
            </a:r>
          </a:p>
          <a:p>
            <a:r>
              <a:rPr lang="en-US" dirty="0"/>
              <a:t>Dependence started to weaken ~ 2004. </a:t>
            </a:r>
          </a:p>
          <a:p>
            <a:r>
              <a:rPr lang="en-US" dirty="0"/>
              <a:t>Single core performance (serial execution), clock frequency (speed), &amp; power management roughly plateaued.</a:t>
            </a:r>
          </a:p>
          <a:p>
            <a:r>
              <a:rPr lang="en-US" dirty="0"/>
              <a:t>Number of transistors, and hence # of cores, continued to increase. </a:t>
            </a:r>
          </a:p>
        </p:txBody>
      </p:sp>
      <p:sp>
        <p:nvSpPr>
          <p:cNvPr id="5" name="Slide Number Placeholder 4"/>
          <p:cNvSpPr>
            <a:spLocks noGrp="1"/>
          </p:cNvSpPr>
          <p:nvPr>
            <p:ph type="sldNum" sz="quarter" idx="10"/>
          </p:nvPr>
        </p:nvSpPr>
        <p:spPr/>
        <p:txBody>
          <a:bodyPr/>
          <a:lstStyle/>
          <a:p>
            <a:fld id="{2BE017B6-6466-CA44-A203-DCC007137B39}" type="slidenum">
              <a:rPr lang="en-US" smtClean="0"/>
              <a:pPr/>
              <a:t>46</a:t>
            </a:fld>
            <a:endParaRPr lang="en-US" dirty="0"/>
          </a:p>
        </p:txBody>
      </p:sp>
      <p:pic>
        <p:nvPicPr>
          <p:cNvPr id="9" name="Content Placeholder 8">
            <a:extLst>
              <a:ext uri="{FF2B5EF4-FFF2-40B4-BE49-F238E27FC236}">
                <a16:creationId xmlns:a16="http://schemas.microsoft.com/office/drawing/2014/main" id="{3A464A92-AC8F-5A40-B220-4C32DFB3CD8E}"/>
              </a:ext>
            </a:extLst>
          </p:cNvPr>
          <p:cNvPicPr>
            <a:picLocks noGrp="1" noChangeAspect="1"/>
          </p:cNvPicPr>
          <p:nvPr>
            <p:ph sz="half" idx="2"/>
          </p:nvPr>
        </p:nvPicPr>
        <p:blipFill>
          <a:blip r:embed="rId3"/>
          <a:stretch>
            <a:fillRect/>
          </a:stretch>
        </p:blipFill>
        <p:spPr>
          <a:xfrm>
            <a:off x="6342817" y="515155"/>
            <a:ext cx="5732501" cy="3632763"/>
          </a:xfrm>
        </p:spPr>
      </p:pic>
    </p:spTree>
    <p:extLst>
      <p:ext uri="{BB962C8B-B14F-4D97-AF65-F5344CB8AC3E}">
        <p14:creationId xmlns:p14="http://schemas.microsoft.com/office/powerpoint/2010/main" val="1007034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8216-1AA4-B142-9BC5-8F1800612100}"/>
              </a:ext>
            </a:extLst>
          </p:cNvPr>
          <p:cNvSpPr>
            <a:spLocks noGrp="1"/>
          </p:cNvSpPr>
          <p:nvPr>
            <p:ph type="title"/>
          </p:nvPr>
        </p:nvSpPr>
        <p:spPr>
          <a:xfrm>
            <a:off x="104103" y="197700"/>
            <a:ext cx="5884573" cy="1325563"/>
          </a:xfrm>
        </p:spPr>
        <p:txBody>
          <a:bodyPr/>
          <a:lstStyle/>
          <a:p>
            <a:r>
              <a:rPr lang="en-US" dirty="0"/>
              <a:t>Parallel Computation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BA79A9-E582-B04D-B4D3-409DB05C64F8}"/>
                  </a:ext>
                </a:extLst>
              </p:cNvPr>
              <p:cNvSpPr>
                <a:spLocks noGrp="1"/>
              </p:cNvSpPr>
              <p:nvPr>
                <p:ph sz="half" idx="1"/>
              </p:nvPr>
            </p:nvSpPr>
            <p:spPr>
              <a:xfrm>
                <a:off x="143813" y="1751571"/>
                <a:ext cx="5844863" cy="4969904"/>
              </a:xfrm>
            </p:spPr>
            <p:txBody>
              <a:bodyPr>
                <a:normAutofit lnSpcReduction="10000"/>
              </a:bodyPr>
              <a:lstStyle/>
              <a:p>
                <a:r>
                  <a:rPr lang="en-US" dirty="0"/>
                  <a:t>Reason for plateauing of serial computation – Heat Dissipation.</a:t>
                </a:r>
              </a:p>
              <a:p>
                <a:r>
                  <a:rPr lang="en-US" dirty="0"/>
                  <a:t>Heat dissipated by a modern microprocessor ~ 100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𝑊</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2</m:t>
                            </m:r>
                          </m:sup>
                        </m:sSup>
                      </m:den>
                    </m:f>
                  </m:oMath>
                </a14:m>
                <a:r>
                  <a:rPr lang="en-US" dirty="0"/>
                  <a:t> . </a:t>
                </a:r>
              </a:p>
              <a:p>
                <a:r>
                  <a:rPr lang="en-US" dirty="0"/>
                  <a:t>Hotter than a hotplate! [20]</a:t>
                </a:r>
              </a:p>
              <a:p>
                <a:r>
                  <a:rPr lang="en-US" dirty="0"/>
                  <a:t>Max. limit of transistors that can be put on a microchip without melting, given the constraints of viable cooling options.</a:t>
                </a:r>
              </a:p>
              <a:p>
                <a:r>
                  <a:rPr lang="en-US" b="1" dirty="0"/>
                  <a:t>Parallel computing </a:t>
                </a:r>
                <a:r>
                  <a:rPr lang="en-US" dirty="0"/>
                  <a:t>- way to address computing power issue and to get around the laws of Physics.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5BA79A9-E582-B04D-B4D3-409DB05C64F8}"/>
                  </a:ext>
                </a:extLst>
              </p:cNvPr>
              <p:cNvSpPr>
                <a:spLocks noGrp="1" noRot="1" noChangeAspect="1" noMove="1" noResize="1" noEditPoints="1" noAdjustHandles="1" noChangeArrowheads="1" noChangeShapeType="1" noTextEdit="1"/>
              </p:cNvSpPr>
              <p:nvPr>
                <p:ph sz="half" idx="1"/>
              </p:nvPr>
            </p:nvSpPr>
            <p:spPr>
              <a:xfrm>
                <a:off x="143813" y="1751571"/>
                <a:ext cx="5844863" cy="4969904"/>
              </a:xfrm>
              <a:blipFill>
                <a:blip r:embed="rId3"/>
                <a:stretch>
                  <a:fillRect l="-1952" t="-2799" r="-3471"/>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3E0357CE-608B-E547-AF57-F5A6CDE6CA04}"/>
              </a:ext>
            </a:extLst>
          </p:cNvPr>
          <p:cNvPicPr>
            <a:picLocks noGrp="1" noChangeAspect="1"/>
          </p:cNvPicPr>
          <p:nvPr>
            <p:ph sz="half" idx="2"/>
          </p:nvPr>
        </p:nvPicPr>
        <p:blipFill>
          <a:blip r:embed="rId4"/>
          <a:stretch>
            <a:fillRect/>
          </a:stretch>
        </p:blipFill>
        <p:spPr>
          <a:xfrm>
            <a:off x="6203326" y="1639173"/>
            <a:ext cx="5821667" cy="2900966"/>
          </a:xfrm>
        </p:spPr>
      </p:pic>
      <p:sp>
        <p:nvSpPr>
          <p:cNvPr id="5" name="Slide Number Placeholder 4">
            <a:extLst>
              <a:ext uri="{FF2B5EF4-FFF2-40B4-BE49-F238E27FC236}">
                <a16:creationId xmlns:a16="http://schemas.microsoft.com/office/drawing/2014/main" id="{62267F06-6D8F-134B-9909-7264FFDF7968}"/>
              </a:ext>
            </a:extLst>
          </p:cNvPr>
          <p:cNvSpPr>
            <a:spLocks noGrp="1"/>
          </p:cNvSpPr>
          <p:nvPr>
            <p:ph type="sldNum" sz="quarter" idx="10"/>
          </p:nvPr>
        </p:nvSpPr>
        <p:spPr/>
        <p:txBody>
          <a:bodyPr/>
          <a:lstStyle/>
          <a:p>
            <a:fld id="{2BE017B6-6466-CA44-A203-DCC007137B39}" type="slidenum">
              <a:rPr lang="en-US" smtClean="0"/>
              <a:pPr/>
              <a:t>47</a:t>
            </a:fld>
            <a:endParaRPr lang="en-US" dirty="0"/>
          </a:p>
        </p:txBody>
      </p:sp>
    </p:spTree>
    <p:extLst>
      <p:ext uri="{BB962C8B-B14F-4D97-AF65-F5344CB8AC3E}">
        <p14:creationId xmlns:p14="http://schemas.microsoft.com/office/powerpoint/2010/main" val="3872150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91633-EA14-FD4B-906F-8A0A758EEC6A}"/>
              </a:ext>
            </a:extLst>
          </p:cNvPr>
          <p:cNvSpPr>
            <a:spLocks noGrp="1"/>
          </p:cNvSpPr>
          <p:nvPr>
            <p:ph idx="1"/>
          </p:nvPr>
        </p:nvSpPr>
        <p:spPr>
          <a:xfrm>
            <a:off x="838200" y="1333500"/>
            <a:ext cx="4738352" cy="5056717"/>
          </a:xfrm>
        </p:spPr>
        <p:txBody>
          <a:bodyPr/>
          <a:lstStyle/>
          <a:p>
            <a:r>
              <a:rPr lang="en-US" dirty="0"/>
              <a:t>Double the area, use more transistors, &amp; get more performance with </a:t>
            </a:r>
            <a:r>
              <a:rPr lang="en-US" b="1" dirty="0"/>
              <a:t>same</a:t>
            </a:r>
            <a:r>
              <a:rPr lang="en-US" dirty="0"/>
              <a:t> power [21].</a:t>
            </a:r>
          </a:p>
          <a:p>
            <a:r>
              <a:rPr lang="en-US" dirty="0"/>
              <a:t>Birth of parallel computing and using GPUs to perform that.</a:t>
            </a:r>
          </a:p>
        </p:txBody>
      </p:sp>
      <p:pic>
        <p:nvPicPr>
          <p:cNvPr id="7" name="Picture 6">
            <a:extLst>
              <a:ext uri="{FF2B5EF4-FFF2-40B4-BE49-F238E27FC236}">
                <a16:creationId xmlns:a16="http://schemas.microsoft.com/office/drawing/2014/main" id="{B372C5B5-F753-3F45-9DB3-D8971396E706}"/>
              </a:ext>
            </a:extLst>
          </p:cNvPr>
          <p:cNvPicPr>
            <a:picLocks noChangeAspect="1"/>
          </p:cNvPicPr>
          <p:nvPr/>
        </p:nvPicPr>
        <p:blipFill>
          <a:blip r:embed="rId3"/>
          <a:stretch>
            <a:fillRect/>
          </a:stretch>
        </p:blipFill>
        <p:spPr>
          <a:xfrm>
            <a:off x="5808372" y="1333500"/>
            <a:ext cx="5545428" cy="4159071"/>
          </a:xfrm>
          <a:prstGeom prst="rect">
            <a:avLst/>
          </a:prstGeom>
        </p:spPr>
      </p:pic>
    </p:spTree>
    <p:extLst>
      <p:ext uri="{BB962C8B-B14F-4D97-AF65-F5344CB8AC3E}">
        <p14:creationId xmlns:p14="http://schemas.microsoft.com/office/powerpoint/2010/main" val="2508763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014E89-49E7-C84A-85B0-C4DB98C4234E}"/>
              </a:ext>
            </a:extLst>
          </p:cNvPr>
          <p:cNvSpPr>
            <a:spLocks noGrp="1"/>
          </p:cNvSpPr>
          <p:nvPr>
            <p:ph type="title"/>
          </p:nvPr>
        </p:nvSpPr>
        <p:spPr/>
        <p:txBody>
          <a:bodyPr/>
          <a:lstStyle/>
          <a:p>
            <a:r>
              <a:rPr lang="en-US" dirty="0"/>
              <a:t>CUDA </a:t>
            </a:r>
          </a:p>
        </p:txBody>
      </p:sp>
      <p:sp>
        <p:nvSpPr>
          <p:cNvPr id="6" name="Content Placeholder 5">
            <a:extLst>
              <a:ext uri="{FF2B5EF4-FFF2-40B4-BE49-F238E27FC236}">
                <a16:creationId xmlns:a16="http://schemas.microsoft.com/office/drawing/2014/main" id="{2D1E8E57-1512-9C45-847E-D2771A9B4762}"/>
              </a:ext>
            </a:extLst>
          </p:cNvPr>
          <p:cNvSpPr>
            <a:spLocks noGrp="1"/>
          </p:cNvSpPr>
          <p:nvPr>
            <p:ph idx="1"/>
          </p:nvPr>
        </p:nvSpPr>
        <p:spPr>
          <a:xfrm>
            <a:off x="399245" y="1692001"/>
            <a:ext cx="11165983" cy="4747436"/>
          </a:xfrm>
        </p:spPr>
        <p:txBody>
          <a:bodyPr>
            <a:normAutofit fontScale="92500"/>
          </a:bodyPr>
          <a:lstStyle/>
          <a:p>
            <a:r>
              <a:rPr lang="en-US" dirty="0"/>
              <a:t>General purpose parallel computing platform and programming model to solve complex computational problems in more efficient way than on a CPU.</a:t>
            </a:r>
          </a:p>
          <a:p>
            <a:r>
              <a:rPr lang="en-US" dirty="0"/>
              <a:t>All NVIDIA GPUs - GeForce®, Quadro®, and Tesla® - support CUDA®</a:t>
            </a:r>
          </a:p>
          <a:p>
            <a:r>
              <a:rPr lang="en-US" dirty="0"/>
              <a:t>Supports C, C++, Fortran, Python. Compatible with OpenCL &amp; </a:t>
            </a:r>
            <a:r>
              <a:rPr lang="en-US" dirty="0" err="1"/>
              <a:t>OpenACC</a:t>
            </a:r>
            <a:r>
              <a:rPr lang="en-US" dirty="0"/>
              <a:t>.</a:t>
            </a:r>
          </a:p>
          <a:p>
            <a:r>
              <a:rPr lang="en-US" dirty="0"/>
              <a:t>Compatible with Windows, Linux, OS X.</a:t>
            </a:r>
          </a:p>
          <a:p>
            <a:r>
              <a:rPr lang="en-US" dirty="0"/>
              <a:t>Automatic Thread management (can handle +100k threads)</a:t>
            </a:r>
          </a:p>
          <a:p>
            <a:r>
              <a:rPr lang="en-US" dirty="0"/>
              <a:t>Multithreading: hides latency and helps maximize GPU utilization.</a:t>
            </a:r>
          </a:p>
          <a:p>
            <a:r>
              <a:rPr lang="en-US" dirty="0"/>
              <a:t>Transparent for the programmer.</a:t>
            </a:r>
          </a:p>
          <a:p>
            <a:r>
              <a:rPr lang="en-US" dirty="0"/>
              <a:t>Limited synchronization between threads is provided.</a:t>
            </a:r>
          </a:p>
          <a:p>
            <a:r>
              <a:rPr lang="en-US" dirty="0"/>
              <a:t>Difficult to dead-lock. Disadvantage of Message Passing.</a:t>
            </a:r>
          </a:p>
          <a:p>
            <a:endParaRPr lang="en-US" dirty="0"/>
          </a:p>
        </p:txBody>
      </p:sp>
    </p:spTree>
    <p:extLst>
      <p:ext uri="{BB962C8B-B14F-4D97-AF65-F5344CB8AC3E}">
        <p14:creationId xmlns:p14="http://schemas.microsoft.com/office/powerpoint/2010/main" val="4048313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5A140-2551-8F42-BC39-5BBBA0AB51FC}"/>
              </a:ext>
            </a:extLst>
          </p:cNvPr>
          <p:cNvSpPr>
            <a:spLocks noGrp="1"/>
          </p:cNvSpPr>
          <p:nvPr>
            <p:ph idx="1"/>
          </p:nvPr>
        </p:nvSpPr>
        <p:spPr>
          <a:xfrm>
            <a:off x="431799" y="1416676"/>
            <a:ext cx="11468279" cy="4939674"/>
          </a:xfrm>
        </p:spPr>
        <p:txBody>
          <a:bodyPr>
            <a:normAutofit lnSpcReduction="10000"/>
          </a:bodyPr>
          <a:lstStyle/>
          <a:p>
            <a:r>
              <a:rPr lang="en-US" dirty="0"/>
              <a:t>CUDA toolkit provides ways to obtain best performance from NVIDIA GPUs [27]. </a:t>
            </a:r>
          </a:p>
          <a:p>
            <a:r>
              <a:rPr lang="en-US" dirty="0"/>
              <a:t>Optimized for various GPU hardware &amp; software. Hence, GPU performance is not too different across various GPUs. </a:t>
            </a:r>
          </a:p>
          <a:p>
            <a:r>
              <a:rPr lang="en-US" dirty="0"/>
              <a:t>CUDA code is forward compatible with future hardware.</a:t>
            </a:r>
          </a:p>
          <a:p>
            <a:r>
              <a:rPr lang="en-US" dirty="0"/>
              <a:t>Number crunching: Modern graphics cards are capable of performing few teraflops (</a:t>
            </a:r>
            <a:r>
              <a:rPr lang="en-US" i="1" dirty="0"/>
              <a:t>TFLOPS</a:t>
            </a:r>
            <a:r>
              <a:rPr lang="en-US" dirty="0"/>
              <a:t>) of operation. </a:t>
            </a:r>
          </a:p>
          <a:p>
            <a:r>
              <a:rPr lang="en-US" dirty="0"/>
              <a:t>Floating-point operations per second (</a:t>
            </a:r>
            <a:r>
              <a:rPr lang="en-US" b="1" i="1" dirty="0"/>
              <a:t>FLOPS</a:t>
            </a:r>
            <a:r>
              <a:rPr lang="en-US" dirty="0"/>
              <a:t>) - Effective benchmark for GPU performance that measures how much math a GPU can do in a very short amount of time.</a:t>
            </a:r>
          </a:p>
          <a:p>
            <a:r>
              <a:rPr lang="en-US" dirty="0"/>
              <a:t>Power and cooling important factors for GPU computing.</a:t>
            </a:r>
          </a:p>
          <a:p>
            <a:endParaRPr lang="en-US" dirty="0"/>
          </a:p>
        </p:txBody>
      </p:sp>
      <p:sp>
        <p:nvSpPr>
          <p:cNvPr id="3" name="Slide Number Placeholder 2">
            <a:extLst>
              <a:ext uri="{FF2B5EF4-FFF2-40B4-BE49-F238E27FC236}">
                <a16:creationId xmlns:a16="http://schemas.microsoft.com/office/drawing/2014/main" id="{02AA1875-B8D3-0340-AD51-556D35348C79}"/>
              </a:ext>
            </a:extLst>
          </p:cNvPr>
          <p:cNvSpPr>
            <a:spLocks noGrp="1"/>
          </p:cNvSpPr>
          <p:nvPr>
            <p:ph type="sldNum" sz="quarter" idx="10"/>
          </p:nvPr>
        </p:nvSpPr>
        <p:spPr/>
        <p:txBody>
          <a:bodyPr/>
          <a:lstStyle/>
          <a:p>
            <a:fld id="{2BE017B6-6466-CA44-A203-DCC007137B39}" type="slidenum">
              <a:rPr lang="en-US" smtClean="0"/>
              <a:pPr/>
              <a:t>50</a:t>
            </a:fld>
            <a:endParaRPr lang="en-US" dirty="0"/>
          </a:p>
        </p:txBody>
      </p:sp>
    </p:spTree>
    <p:extLst>
      <p:ext uri="{BB962C8B-B14F-4D97-AF65-F5344CB8AC3E}">
        <p14:creationId xmlns:p14="http://schemas.microsoft.com/office/powerpoint/2010/main" val="162902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74" y="117665"/>
            <a:ext cx="5671261" cy="1325563"/>
          </a:xfrm>
        </p:spPr>
        <p:txBody>
          <a:bodyPr/>
          <a:lstStyle/>
          <a:p>
            <a:r>
              <a:rPr lang="en-US" dirty="0"/>
              <a:t>CPUs vs GPUs</a:t>
            </a:r>
          </a:p>
        </p:txBody>
      </p:sp>
      <p:sp>
        <p:nvSpPr>
          <p:cNvPr id="6" name="Content Placeholder 5"/>
          <p:cNvSpPr>
            <a:spLocks noGrp="1"/>
          </p:cNvSpPr>
          <p:nvPr>
            <p:ph sz="half" idx="1"/>
          </p:nvPr>
        </p:nvSpPr>
        <p:spPr>
          <a:xfrm>
            <a:off x="164874" y="1681933"/>
            <a:ext cx="5830977" cy="5039541"/>
          </a:xfrm>
        </p:spPr>
        <p:txBody>
          <a:bodyPr>
            <a:normAutofit fontScale="92500" lnSpcReduction="10000"/>
          </a:bodyPr>
          <a:lstStyle/>
          <a:p>
            <a:r>
              <a:rPr lang="en-US" dirty="0"/>
              <a:t>CPU - millions of transistors [3], ~ 4-8 cores. </a:t>
            </a:r>
          </a:p>
          <a:p>
            <a:r>
              <a:rPr lang="en-US" dirty="0"/>
              <a:t>GPU - 100s of smaller processing cores [4], known as Arithmetic Logic Units [ALUs]). </a:t>
            </a:r>
          </a:p>
          <a:p>
            <a:r>
              <a:rPr lang="en-US" dirty="0"/>
              <a:t>CPU - Low latency &amp; reasonable throughput. Computes a job as fast as possible.</a:t>
            </a:r>
          </a:p>
          <a:p>
            <a:r>
              <a:rPr lang="en-US" dirty="0"/>
              <a:t>GPU - High throughput &amp; reasonable latency (</a:t>
            </a:r>
            <a:r>
              <a:rPr lang="en-US" i="1" dirty="0"/>
              <a:t>delay between a user's action and an application's response to that action</a:t>
            </a:r>
            <a:r>
              <a:rPr lang="en-US" dirty="0"/>
              <a:t>). Computes many jobs within a reasonable timeframe.</a:t>
            </a:r>
            <a:endParaRPr lang="en-US" sz="3000"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6</a:t>
            </a:fld>
            <a:endParaRPr lang="en-US" dirty="0"/>
          </a:p>
        </p:txBody>
      </p:sp>
      <p:pic>
        <p:nvPicPr>
          <p:cNvPr id="9" name="Content Placeholder 8">
            <a:extLst>
              <a:ext uri="{FF2B5EF4-FFF2-40B4-BE49-F238E27FC236}">
                <a16:creationId xmlns:a16="http://schemas.microsoft.com/office/drawing/2014/main" id="{FE84BE4E-558A-5748-B84E-4D2B70CE61F6}"/>
              </a:ext>
            </a:extLst>
          </p:cNvPr>
          <p:cNvPicPr>
            <a:picLocks noGrp="1" noChangeAspect="1"/>
          </p:cNvPicPr>
          <p:nvPr>
            <p:ph sz="half" idx="2"/>
          </p:nvPr>
        </p:nvPicPr>
        <p:blipFill>
          <a:blip r:embed="rId3"/>
          <a:stretch>
            <a:fillRect/>
          </a:stretch>
        </p:blipFill>
        <p:spPr>
          <a:xfrm>
            <a:off x="6355865" y="313608"/>
            <a:ext cx="5671261" cy="3215203"/>
          </a:xfrm>
        </p:spPr>
      </p:pic>
    </p:spTree>
    <p:extLst>
      <p:ext uri="{BB962C8B-B14F-4D97-AF65-F5344CB8AC3E}">
        <p14:creationId xmlns:p14="http://schemas.microsoft.com/office/powerpoint/2010/main" val="6224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18D-D6BA-174E-B82E-14C9C260E992}"/>
              </a:ext>
            </a:extLst>
          </p:cNvPr>
          <p:cNvSpPr>
            <a:spLocks noGrp="1"/>
          </p:cNvSpPr>
          <p:nvPr>
            <p:ph type="title"/>
          </p:nvPr>
        </p:nvSpPr>
        <p:spPr/>
        <p:txBody>
          <a:bodyPr/>
          <a:lstStyle/>
          <a:p>
            <a:r>
              <a:rPr lang="en-US" dirty="0"/>
              <a:t>Multi GPU Programming</a:t>
            </a:r>
          </a:p>
        </p:txBody>
      </p:sp>
      <p:sp>
        <p:nvSpPr>
          <p:cNvPr id="3" name="Content Placeholder 2">
            <a:extLst>
              <a:ext uri="{FF2B5EF4-FFF2-40B4-BE49-F238E27FC236}">
                <a16:creationId xmlns:a16="http://schemas.microsoft.com/office/drawing/2014/main" id="{32E5CC88-4DF9-904E-BD18-39A53D9E6955}"/>
              </a:ext>
            </a:extLst>
          </p:cNvPr>
          <p:cNvSpPr>
            <a:spLocks noGrp="1"/>
          </p:cNvSpPr>
          <p:nvPr>
            <p:ph sz="half" idx="1"/>
          </p:nvPr>
        </p:nvSpPr>
        <p:spPr/>
        <p:txBody>
          <a:bodyPr>
            <a:normAutofit/>
          </a:bodyPr>
          <a:lstStyle/>
          <a:p>
            <a:r>
              <a:rPr lang="en-US" dirty="0"/>
              <a:t>Comparison of single with multiple GPU modules [29]. </a:t>
            </a:r>
          </a:p>
          <a:p>
            <a:r>
              <a:rPr lang="en-US" dirty="0"/>
              <a:t>Combining multiple GPUs together enhances performance scaling beyond Moore's law. </a:t>
            </a:r>
          </a:p>
          <a:p>
            <a:r>
              <a:rPr lang="en-US" dirty="0"/>
              <a:t>Multiple GPU code, needs to be optimized &amp; made suitable for </a:t>
            </a:r>
            <a:r>
              <a:rPr lang="en-US" b="1" dirty="0"/>
              <a:t>inter-GPU</a:t>
            </a:r>
            <a:r>
              <a:rPr lang="en-US" dirty="0"/>
              <a:t> communication before implementation [30].</a:t>
            </a:r>
          </a:p>
        </p:txBody>
      </p:sp>
      <p:pic>
        <p:nvPicPr>
          <p:cNvPr id="7" name="Content Placeholder 6">
            <a:extLst>
              <a:ext uri="{FF2B5EF4-FFF2-40B4-BE49-F238E27FC236}">
                <a16:creationId xmlns:a16="http://schemas.microsoft.com/office/drawing/2014/main" id="{ADACC514-B2F8-9F4C-A4A0-4CB270B45EE9}"/>
              </a:ext>
            </a:extLst>
          </p:cNvPr>
          <p:cNvPicPr>
            <a:picLocks noGrp="1" noChangeAspect="1"/>
          </p:cNvPicPr>
          <p:nvPr>
            <p:ph sz="half" idx="2"/>
          </p:nvPr>
        </p:nvPicPr>
        <p:blipFill>
          <a:blip r:embed="rId3"/>
          <a:stretch>
            <a:fillRect/>
          </a:stretch>
        </p:blipFill>
        <p:spPr>
          <a:xfrm>
            <a:off x="6164756" y="1690688"/>
            <a:ext cx="5911333" cy="3348508"/>
          </a:xfrm>
        </p:spPr>
      </p:pic>
      <p:sp>
        <p:nvSpPr>
          <p:cNvPr id="5" name="Slide Number Placeholder 4">
            <a:extLst>
              <a:ext uri="{FF2B5EF4-FFF2-40B4-BE49-F238E27FC236}">
                <a16:creationId xmlns:a16="http://schemas.microsoft.com/office/drawing/2014/main" id="{F125157E-0445-E94C-82FA-AE3ED98804D2}"/>
              </a:ext>
            </a:extLst>
          </p:cNvPr>
          <p:cNvSpPr>
            <a:spLocks noGrp="1"/>
          </p:cNvSpPr>
          <p:nvPr>
            <p:ph type="sldNum" sz="quarter" idx="10"/>
          </p:nvPr>
        </p:nvSpPr>
        <p:spPr/>
        <p:txBody>
          <a:bodyPr/>
          <a:lstStyle/>
          <a:p>
            <a:fld id="{2BE017B6-6466-CA44-A203-DCC007137B39}" type="slidenum">
              <a:rPr lang="en-US" smtClean="0"/>
              <a:pPr/>
              <a:t>51</a:t>
            </a:fld>
            <a:endParaRPr lang="en-US" dirty="0"/>
          </a:p>
        </p:txBody>
      </p:sp>
    </p:spTree>
    <p:extLst>
      <p:ext uri="{BB962C8B-B14F-4D97-AF65-F5344CB8AC3E}">
        <p14:creationId xmlns:p14="http://schemas.microsoft.com/office/powerpoint/2010/main" val="203000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1993E-3DB3-6244-B6B3-F6DD29DBC1D7}"/>
              </a:ext>
            </a:extLst>
          </p:cNvPr>
          <p:cNvSpPr>
            <a:spLocks noGrp="1"/>
          </p:cNvSpPr>
          <p:nvPr>
            <p:ph idx="1"/>
          </p:nvPr>
        </p:nvSpPr>
        <p:spPr>
          <a:xfrm>
            <a:off x="838200" y="321972"/>
            <a:ext cx="10515600" cy="6399503"/>
          </a:xfrm>
        </p:spPr>
        <p:txBody>
          <a:bodyPr/>
          <a:lstStyle/>
          <a:p>
            <a:pPr marL="0" indent="0">
              <a:buNone/>
            </a:pPr>
            <a:r>
              <a:rPr lang="en-US" dirty="0"/>
              <a:t>CPU vs GPU Performance using Matrix Multiplication</a:t>
            </a:r>
          </a:p>
        </p:txBody>
      </p:sp>
      <p:sp>
        <p:nvSpPr>
          <p:cNvPr id="3" name="Slide Number Placeholder 2">
            <a:extLst>
              <a:ext uri="{FF2B5EF4-FFF2-40B4-BE49-F238E27FC236}">
                <a16:creationId xmlns:a16="http://schemas.microsoft.com/office/drawing/2014/main" id="{897B1A89-6B7E-0B49-A816-567DAEAF98E9}"/>
              </a:ext>
            </a:extLst>
          </p:cNvPr>
          <p:cNvSpPr>
            <a:spLocks noGrp="1"/>
          </p:cNvSpPr>
          <p:nvPr>
            <p:ph type="sldNum" sz="quarter" idx="10"/>
          </p:nvPr>
        </p:nvSpPr>
        <p:spPr/>
        <p:txBody>
          <a:bodyPr/>
          <a:lstStyle/>
          <a:p>
            <a:fld id="{2BE017B6-6466-CA44-A203-DCC007137B39}" type="slidenum">
              <a:rPr lang="en-US" smtClean="0"/>
              <a:pPr/>
              <a:t>52</a:t>
            </a:fld>
            <a:endParaRPr lang="en-US" dirty="0"/>
          </a:p>
        </p:txBody>
      </p:sp>
      <p:sp>
        <p:nvSpPr>
          <p:cNvPr id="5" name="TextBox 4">
            <a:extLst>
              <a:ext uri="{FF2B5EF4-FFF2-40B4-BE49-F238E27FC236}">
                <a16:creationId xmlns:a16="http://schemas.microsoft.com/office/drawing/2014/main" id="{5E832743-3BE4-E54E-BF82-4E3F93281DA0}"/>
              </a:ext>
            </a:extLst>
          </p:cNvPr>
          <p:cNvSpPr txBox="1"/>
          <p:nvPr/>
        </p:nvSpPr>
        <p:spPr>
          <a:xfrm>
            <a:off x="851079" y="798009"/>
            <a:ext cx="7146701" cy="461665"/>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Exercise_MATLAB</a:t>
            </a:r>
            <a:endParaRPr lang="en-US" sz="2400" dirty="0"/>
          </a:p>
        </p:txBody>
      </p:sp>
      <p:sp>
        <p:nvSpPr>
          <p:cNvPr id="7" name="TextBox 6">
            <a:extLst>
              <a:ext uri="{FF2B5EF4-FFF2-40B4-BE49-F238E27FC236}">
                <a16:creationId xmlns:a16="http://schemas.microsoft.com/office/drawing/2014/main" id="{B5E11448-90C6-8543-BF2D-B5D9B200F2DD}"/>
              </a:ext>
            </a:extLst>
          </p:cNvPr>
          <p:cNvSpPr txBox="1"/>
          <p:nvPr/>
        </p:nvSpPr>
        <p:spPr>
          <a:xfrm>
            <a:off x="838198" y="1519023"/>
            <a:ext cx="10044449" cy="5078313"/>
          </a:xfrm>
          <a:prstGeom prst="rect">
            <a:avLst/>
          </a:prstGeom>
          <a:solidFill>
            <a:schemeClr val="bg2"/>
          </a:solidFill>
        </p:spPr>
        <p:txBody>
          <a:bodyPr wrap="square" rtlCol="0">
            <a:spAutoFit/>
          </a:bodyPr>
          <a:lstStyle/>
          <a:p>
            <a:r>
              <a:rPr lang="en-US" dirty="0"/>
              <a:t>% Declare a function that performs matrix multiplication on CPU and GPU, function </a:t>
            </a:r>
            <a:r>
              <a:rPr lang="en-US" dirty="0" err="1"/>
              <a:t>matmult</a:t>
            </a:r>
            <a:r>
              <a:rPr lang="en-US" dirty="0"/>
              <a:t>(A, B).</a:t>
            </a:r>
          </a:p>
          <a:p>
            <a:r>
              <a:rPr lang="en-US" dirty="0"/>
              <a:t>% Declare variables and arrays, say A &amp; B. Arrays should be large in size. Here, 1 M.</a:t>
            </a:r>
          </a:p>
          <a:p>
            <a:r>
              <a:rPr lang="en-US" dirty="0"/>
              <a:t>% Perform matrix multiplication on </a:t>
            </a:r>
            <a:r>
              <a:rPr lang="en-US" b="1" dirty="0"/>
              <a:t>CPU</a:t>
            </a:r>
          </a:p>
          <a:p>
            <a:r>
              <a:rPr lang="en-US" dirty="0"/>
              <a:t>tic</a:t>
            </a:r>
          </a:p>
          <a:p>
            <a:r>
              <a:rPr lang="en-US" dirty="0"/>
              <a:t>C = A*B;   </a:t>
            </a:r>
          </a:p>
          <a:p>
            <a:r>
              <a:rPr lang="en-US" dirty="0" err="1"/>
              <a:t>tC</a:t>
            </a:r>
            <a:r>
              <a:rPr lang="en-US" dirty="0"/>
              <a:t> = toc;</a:t>
            </a:r>
          </a:p>
          <a:p>
            <a:endParaRPr lang="en-US" dirty="0"/>
          </a:p>
          <a:p>
            <a:r>
              <a:rPr lang="en-US" dirty="0"/>
              <a:t>% </a:t>
            </a:r>
            <a:r>
              <a:rPr lang="en-US" b="1" dirty="0"/>
              <a:t>Copy</a:t>
            </a:r>
            <a:r>
              <a:rPr lang="en-US" dirty="0"/>
              <a:t> A and B from </a:t>
            </a:r>
            <a:r>
              <a:rPr lang="en-US" b="1" dirty="0"/>
              <a:t>CPU</a:t>
            </a:r>
            <a:r>
              <a:rPr lang="en-US" dirty="0"/>
              <a:t> to </a:t>
            </a:r>
            <a:r>
              <a:rPr lang="en-US" b="1" dirty="0"/>
              <a:t>GPU</a:t>
            </a:r>
            <a:r>
              <a:rPr lang="en-US" dirty="0"/>
              <a:t> using </a:t>
            </a:r>
            <a:r>
              <a:rPr lang="en-US" b="1" i="1" dirty="0" err="1"/>
              <a:t>gpuArray</a:t>
            </a:r>
            <a:r>
              <a:rPr lang="en-US" b="1" i="1" dirty="0"/>
              <a:t>()</a:t>
            </a:r>
            <a:r>
              <a:rPr lang="en-US" dirty="0"/>
              <a:t> functionality of MATLAB.</a:t>
            </a:r>
          </a:p>
          <a:p>
            <a:r>
              <a:rPr lang="en-US" dirty="0"/>
              <a:t>a = </a:t>
            </a:r>
            <a:r>
              <a:rPr lang="en-US" dirty="0" err="1"/>
              <a:t>gpuArray</a:t>
            </a:r>
            <a:r>
              <a:rPr lang="en-US" dirty="0"/>
              <a:t>(A); b = </a:t>
            </a:r>
            <a:r>
              <a:rPr lang="en-US" dirty="0" err="1"/>
              <a:t>gpuArray</a:t>
            </a:r>
            <a:r>
              <a:rPr lang="en-US" dirty="0"/>
              <a:t>(B);</a:t>
            </a:r>
          </a:p>
          <a:p>
            <a:endParaRPr lang="en-US" dirty="0"/>
          </a:p>
          <a:p>
            <a:r>
              <a:rPr lang="en-US" dirty="0"/>
              <a:t>% Perform matrix multiplication on </a:t>
            </a:r>
            <a:r>
              <a:rPr lang="en-US" b="1" dirty="0"/>
              <a:t>GPU</a:t>
            </a:r>
          </a:p>
          <a:p>
            <a:r>
              <a:rPr lang="en-US" dirty="0"/>
              <a:t>tic</a:t>
            </a:r>
          </a:p>
          <a:p>
            <a:r>
              <a:rPr lang="en-US" dirty="0"/>
              <a:t>c = a*b;   </a:t>
            </a:r>
          </a:p>
          <a:p>
            <a:r>
              <a:rPr lang="en-US" dirty="0" err="1"/>
              <a:t>tgpu</a:t>
            </a:r>
            <a:r>
              <a:rPr lang="en-US" dirty="0"/>
              <a:t> = toc;</a:t>
            </a:r>
          </a:p>
          <a:p>
            <a:endParaRPr lang="en-US" dirty="0"/>
          </a:p>
          <a:p>
            <a:r>
              <a:rPr lang="en-US" dirty="0"/>
              <a:t>% </a:t>
            </a:r>
            <a:r>
              <a:rPr lang="en-US" b="1" dirty="0"/>
              <a:t>Copy</a:t>
            </a:r>
            <a:r>
              <a:rPr lang="en-US" dirty="0"/>
              <a:t> data from </a:t>
            </a:r>
            <a:r>
              <a:rPr lang="en-US" b="1" dirty="0"/>
              <a:t>GPU</a:t>
            </a:r>
            <a:r>
              <a:rPr lang="en-US" dirty="0"/>
              <a:t> to </a:t>
            </a:r>
            <a:r>
              <a:rPr lang="en-US" b="1" dirty="0"/>
              <a:t>CPU</a:t>
            </a:r>
            <a:r>
              <a:rPr lang="en-US" dirty="0"/>
              <a:t> using </a:t>
            </a:r>
            <a:r>
              <a:rPr lang="en-US" b="1" i="1" dirty="0"/>
              <a:t>gather()</a:t>
            </a:r>
            <a:r>
              <a:rPr lang="en-US" dirty="0"/>
              <a:t>.</a:t>
            </a:r>
          </a:p>
          <a:p>
            <a:endParaRPr lang="en-US" dirty="0"/>
          </a:p>
          <a:p>
            <a:r>
              <a:rPr lang="en-US" dirty="0"/>
              <a:t>% Display Results by running the job using </a:t>
            </a:r>
            <a:r>
              <a:rPr lang="en-US" b="1" i="1" dirty="0" err="1"/>
              <a:t>sbatch</a:t>
            </a:r>
            <a:r>
              <a:rPr lang="en-US" dirty="0"/>
              <a:t>: </a:t>
            </a:r>
            <a:r>
              <a:rPr lang="en-US" dirty="0" err="1"/>
              <a:t>sbatch</a:t>
            </a:r>
            <a:r>
              <a:rPr lang="en-US" dirty="0"/>
              <a:t> </a:t>
            </a:r>
            <a:r>
              <a:rPr lang="en-US" dirty="0" err="1"/>
              <a:t>main_m.bash</a:t>
            </a:r>
            <a:endParaRPr lang="en-US" dirty="0"/>
          </a:p>
        </p:txBody>
      </p:sp>
    </p:spTree>
    <p:extLst>
      <p:ext uri="{BB962C8B-B14F-4D97-AF65-F5344CB8AC3E}">
        <p14:creationId xmlns:p14="http://schemas.microsoft.com/office/powerpoint/2010/main" val="16574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F23DFB-B7DF-3644-AB2A-9D73D3855CBE}"/>
              </a:ext>
            </a:extLst>
          </p:cNvPr>
          <p:cNvSpPr>
            <a:spLocks noGrp="1"/>
          </p:cNvSpPr>
          <p:nvPr>
            <p:ph idx="1"/>
          </p:nvPr>
        </p:nvSpPr>
        <p:spPr>
          <a:xfrm>
            <a:off x="838198" y="270455"/>
            <a:ext cx="10515602" cy="6451020"/>
          </a:xfrm>
        </p:spPr>
        <p:txBody>
          <a:bodyPr/>
          <a:lstStyle/>
          <a:p>
            <a:pPr marL="0" indent="0">
              <a:buNone/>
            </a:pPr>
            <a:r>
              <a:rPr lang="en-US" dirty="0" err="1"/>
              <a:t>Tensorflow</a:t>
            </a:r>
            <a:r>
              <a:rPr lang="en-US" dirty="0"/>
              <a:t> For GPU</a:t>
            </a:r>
          </a:p>
        </p:txBody>
      </p:sp>
      <p:sp>
        <p:nvSpPr>
          <p:cNvPr id="3" name="Slide Number Placeholder 2">
            <a:extLst>
              <a:ext uri="{FF2B5EF4-FFF2-40B4-BE49-F238E27FC236}">
                <a16:creationId xmlns:a16="http://schemas.microsoft.com/office/drawing/2014/main" id="{A5E08AA2-D3F6-1743-BD5F-03D4C068FE1B}"/>
              </a:ext>
            </a:extLst>
          </p:cNvPr>
          <p:cNvSpPr>
            <a:spLocks noGrp="1"/>
          </p:cNvSpPr>
          <p:nvPr>
            <p:ph type="sldNum" sz="quarter" idx="10"/>
          </p:nvPr>
        </p:nvSpPr>
        <p:spPr/>
        <p:txBody>
          <a:bodyPr/>
          <a:lstStyle/>
          <a:p>
            <a:fld id="{2BE017B6-6466-CA44-A203-DCC007137B39}" type="slidenum">
              <a:rPr lang="en-US" smtClean="0"/>
              <a:pPr/>
              <a:t>53</a:t>
            </a:fld>
            <a:endParaRPr lang="en-US" dirty="0"/>
          </a:p>
        </p:txBody>
      </p:sp>
      <p:sp>
        <p:nvSpPr>
          <p:cNvPr id="5" name="TextBox 4">
            <a:extLst>
              <a:ext uri="{FF2B5EF4-FFF2-40B4-BE49-F238E27FC236}">
                <a16:creationId xmlns:a16="http://schemas.microsoft.com/office/drawing/2014/main" id="{F5BFDE01-D668-024B-B8CD-D71F3AB26D4B}"/>
              </a:ext>
            </a:extLst>
          </p:cNvPr>
          <p:cNvSpPr txBox="1"/>
          <p:nvPr/>
        </p:nvSpPr>
        <p:spPr>
          <a:xfrm>
            <a:off x="851079" y="798009"/>
            <a:ext cx="7417157" cy="461665"/>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Exercise_Tensorflow</a:t>
            </a:r>
            <a:endParaRPr lang="en-US" sz="2400" dirty="0"/>
          </a:p>
        </p:txBody>
      </p:sp>
      <p:sp>
        <p:nvSpPr>
          <p:cNvPr id="6" name="TextBox 5">
            <a:extLst>
              <a:ext uri="{FF2B5EF4-FFF2-40B4-BE49-F238E27FC236}">
                <a16:creationId xmlns:a16="http://schemas.microsoft.com/office/drawing/2014/main" id="{B0F8C974-3CCA-7F41-95CE-065B613F2C4A}"/>
              </a:ext>
            </a:extLst>
          </p:cNvPr>
          <p:cNvSpPr txBox="1"/>
          <p:nvPr/>
        </p:nvSpPr>
        <p:spPr>
          <a:xfrm>
            <a:off x="838198" y="1441749"/>
            <a:ext cx="10289148" cy="5355312"/>
          </a:xfrm>
          <a:prstGeom prst="rect">
            <a:avLst/>
          </a:prstGeom>
          <a:solidFill>
            <a:schemeClr val="bg2"/>
          </a:solidFill>
        </p:spPr>
        <p:txBody>
          <a:bodyPr wrap="square" rtlCol="0">
            <a:spAutoFit/>
          </a:bodyPr>
          <a:lstStyle/>
          <a:p>
            <a:r>
              <a:rPr lang="en-US" dirty="0"/>
              <a:t># Create a </a:t>
            </a:r>
            <a:r>
              <a:rPr lang="en-US" dirty="0" err="1"/>
              <a:t>conda</a:t>
            </a:r>
            <a:r>
              <a:rPr lang="en-US" dirty="0"/>
              <a:t> environment using steps given in </a:t>
            </a:r>
            <a:r>
              <a:rPr lang="en-US" b="1" dirty="0" err="1"/>
              <a:t>create_tf-env_interactive.txt</a:t>
            </a:r>
            <a:endParaRPr lang="en-US" b="1" dirty="0"/>
          </a:p>
          <a:p>
            <a:r>
              <a:rPr lang="en-US" dirty="0"/>
              <a:t># Use </a:t>
            </a:r>
            <a:r>
              <a:rPr lang="en-US" dirty="0" err="1"/>
              <a:t>srun</a:t>
            </a:r>
            <a:r>
              <a:rPr lang="en-US" dirty="0"/>
              <a:t> to start an interactive session on a GPU compute node</a:t>
            </a:r>
          </a:p>
          <a:p>
            <a:r>
              <a:rPr lang="en-US" dirty="0" err="1"/>
              <a:t>srun</a:t>
            </a:r>
            <a:r>
              <a:rPr lang="en-US" dirty="0"/>
              <a:t> -p </a:t>
            </a:r>
            <a:r>
              <a:rPr lang="en-US" dirty="0" err="1"/>
              <a:t>gpu</a:t>
            </a:r>
            <a:r>
              <a:rPr lang="en-US" dirty="0"/>
              <a:t> --nodes=1 --x11 --</a:t>
            </a:r>
            <a:r>
              <a:rPr lang="en-US" dirty="0" err="1"/>
              <a:t>pty</a:t>
            </a:r>
            <a:r>
              <a:rPr lang="en-US" dirty="0"/>
              <a:t> --</a:t>
            </a:r>
            <a:r>
              <a:rPr lang="en-US" dirty="0" err="1"/>
              <a:t>gres</a:t>
            </a:r>
            <a:r>
              <a:rPr lang="en-US" dirty="0"/>
              <a:t>=gpu:1 --time=01:00:00 --export=ALL /bin/bash</a:t>
            </a:r>
          </a:p>
          <a:p>
            <a:endParaRPr lang="en-US" dirty="0"/>
          </a:p>
          <a:p>
            <a:r>
              <a:rPr lang="en-US" dirty="0"/>
              <a:t># Load required modules to create the environment</a:t>
            </a:r>
          </a:p>
          <a:p>
            <a:r>
              <a:rPr lang="en-US" dirty="0"/>
              <a:t>module load anaconda3/3.7 </a:t>
            </a:r>
            <a:r>
              <a:rPr lang="en-US" dirty="0" err="1"/>
              <a:t>cuda</a:t>
            </a:r>
            <a:r>
              <a:rPr lang="en-US" dirty="0"/>
              <a:t>/10.2</a:t>
            </a:r>
          </a:p>
          <a:p>
            <a:endParaRPr lang="en-US" dirty="0"/>
          </a:p>
          <a:p>
            <a:r>
              <a:rPr lang="en-US" dirty="0"/>
              <a:t># Create the environment using </a:t>
            </a:r>
            <a:r>
              <a:rPr lang="en-US" b="1" i="1" dirty="0" err="1"/>
              <a:t>conda</a:t>
            </a:r>
            <a:r>
              <a:rPr lang="en-US" b="1" i="1" dirty="0"/>
              <a:t> create</a:t>
            </a:r>
          </a:p>
          <a:p>
            <a:r>
              <a:rPr lang="en-US" dirty="0" err="1"/>
              <a:t>conda</a:t>
            </a:r>
            <a:r>
              <a:rPr lang="en-US" dirty="0"/>
              <a:t> create --name </a:t>
            </a:r>
            <a:r>
              <a:rPr lang="en-US" dirty="0" err="1"/>
              <a:t>TF_env</a:t>
            </a:r>
            <a:r>
              <a:rPr lang="en-US" dirty="0"/>
              <a:t> python=3.7 anaconda #where </a:t>
            </a:r>
            <a:r>
              <a:rPr lang="en-US" dirty="0" err="1"/>
              <a:t>TF_env</a:t>
            </a:r>
            <a:r>
              <a:rPr lang="en-US" dirty="0"/>
              <a:t> is the name of the </a:t>
            </a:r>
            <a:r>
              <a:rPr lang="en-US" dirty="0" err="1"/>
              <a:t>conda</a:t>
            </a:r>
            <a:r>
              <a:rPr lang="en-US" dirty="0"/>
              <a:t> environment</a:t>
            </a:r>
          </a:p>
          <a:p>
            <a:endParaRPr lang="en-US" dirty="0"/>
          </a:p>
          <a:p>
            <a:r>
              <a:rPr lang="en-US" dirty="0"/>
              <a:t>#Activate the environment using </a:t>
            </a:r>
            <a:r>
              <a:rPr lang="en-US" b="1" i="1" dirty="0"/>
              <a:t>source activate</a:t>
            </a:r>
          </a:p>
          <a:p>
            <a:r>
              <a:rPr lang="en-US" dirty="0"/>
              <a:t>source  activate </a:t>
            </a:r>
            <a:r>
              <a:rPr lang="en-US" dirty="0" err="1"/>
              <a:t>TF_env</a:t>
            </a:r>
            <a:endParaRPr lang="en-US" dirty="0"/>
          </a:p>
          <a:p>
            <a:endParaRPr lang="en-US" dirty="0"/>
          </a:p>
          <a:p>
            <a:r>
              <a:rPr lang="en-US" dirty="0"/>
              <a:t># Install </a:t>
            </a:r>
            <a:r>
              <a:rPr lang="en-US" dirty="0" err="1"/>
              <a:t>gpu</a:t>
            </a:r>
            <a:r>
              <a:rPr lang="en-US" dirty="0"/>
              <a:t> version of </a:t>
            </a:r>
            <a:r>
              <a:rPr lang="en-US" dirty="0" err="1"/>
              <a:t>tensorflow</a:t>
            </a:r>
            <a:r>
              <a:rPr lang="en-US" dirty="0"/>
              <a:t> using </a:t>
            </a:r>
            <a:r>
              <a:rPr lang="en-US" b="1" i="1" dirty="0" err="1"/>
              <a:t>conda</a:t>
            </a:r>
            <a:r>
              <a:rPr lang="en-US" b="1" i="1" dirty="0"/>
              <a:t> install</a:t>
            </a:r>
          </a:p>
          <a:p>
            <a:r>
              <a:rPr lang="en-US" dirty="0" err="1"/>
              <a:t>conda</a:t>
            </a:r>
            <a:r>
              <a:rPr lang="en-US" dirty="0"/>
              <a:t> install -c anaconda </a:t>
            </a:r>
            <a:r>
              <a:rPr lang="en-US" dirty="0" err="1"/>
              <a:t>tensorflow-gpu</a:t>
            </a:r>
            <a:endParaRPr lang="en-US" dirty="0"/>
          </a:p>
          <a:p>
            <a:endParaRPr lang="en-US" dirty="0"/>
          </a:p>
          <a:p>
            <a:r>
              <a:rPr lang="en-US" dirty="0"/>
              <a:t># Details on </a:t>
            </a:r>
            <a:r>
              <a:rPr lang="en-US" dirty="0">
                <a:hlinkClick r:id="rId2"/>
              </a:rPr>
              <a:t>https://rc-docs.northeastern.edu/en/latest/using-discovery/workingwithgpu.html</a:t>
            </a:r>
            <a:endParaRPr lang="en-US" dirty="0"/>
          </a:p>
          <a:p>
            <a:r>
              <a:rPr lang="en-US" dirty="0"/>
              <a:t># Run the sample program on matrix multiplication using tensors on GPU using </a:t>
            </a:r>
            <a:r>
              <a:rPr lang="en-US" b="1" i="1" dirty="0" err="1"/>
              <a:t>sbatch</a:t>
            </a:r>
            <a:r>
              <a:rPr lang="en-US" dirty="0"/>
              <a:t>.</a:t>
            </a:r>
          </a:p>
          <a:p>
            <a:r>
              <a:rPr lang="en-US" dirty="0" err="1"/>
              <a:t>sbatch</a:t>
            </a:r>
            <a:r>
              <a:rPr lang="en-US" dirty="0"/>
              <a:t> </a:t>
            </a:r>
            <a:r>
              <a:rPr lang="en-US" dirty="0" err="1"/>
              <a:t>main_tf.bash</a:t>
            </a:r>
            <a:endParaRPr lang="en-US" dirty="0"/>
          </a:p>
        </p:txBody>
      </p:sp>
    </p:spTree>
    <p:extLst>
      <p:ext uri="{BB962C8B-B14F-4D97-AF65-F5344CB8AC3E}">
        <p14:creationId xmlns:p14="http://schemas.microsoft.com/office/powerpoint/2010/main" val="33205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70EE1-B8E8-FA4A-B940-6D8FF345182C}"/>
              </a:ext>
            </a:extLst>
          </p:cNvPr>
          <p:cNvSpPr>
            <a:spLocks noGrp="1"/>
          </p:cNvSpPr>
          <p:nvPr>
            <p:ph idx="1"/>
          </p:nvPr>
        </p:nvSpPr>
        <p:spPr>
          <a:xfrm>
            <a:off x="-1" y="785610"/>
            <a:ext cx="12121167" cy="6072389"/>
          </a:xfrm>
        </p:spPr>
        <p:txBody>
          <a:bodyPr/>
          <a:lstStyle/>
          <a:p>
            <a:pPr marL="0" indent="0">
              <a:buNone/>
            </a:pPr>
            <a:r>
              <a:rPr lang="en-US" dirty="0"/>
              <a:t>         </a:t>
            </a:r>
            <a:r>
              <a:rPr lang="en-US" b="1" dirty="0"/>
              <a:t>SAXPY - Single-precision A*X Plus Y</a:t>
            </a:r>
          </a:p>
          <a:p>
            <a:r>
              <a:rPr lang="en-US" sz="2400" dirty="0"/>
              <a:t> SAXPY stands for “Single-precision A*X Plus Y”, and is a good “hello world” example for parallel computation (</a:t>
            </a:r>
            <a:r>
              <a:rPr lang="en-US" sz="2000" dirty="0">
                <a:latin typeface="Courier New" panose="02070309020205020404" pitchFamily="49" charset="0"/>
                <a:cs typeface="Courier New" panose="02070309020205020404" pitchFamily="49" charset="0"/>
              </a:rPr>
              <a:t>cat ~/</a:t>
            </a:r>
            <a:r>
              <a:rPr lang="en-US" sz="2000" dirty="0" err="1">
                <a:latin typeface="Courier New" panose="02070309020205020404" pitchFamily="49" charset="0"/>
                <a:cs typeface="Courier New" panose="02070309020205020404" pitchFamily="49" charset="0"/>
              </a:rPr>
              <a:t>Using_GPUs_on_Discovery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Exercise_SAXPY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saxpy.cu</a:t>
            </a:r>
            <a:r>
              <a:rPr lang="en-US" sz="2400" dirty="0"/>
              <a:t>):</a:t>
            </a:r>
          </a:p>
        </p:txBody>
      </p:sp>
      <p:sp>
        <p:nvSpPr>
          <p:cNvPr id="3" name="Slide Number Placeholder 2">
            <a:extLst>
              <a:ext uri="{FF2B5EF4-FFF2-40B4-BE49-F238E27FC236}">
                <a16:creationId xmlns:a16="http://schemas.microsoft.com/office/drawing/2014/main" id="{172ACD72-4BEF-FC40-96EA-3E90A5636927}"/>
              </a:ext>
            </a:extLst>
          </p:cNvPr>
          <p:cNvSpPr>
            <a:spLocks noGrp="1"/>
          </p:cNvSpPr>
          <p:nvPr>
            <p:ph type="sldNum" sz="quarter" idx="10"/>
          </p:nvPr>
        </p:nvSpPr>
        <p:spPr/>
        <p:txBody>
          <a:bodyPr/>
          <a:lstStyle/>
          <a:p>
            <a:fld id="{2BE017B6-6466-CA44-A203-DCC007137B39}" type="slidenum">
              <a:rPr lang="en-US" smtClean="0"/>
              <a:pPr/>
              <a:t>54</a:t>
            </a:fld>
            <a:endParaRPr lang="en-US" dirty="0"/>
          </a:p>
        </p:txBody>
      </p:sp>
      <p:sp>
        <p:nvSpPr>
          <p:cNvPr id="7" name="TextBox 6">
            <a:extLst>
              <a:ext uri="{FF2B5EF4-FFF2-40B4-BE49-F238E27FC236}">
                <a16:creationId xmlns:a16="http://schemas.microsoft.com/office/drawing/2014/main" id="{9DA284A0-4DF0-9A46-9FB3-4B721B281A76}"/>
              </a:ext>
            </a:extLst>
          </p:cNvPr>
          <p:cNvSpPr txBox="1"/>
          <p:nvPr/>
        </p:nvSpPr>
        <p:spPr>
          <a:xfrm>
            <a:off x="70833" y="2176949"/>
            <a:ext cx="5417958" cy="4524315"/>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r>
              <a:rPr lang="en-US" dirty="0"/>
              <a:t>/* Function executed on device </a:t>
            </a:r>
            <a:r>
              <a:rPr lang="en-US" b="1" dirty="0"/>
              <a:t>GPU</a:t>
            </a:r>
            <a:r>
              <a:rPr lang="en-US" dirty="0"/>
              <a:t> */</a:t>
            </a:r>
          </a:p>
          <a:p>
            <a:r>
              <a:rPr lang="en-US" dirty="0"/>
              <a:t>// Kernels defined using __global__ declaration specifier</a:t>
            </a:r>
          </a:p>
          <a:p>
            <a:endParaRPr lang="en-US" dirty="0"/>
          </a:p>
          <a:p>
            <a:r>
              <a:rPr lang="en-US" dirty="0"/>
              <a:t>__global__</a:t>
            </a:r>
          </a:p>
          <a:p>
            <a:r>
              <a:rPr lang="en-US" dirty="0"/>
              <a:t>void </a:t>
            </a:r>
            <a:r>
              <a:rPr lang="en-US" dirty="0" err="1"/>
              <a:t>saxpy</a:t>
            </a:r>
            <a:r>
              <a:rPr lang="en-US" dirty="0"/>
              <a:t>(int n, double a, double *x, double *y)</a:t>
            </a:r>
          </a:p>
          <a:p>
            <a:r>
              <a:rPr lang="en-US" dirty="0"/>
              <a:t>{</a:t>
            </a:r>
          </a:p>
          <a:p>
            <a:r>
              <a:rPr lang="en-US" dirty="0"/>
              <a:t>  int </a:t>
            </a:r>
            <a:r>
              <a:rPr lang="en-US" dirty="0" err="1"/>
              <a:t>i</a:t>
            </a:r>
            <a:r>
              <a:rPr lang="en-US" dirty="0"/>
              <a:t> = </a:t>
            </a:r>
            <a:r>
              <a:rPr lang="en-US" dirty="0" err="1"/>
              <a:t>blockIdx.x</a:t>
            </a:r>
            <a:r>
              <a:rPr lang="en-US" dirty="0"/>
              <a:t> * </a:t>
            </a:r>
            <a:r>
              <a:rPr lang="en-US" dirty="0" err="1"/>
              <a:t>blockDim.x</a:t>
            </a:r>
            <a:r>
              <a:rPr lang="en-US" dirty="0"/>
              <a:t> + </a:t>
            </a:r>
            <a:r>
              <a:rPr lang="en-US" dirty="0" err="1"/>
              <a:t>threadIdx.x</a:t>
            </a:r>
            <a:r>
              <a:rPr lang="en-US" dirty="0"/>
              <a:t>;</a:t>
            </a:r>
          </a:p>
          <a:p>
            <a:r>
              <a:rPr lang="en-US" dirty="0"/>
              <a:t>/*</a:t>
            </a:r>
          </a:p>
          <a:p>
            <a:r>
              <a:rPr lang="en-US" dirty="0"/>
              <a:t>for dimensions of each thread block, index of each block within the grid, &amp; index of thread within its block, resp.</a:t>
            </a:r>
          </a:p>
          <a:p>
            <a:r>
              <a:rPr lang="en-US" dirty="0"/>
              <a:t>*/</a:t>
            </a:r>
          </a:p>
          <a:p>
            <a:r>
              <a:rPr lang="en-US" dirty="0"/>
              <a:t>  if (</a:t>
            </a:r>
            <a:r>
              <a:rPr lang="en-US" dirty="0" err="1"/>
              <a:t>i</a:t>
            </a:r>
            <a:r>
              <a:rPr lang="en-US" dirty="0"/>
              <a:t> &lt; n) {</a:t>
            </a:r>
          </a:p>
          <a:p>
            <a:r>
              <a:rPr lang="en-US" dirty="0"/>
              <a:t>    y[</a:t>
            </a:r>
            <a:r>
              <a:rPr lang="en-US" dirty="0" err="1"/>
              <a:t>i</a:t>
            </a:r>
            <a:r>
              <a:rPr lang="en-US" dirty="0"/>
              <a:t>] = a*x[</a:t>
            </a:r>
            <a:r>
              <a:rPr lang="en-US" dirty="0" err="1"/>
              <a:t>i</a:t>
            </a:r>
            <a:r>
              <a:rPr lang="en-US" dirty="0"/>
              <a:t>] + y[</a:t>
            </a:r>
            <a:r>
              <a:rPr lang="en-US" dirty="0" err="1"/>
              <a:t>i</a:t>
            </a:r>
            <a:r>
              <a:rPr lang="en-US" dirty="0"/>
              <a:t>];</a:t>
            </a:r>
          </a:p>
          <a:p>
            <a:r>
              <a:rPr lang="en-US" dirty="0"/>
              <a:t>  }</a:t>
            </a:r>
          </a:p>
          <a:p>
            <a:r>
              <a:rPr lang="en-US" dirty="0"/>
              <a:t>}</a:t>
            </a:r>
          </a:p>
        </p:txBody>
      </p:sp>
      <p:sp>
        <p:nvSpPr>
          <p:cNvPr id="8" name="TextBox 7">
            <a:extLst>
              <a:ext uri="{FF2B5EF4-FFF2-40B4-BE49-F238E27FC236}">
                <a16:creationId xmlns:a16="http://schemas.microsoft.com/office/drawing/2014/main" id="{91FF28B2-1F17-3F41-8B67-6B5027252FB1}"/>
              </a:ext>
            </a:extLst>
          </p:cNvPr>
          <p:cNvSpPr txBox="1"/>
          <p:nvPr/>
        </p:nvSpPr>
        <p:spPr>
          <a:xfrm>
            <a:off x="5598403" y="2164069"/>
            <a:ext cx="6477685" cy="4524315"/>
          </a:xfrm>
          <a:prstGeom prst="rect">
            <a:avLst/>
          </a:prstGeom>
          <a:solidFill>
            <a:schemeClr val="bg2"/>
          </a:solidFill>
        </p:spPr>
        <p:txBody>
          <a:bodyPr wrap="square" rtlCol="0">
            <a:spAutoFit/>
          </a:bodyPr>
          <a:lstStyle/>
          <a:p>
            <a:r>
              <a:rPr lang="en-US" dirty="0"/>
              <a:t>// </a:t>
            </a:r>
            <a:r>
              <a:rPr lang="en-US" b="1" i="1" dirty="0">
                <a:solidFill>
                  <a:schemeClr val="accent6"/>
                </a:solidFill>
              </a:rPr>
              <a:t>Host Code</a:t>
            </a:r>
            <a:endParaRPr lang="en-US" dirty="0"/>
          </a:p>
          <a:p>
            <a:r>
              <a:rPr lang="en-US" dirty="0"/>
              <a:t>/* Main function, executed on host </a:t>
            </a:r>
            <a:r>
              <a:rPr lang="en-US" b="1" dirty="0"/>
              <a:t>CPU</a:t>
            </a:r>
            <a:r>
              <a:rPr lang="en-US" dirty="0"/>
              <a:t> */</a:t>
            </a:r>
          </a:p>
          <a:p>
            <a:r>
              <a:rPr lang="en-US" dirty="0"/>
              <a:t>int main() {</a:t>
            </a:r>
          </a:p>
          <a:p>
            <a:r>
              <a:rPr lang="en-US" dirty="0"/>
              <a:t>  // Declare Variables;</a:t>
            </a:r>
          </a:p>
          <a:p>
            <a:r>
              <a:rPr lang="en-US" dirty="0"/>
              <a:t>  // Allocate Host Memory using </a:t>
            </a:r>
            <a:r>
              <a:rPr lang="en-US" b="1" i="1" dirty="0"/>
              <a:t>malloc()</a:t>
            </a:r>
            <a:r>
              <a:rPr lang="en-US" dirty="0"/>
              <a:t>;</a:t>
            </a:r>
          </a:p>
          <a:p>
            <a:r>
              <a:rPr lang="en-US" dirty="0"/>
              <a:t>  // Allocate Device Memory using </a:t>
            </a:r>
            <a:r>
              <a:rPr lang="en-US" b="1" i="1" dirty="0" err="1"/>
              <a:t>cudaMalloc</a:t>
            </a:r>
            <a:r>
              <a:rPr lang="en-US" b="1" i="1" dirty="0"/>
              <a:t>()</a:t>
            </a:r>
            <a:r>
              <a:rPr lang="en-US" dirty="0"/>
              <a:t>;</a:t>
            </a:r>
          </a:p>
          <a:p>
            <a:r>
              <a:rPr lang="en-US" dirty="0"/>
              <a:t>  // Initialize Host Data;</a:t>
            </a:r>
          </a:p>
          <a:p>
            <a:r>
              <a:rPr lang="en-US" dirty="0"/>
              <a:t>  // Transfer Data from CPU to GPU using </a:t>
            </a:r>
            <a:r>
              <a:rPr lang="en-US" b="1" i="1" dirty="0" err="1"/>
              <a:t>cudaMemcpy</a:t>
            </a:r>
            <a:r>
              <a:rPr lang="en-US" b="1" i="1" dirty="0"/>
              <a:t>()</a:t>
            </a:r>
            <a:r>
              <a:rPr lang="en-US" dirty="0"/>
              <a:t>;</a:t>
            </a:r>
          </a:p>
          <a:p>
            <a:r>
              <a:rPr lang="en-US" dirty="0"/>
              <a:t>  //  Launch Kernel, similar to calling a C function</a:t>
            </a:r>
          </a:p>
          <a:p>
            <a:r>
              <a:rPr lang="en-US" dirty="0"/>
              <a:t>        </a:t>
            </a:r>
            <a:r>
              <a:rPr lang="en-US" dirty="0" err="1"/>
              <a:t>saxpy</a:t>
            </a:r>
            <a:r>
              <a:rPr lang="en-US" dirty="0"/>
              <a:t>&lt;&lt;&lt;(size+255)/256, 256&gt;&gt;&gt;(size, 2.0, </a:t>
            </a:r>
            <a:r>
              <a:rPr lang="en-US" dirty="0" err="1"/>
              <a:t>device_x</a:t>
            </a:r>
            <a:r>
              <a:rPr lang="en-US" dirty="0"/>
              <a:t>, </a:t>
            </a:r>
            <a:r>
              <a:rPr lang="en-US" dirty="0" err="1"/>
              <a:t>device_y</a:t>
            </a:r>
            <a:r>
              <a:rPr lang="en-US" dirty="0"/>
              <a:t>);</a:t>
            </a:r>
          </a:p>
          <a:p>
            <a:r>
              <a:rPr lang="en-US" dirty="0"/>
              <a:t>  /*  &lt;&lt;&lt;“configuration execution”&gt;&gt;&gt; 1</a:t>
            </a:r>
            <a:r>
              <a:rPr lang="en-US" baseline="30000" dirty="0"/>
              <a:t>st</a:t>
            </a:r>
            <a:r>
              <a:rPr lang="en-US" dirty="0"/>
              <a:t> argument for # of thread blocks in the grid; 2</a:t>
            </a:r>
            <a:r>
              <a:rPr lang="en-US" baseline="30000" dirty="0"/>
              <a:t>nd</a:t>
            </a:r>
            <a:r>
              <a:rPr lang="en-US" dirty="0"/>
              <a:t> for # of threads in a thread block.</a:t>
            </a:r>
          </a:p>
          <a:p>
            <a:r>
              <a:rPr lang="en-US" dirty="0"/>
              <a:t>*/</a:t>
            </a:r>
          </a:p>
          <a:p>
            <a:r>
              <a:rPr lang="en-US" dirty="0"/>
              <a:t>  //  Transfer Results from GPU to CPU using </a:t>
            </a:r>
            <a:r>
              <a:rPr lang="en-US" b="1" i="1" dirty="0" err="1"/>
              <a:t>cudaMemcpy</a:t>
            </a:r>
            <a:r>
              <a:rPr lang="en-US" b="1" i="1" dirty="0"/>
              <a:t>()</a:t>
            </a:r>
            <a:r>
              <a:rPr lang="en-US" dirty="0"/>
              <a:t>;</a:t>
            </a:r>
          </a:p>
          <a:p>
            <a:r>
              <a:rPr lang="en-US" dirty="0"/>
              <a:t>  //  Free GPU &amp; CPU memory using </a:t>
            </a:r>
            <a:r>
              <a:rPr lang="en-US" b="1" i="1" dirty="0" err="1"/>
              <a:t>cudaFree</a:t>
            </a:r>
            <a:r>
              <a:rPr lang="en-US" b="1" i="1" dirty="0"/>
              <a:t>() </a:t>
            </a:r>
            <a:r>
              <a:rPr lang="en-US" dirty="0"/>
              <a:t>&amp; </a:t>
            </a:r>
            <a:r>
              <a:rPr lang="en-US" b="1" i="1" dirty="0"/>
              <a:t>free()</a:t>
            </a:r>
            <a:r>
              <a:rPr lang="en-US" dirty="0"/>
              <a:t>, resp.;</a:t>
            </a:r>
          </a:p>
          <a:p>
            <a:r>
              <a:rPr lang="en-US" dirty="0"/>
              <a:t>}</a:t>
            </a:r>
          </a:p>
        </p:txBody>
      </p:sp>
    </p:spTree>
    <p:extLst>
      <p:ext uri="{BB962C8B-B14F-4D97-AF65-F5344CB8AC3E}">
        <p14:creationId xmlns:p14="http://schemas.microsoft.com/office/powerpoint/2010/main" val="2028851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09DF09-9F1A-874C-86C0-F38A12220747}"/>
              </a:ext>
            </a:extLst>
          </p:cNvPr>
          <p:cNvSpPr>
            <a:spLocks noGrp="1"/>
          </p:cNvSpPr>
          <p:nvPr>
            <p:ph idx="1"/>
          </p:nvPr>
        </p:nvSpPr>
        <p:spPr>
          <a:xfrm>
            <a:off x="130629" y="1045029"/>
            <a:ext cx="11952514" cy="5511346"/>
          </a:xfrm>
        </p:spPr>
        <p:txBody>
          <a:bodyPr>
            <a:normAutofit fontScale="77500" lnSpcReduction="20000"/>
          </a:bodyPr>
          <a:lstStyle/>
          <a:p>
            <a:pPr marL="514350" indent="-514350">
              <a:buFont typeface="+mj-lt"/>
              <a:buAutoNum type="arabicPeriod"/>
            </a:pPr>
            <a:r>
              <a:rPr lang="en-US" dirty="0">
                <a:hlinkClick r:id="rId2"/>
              </a:rPr>
              <a:t>https://en.wikipedia.org/wiki/Graphics_processing_unit</a:t>
            </a:r>
            <a:r>
              <a:rPr lang="en-US" dirty="0"/>
              <a:t> </a:t>
            </a:r>
          </a:p>
          <a:p>
            <a:pPr marL="514350" indent="-514350">
              <a:buFont typeface="+mj-lt"/>
              <a:buAutoNum type="arabicPeriod"/>
            </a:pPr>
            <a:r>
              <a:rPr lang="en-US" dirty="0">
                <a:hlinkClick r:id="rId3"/>
              </a:rPr>
              <a:t>https://www.intel.com/content/www/us/en/products/docs/processors/what-is-a-gpu.html</a:t>
            </a:r>
            <a:r>
              <a:rPr lang="en-US" dirty="0"/>
              <a:t> </a:t>
            </a:r>
          </a:p>
          <a:p>
            <a:pPr marL="514350" indent="-514350">
              <a:buFont typeface="+mj-lt"/>
              <a:buAutoNum type="arabicPeriod"/>
            </a:pPr>
            <a:r>
              <a:rPr lang="en-US" dirty="0">
                <a:hlinkClick r:id="rId4"/>
              </a:rPr>
              <a:t>https://www.intel.com/content/www/us/en/products/docs/processors/cpu-vs-gpu.html</a:t>
            </a:r>
            <a:r>
              <a:rPr lang="en-US" dirty="0"/>
              <a:t> </a:t>
            </a:r>
          </a:p>
          <a:p>
            <a:pPr marL="514350" indent="-514350">
              <a:buFont typeface="+mj-lt"/>
              <a:buAutoNum type="arabicPeriod"/>
            </a:pPr>
            <a:r>
              <a:rPr lang="en-US" dirty="0">
                <a:hlinkClick r:id="rId5"/>
              </a:rPr>
              <a:t>https://www.boston.co.uk/info/nvidia-kepler/what-is-gpu-computing.aspx</a:t>
            </a:r>
            <a:r>
              <a:rPr lang="en-US" dirty="0"/>
              <a:t> </a:t>
            </a:r>
          </a:p>
          <a:p>
            <a:pPr marL="514350" indent="-514350">
              <a:buFont typeface="+mj-lt"/>
              <a:buAutoNum type="arabicPeriod"/>
            </a:pPr>
            <a:r>
              <a:rPr lang="en-US" dirty="0">
                <a:hlinkClick r:id="rId6"/>
              </a:rPr>
              <a:t>https://www.omnisci.com/technical-glossary/cpu-vs-gpu</a:t>
            </a:r>
            <a:r>
              <a:rPr lang="en-US" dirty="0"/>
              <a:t> </a:t>
            </a:r>
          </a:p>
          <a:p>
            <a:pPr marL="514350" indent="-514350">
              <a:buFont typeface="+mj-lt"/>
              <a:buAutoNum type="arabicPeriod"/>
            </a:pPr>
            <a:r>
              <a:rPr lang="en-US" dirty="0">
                <a:hlinkClick r:id="rId7"/>
              </a:rPr>
              <a:t>https://blogs.nvidia.com/blog/2009/12/16/whats-the-difference-between-a-cpu-and-a-gpu/?ncid=afm-chs-44270&amp;ranMID=44270&amp;ranEAID=a1LgFw09t88&amp;ranSiteID=a1LgFw09t88-f.sbMZrKc2uBE1vsFxyu6w</a:t>
            </a:r>
            <a:r>
              <a:rPr lang="en-US" dirty="0"/>
              <a:t> </a:t>
            </a:r>
          </a:p>
          <a:p>
            <a:pPr marL="514350" indent="-514350">
              <a:buFont typeface="+mj-lt"/>
              <a:buAutoNum type="arabicPeriod"/>
            </a:pPr>
            <a:r>
              <a:rPr lang="en-US" dirty="0">
                <a:hlinkClick r:id="rId8"/>
              </a:rPr>
              <a:t>https://www.techpowerup.com/gpu-specs/tesla-k20m.c2029</a:t>
            </a:r>
            <a:r>
              <a:rPr lang="en-US" dirty="0"/>
              <a:t> </a:t>
            </a:r>
          </a:p>
          <a:p>
            <a:pPr marL="514350" indent="-514350">
              <a:buFont typeface="+mj-lt"/>
              <a:buAutoNum type="arabicPeriod"/>
            </a:pPr>
            <a:r>
              <a:rPr lang="en-US" dirty="0">
                <a:hlinkClick r:id="rId9"/>
              </a:rPr>
              <a:t>https://www.techpowerup.com/gpu-specs/tesla-k40m.c2529</a:t>
            </a:r>
            <a:r>
              <a:rPr lang="en-US" dirty="0"/>
              <a:t> </a:t>
            </a:r>
          </a:p>
          <a:p>
            <a:pPr marL="514350" indent="-514350">
              <a:buFont typeface="+mj-lt"/>
              <a:buAutoNum type="arabicPeriod"/>
            </a:pPr>
            <a:r>
              <a:rPr lang="en-US" dirty="0">
                <a:hlinkClick r:id="rId10"/>
              </a:rPr>
              <a:t>https://www.techpowerup.com/gpu-specs/tesla-k80.c2616</a:t>
            </a:r>
            <a:r>
              <a:rPr lang="en-US" dirty="0"/>
              <a:t> </a:t>
            </a:r>
          </a:p>
          <a:p>
            <a:pPr marL="514350" indent="-514350">
              <a:buFont typeface="+mj-lt"/>
              <a:buAutoNum type="arabicPeriod"/>
            </a:pPr>
            <a:r>
              <a:rPr lang="en-US" dirty="0">
                <a:hlinkClick r:id="rId11"/>
              </a:rPr>
              <a:t>https://www.nvidia.com/en-gb/data-center/tesla-k80/?ncid=afm-chs-44270&amp;ranMID=44270&amp;ranEAID=a1LgFw09t88&amp;ranSiteID=a1LgFw09t88-_qFy8Z5gnAykrfpPWVrG6Q</a:t>
            </a:r>
            <a:endParaRPr lang="en-US" dirty="0"/>
          </a:p>
          <a:p>
            <a:pPr marL="514350" indent="-514350">
              <a:buFont typeface="+mj-lt"/>
              <a:buAutoNum type="arabicPeriod"/>
            </a:pPr>
            <a:r>
              <a:rPr lang="en-US" dirty="0">
                <a:hlinkClick r:id="rId12"/>
              </a:rPr>
              <a:t>https://www.techpowerup.com/gpu-specs/tesla-p100-pcie-16-gb.c2888</a:t>
            </a:r>
            <a:endParaRPr lang="en-US" dirty="0"/>
          </a:p>
          <a:p>
            <a:pPr marL="514350" indent="-514350">
              <a:buFont typeface="+mj-lt"/>
              <a:buAutoNum type="arabicPeriod"/>
            </a:pPr>
            <a:r>
              <a:rPr lang="en-US" dirty="0">
                <a:hlinkClick r:id="rId13"/>
              </a:rPr>
              <a:t>https://www.nvidia.com/en-us/data-center/tesla-p100/?ncid=afm-chs-44270&amp;ranMID=44270&amp;ranEAID=a1LgFw09t88&amp;ranSiteID=a1LgFw09t88-yrGtdekAO3N2TJ.zF60rFA</a:t>
            </a: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
        <p:nvSpPr>
          <p:cNvPr id="3" name="Slide Number Placeholder 2">
            <a:extLst>
              <a:ext uri="{FF2B5EF4-FFF2-40B4-BE49-F238E27FC236}">
                <a16:creationId xmlns:a16="http://schemas.microsoft.com/office/drawing/2014/main" id="{A47BB325-FE85-5F4E-9BB0-7E6BFFAB2A38}"/>
              </a:ext>
            </a:extLst>
          </p:cNvPr>
          <p:cNvSpPr>
            <a:spLocks noGrp="1"/>
          </p:cNvSpPr>
          <p:nvPr>
            <p:ph type="sldNum" sz="quarter" idx="10"/>
          </p:nvPr>
        </p:nvSpPr>
        <p:spPr/>
        <p:txBody>
          <a:bodyPr/>
          <a:lstStyle/>
          <a:p>
            <a:fld id="{2BE017B6-6466-CA44-A203-DCC007137B39}" type="slidenum">
              <a:rPr lang="en-US" smtClean="0"/>
              <a:pPr/>
              <a:t>55</a:t>
            </a:fld>
            <a:endParaRPr lang="en-US" dirty="0"/>
          </a:p>
        </p:txBody>
      </p:sp>
      <p:sp>
        <p:nvSpPr>
          <p:cNvPr id="5" name="Title 4">
            <a:extLst>
              <a:ext uri="{FF2B5EF4-FFF2-40B4-BE49-F238E27FC236}">
                <a16:creationId xmlns:a16="http://schemas.microsoft.com/office/drawing/2014/main" id="{3B073155-19EB-A741-9D02-80B6C984FBA6}"/>
              </a:ext>
            </a:extLst>
          </p:cNvPr>
          <p:cNvSpPr>
            <a:spLocks noGrp="1"/>
          </p:cNvSpPr>
          <p:nvPr>
            <p:ph type="title"/>
          </p:nvPr>
        </p:nvSpPr>
        <p:spPr>
          <a:xfrm>
            <a:off x="838200" y="301625"/>
            <a:ext cx="10515600" cy="612775"/>
          </a:xfrm>
        </p:spPr>
        <p:txBody>
          <a:bodyPr>
            <a:normAutofit fontScale="90000"/>
          </a:bodyPr>
          <a:lstStyle/>
          <a:p>
            <a:r>
              <a:rPr lang="en-US" dirty="0"/>
              <a:t>References</a:t>
            </a:r>
          </a:p>
        </p:txBody>
      </p:sp>
    </p:spTree>
    <p:extLst>
      <p:ext uri="{BB962C8B-B14F-4D97-AF65-F5344CB8AC3E}">
        <p14:creationId xmlns:p14="http://schemas.microsoft.com/office/powerpoint/2010/main" val="503277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420BB9-95FC-224D-BEE1-11579608150E}"/>
              </a:ext>
            </a:extLst>
          </p:cNvPr>
          <p:cNvSpPr>
            <a:spLocks noGrp="1"/>
          </p:cNvSpPr>
          <p:nvPr>
            <p:ph idx="1"/>
          </p:nvPr>
        </p:nvSpPr>
        <p:spPr>
          <a:xfrm>
            <a:off x="91440" y="136526"/>
            <a:ext cx="11952514" cy="6584950"/>
          </a:xfrm>
        </p:spPr>
        <p:txBody>
          <a:bodyPr>
            <a:normAutofit fontScale="40000" lnSpcReduction="20000"/>
          </a:bodyPr>
          <a:lstStyle/>
          <a:p>
            <a:pPr marL="514350" indent="-514350">
              <a:buFont typeface="+mj-lt"/>
              <a:buAutoNum type="arabicPeriod" startAt="13"/>
            </a:pPr>
            <a:r>
              <a:rPr lang="en-US" sz="3400" dirty="0">
                <a:hlinkClick r:id="rId2"/>
              </a:rPr>
              <a:t>https://www.techpowerup.com/gpu-specs/tesla-v100-pcie-32-gb.c3184</a:t>
            </a:r>
            <a:r>
              <a:rPr lang="en-US" sz="3400" dirty="0"/>
              <a:t> </a:t>
            </a:r>
          </a:p>
          <a:p>
            <a:pPr marL="514350" indent="-514350">
              <a:buFont typeface="+mj-lt"/>
              <a:buAutoNum type="arabicPeriod" startAt="13"/>
            </a:pPr>
            <a:r>
              <a:rPr lang="en-US" sz="3400" dirty="0">
                <a:hlinkClick r:id="rId3"/>
              </a:rPr>
              <a:t>https://www.nvidia.com/en-us/data-center/v100/?ncid=afm-chs-44270&amp;ranMID=44270&amp;ranEAID=a1LgFw09t88&amp;ranSiteID=a1LgFw09t88-osKIXys4ipWkL71z9CX6Mw</a:t>
            </a:r>
            <a:r>
              <a:rPr lang="en-US" sz="3400" dirty="0"/>
              <a:t> </a:t>
            </a:r>
          </a:p>
          <a:p>
            <a:pPr marL="514350" indent="-514350">
              <a:buFont typeface="+mj-lt"/>
              <a:buAutoNum type="arabicPeriod" startAt="13"/>
            </a:pPr>
            <a:r>
              <a:rPr lang="en-US" sz="3400" dirty="0">
                <a:hlinkClick r:id="rId4"/>
              </a:rPr>
              <a:t>https://www.techpowerup.com/gpu-specs/tesla-v100-sxm2-32-gb.c3185</a:t>
            </a:r>
            <a:r>
              <a:rPr lang="en-US" sz="3400" dirty="0"/>
              <a:t> </a:t>
            </a:r>
          </a:p>
          <a:p>
            <a:pPr marL="514350" indent="-514350">
              <a:buFont typeface="+mj-lt"/>
              <a:buAutoNum type="arabicPeriod" startAt="13"/>
            </a:pPr>
            <a:r>
              <a:rPr lang="en-US" sz="3400" dirty="0">
                <a:hlinkClick r:id="rId5"/>
              </a:rPr>
              <a:t>https://www.techpowerup.com/gpu-specs/tesla-t4.c3316</a:t>
            </a:r>
            <a:r>
              <a:rPr lang="en-US" sz="3400" dirty="0"/>
              <a:t> </a:t>
            </a:r>
          </a:p>
          <a:p>
            <a:pPr marL="514350" indent="-514350">
              <a:buFont typeface="+mj-lt"/>
              <a:buAutoNum type="arabicPeriod" startAt="13"/>
            </a:pPr>
            <a:r>
              <a:rPr lang="en-US" sz="3400" dirty="0">
                <a:hlinkClick r:id="rId6"/>
              </a:rPr>
              <a:t>https://www.nvidia.com/en-us/data-center/tesla-t4/?ncid=afm-chs-44270&amp;ranMID=44270&amp;ranEAID=a1LgFw09t88&amp;ranSiteID=a1LgFw09t88-OeJNemEieaA9ySKjMmtBlA</a:t>
            </a:r>
            <a:r>
              <a:rPr lang="en-US" sz="3400" dirty="0"/>
              <a:t> </a:t>
            </a:r>
          </a:p>
          <a:p>
            <a:pPr marL="514350" indent="-514350">
              <a:buFont typeface="+mj-lt"/>
              <a:buAutoNum type="arabicPeriod" startAt="13"/>
            </a:pPr>
            <a:r>
              <a:rPr lang="en-US" sz="3400" dirty="0">
                <a:hlinkClick r:id="rId7"/>
              </a:rPr>
              <a:t>https://en.wikipedia.org/wiki/Moore%27s_law</a:t>
            </a:r>
            <a:r>
              <a:rPr lang="en-US" sz="3400" dirty="0"/>
              <a:t> </a:t>
            </a:r>
          </a:p>
          <a:p>
            <a:pPr marL="514350" indent="-514350">
              <a:buFont typeface="+mj-lt"/>
              <a:buAutoNum type="arabicPeriod" startAt="13"/>
            </a:pPr>
            <a:r>
              <a:rPr lang="en-US" sz="3400" dirty="0">
                <a:hlinkClick r:id="rId8"/>
              </a:rPr>
              <a:t>https://www.karlrupp.net/2018/02/42-years-of-microprocessor-trend-data/</a:t>
            </a:r>
            <a:r>
              <a:rPr lang="en-US" sz="3400" dirty="0"/>
              <a:t> </a:t>
            </a:r>
          </a:p>
          <a:p>
            <a:pPr marL="514350" indent="-514350">
              <a:buFont typeface="+mj-lt"/>
              <a:buAutoNum type="arabicPeriod" startAt="13"/>
            </a:pPr>
            <a:r>
              <a:rPr lang="en-US" sz="3400" dirty="0">
                <a:hlinkClick r:id="rId9"/>
              </a:rPr>
              <a:t>https://www.r-ccs.riken.jp/r-ccssite/wp-content/uploads/2019/10/campus_mapmr.JohnUrbanic-1.pdf</a:t>
            </a:r>
            <a:r>
              <a:rPr lang="en-US" sz="3400" dirty="0"/>
              <a:t> </a:t>
            </a:r>
          </a:p>
          <a:p>
            <a:pPr marL="514350" indent="-514350">
              <a:buFont typeface="+mj-lt"/>
              <a:buAutoNum type="arabicPeriod" startAt="13"/>
            </a:pPr>
            <a:r>
              <a:rPr lang="en-US" sz="3400" dirty="0">
                <a:hlinkClick r:id="rId10"/>
              </a:rPr>
              <a:t>https://www.slideserve.com/gram/etm-555-supplementary-lecture-notes-version-5-201-2-contents-powerpoint-ppt-presentation</a:t>
            </a:r>
            <a:r>
              <a:rPr lang="en-US" sz="3400" dirty="0"/>
              <a:t> </a:t>
            </a:r>
          </a:p>
          <a:p>
            <a:pPr marL="514350" indent="-514350">
              <a:buFont typeface="+mj-lt"/>
              <a:buAutoNum type="arabicPeriod" startAt="13"/>
            </a:pPr>
            <a:r>
              <a:rPr lang="en-US" sz="3400" dirty="0">
                <a:hlinkClick r:id="rId11"/>
              </a:rPr>
              <a:t>https://en.wikipedia.org/wiki/CUDA</a:t>
            </a:r>
            <a:r>
              <a:rPr lang="en-US" sz="3400" dirty="0"/>
              <a:t> </a:t>
            </a:r>
          </a:p>
          <a:p>
            <a:pPr marL="514350" indent="-514350">
              <a:buFont typeface="+mj-lt"/>
              <a:buAutoNum type="arabicPeriod" startAt="13"/>
            </a:pPr>
            <a:r>
              <a:rPr lang="en-US" sz="3400" dirty="0">
                <a:hlinkClick r:id="rId12"/>
              </a:rPr>
              <a:t>https://blogs.nvidia.com/blog/2012/09/10/what-is-cuda-2/?ncid=afm-chs-44270&amp;ranMID=44270&amp;ranEAID=a1LgFw09t88&amp;ranSiteID=a1LgFw09t88-Q_jh59H99YMEYsRxTy2Oeg</a:t>
            </a:r>
            <a:r>
              <a:rPr lang="en-US" sz="3400" dirty="0"/>
              <a:t> </a:t>
            </a:r>
          </a:p>
          <a:p>
            <a:pPr marL="514350" indent="-514350">
              <a:buFont typeface="+mj-lt"/>
              <a:buAutoNum type="arabicPeriod" startAt="13"/>
            </a:pPr>
            <a:r>
              <a:rPr lang="en-US" sz="3400" dirty="0">
                <a:hlinkClick r:id="rId13"/>
              </a:rPr>
              <a:t>https://en.wikipedia.org/wiki/Halide_(programming_language)</a:t>
            </a:r>
            <a:r>
              <a:rPr lang="en-US" sz="3400" dirty="0"/>
              <a:t> </a:t>
            </a:r>
          </a:p>
          <a:p>
            <a:pPr marL="514350" indent="-514350">
              <a:buFont typeface="+mj-lt"/>
              <a:buAutoNum type="arabicPeriod" startAt="13"/>
            </a:pPr>
            <a:r>
              <a:rPr lang="en-US" sz="3400" dirty="0">
                <a:hlinkClick r:id="rId14"/>
              </a:rPr>
              <a:t>https://en.wikipedia.org/wiki/OpenACC</a:t>
            </a:r>
            <a:r>
              <a:rPr lang="en-US" sz="3400" dirty="0"/>
              <a:t> </a:t>
            </a:r>
          </a:p>
          <a:p>
            <a:pPr marL="514350" indent="-514350">
              <a:buFont typeface="+mj-lt"/>
              <a:buAutoNum type="arabicPeriod" startAt="13"/>
            </a:pPr>
            <a:r>
              <a:rPr lang="en-US" sz="3400" dirty="0">
                <a:hlinkClick r:id="rId15"/>
              </a:rPr>
              <a:t>https://developer.nvidia.com/opencl?ncid=afm-chs-44270&amp;ranMID=44270&amp;ranEAID=a1LgFw09t88&amp;ranSiteID=a1LgFw09t88-xBHt2AswA25NHd3UnN0jbQ</a:t>
            </a:r>
            <a:r>
              <a:rPr lang="en-US" sz="3400" dirty="0"/>
              <a:t> </a:t>
            </a:r>
          </a:p>
          <a:p>
            <a:pPr marL="514350" indent="-514350">
              <a:buFont typeface="+mj-lt"/>
              <a:buAutoNum type="arabicPeriod" startAt="13"/>
            </a:pPr>
            <a:r>
              <a:rPr lang="en-US" sz="3400" dirty="0">
                <a:hlinkClick r:id="rId16"/>
              </a:rPr>
              <a:t>https://docs.nvidia.com/cuda/cuda-c-best-practices-guide/index.html?ncid=afm-chs-44270&amp;ranMID=44270&amp;ranEAID=a1LgFw09t88&amp;ranSiteID=a1LgFw09t88-Ykc6GLrcM_KaPvdcP3eo4w</a:t>
            </a:r>
            <a:r>
              <a:rPr lang="en-US" sz="3400" dirty="0"/>
              <a:t> </a:t>
            </a:r>
          </a:p>
          <a:p>
            <a:pPr marL="514350" indent="-514350">
              <a:buFont typeface="+mj-lt"/>
              <a:buAutoNum type="arabicPeriod" startAt="13"/>
            </a:pPr>
            <a:r>
              <a:rPr lang="en-US" sz="3400" dirty="0">
                <a:hlinkClick r:id="rId17"/>
              </a:rPr>
              <a:t>https://people.duke.edu/~ccc14/sta-663/CUDAPython.html</a:t>
            </a:r>
            <a:r>
              <a:rPr lang="en-US" sz="3400" dirty="0"/>
              <a:t> </a:t>
            </a:r>
          </a:p>
          <a:p>
            <a:pPr marL="514350" indent="-514350">
              <a:buFont typeface="+mj-lt"/>
              <a:buAutoNum type="arabicPeriod" startAt="13"/>
            </a:pPr>
            <a:r>
              <a:rPr lang="en-US" sz="3400" dirty="0">
                <a:hlinkClick r:id="rId18"/>
              </a:rPr>
              <a:t>https://research.nvidia.com/publication/2017-06_MCM-GPU%3A-Multi-Chip-Module-GPUs</a:t>
            </a:r>
            <a:r>
              <a:rPr lang="en-US" sz="3400" dirty="0"/>
              <a:t> </a:t>
            </a:r>
          </a:p>
          <a:p>
            <a:pPr marL="514350" indent="-514350">
              <a:buFont typeface="+mj-lt"/>
              <a:buAutoNum type="arabicPeriod" startAt="13"/>
            </a:pPr>
            <a:r>
              <a:rPr lang="en-US" sz="3400" dirty="0">
                <a:hlinkClick r:id="rId19"/>
              </a:rPr>
              <a:t>https://medium.com/gpgpu/multi-gpu-programming-6768eeb42e2c</a:t>
            </a:r>
            <a:r>
              <a:rPr lang="en-US" sz="3400" dirty="0"/>
              <a:t> </a:t>
            </a:r>
          </a:p>
          <a:p>
            <a:pPr marL="514350" indent="-514350">
              <a:buFont typeface="+mj-lt"/>
              <a:buAutoNum type="arabicPeriod" startAt="13"/>
            </a:pPr>
            <a:r>
              <a:rPr lang="en-US" sz="3400" dirty="0">
                <a:hlinkClick r:id="rId20"/>
              </a:rPr>
              <a:t>https://developer.nvidia.com/blog/easy-introduction-cuda-c-and-c/?ncid=afm-chs-44270&amp;ranMID=44270&amp;ranEAID=a1LgFw09t88&amp;ranSiteID=a1LgFw09t88-IKbgke2Ie3siiYxpJZGAog</a:t>
            </a:r>
            <a:endParaRPr lang="en-US" sz="3400" dirty="0"/>
          </a:p>
          <a:p>
            <a:pPr marL="0" indent="0">
              <a:buNone/>
            </a:pPr>
            <a:endParaRPr lang="en-US" dirty="0"/>
          </a:p>
        </p:txBody>
      </p:sp>
      <p:sp>
        <p:nvSpPr>
          <p:cNvPr id="3" name="Slide Number Placeholder 2">
            <a:extLst>
              <a:ext uri="{FF2B5EF4-FFF2-40B4-BE49-F238E27FC236}">
                <a16:creationId xmlns:a16="http://schemas.microsoft.com/office/drawing/2014/main" id="{AA054AAB-7C64-B141-A1DB-0B43477A25FF}"/>
              </a:ext>
            </a:extLst>
          </p:cNvPr>
          <p:cNvSpPr>
            <a:spLocks noGrp="1"/>
          </p:cNvSpPr>
          <p:nvPr>
            <p:ph type="sldNum" sz="quarter" idx="10"/>
          </p:nvPr>
        </p:nvSpPr>
        <p:spPr/>
        <p:txBody>
          <a:bodyPr/>
          <a:lstStyle/>
          <a:p>
            <a:fld id="{2BE017B6-6466-CA44-A203-DCC007137B39}" type="slidenum">
              <a:rPr lang="en-US" smtClean="0"/>
              <a:pPr/>
              <a:t>56</a:t>
            </a:fld>
            <a:endParaRPr lang="en-US" dirty="0"/>
          </a:p>
        </p:txBody>
      </p:sp>
    </p:spTree>
    <p:extLst>
      <p:ext uri="{BB962C8B-B14F-4D97-AF65-F5344CB8AC3E}">
        <p14:creationId xmlns:p14="http://schemas.microsoft.com/office/powerpoint/2010/main" val="223968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CB48E-3635-5C4C-9E53-729C4AC2BF5D}"/>
              </a:ext>
            </a:extLst>
          </p:cNvPr>
          <p:cNvSpPr>
            <a:spLocks noGrp="1"/>
          </p:cNvSpPr>
          <p:nvPr>
            <p:ph idx="1"/>
          </p:nvPr>
        </p:nvSpPr>
        <p:spPr>
          <a:xfrm>
            <a:off x="524688" y="1551124"/>
            <a:ext cx="10922000" cy="5118100"/>
          </a:xfrm>
        </p:spPr>
        <p:txBody>
          <a:bodyPr/>
          <a:lstStyle/>
          <a:p>
            <a:r>
              <a:rPr lang="en-US" dirty="0"/>
              <a:t>GPUs have </a:t>
            </a:r>
            <a:r>
              <a:rPr lang="en-US" b="1" dirty="0"/>
              <a:t>many cores</a:t>
            </a:r>
            <a:r>
              <a:rPr lang="en-US" dirty="0"/>
              <a:t>, handle </a:t>
            </a:r>
            <a:r>
              <a:rPr lang="en-US" b="1" dirty="0"/>
              <a:t>high throughput. </a:t>
            </a:r>
          </a:p>
          <a:p>
            <a:r>
              <a:rPr lang="en-US" dirty="0"/>
              <a:t>Known for </a:t>
            </a:r>
            <a:r>
              <a:rPr lang="en-US" b="1" dirty="0"/>
              <a:t>parallel processing </a:t>
            </a:r>
            <a:r>
              <a:rPr lang="en-US" dirty="0"/>
              <a:t>with performing thousands of operations at once [6]. </a:t>
            </a:r>
          </a:p>
          <a:p>
            <a:r>
              <a:rPr lang="en-US" dirty="0"/>
              <a:t>Highly optimized for carrying out mathematical calculations, such as matrix multiplication, on </a:t>
            </a:r>
            <a:r>
              <a:rPr lang="en-US" b="1" dirty="0"/>
              <a:t>large data sets</a:t>
            </a:r>
            <a:r>
              <a:rPr lang="en-US" dirty="0"/>
              <a:t>.</a:t>
            </a:r>
          </a:p>
          <a:p>
            <a:r>
              <a:rPr lang="en-US" dirty="0"/>
              <a:t>CPUs have </a:t>
            </a:r>
            <a:r>
              <a:rPr lang="en-US" b="1" dirty="0"/>
              <a:t>several cores</a:t>
            </a:r>
            <a:r>
              <a:rPr lang="en-US" dirty="0"/>
              <a:t>, offer </a:t>
            </a:r>
            <a:r>
              <a:rPr lang="en-US" b="1" dirty="0"/>
              <a:t>low latency</a:t>
            </a:r>
            <a:r>
              <a:rPr lang="en-US" dirty="0"/>
              <a:t>. </a:t>
            </a:r>
          </a:p>
          <a:p>
            <a:r>
              <a:rPr lang="en-US" dirty="0"/>
              <a:t>CPUs are good for </a:t>
            </a:r>
            <a:r>
              <a:rPr lang="en-US" b="1" dirty="0"/>
              <a:t>serial programming </a:t>
            </a:r>
            <a:r>
              <a:rPr lang="en-US" dirty="0"/>
              <a:t>- do handful of operations at once.</a:t>
            </a:r>
          </a:p>
          <a:p>
            <a:r>
              <a:rPr lang="en-US" b="1" dirty="0"/>
              <a:t>Logical processing </a:t>
            </a:r>
            <a:r>
              <a:rPr lang="en-US" dirty="0"/>
              <a:t>better suited for CPUs.</a:t>
            </a:r>
          </a:p>
          <a:p>
            <a:r>
              <a:rPr lang="en-US" dirty="0"/>
              <a:t>Check out: </a:t>
            </a:r>
            <a:r>
              <a:rPr lang="en-US" u="sng" dirty="0">
                <a:hlinkClick r:id="rId3"/>
              </a:rPr>
              <a:t>https://www.youtube.com/watch?v=ZrJeYFxpUyQ</a:t>
            </a:r>
            <a:endParaRPr lang="en-US" dirty="0"/>
          </a:p>
        </p:txBody>
      </p:sp>
      <p:sp>
        <p:nvSpPr>
          <p:cNvPr id="3" name="Slide Number Placeholder 2">
            <a:extLst>
              <a:ext uri="{FF2B5EF4-FFF2-40B4-BE49-F238E27FC236}">
                <a16:creationId xmlns:a16="http://schemas.microsoft.com/office/drawing/2014/main" id="{9F3FDA30-AE50-794E-972A-DEFDF1945D6A}"/>
              </a:ext>
            </a:extLst>
          </p:cNvPr>
          <p:cNvSpPr>
            <a:spLocks noGrp="1"/>
          </p:cNvSpPr>
          <p:nvPr>
            <p:ph type="sldNum" sz="quarter" idx="10"/>
          </p:nvPr>
        </p:nvSpPr>
        <p:spPr/>
        <p:txBody>
          <a:bodyPr/>
          <a:lstStyle/>
          <a:p>
            <a:fld id="{2BE017B6-6466-CA44-A203-DCC007137B39}" type="slidenum">
              <a:rPr lang="en-US" smtClean="0"/>
              <a:pPr/>
              <a:t>7</a:t>
            </a:fld>
            <a:endParaRPr lang="en-US" dirty="0"/>
          </a:p>
        </p:txBody>
      </p:sp>
      <p:sp>
        <p:nvSpPr>
          <p:cNvPr id="4" name="Title 3">
            <a:extLst>
              <a:ext uri="{FF2B5EF4-FFF2-40B4-BE49-F238E27FC236}">
                <a16:creationId xmlns:a16="http://schemas.microsoft.com/office/drawing/2014/main" id="{C89CBB01-A2F6-F64E-ADDB-B094E497DDF0}"/>
              </a:ext>
            </a:extLst>
          </p:cNvPr>
          <p:cNvSpPr>
            <a:spLocks noGrp="1"/>
          </p:cNvSpPr>
          <p:nvPr>
            <p:ph type="title"/>
          </p:nvPr>
        </p:nvSpPr>
        <p:spPr>
          <a:xfrm>
            <a:off x="838200" y="188776"/>
            <a:ext cx="10515600" cy="1325563"/>
          </a:xfrm>
        </p:spPr>
        <p:txBody>
          <a:bodyPr/>
          <a:lstStyle/>
          <a:p>
            <a:r>
              <a:rPr lang="en-US" dirty="0"/>
              <a:t>What are GPUs &amp; CPUs Good For?</a:t>
            </a:r>
          </a:p>
        </p:txBody>
      </p:sp>
    </p:spTree>
    <p:extLst>
      <p:ext uri="{BB962C8B-B14F-4D97-AF65-F5344CB8AC3E}">
        <p14:creationId xmlns:p14="http://schemas.microsoft.com/office/powerpoint/2010/main" val="462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CB48E-3635-5C4C-9E53-729C4AC2BF5D}"/>
              </a:ext>
            </a:extLst>
          </p:cNvPr>
          <p:cNvSpPr>
            <a:spLocks noGrp="1"/>
          </p:cNvSpPr>
          <p:nvPr>
            <p:ph idx="1"/>
          </p:nvPr>
        </p:nvSpPr>
        <p:spPr>
          <a:xfrm>
            <a:off x="506278" y="1238250"/>
            <a:ext cx="10922000" cy="5118100"/>
          </a:xfrm>
        </p:spPr>
        <p:txBody>
          <a:bodyPr/>
          <a:lstStyle/>
          <a:p>
            <a:pPr marL="457200" indent="-457200">
              <a:buFont typeface="Arial" panose="020B0604020202020204" pitchFamily="34" charset="0"/>
              <a:buChar char="•"/>
            </a:pPr>
            <a:r>
              <a:rPr lang="en-US" dirty="0"/>
              <a:t>Massively parallel programming is executed using GPUs with CPUs [28].</a:t>
            </a:r>
          </a:p>
          <a:p>
            <a:pPr marL="457200" indent="-457200">
              <a:buFont typeface="Arial" panose="020B0604020202020204" pitchFamily="34" charset="0"/>
              <a:buChar char="•"/>
            </a:pPr>
            <a:r>
              <a:rPr lang="en-US" dirty="0"/>
              <a:t>CPU orchestrates the parallelism, since GPU does not have a control unit:</a:t>
            </a:r>
          </a:p>
          <a:p>
            <a:pPr marL="0" indent="0">
              <a:buNone/>
            </a:pPr>
            <a:endParaRPr lang="en-US" dirty="0"/>
          </a:p>
        </p:txBody>
      </p:sp>
      <p:sp>
        <p:nvSpPr>
          <p:cNvPr id="3" name="Slide Number Placeholder 2">
            <a:extLst>
              <a:ext uri="{FF2B5EF4-FFF2-40B4-BE49-F238E27FC236}">
                <a16:creationId xmlns:a16="http://schemas.microsoft.com/office/drawing/2014/main" id="{9F3FDA30-AE50-794E-972A-DEFDF1945D6A}"/>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C89CBB01-A2F6-F64E-ADDB-B094E497DDF0}"/>
              </a:ext>
            </a:extLst>
          </p:cNvPr>
          <p:cNvSpPr>
            <a:spLocks noGrp="1"/>
          </p:cNvSpPr>
          <p:nvPr>
            <p:ph type="title"/>
          </p:nvPr>
        </p:nvSpPr>
        <p:spPr>
          <a:xfrm>
            <a:off x="838200" y="188776"/>
            <a:ext cx="10515600" cy="1325563"/>
          </a:xfrm>
        </p:spPr>
        <p:txBody>
          <a:bodyPr/>
          <a:lstStyle/>
          <a:p>
            <a:r>
              <a:rPr lang="en-US" dirty="0"/>
              <a:t>Illustration of CPU+GPU computing</a:t>
            </a:r>
          </a:p>
        </p:txBody>
      </p:sp>
      <p:pic>
        <p:nvPicPr>
          <p:cNvPr id="5" name="Picture 4">
            <a:extLst>
              <a:ext uri="{FF2B5EF4-FFF2-40B4-BE49-F238E27FC236}">
                <a16:creationId xmlns:a16="http://schemas.microsoft.com/office/drawing/2014/main" id="{83FB7ED0-23EC-1548-8476-2310A8D3891A}"/>
              </a:ext>
            </a:extLst>
          </p:cNvPr>
          <p:cNvPicPr>
            <a:picLocks noChangeAspect="1"/>
          </p:cNvPicPr>
          <p:nvPr/>
        </p:nvPicPr>
        <p:blipFill>
          <a:blip r:embed="rId3"/>
          <a:stretch>
            <a:fillRect/>
          </a:stretch>
        </p:blipFill>
        <p:spPr>
          <a:xfrm>
            <a:off x="1980972" y="2402238"/>
            <a:ext cx="7615863" cy="4293112"/>
          </a:xfrm>
          <a:prstGeom prst="rect">
            <a:avLst/>
          </a:prstGeom>
        </p:spPr>
      </p:pic>
    </p:spTree>
    <p:extLst>
      <p:ext uri="{BB962C8B-B14F-4D97-AF65-F5344CB8AC3E}">
        <p14:creationId xmlns:p14="http://schemas.microsoft.com/office/powerpoint/2010/main" val="394586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AD49D4-4427-7B4F-AE1A-8CE99CE43C83}"/>
              </a:ext>
            </a:extLst>
          </p:cNvPr>
          <p:cNvSpPr>
            <a:spLocks noGrp="1"/>
          </p:cNvSpPr>
          <p:nvPr>
            <p:ph idx="1"/>
          </p:nvPr>
        </p:nvSpPr>
        <p:spPr>
          <a:xfrm>
            <a:off x="309966" y="1692001"/>
            <a:ext cx="11043834" cy="4863582"/>
          </a:xfrm>
        </p:spPr>
        <p:txBody>
          <a:bodyPr>
            <a:normAutofit fontScale="85000" lnSpcReduction="10000"/>
          </a:bodyPr>
          <a:lstStyle/>
          <a:p>
            <a:r>
              <a:rPr lang="en-US" dirty="0"/>
              <a:t>Discovery offers NVIDIA GPUs on ‘</a:t>
            </a:r>
            <a:r>
              <a:rPr lang="en-US" dirty="0" err="1"/>
              <a:t>gpu</a:t>
            </a:r>
            <a:r>
              <a:rPr lang="en-US" dirty="0"/>
              <a:t>’ and ‘</a:t>
            </a:r>
            <a:r>
              <a:rPr lang="en-US" dirty="0" err="1"/>
              <a:t>multigpu</a:t>
            </a:r>
            <a:r>
              <a:rPr lang="en-US" dirty="0"/>
              <a:t>’ partitions. Some faculty partitions also have AMD GPUs. </a:t>
            </a:r>
          </a:p>
          <a:p>
            <a:r>
              <a:rPr lang="en-US" b="1" dirty="0"/>
              <a:t>k40m</a:t>
            </a:r>
            <a:r>
              <a:rPr lang="en-US" dirty="0"/>
              <a:t> - Launched in Nov 2013 [8], Kepler architecture.</a:t>
            </a:r>
          </a:p>
          <a:p>
            <a:r>
              <a:rPr lang="en-US" b="1" dirty="0"/>
              <a:t>k80</a:t>
            </a:r>
            <a:r>
              <a:rPr lang="en-US" dirty="0"/>
              <a:t> - Professional graphics card launched in Nov 2014 [9, 10], Kepler architecture.</a:t>
            </a:r>
          </a:p>
          <a:p>
            <a:r>
              <a:rPr lang="en-US" b="1" dirty="0"/>
              <a:t>p100</a:t>
            </a:r>
            <a:r>
              <a:rPr lang="en-US" dirty="0"/>
              <a:t> - Launched in June 2016 [11, 12], Pascal architecture.</a:t>
            </a:r>
          </a:p>
          <a:p>
            <a:r>
              <a:rPr lang="en-US" b="1" dirty="0"/>
              <a:t>v100-pcie</a:t>
            </a:r>
            <a:r>
              <a:rPr lang="en-US" dirty="0"/>
              <a:t> &amp; </a:t>
            </a:r>
            <a:r>
              <a:rPr lang="en-US" b="1" dirty="0"/>
              <a:t>v100-sxm2</a:t>
            </a:r>
            <a:r>
              <a:rPr lang="en-US" dirty="0"/>
              <a:t> - Professional graphics cards launched in March 2018 [13, 14, 15], Volta architecture.</a:t>
            </a:r>
          </a:p>
          <a:p>
            <a:r>
              <a:rPr lang="en-US" b="1" dirty="0"/>
              <a:t>T4</a:t>
            </a:r>
            <a:r>
              <a:rPr lang="en-US" dirty="0"/>
              <a:t> - Professional graphics card launched in Sept 2018 [16, 17], Turing architecture.</a:t>
            </a:r>
          </a:p>
          <a:p>
            <a:r>
              <a:rPr lang="en-US" b="1" dirty="0"/>
              <a:t>A100</a:t>
            </a:r>
            <a:r>
              <a:rPr lang="en-US" dirty="0"/>
              <a:t> – launched in May 2020 (coming soon), Ampere architecture.</a:t>
            </a:r>
          </a:p>
          <a:p>
            <a:endParaRPr lang="en-US" dirty="0"/>
          </a:p>
          <a:p>
            <a:r>
              <a:rPr lang="en-US" dirty="0"/>
              <a:t>See more specs here: </a:t>
            </a:r>
            <a:r>
              <a:rPr lang="en-US" dirty="0">
                <a:hlinkClick r:id="rId3"/>
              </a:rPr>
              <a:t>https://en.wikipedia.org/wiki/List_of_Nvidia_graphics_processing_units</a:t>
            </a:r>
            <a:r>
              <a:rPr lang="en-US" dirty="0"/>
              <a:t> </a:t>
            </a:r>
          </a:p>
        </p:txBody>
      </p:sp>
      <p:sp>
        <p:nvSpPr>
          <p:cNvPr id="5" name="Title 4">
            <a:extLst>
              <a:ext uri="{FF2B5EF4-FFF2-40B4-BE49-F238E27FC236}">
                <a16:creationId xmlns:a16="http://schemas.microsoft.com/office/drawing/2014/main" id="{FEBB9529-A771-4A4E-83FB-CE1B3EA17800}"/>
              </a:ext>
            </a:extLst>
          </p:cNvPr>
          <p:cNvSpPr>
            <a:spLocks noGrp="1"/>
          </p:cNvSpPr>
          <p:nvPr>
            <p:ph type="title"/>
          </p:nvPr>
        </p:nvSpPr>
        <p:spPr>
          <a:xfrm>
            <a:off x="559231" y="136525"/>
            <a:ext cx="11389962" cy="1325563"/>
          </a:xfrm>
        </p:spPr>
        <p:txBody>
          <a:bodyPr/>
          <a:lstStyle/>
          <a:p>
            <a:r>
              <a:rPr lang="en-US" dirty="0"/>
              <a:t>Various GPUs on Discovery (shared partitions)</a:t>
            </a:r>
          </a:p>
        </p:txBody>
      </p:sp>
      <p:sp>
        <p:nvSpPr>
          <p:cNvPr id="3" name="Slide Number Placeholder 2">
            <a:extLst>
              <a:ext uri="{FF2B5EF4-FFF2-40B4-BE49-F238E27FC236}">
                <a16:creationId xmlns:a16="http://schemas.microsoft.com/office/drawing/2014/main" id="{D8096B04-725A-114B-AA9A-945BBB0DEEC7}"/>
              </a:ext>
            </a:extLst>
          </p:cNvPr>
          <p:cNvSpPr>
            <a:spLocks noGrp="1"/>
          </p:cNvSpPr>
          <p:nvPr>
            <p:ph type="sldNum" sz="quarter" idx="10"/>
          </p:nvPr>
        </p:nvSpPr>
        <p:spPr/>
        <p:txBody>
          <a:bodyPr/>
          <a:lstStyle/>
          <a:p>
            <a:fld id="{2BE017B6-6466-CA44-A203-DCC007137B39}" type="slidenum">
              <a:rPr lang="en-US" smtClean="0"/>
              <a:pPr/>
              <a:t>9</a:t>
            </a:fld>
            <a:endParaRPr lang="en-US" dirty="0"/>
          </a:p>
        </p:txBody>
      </p:sp>
    </p:spTree>
    <p:extLst>
      <p:ext uri="{BB962C8B-B14F-4D97-AF65-F5344CB8AC3E}">
        <p14:creationId xmlns:p14="http://schemas.microsoft.com/office/powerpoint/2010/main" val="69982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C0A60E-1855-1548-B39D-94986F5CE93F}"/>
              </a:ext>
            </a:extLst>
          </p:cNvPr>
          <p:cNvSpPr>
            <a:spLocks noGrp="1"/>
          </p:cNvSpPr>
          <p:nvPr>
            <p:ph idx="1"/>
          </p:nvPr>
        </p:nvSpPr>
        <p:spPr>
          <a:xfrm>
            <a:off x="380995" y="1692001"/>
            <a:ext cx="11379205" cy="4761050"/>
          </a:xfrm>
        </p:spPr>
        <p:txBody>
          <a:bodyPr>
            <a:normAutofit fontScale="92500" lnSpcReduction="10000"/>
          </a:bodyPr>
          <a:lstStyle/>
          <a:p>
            <a:r>
              <a:rPr lang="en-US" dirty="0"/>
              <a:t>Access the </a:t>
            </a:r>
            <a:r>
              <a:rPr lang="en-US" i="1" dirty="0" err="1"/>
              <a:t>gpu</a:t>
            </a:r>
            <a:r>
              <a:rPr lang="en-US" dirty="0"/>
              <a:t> partition using the </a:t>
            </a:r>
            <a:r>
              <a:rPr lang="en-US" b="1" i="1" dirty="0"/>
              <a:t>--</a:t>
            </a:r>
            <a:r>
              <a:rPr lang="en-US" b="1" i="1" dirty="0" err="1"/>
              <a:t>gres</a:t>
            </a:r>
            <a:r>
              <a:rPr lang="en-US" b="1" i="1" dirty="0"/>
              <a:t>=</a:t>
            </a:r>
            <a:r>
              <a:rPr lang="en-US" dirty="0"/>
              <a:t> flag while running </a:t>
            </a:r>
            <a:r>
              <a:rPr lang="en-US" b="1" dirty="0" err="1"/>
              <a:t>srun</a:t>
            </a:r>
            <a:r>
              <a:rPr lang="en-US" dirty="0"/>
              <a:t> or </a:t>
            </a:r>
            <a:r>
              <a:rPr lang="en-US" b="1" dirty="0" err="1"/>
              <a:t>sbatch</a:t>
            </a:r>
            <a:r>
              <a:rPr lang="en-US" dirty="0"/>
              <a:t>. </a:t>
            </a:r>
          </a:p>
          <a:p>
            <a:r>
              <a:rPr lang="en-US" dirty="0"/>
              <a:t>Only a </a:t>
            </a:r>
            <a:r>
              <a:rPr lang="en-US" b="1" dirty="0"/>
              <a:t>single</a:t>
            </a:r>
            <a:r>
              <a:rPr lang="en-US" dirty="0"/>
              <a:t> </a:t>
            </a:r>
            <a:r>
              <a:rPr lang="en-US" dirty="0" err="1"/>
              <a:t>gpu</a:t>
            </a:r>
            <a:r>
              <a:rPr lang="en-US" dirty="0"/>
              <a:t> (</a:t>
            </a:r>
            <a:r>
              <a:rPr lang="en-US" i="1" dirty="0"/>
              <a:t>--</a:t>
            </a:r>
            <a:r>
              <a:rPr lang="en-US" i="1" dirty="0" err="1"/>
              <a:t>gres</a:t>
            </a:r>
            <a:r>
              <a:rPr lang="en-US" i="1" dirty="0"/>
              <a:t>=gpu:1</a:t>
            </a:r>
            <a:r>
              <a:rPr lang="en-US" dirty="0"/>
              <a:t>) can be accessed on </a:t>
            </a:r>
            <a:r>
              <a:rPr lang="en-US" i="1" dirty="0" err="1"/>
              <a:t>gpu</a:t>
            </a:r>
            <a:r>
              <a:rPr lang="en-US" dirty="0"/>
              <a:t> partition. To access multiple GPUs (</a:t>
            </a:r>
            <a:r>
              <a:rPr lang="en-US" dirty="0">
                <a:solidFill>
                  <a:srgbClr val="FF0000"/>
                </a:solidFill>
              </a:rPr>
              <a:t>if they are needed and efficiently used</a:t>
            </a:r>
            <a:r>
              <a:rPr lang="en-US" dirty="0"/>
              <a:t>), apply for </a:t>
            </a:r>
            <a:r>
              <a:rPr lang="en-US" i="1" dirty="0" err="1"/>
              <a:t>multigpu</a:t>
            </a:r>
            <a:r>
              <a:rPr lang="en-US" dirty="0"/>
              <a:t>. For more details:</a:t>
            </a:r>
            <a:br>
              <a:rPr lang="en-US" dirty="0"/>
            </a:br>
            <a:r>
              <a:rPr lang="en-US" dirty="0">
                <a:hlinkClick r:id="rId2"/>
              </a:rPr>
              <a:t>https://rc-docs.northeastern.edu/en/latest/hardware/partitions.html#partition-access-request</a:t>
            </a:r>
            <a:r>
              <a:rPr lang="en-US" dirty="0"/>
              <a:t> </a:t>
            </a:r>
          </a:p>
          <a:p>
            <a:r>
              <a:rPr lang="en-US" dirty="0"/>
              <a:t>To access </a:t>
            </a:r>
            <a:r>
              <a:rPr lang="en-US" b="1" dirty="0"/>
              <a:t>any</a:t>
            </a:r>
            <a:r>
              <a:rPr lang="en-US" dirty="0"/>
              <a:t> type of GPU, use: </a:t>
            </a:r>
            <a:r>
              <a:rPr lang="en-US" b="1" i="1" dirty="0"/>
              <a:t>--</a:t>
            </a:r>
            <a:r>
              <a:rPr lang="en-US" b="1" i="1" dirty="0" err="1"/>
              <a:t>gres</a:t>
            </a:r>
            <a:r>
              <a:rPr lang="en-US" b="1" i="1" dirty="0"/>
              <a:t>=gpu:1</a:t>
            </a:r>
            <a:br>
              <a:rPr lang="en-US" b="1" i="1" dirty="0"/>
            </a:br>
            <a:r>
              <a:rPr lang="en-US" dirty="0"/>
              <a:t>To access a </a:t>
            </a:r>
            <a:r>
              <a:rPr lang="en-US" b="1" dirty="0"/>
              <a:t>specific</a:t>
            </a:r>
            <a:r>
              <a:rPr lang="en-US" dirty="0"/>
              <a:t> type of GPU, use: </a:t>
            </a:r>
            <a:r>
              <a:rPr lang="en-US" b="1" i="1" dirty="0"/>
              <a:t>--</a:t>
            </a:r>
            <a:r>
              <a:rPr lang="en-US" b="1" i="1" dirty="0" err="1"/>
              <a:t>gres</a:t>
            </a:r>
            <a:r>
              <a:rPr lang="en-US" b="1" i="1" dirty="0"/>
              <a:t>=</a:t>
            </a:r>
            <a:r>
              <a:rPr lang="en-US" b="1" i="1" dirty="0" err="1"/>
              <a:t>gpu</a:t>
            </a:r>
            <a:r>
              <a:rPr lang="en-US" b="1" i="1" dirty="0"/>
              <a:t>:&lt;</a:t>
            </a:r>
            <a:r>
              <a:rPr lang="en-US" b="1" i="1" dirty="0" err="1"/>
              <a:t>gpu</a:t>
            </a:r>
            <a:r>
              <a:rPr lang="en-US" b="1" i="1" dirty="0"/>
              <a:t>-type&gt;:1</a:t>
            </a:r>
          </a:p>
          <a:p>
            <a:r>
              <a:rPr lang="en-US" dirty="0"/>
              <a:t>Check the GPU device info that’s available to your job: </a:t>
            </a:r>
            <a:r>
              <a:rPr lang="en-US" b="1" i="1" dirty="0" err="1"/>
              <a:t>nvidia-smi</a:t>
            </a:r>
            <a:br>
              <a:rPr lang="en-US" b="1" i="1" dirty="0"/>
            </a:br>
            <a:r>
              <a:rPr lang="en-US" dirty="0"/>
              <a:t>(non-GPU devices will return ‘command not found’).</a:t>
            </a:r>
          </a:p>
          <a:p>
            <a:r>
              <a:rPr lang="en-US" dirty="0"/>
              <a:t>For details go to: </a:t>
            </a:r>
            <a:br>
              <a:rPr lang="en-US" dirty="0"/>
            </a:br>
            <a:r>
              <a:rPr lang="en-US" u="sng" dirty="0">
                <a:hlinkClick r:id="rId3"/>
              </a:rPr>
              <a:t>https://rc-docs.northeastern.edu/en/latest/using-discovery/workingwithgpu.html</a:t>
            </a:r>
            <a:endParaRPr lang="en-US" u="sng" dirty="0"/>
          </a:p>
        </p:txBody>
      </p:sp>
      <p:sp>
        <p:nvSpPr>
          <p:cNvPr id="3" name="Title 2">
            <a:extLst>
              <a:ext uri="{FF2B5EF4-FFF2-40B4-BE49-F238E27FC236}">
                <a16:creationId xmlns:a16="http://schemas.microsoft.com/office/drawing/2014/main" id="{35D37EC0-A923-1741-A91F-59274C0F1464}"/>
              </a:ext>
            </a:extLst>
          </p:cNvPr>
          <p:cNvSpPr>
            <a:spLocks noGrp="1"/>
          </p:cNvSpPr>
          <p:nvPr>
            <p:ph type="title"/>
          </p:nvPr>
        </p:nvSpPr>
        <p:spPr/>
        <p:txBody>
          <a:bodyPr/>
          <a:lstStyle/>
          <a:p>
            <a:r>
              <a:rPr lang="en-US" dirty="0"/>
              <a:t>How to access GPUs on Discovery?</a:t>
            </a:r>
          </a:p>
        </p:txBody>
      </p:sp>
      <p:sp>
        <p:nvSpPr>
          <p:cNvPr id="4" name="Slide Number Placeholder 3">
            <a:extLst>
              <a:ext uri="{FF2B5EF4-FFF2-40B4-BE49-F238E27FC236}">
                <a16:creationId xmlns:a16="http://schemas.microsoft.com/office/drawing/2014/main" id="{3FE38645-D790-1547-B821-36ABC16D00EF}"/>
              </a:ext>
            </a:extLst>
          </p:cNvPr>
          <p:cNvSpPr>
            <a:spLocks noGrp="1"/>
          </p:cNvSpPr>
          <p:nvPr>
            <p:ph type="sldNum" sz="quarter" idx="10"/>
          </p:nvPr>
        </p:nvSpPr>
        <p:spPr/>
        <p:txBody>
          <a:bodyPr/>
          <a:lstStyle/>
          <a:p>
            <a:fld id="{2BE017B6-6466-CA44-A203-DCC007137B39}" type="slidenum">
              <a:rPr lang="en-US" smtClean="0"/>
              <a:pPr/>
              <a:t>10</a:t>
            </a:fld>
            <a:endParaRPr lang="en-US" dirty="0"/>
          </a:p>
        </p:txBody>
      </p:sp>
    </p:spTree>
    <p:extLst>
      <p:ext uri="{BB962C8B-B14F-4D97-AF65-F5344CB8AC3E}">
        <p14:creationId xmlns:p14="http://schemas.microsoft.com/office/powerpoint/2010/main" val="26075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16810</TotalTime>
  <Words>9825</Words>
  <Application>Microsoft Macintosh PowerPoint</Application>
  <PresentationFormat>Widescreen</PresentationFormat>
  <Paragraphs>779</Paragraphs>
  <Slides>55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Cambria Math</vt:lpstr>
      <vt:lpstr>Courier</vt:lpstr>
      <vt:lpstr>Courier New</vt:lpstr>
      <vt:lpstr>Helvetica Neue</vt:lpstr>
      <vt:lpstr>Real Head Pro</vt:lpstr>
      <vt:lpstr>Real Text Pro</vt:lpstr>
      <vt:lpstr>Real Text Pro Demibold</vt:lpstr>
      <vt:lpstr>Office Theme</vt:lpstr>
      <vt:lpstr>Using GPUs On Discovery  Training Module 08/18/2021</vt:lpstr>
      <vt:lpstr>PowerPoint Presentation</vt:lpstr>
      <vt:lpstr>PowerPoint Presentation</vt:lpstr>
      <vt:lpstr>What Are GPUs</vt:lpstr>
      <vt:lpstr>CPUs vs GPUs</vt:lpstr>
      <vt:lpstr>What are GPUs &amp; CPUs Good For?</vt:lpstr>
      <vt:lpstr>Illustration of CPU+GPU computing</vt:lpstr>
      <vt:lpstr>Various GPUs on Discovery (shared partitions)</vt:lpstr>
      <vt:lpstr>How to access GPUs on Discovery?</vt:lpstr>
      <vt:lpstr>Exercise 1</vt:lpstr>
      <vt:lpstr>Exercise 1 Accessing different GPU types</vt:lpstr>
      <vt:lpstr>Exercise 1 Accessing different GPU types</vt:lpstr>
      <vt:lpstr>Exercise 1 Accessing different GPU types</vt:lpstr>
      <vt:lpstr>Exercise 2</vt:lpstr>
      <vt:lpstr>Exercise 2 Access GPUs on Discovery</vt:lpstr>
      <vt:lpstr>Exercise 2 Create GPU-enabled PyTorch Conda Environment</vt:lpstr>
      <vt:lpstr>Exercise 2 Activate and test the GPU-enabled Pytorch Conda environment</vt:lpstr>
      <vt:lpstr>Exercise 3</vt:lpstr>
      <vt:lpstr>Exercise 3 Accessing GPU-supported environments on Jupyter Lab</vt:lpstr>
      <vt:lpstr>Exercise 3 Accessing GPU-supported environments on Jupyter Lab</vt:lpstr>
      <vt:lpstr>Exercise 3 Accessing GPU-supported environments on Jupyter Lab</vt:lpstr>
      <vt:lpstr>Exercise 3 Accessing GPU-supported environments on Jupyter Lab</vt:lpstr>
      <vt:lpstr>Exercise 3 Accessing GPU-supported environments on Jupyter Lab</vt:lpstr>
      <vt:lpstr>Exercise 3 Accessing GPU-supported environments on Jupyter Lab</vt:lpstr>
      <vt:lpstr>GPU Computing options</vt:lpstr>
      <vt:lpstr>GPU Programming Languages &amp; Directives</vt:lpstr>
      <vt:lpstr>Processing Flow</vt:lpstr>
      <vt:lpstr>CUDA Basics</vt:lpstr>
      <vt:lpstr>CUDA Programming Workflow</vt:lpstr>
      <vt:lpstr>Exercise 4</vt:lpstr>
      <vt:lpstr>Exercise 4 Cuda C – “Hello World” example code</vt:lpstr>
      <vt:lpstr>Exercise 4 Compiling and Running CUDA </vt:lpstr>
      <vt:lpstr>Exercise 4 Two integer addition - serial: material adopted from: https://www.nvidia.com/docs/IO/116711/sc11-cuda-c-basics.pdf </vt:lpstr>
      <vt:lpstr>PowerPoint Presentation</vt:lpstr>
      <vt:lpstr>PowerPoint Presentation</vt:lpstr>
      <vt:lpstr>PowerPoint Presentation</vt:lpstr>
      <vt:lpstr>PowerPoint Presentation</vt:lpstr>
      <vt:lpstr>PowerPoint Presentation</vt:lpstr>
      <vt:lpstr>Thank you</vt:lpstr>
      <vt:lpstr>Supplemental Material</vt:lpstr>
      <vt:lpstr>Multi GPU Partition Access Process (optional)</vt:lpstr>
      <vt:lpstr>Optional Exercise Tensorflow Environment</vt:lpstr>
      <vt:lpstr>CPUs vs GPUs contd.</vt:lpstr>
      <vt:lpstr>PowerPoint Presentation</vt:lpstr>
      <vt:lpstr>Parallel Computation Using GPUs</vt:lpstr>
      <vt:lpstr>Parallel Computation contd.</vt:lpstr>
      <vt:lpstr>PowerPoint Presentation</vt:lpstr>
      <vt:lpstr>CUDA </vt:lpstr>
      <vt:lpstr>PowerPoint Presentation</vt:lpstr>
      <vt:lpstr>Multi GPU Programming</vt:lpstr>
      <vt:lpstr>PowerPoint Presentation</vt:lpstr>
      <vt:lpstr>PowerPoint Presentation</vt:lpstr>
      <vt:lpstr>PowerPoint Presentation</vt:lpstr>
      <vt:lpstr>References</vt:lpstr>
      <vt:lpstr>PowerPoint Presentation</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186</cp:revision>
  <cp:lastPrinted>2019-03-27T19:18:08Z</cp:lastPrinted>
  <dcterms:created xsi:type="dcterms:W3CDTF">2019-05-16T14:42:28Z</dcterms:created>
  <dcterms:modified xsi:type="dcterms:W3CDTF">2021-08-18T15:22:45Z</dcterms:modified>
  <cp:category/>
</cp:coreProperties>
</file>