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33"/>
  </p:notesMasterIdLst>
  <p:sldIdLst>
    <p:sldId id="318" r:id="rId2"/>
    <p:sldId id="322" r:id="rId3"/>
    <p:sldId id="275" r:id="rId4"/>
    <p:sldId id="317" r:id="rId5"/>
    <p:sldId id="332" r:id="rId6"/>
    <p:sldId id="334" r:id="rId7"/>
    <p:sldId id="335" r:id="rId8"/>
    <p:sldId id="337" r:id="rId9"/>
    <p:sldId id="338" r:id="rId10"/>
    <p:sldId id="339" r:id="rId11"/>
    <p:sldId id="323" r:id="rId12"/>
    <p:sldId id="340" r:id="rId13"/>
    <p:sldId id="325" r:id="rId14"/>
    <p:sldId id="326" r:id="rId15"/>
    <p:sldId id="331" r:id="rId16"/>
    <p:sldId id="327" r:id="rId17"/>
    <p:sldId id="341" r:id="rId18"/>
    <p:sldId id="328" r:id="rId19"/>
    <p:sldId id="329" r:id="rId20"/>
    <p:sldId id="342" r:id="rId21"/>
    <p:sldId id="343" r:id="rId22"/>
    <p:sldId id="344" r:id="rId23"/>
    <p:sldId id="345" r:id="rId24"/>
    <p:sldId id="349" r:id="rId25"/>
    <p:sldId id="348" r:id="rId26"/>
    <p:sldId id="350" r:id="rId27"/>
    <p:sldId id="351" r:id="rId28"/>
    <p:sldId id="352" r:id="rId29"/>
    <p:sldId id="346" r:id="rId30"/>
    <p:sldId id="347" r:id="rId31"/>
    <p:sldId id="27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92B"/>
    <a:srgbClr val="E11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91" autoAdjust="0"/>
    <p:restoredTop sz="76964" autoAdjust="0"/>
  </p:normalViewPr>
  <p:slideViewPr>
    <p:cSldViewPr snapToGrid="0" snapToObjects="1">
      <p:cViewPr varScale="1">
        <p:scale>
          <a:sx n="43" d="100"/>
          <a:sy n="43" d="100"/>
        </p:scale>
        <p:origin x="733" y="3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Manasvita" userId="b2777bbc-8c28-4ef4-a885-611424095b67" providerId="ADAL" clId="{BF1BEC02-1081-0246-A579-EC9542B81E89}"/>
    <pc:docChg chg="custSel addSld modSld">
      <pc:chgData name="Joshi, Manasvita" userId="b2777bbc-8c28-4ef4-a885-611424095b67" providerId="ADAL" clId="{BF1BEC02-1081-0246-A579-EC9542B81E89}" dt="2020-11-09T12:22:08.691" v="2412"/>
      <pc:docMkLst>
        <pc:docMk/>
      </pc:docMkLst>
      <pc:sldChg chg="modAnim">
        <pc:chgData name="Joshi, Manasvita" userId="b2777bbc-8c28-4ef4-a885-611424095b67" providerId="ADAL" clId="{BF1BEC02-1081-0246-A579-EC9542B81E89}" dt="2020-11-09T12:22:08.691" v="2412"/>
        <pc:sldMkLst>
          <pc:docMk/>
          <pc:sldMk cId="1820308175" sldId="326"/>
        </pc:sldMkLst>
      </pc:sldChg>
      <pc:sldChg chg="modSp mod">
        <pc:chgData name="Joshi, Manasvita" userId="b2777bbc-8c28-4ef4-a885-611424095b67" providerId="ADAL" clId="{BF1BEC02-1081-0246-A579-EC9542B81E89}" dt="2020-11-09T12:17:48.206" v="2394" actId="1035"/>
        <pc:sldMkLst>
          <pc:docMk/>
          <pc:sldMk cId="1742938622" sldId="345"/>
        </pc:sldMkLst>
        <pc:spChg chg="mod">
          <ac:chgData name="Joshi, Manasvita" userId="b2777bbc-8c28-4ef4-a885-611424095b67" providerId="ADAL" clId="{BF1BEC02-1081-0246-A579-EC9542B81E89}" dt="2020-11-09T12:17:48.206" v="2394" actId="1035"/>
          <ac:spMkLst>
            <pc:docMk/>
            <pc:sldMk cId="1742938622" sldId="345"/>
            <ac:spMk id="5" creationId="{2E5272AB-2EA5-6648-9668-CA3D82BBB186}"/>
          </ac:spMkLst>
        </pc:spChg>
        <pc:spChg chg="mod">
          <ac:chgData name="Joshi, Manasvita" userId="b2777bbc-8c28-4ef4-a885-611424095b67" providerId="ADAL" clId="{BF1BEC02-1081-0246-A579-EC9542B81E89}" dt="2020-11-09T12:17:42.067" v="2379" actId="1036"/>
          <ac:spMkLst>
            <pc:docMk/>
            <pc:sldMk cId="1742938622" sldId="345"/>
            <ac:spMk id="6" creationId="{74170876-A04F-A34A-A59A-6F9A5978BCD6}"/>
          </ac:spMkLst>
        </pc:spChg>
      </pc:sldChg>
      <pc:sldChg chg="modSp mod">
        <pc:chgData name="Joshi, Manasvita" userId="b2777bbc-8c28-4ef4-a885-611424095b67" providerId="ADAL" clId="{BF1BEC02-1081-0246-A579-EC9542B81E89}" dt="2020-11-09T12:19:29.833" v="2411" actId="114"/>
        <pc:sldMkLst>
          <pc:docMk/>
          <pc:sldMk cId="2028851633" sldId="348"/>
        </pc:sldMkLst>
        <pc:spChg chg="mod">
          <ac:chgData name="Joshi, Manasvita" userId="b2777bbc-8c28-4ef4-a885-611424095b67" providerId="ADAL" clId="{BF1BEC02-1081-0246-A579-EC9542B81E89}" dt="2020-11-09T12:18:17.361" v="2397" actId="113"/>
          <ac:spMkLst>
            <pc:docMk/>
            <pc:sldMk cId="2028851633" sldId="348"/>
            <ac:spMk id="2" creationId="{2FA70EE1-B8E8-FA4A-B940-6D8FF345182C}"/>
          </ac:spMkLst>
        </pc:spChg>
        <pc:spChg chg="mod">
          <ac:chgData name="Joshi, Manasvita" userId="b2777bbc-8c28-4ef4-a885-611424095b67" providerId="ADAL" clId="{BF1BEC02-1081-0246-A579-EC9542B81E89}" dt="2020-11-09T12:18:12.891" v="2396" actId="113"/>
          <ac:spMkLst>
            <pc:docMk/>
            <pc:sldMk cId="2028851633" sldId="348"/>
            <ac:spMk id="7" creationId="{9DA284A0-4DF0-9A46-9FB3-4B721B281A76}"/>
          </ac:spMkLst>
        </pc:spChg>
        <pc:spChg chg="mod">
          <ac:chgData name="Joshi, Manasvita" userId="b2777bbc-8c28-4ef4-a885-611424095b67" providerId="ADAL" clId="{BF1BEC02-1081-0246-A579-EC9542B81E89}" dt="2020-11-09T12:19:29.833" v="2411" actId="114"/>
          <ac:spMkLst>
            <pc:docMk/>
            <pc:sldMk cId="2028851633" sldId="348"/>
            <ac:spMk id="8" creationId="{91FF28B2-1F17-3F41-8B67-6B5027252FB1}"/>
          </ac:spMkLst>
        </pc:spChg>
      </pc:sldChg>
      <pc:sldChg chg="addSp modSp mod">
        <pc:chgData name="Joshi, Manasvita" userId="b2777bbc-8c28-4ef4-a885-611424095b67" providerId="ADAL" clId="{BF1BEC02-1081-0246-A579-EC9542B81E89}" dt="2020-11-09T12:16:33.231" v="2357" actId="20577"/>
        <pc:sldMkLst>
          <pc:docMk/>
          <pc:sldMk cId="2632090326" sldId="349"/>
        </pc:sldMkLst>
        <pc:spChg chg="add mod">
          <ac:chgData name="Joshi, Manasvita" userId="b2777bbc-8c28-4ef4-a885-611424095b67" providerId="ADAL" clId="{BF1BEC02-1081-0246-A579-EC9542B81E89}" dt="2020-11-09T12:16:33.231" v="2357" actId="20577"/>
          <ac:spMkLst>
            <pc:docMk/>
            <pc:sldMk cId="2632090326" sldId="349"/>
            <ac:spMk id="4" creationId="{B98CC4FE-FC37-4346-A0F6-D276DCDA763D}"/>
          </ac:spMkLst>
        </pc:spChg>
      </pc:sldChg>
      <pc:sldChg chg="addSp delSp modSp new mod modAnim">
        <pc:chgData name="Joshi, Manasvita" userId="b2777bbc-8c28-4ef4-a885-611424095b67" providerId="ADAL" clId="{BF1BEC02-1081-0246-A579-EC9542B81E89}" dt="2020-11-09T12:14:36.282" v="2298" actId="113"/>
        <pc:sldMkLst>
          <pc:docMk/>
          <pc:sldMk cId="3516811865" sldId="350"/>
        </pc:sldMkLst>
        <pc:spChg chg="mod">
          <ac:chgData name="Joshi, Manasvita" userId="b2777bbc-8c28-4ef4-a885-611424095b67" providerId="ADAL" clId="{BF1BEC02-1081-0246-A579-EC9542B81E89}" dt="2020-11-09T12:13:03.097" v="2202" actId="14100"/>
          <ac:spMkLst>
            <pc:docMk/>
            <pc:sldMk cId="3516811865" sldId="350"/>
            <ac:spMk id="2" creationId="{CEB86E4A-397C-2B4C-8130-5F20C6911ADF}"/>
          </ac:spMkLst>
        </pc:spChg>
        <pc:spChg chg="del">
          <ac:chgData name="Joshi, Manasvita" userId="b2777bbc-8c28-4ef4-a885-611424095b67" providerId="ADAL" clId="{BF1BEC02-1081-0246-A579-EC9542B81E89}" dt="2020-11-09T11:42:37.884" v="463" actId="478"/>
          <ac:spMkLst>
            <pc:docMk/>
            <pc:sldMk cId="3516811865" sldId="350"/>
            <ac:spMk id="4" creationId="{31375A61-C80A-5F43-9CFC-0500CABF401E}"/>
          </ac:spMkLst>
        </pc:spChg>
        <pc:spChg chg="add mod">
          <ac:chgData name="Joshi, Manasvita" userId="b2777bbc-8c28-4ef4-a885-611424095b67" providerId="ADAL" clId="{BF1BEC02-1081-0246-A579-EC9542B81E89}" dt="2020-11-09T11:44:09.030" v="524" actId="14100"/>
          <ac:spMkLst>
            <pc:docMk/>
            <pc:sldMk cId="3516811865" sldId="350"/>
            <ac:spMk id="5" creationId="{E1B04F7F-AE71-A14B-9898-A6926D393CE9}"/>
          </ac:spMkLst>
        </pc:spChg>
        <pc:spChg chg="add mod">
          <ac:chgData name="Joshi, Manasvita" userId="b2777bbc-8c28-4ef4-a885-611424095b67" providerId="ADAL" clId="{BF1BEC02-1081-0246-A579-EC9542B81E89}" dt="2020-11-09T12:14:36.282" v="2298" actId="113"/>
          <ac:spMkLst>
            <pc:docMk/>
            <pc:sldMk cId="3516811865" sldId="350"/>
            <ac:spMk id="6" creationId="{05FD3582-EB85-DA45-B4CE-204786C78141}"/>
          </ac:spMkLst>
        </pc:spChg>
      </pc:sldChg>
      <pc:sldChg chg="addSp delSp modSp new mod modAnim">
        <pc:chgData name="Joshi, Manasvita" userId="b2777bbc-8c28-4ef4-a885-611424095b67" providerId="ADAL" clId="{BF1BEC02-1081-0246-A579-EC9542B81E89}" dt="2020-11-09T12:12:24.482" v="2190" actId="20577"/>
        <pc:sldMkLst>
          <pc:docMk/>
          <pc:sldMk cId="1657486342" sldId="351"/>
        </pc:sldMkLst>
        <pc:spChg chg="mod">
          <ac:chgData name="Joshi, Manasvita" userId="b2777bbc-8c28-4ef4-a885-611424095b67" providerId="ADAL" clId="{BF1BEC02-1081-0246-A579-EC9542B81E89}" dt="2020-11-09T12:11:02.153" v="2130" actId="14100"/>
          <ac:spMkLst>
            <pc:docMk/>
            <pc:sldMk cId="1657486342" sldId="351"/>
            <ac:spMk id="2" creationId="{D121993E-3DB3-6244-B6B3-F6DD29DBC1D7}"/>
          </ac:spMkLst>
        </pc:spChg>
        <pc:spChg chg="del">
          <ac:chgData name="Joshi, Manasvita" userId="b2777bbc-8c28-4ef4-a885-611424095b67" providerId="ADAL" clId="{BF1BEC02-1081-0246-A579-EC9542B81E89}" dt="2020-11-09T11:51:32.444" v="1058" actId="478"/>
          <ac:spMkLst>
            <pc:docMk/>
            <pc:sldMk cId="1657486342" sldId="351"/>
            <ac:spMk id="4" creationId="{70FCE005-8043-B345-BE42-F95E8DF49DD8}"/>
          </ac:spMkLst>
        </pc:spChg>
        <pc:spChg chg="add mod">
          <ac:chgData name="Joshi, Manasvita" userId="b2777bbc-8c28-4ef4-a885-611424095b67" providerId="ADAL" clId="{BF1BEC02-1081-0246-A579-EC9542B81E89}" dt="2020-11-09T12:11:13.933" v="2138" actId="1037"/>
          <ac:spMkLst>
            <pc:docMk/>
            <pc:sldMk cId="1657486342" sldId="351"/>
            <ac:spMk id="5" creationId="{5E832743-3BE4-E54E-BF82-4E3F93281DA0}"/>
          </ac:spMkLst>
        </pc:spChg>
        <pc:spChg chg="add del mod">
          <ac:chgData name="Joshi, Manasvita" userId="b2777bbc-8c28-4ef4-a885-611424095b67" providerId="ADAL" clId="{BF1BEC02-1081-0246-A579-EC9542B81E89}" dt="2020-11-09T11:52:56.282" v="1135"/>
          <ac:spMkLst>
            <pc:docMk/>
            <pc:sldMk cId="1657486342" sldId="351"/>
            <ac:spMk id="6" creationId="{1912F897-4D66-4D4E-AB57-29CF1F009A8A}"/>
          </ac:spMkLst>
        </pc:spChg>
        <pc:spChg chg="add mod">
          <ac:chgData name="Joshi, Manasvita" userId="b2777bbc-8c28-4ef4-a885-611424095b67" providerId="ADAL" clId="{BF1BEC02-1081-0246-A579-EC9542B81E89}" dt="2020-11-09T12:12:24.482" v="2190" actId="20577"/>
          <ac:spMkLst>
            <pc:docMk/>
            <pc:sldMk cId="1657486342" sldId="351"/>
            <ac:spMk id="7" creationId="{B5E11448-90C6-8543-BF2D-B5D9B200F2DD}"/>
          </ac:spMkLst>
        </pc:spChg>
      </pc:sldChg>
      <pc:sldChg chg="addSp delSp modSp new mod modAnim">
        <pc:chgData name="Joshi, Manasvita" userId="b2777bbc-8c28-4ef4-a885-611424095b67" providerId="ADAL" clId="{BF1BEC02-1081-0246-A579-EC9542B81E89}" dt="2020-11-09T12:12:49.910" v="2201" actId="20577"/>
        <pc:sldMkLst>
          <pc:docMk/>
          <pc:sldMk cId="3320597011" sldId="352"/>
        </pc:sldMkLst>
        <pc:spChg chg="mod">
          <ac:chgData name="Joshi, Manasvita" userId="b2777bbc-8c28-4ef4-a885-611424095b67" providerId="ADAL" clId="{BF1BEC02-1081-0246-A579-EC9542B81E89}" dt="2020-11-09T12:03:02.898" v="1612" actId="14100"/>
          <ac:spMkLst>
            <pc:docMk/>
            <pc:sldMk cId="3320597011" sldId="352"/>
            <ac:spMk id="2" creationId="{DBF23DFB-B7DF-3644-AB2A-9D73D3855CBE}"/>
          </ac:spMkLst>
        </pc:spChg>
        <pc:spChg chg="del">
          <ac:chgData name="Joshi, Manasvita" userId="b2777bbc-8c28-4ef4-a885-611424095b67" providerId="ADAL" clId="{BF1BEC02-1081-0246-A579-EC9542B81E89}" dt="2020-11-09T12:01:02.473" v="1564" actId="478"/>
          <ac:spMkLst>
            <pc:docMk/>
            <pc:sldMk cId="3320597011" sldId="352"/>
            <ac:spMk id="4" creationId="{83F05F6E-19A5-AD45-AD99-331D487B3DDE}"/>
          </ac:spMkLst>
        </pc:spChg>
        <pc:spChg chg="add mod">
          <ac:chgData name="Joshi, Manasvita" userId="b2777bbc-8c28-4ef4-a885-611424095b67" providerId="ADAL" clId="{BF1BEC02-1081-0246-A579-EC9542B81E89}" dt="2020-11-09T12:03:14.376" v="1615" actId="1037"/>
          <ac:spMkLst>
            <pc:docMk/>
            <pc:sldMk cId="3320597011" sldId="352"/>
            <ac:spMk id="5" creationId="{F5BFDE01-D668-024B-B8CD-D71F3AB26D4B}"/>
          </ac:spMkLst>
        </pc:spChg>
        <pc:spChg chg="add mod">
          <ac:chgData name="Joshi, Manasvita" userId="b2777bbc-8c28-4ef4-a885-611424095b67" providerId="ADAL" clId="{BF1BEC02-1081-0246-A579-EC9542B81E89}" dt="2020-11-09T12:12:49.910" v="2201" actId="20577"/>
          <ac:spMkLst>
            <pc:docMk/>
            <pc:sldMk cId="3320597011" sldId="352"/>
            <ac:spMk id="6" creationId="{B0F8C974-3CCA-7F41-95CE-065B613F2C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Kepler_(microarchitectur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en.wikipedia.org/wiki/Instruction-level_parallelism" TargetMode="External"/><Relationship Id="rId4" Type="http://schemas.openxmlformats.org/officeDocument/2006/relationships/hyperlink" Target="https://en.wikipedia.org/wiki/Fermi_(microarchitectur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the reduced power consumption of using a dual-core processor [21].</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1       Single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a:t>
            </a:r>
            <a:r>
              <a:rPr lang="en-US" sz="1200" b="0" kern="1200" dirty="0">
                <a:solidFill>
                  <a:schemeClr val="tx1"/>
                </a:solidFill>
                <a:effectLst/>
                <a:latin typeface="+mn-lt"/>
                <a:ea typeface="+mn-ea"/>
                <a:cs typeface="+mn-cs"/>
              </a:rPr>
              <a:t> </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Area      =  2         Dual Core</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Voltage =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Freq=  0.85</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Power   =  1</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Perf=  ~1.8</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280134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Three ways to carry out GPU computing or adding GPU acceleration to your applications:</a:t>
            </a:r>
          </a:p>
          <a:p>
            <a:r>
              <a:rPr lang="en-US" sz="1200" b="0" i="0" kern="1200" dirty="0">
                <a:solidFill>
                  <a:schemeClr val="tx1"/>
                </a:solidFill>
                <a:effectLst/>
                <a:latin typeface="+mn-lt"/>
                <a:ea typeface="+mn-ea"/>
                <a:cs typeface="+mn-cs"/>
              </a:rPr>
              <a:t>GPU-accelerated libraries,</a:t>
            </a:r>
          </a:p>
          <a:p>
            <a:r>
              <a:rPr lang="en-US" sz="1200" b="0" i="0" kern="1200" dirty="0">
                <a:solidFill>
                  <a:schemeClr val="tx1"/>
                </a:solidFill>
                <a:effectLst/>
                <a:latin typeface="+mn-lt"/>
                <a:ea typeface="+mn-ea"/>
                <a:cs typeface="+mn-cs"/>
              </a:rPr>
              <a:t>GPU compiler directives, and</a:t>
            </a:r>
          </a:p>
          <a:p>
            <a:r>
              <a:rPr lang="en-US" sz="1200" b="0" i="0" kern="1200" dirty="0">
                <a:solidFill>
                  <a:schemeClr val="tx1"/>
                </a:solidFill>
                <a:effectLst/>
                <a:latin typeface="+mn-lt"/>
                <a:ea typeface="+mn-ea"/>
                <a:cs typeface="+mn-cs"/>
              </a:rPr>
              <a:t>GPU programming languages.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should look into the documentation of their software to see if it supports GPU and if not then they can't do anything to do GPU computing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687531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CUDA (Compute Unified Device Architecture) - Computing platform and language developed by </a:t>
            </a:r>
            <a:r>
              <a:rPr lang="en-US" i="1" dirty="0"/>
              <a:t>NVIDIA</a:t>
            </a:r>
            <a:r>
              <a:rPr lang="en-US" dirty="0"/>
              <a:t> for harnessing the performance of a GPU in general purpose computing [22, 23].</a:t>
            </a:r>
          </a:p>
          <a:p>
            <a:endParaRPr lang="en-US" dirty="0"/>
          </a:p>
          <a:p>
            <a:r>
              <a:rPr lang="en-US" dirty="0"/>
              <a:t>Halide - Programming language for writing digital image processing code for multi-core CPUs and GPUs [24].</a:t>
            </a:r>
          </a:p>
          <a:p>
            <a:endParaRPr lang="en-US" dirty="0"/>
          </a:p>
          <a:p>
            <a:r>
              <a:rPr lang="en-US" dirty="0" err="1"/>
              <a:t>OpenACC</a:t>
            </a:r>
            <a:r>
              <a:rPr lang="en-US" dirty="0"/>
              <a:t> (Open Accelerators) - Programming directive for parallel computing developed by Cray, CAPS, Nvidia and PGI [25].</a:t>
            </a:r>
          </a:p>
          <a:p>
            <a:endParaRPr lang="en-US" dirty="0"/>
          </a:p>
          <a:p>
            <a:r>
              <a:rPr lang="en-US" dirty="0"/>
              <a:t>OpenCL (Open Computing Language) - Low-level application programming interface (API) or directive to launch compute kernels, written in C, on a GPU [26].</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423205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Invented by </a:t>
            </a:r>
            <a:r>
              <a:rPr lang="en-US" sz="1200" b="0" i="1" kern="1200" dirty="0">
                <a:solidFill>
                  <a:schemeClr val="tx1"/>
                </a:solidFill>
                <a:effectLst/>
                <a:latin typeface="+mn-lt"/>
                <a:ea typeface="+mn-ea"/>
                <a:cs typeface="+mn-cs"/>
              </a:rPr>
              <a:t>NVIDIA</a:t>
            </a:r>
            <a:r>
              <a:rPr lang="en-US" sz="1200" b="0" i="0" kern="1200" dirty="0">
                <a:solidFill>
                  <a:schemeClr val="tx1"/>
                </a:solidFill>
                <a:effectLst/>
                <a:latin typeface="+mn-lt"/>
                <a:ea typeface="+mn-ea"/>
                <a:cs typeface="+mn-cs"/>
              </a:rPr>
              <a:t> in Nov. 2006.</a:t>
            </a:r>
          </a:p>
          <a:p>
            <a:r>
              <a:rPr lang="en-US" sz="1200" b="0" i="0" kern="1200" dirty="0">
                <a:solidFill>
                  <a:schemeClr val="tx1"/>
                </a:solidFill>
                <a:effectLst/>
                <a:latin typeface="+mn-lt"/>
                <a:ea typeface="+mn-ea"/>
                <a:cs typeface="+mn-cs"/>
              </a:rPr>
              <a:t>General purpose parallel computing platform and programming model to solve complex computational problems in more efficient way than on a CPU.</a:t>
            </a:r>
          </a:p>
          <a:p>
            <a:r>
              <a:rPr lang="en-US" sz="1200" b="0" i="0" kern="1200" dirty="0">
                <a:solidFill>
                  <a:schemeClr val="tx1"/>
                </a:solidFill>
                <a:effectLst/>
                <a:latin typeface="+mn-lt"/>
                <a:ea typeface="+mn-ea"/>
                <a:cs typeface="+mn-cs"/>
              </a:rPr>
              <a:t>All NVIDIA GPUs - GeForce®, Quadro®, and Tesla® - support CUDA® parallel-programming model.</a:t>
            </a:r>
          </a:p>
          <a:p>
            <a:r>
              <a:rPr lang="en-US" sz="1200" b="0" i="0" kern="1200" dirty="0">
                <a:solidFill>
                  <a:schemeClr val="tx1"/>
                </a:solidFill>
                <a:effectLst/>
                <a:latin typeface="+mn-lt"/>
                <a:ea typeface="+mn-ea"/>
                <a:cs typeface="+mn-cs"/>
              </a:rPr>
              <a:t>Supports C, C++, Fortran, Python. Compatible with both OpenCL and </a:t>
            </a:r>
            <a:r>
              <a:rPr lang="en-US" sz="1200" b="0" i="0" kern="1200" dirty="0" err="1">
                <a:solidFill>
                  <a:schemeClr val="tx1"/>
                </a:solidFill>
                <a:effectLst/>
                <a:latin typeface="+mn-lt"/>
                <a:ea typeface="+mn-ea"/>
                <a:cs typeface="+mn-cs"/>
              </a:rPr>
              <a:t>OpenACC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Compatible with Windows, Linux, OS X.</a:t>
            </a:r>
          </a:p>
          <a:p>
            <a:r>
              <a:rPr lang="en-US" sz="1200" b="0" i="0" kern="1200" dirty="0">
                <a:solidFill>
                  <a:schemeClr val="tx1"/>
                </a:solidFill>
                <a:effectLst/>
                <a:latin typeface="+mn-lt"/>
                <a:ea typeface="+mn-ea"/>
                <a:cs typeface="+mn-cs"/>
              </a:rPr>
              <a:t>Automatic Thread management (can handle +100k threads)</a:t>
            </a:r>
          </a:p>
          <a:p>
            <a:r>
              <a:rPr lang="en-US" sz="1200" b="0" i="0" kern="1200" dirty="0">
                <a:solidFill>
                  <a:schemeClr val="tx1"/>
                </a:solidFill>
                <a:effectLst/>
                <a:latin typeface="+mn-lt"/>
                <a:ea typeface="+mn-ea"/>
                <a:cs typeface="+mn-cs"/>
              </a:rPr>
              <a:t>Multithreading: hides latency and helps maximize the GPU utilization.</a:t>
            </a:r>
          </a:p>
          <a:p>
            <a:r>
              <a:rPr lang="en-US" sz="1200" b="0" i="0" kern="1200" dirty="0">
                <a:solidFill>
                  <a:schemeClr val="tx1"/>
                </a:solidFill>
                <a:effectLst/>
                <a:latin typeface="+mn-lt"/>
                <a:ea typeface="+mn-ea"/>
                <a:cs typeface="+mn-cs"/>
              </a:rPr>
              <a:t>Transparent for the programmer.</a:t>
            </a:r>
          </a:p>
          <a:p>
            <a:r>
              <a:rPr lang="en-US" sz="1200" b="0" i="0" kern="1200" dirty="0">
                <a:solidFill>
                  <a:schemeClr val="tx1"/>
                </a:solidFill>
                <a:effectLst/>
                <a:latin typeface="+mn-lt"/>
                <a:ea typeface="+mn-ea"/>
                <a:cs typeface="+mn-cs"/>
              </a:rPr>
              <a:t>Limited synchronization between threads is provided.</a:t>
            </a:r>
          </a:p>
          <a:p>
            <a:r>
              <a:rPr lang="en-US" sz="1200" b="0" i="0" kern="1200" dirty="0">
                <a:solidFill>
                  <a:schemeClr val="tx1"/>
                </a:solidFill>
                <a:effectLst/>
                <a:latin typeface="+mn-lt"/>
                <a:ea typeface="+mn-ea"/>
                <a:cs typeface="+mn-cs"/>
              </a:rPr>
              <a:t>Difficult to dead-lock. Disadvantage of Message Passing.</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377402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CUDA toolkit provides ways to obtain the best performance from NVIDIA GPUs [27]. It is optimized for various GPU hardware &amp; software. Hence, GPU performance is not too different across various GPUs. Users may not see too much of performance difference across various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hardwares</a:t>
            </a:r>
            <a:r>
              <a:rPr lang="en-US" sz="1200" b="0" i="0" kern="1200" dirty="0">
                <a:solidFill>
                  <a:schemeClr val="tx1"/>
                </a:solidFill>
                <a:effectLst/>
                <a:latin typeface="+mn-lt"/>
                <a:ea typeface="+mn-ea"/>
                <a:cs typeface="+mn-cs"/>
              </a:rPr>
              <a:t>. But still good to benchmark your application for various GPUs.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Requires special programming but similar to C.</a:t>
            </a:r>
          </a:p>
          <a:p>
            <a:r>
              <a:rPr lang="en-US" sz="1200" b="0" i="0" kern="1200" dirty="0">
                <a:solidFill>
                  <a:schemeClr val="tx1"/>
                </a:solidFill>
                <a:effectLst/>
                <a:latin typeface="+mn-lt"/>
                <a:ea typeface="+mn-ea"/>
                <a:cs typeface="+mn-cs"/>
              </a:rPr>
              <a:t>CUDA code is forward compatible with future hardware.</a:t>
            </a:r>
          </a:p>
          <a:p>
            <a:r>
              <a:rPr lang="en-US" sz="1200" b="0" i="0" kern="1200" dirty="0">
                <a:solidFill>
                  <a:schemeClr val="tx1"/>
                </a:solidFill>
                <a:effectLst/>
                <a:latin typeface="+mn-lt"/>
                <a:ea typeface="+mn-ea"/>
                <a:cs typeface="+mn-cs"/>
              </a:rPr>
              <a:t>Number crunching: Modern graphics cards are capable of performing few teraflops (TFLOPS) of operation. Floating-point operations per second (FLOPS) is an effective benchmark for GPU performance that measures how much math a GPU can do in a very short amount of time.</a:t>
            </a:r>
          </a:p>
          <a:p>
            <a:r>
              <a:rPr lang="en-US" sz="1200" b="0" i="0" kern="1200" dirty="0">
                <a:solidFill>
                  <a:schemeClr val="tx1"/>
                </a:solidFill>
                <a:effectLst/>
                <a:latin typeface="+mn-lt"/>
                <a:ea typeface="+mn-ea"/>
                <a:cs typeface="+mn-cs"/>
              </a:rPr>
              <a:t>Power and cooling important factors for GPU computing.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2357008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Figure above shows how massively parallel programming is executed using GPUs along with CPUs [28].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Memory sharing between CPU &amp; GPU - GPU have multiple cores without control unit but the CPU controls the GPU through control unit. Dedicated GPU have its own DRAM=VRAM=GRAM faster then integrated RAM. Integrated GPU means that GPU is placed on same chip with CPU, and CPU &amp; GPU used same RAM memory (shared memory ).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3429597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Copy input from CPU to GPU</a:t>
            </a:r>
          </a:p>
          <a:p>
            <a:r>
              <a:rPr lang="en-US" sz="1200" b="0" i="0" kern="1200" dirty="0">
                <a:solidFill>
                  <a:schemeClr val="tx1"/>
                </a:solidFill>
                <a:effectLst/>
                <a:latin typeface="+mn-lt"/>
                <a:ea typeface="+mn-ea"/>
                <a:cs typeface="+mn-cs"/>
              </a:rPr>
              <a:t>Load GPU program and execute it</a:t>
            </a:r>
          </a:p>
          <a:p>
            <a:r>
              <a:rPr lang="en-US" sz="1200" b="0" i="0" kern="1200" dirty="0">
                <a:solidFill>
                  <a:schemeClr val="tx1"/>
                </a:solidFill>
                <a:effectLst/>
                <a:latin typeface="+mn-lt"/>
                <a:ea typeface="+mn-ea"/>
                <a:cs typeface="+mn-cs"/>
              </a:rPr>
              <a:t>Copy back from GPU to CPU</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182320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figure above shows a comparison of a single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with multiple </a:t>
            </a:r>
            <a:r>
              <a:rPr lang="en-US" sz="1200" b="0" i="0" kern="1200" dirty="0" err="1">
                <a:solidFill>
                  <a:schemeClr val="tx1"/>
                </a:solidFill>
                <a:effectLst/>
                <a:latin typeface="+mn-lt"/>
                <a:ea typeface="+mn-ea"/>
                <a:cs typeface="+mn-cs"/>
              </a:rPr>
              <a:t>gpu</a:t>
            </a:r>
            <a:r>
              <a:rPr lang="en-US" sz="1200" b="0" i="0" kern="1200" dirty="0">
                <a:solidFill>
                  <a:schemeClr val="tx1"/>
                </a:solidFill>
                <a:effectLst/>
                <a:latin typeface="+mn-lt"/>
                <a:ea typeface="+mn-ea"/>
                <a:cs typeface="+mn-cs"/>
              </a:rPr>
              <a:t> modules [29]. </a:t>
            </a:r>
          </a:p>
          <a:p>
            <a:r>
              <a:rPr lang="en-US" sz="1200" b="0" i="0" kern="1200" dirty="0">
                <a:solidFill>
                  <a:schemeClr val="tx1"/>
                </a:solidFill>
                <a:effectLst/>
                <a:latin typeface="+mn-lt"/>
                <a:ea typeface="+mn-ea"/>
                <a:cs typeface="+mn-cs"/>
              </a:rPr>
              <a:t>Combining multiple </a:t>
            </a:r>
            <a:r>
              <a:rPr lang="en-US" sz="1200" b="0" i="0" kern="1200" dirty="0" err="1">
                <a:solidFill>
                  <a:schemeClr val="tx1"/>
                </a:solidFill>
                <a:effectLst/>
                <a:latin typeface="+mn-lt"/>
                <a:ea typeface="+mn-ea"/>
                <a:cs typeface="+mn-cs"/>
              </a:rPr>
              <a:t>gpus</a:t>
            </a:r>
            <a:r>
              <a:rPr lang="en-US" sz="1200" b="0" i="0" kern="1200" dirty="0">
                <a:solidFill>
                  <a:schemeClr val="tx1"/>
                </a:solidFill>
                <a:effectLst/>
                <a:latin typeface="+mn-lt"/>
                <a:ea typeface="+mn-ea"/>
                <a:cs typeface="+mn-cs"/>
              </a:rPr>
              <a:t> together </a:t>
            </a:r>
            <a:r>
              <a:rPr lang="en-US" sz="1200" b="1" i="0" kern="1200" dirty="0">
                <a:solidFill>
                  <a:schemeClr val="tx1"/>
                </a:solidFill>
                <a:effectLst/>
                <a:latin typeface="+mn-lt"/>
                <a:ea typeface="+mn-ea"/>
                <a:cs typeface="+mn-cs"/>
              </a:rPr>
              <a:t>to form a larger logical GPU </a:t>
            </a:r>
            <a:r>
              <a:rPr lang="en-US" sz="1200" b="0" i="0" kern="1200" dirty="0">
                <a:solidFill>
                  <a:schemeClr val="tx1"/>
                </a:solidFill>
                <a:effectLst/>
                <a:latin typeface="+mn-lt"/>
                <a:ea typeface="+mn-ea"/>
                <a:cs typeface="+mn-cs"/>
              </a:rPr>
              <a:t>can enhance performance scaling beyond Moore's law. </a:t>
            </a:r>
          </a:p>
          <a:p>
            <a:r>
              <a:rPr lang="en-US" sz="1200" b="0" i="0" kern="1200" dirty="0">
                <a:solidFill>
                  <a:schemeClr val="tx1"/>
                </a:solidFill>
                <a:effectLst/>
                <a:latin typeface="+mn-lt"/>
                <a:ea typeface="+mn-ea"/>
                <a:cs typeface="+mn-cs"/>
              </a:rPr>
              <a:t>However any code, meant to use multiple GPUs, needs to be optimized first and made suitable for inter-GPU communication before it can be implemented for that purpose [30].</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21</a:t>
            </a:fld>
            <a:endParaRPr lang="en-US"/>
          </a:p>
        </p:txBody>
      </p:sp>
    </p:spTree>
    <p:extLst>
      <p:ext uri="{BB962C8B-B14F-4D97-AF65-F5344CB8AC3E}">
        <p14:creationId xmlns:p14="http://schemas.microsoft.com/office/powerpoint/2010/main" val="46854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Several warps constitute a thread block. Several thread blocks are assigned to a Streaming Multiprocessor (SM). Several SM constitute the whole GPU unit (which executes the whole Kernel Grid).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architecture in GPU (say </a:t>
            </a:r>
            <a:r>
              <a:rPr lang="en-US" sz="1200" b="0" i="0" u="none" strike="noStrike" kern="1200" dirty="0">
                <a:solidFill>
                  <a:schemeClr val="tx1"/>
                </a:solidFill>
                <a:effectLst/>
                <a:latin typeface="+mn-lt"/>
                <a:ea typeface="+mn-ea"/>
                <a:cs typeface="+mn-cs"/>
                <a:hlinkClick r:id="rId3" tooltip="Kepler (microarchitecture)"/>
              </a:rPr>
              <a:t>Kepler</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Fermi (microarchitecture)"/>
              </a:rPr>
              <a:t>Fermi</a:t>
            </a:r>
            <a:r>
              <a:rPr lang="en-US" sz="1200" b="0" i="0" kern="1200" dirty="0">
                <a:solidFill>
                  <a:schemeClr val="tx1"/>
                </a:solidFill>
                <a:effectLst/>
                <a:latin typeface="+mn-lt"/>
                <a:ea typeface="+mn-ea"/>
                <a:cs typeface="+mn-cs"/>
              </a:rPr>
              <a:t>) consists of several SM or Streaming Multiprocessors. These are general purpose processors with a low clock rate target and a small cache. An SM is able to execute several thread blocks in parallel. As soon as one of its thread block has completed execution, it takes up the serially next thread block. In general, SMs support </a:t>
            </a:r>
            <a:r>
              <a:rPr lang="en-US" sz="1200" b="0" i="0" u="none" strike="noStrike" kern="1200" dirty="0">
                <a:solidFill>
                  <a:schemeClr val="tx1"/>
                </a:solidFill>
                <a:effectLst/>
                <a:latin typeface="+mn-lt"/>
                <a:ea typeface="+mn-ea"/>
                <a:cs typeface="+mn-cs"/>
                <a:hlinkClick r:id="rId5" tooltip="Instruction-level parallelism"/>
              </a:rPr>
              <a:t>instruction-level parallelism</a:t>
            </a:r>
            <a:r>
              <a:rPr lang="en-US" sz="1200" b="0" i="0" kern="1200" dirty="0">
                <a:solidFill>
                  <a:schemeClr val="tx1"/>
                </a:solidFill>
                <a:effectLst/>
                <a:latin typeface="+mn-lt"/>
                <a:ea typeface="+mn-ea"/>
                <a:cs typeface="+mn-cs"/>
              </a:rPr>
              <a:t> but not branch prediction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 https://</a:t>
            </a:r>
            <a:r>
              <a:rPr lang="en-US" sz="1200" b="0" i="0" kern="1200" dirty="0" err="1">
                <a:solidFill>
                  <a:schemeClr val="tx1"/>
                </a:solidFill>
                <a:effectLst/>
                <a:latin typeface="+mn-lt"/>
                <a:ea typeface="+mn-ea"/>
                <a:cs typeface="+mn-cs"/>
              </a:rPr>
              <a:t>en.wikipedia.org</a:t>
            </a:r>
            <a:r>
              <a:rPr lang="en-US" sz="1200" b="0" i="0" kern="1200" dirty="0">
                <a:solidFill>
                  <a:schemeClr val="tx1"/>
                </a:solidFill>
                <a:effectLst/>
                <a:latin typeface="+mn-lt"/>
                <a:ea typeface="+mn-ea"/>
                <a:cs typeface="+mn-cs"/>
              </a:rPr>
              <a:t>/wiki/</a:t>
            </a:r>
            <a:r>
              <a:rPr lang="en-US" sz="1200" b="0" i="0" kern="1200" dirty="0" err="1">
                <a:solidFill>
                  <a:schemeClr val="tx1"/>
                </a:solidFill>
                <a:effectLst/>
                <a:latin typeface="+mn-lt"/>
                <a:ea typeface="+mn-ea"/>
                <a:cs typeface="+mn-cs"/>
              </a:rPr>
              <a:t>Thread_block</a:t>
            </a:r>
            <a:r>
              <a:rPr lang="en-US" sz="1200" b="0" i="0" kern="1200" dirty="0">
                <a:solidFill>
                  <a:schemeClr val="tx1"/>
                </a:solidFill>
                <a:effectLst/>
                <a:latin typeface="+mn-lt"/>
                <a:ea typeface="+mn-ea"/>
                <a:cs typeface="+mn-cs"/>
              </a:rPr>
              <a:t>_(</a:t>
            </a:r>
            <a:r>
              <a:rPr lang="en-US" sz="1200" b="0" i="0" kern="1200" dirty="0" err="1">
                <a:solidFill>
                  <a:schemeClr val="tx1"/>
                </a:solidFill>
                <a:effectLst/>
                <a:latin typeface="+mn-lt"/>
                <a:ea typeface="+mn-ea"/>
                <a:cs typeface="+mn-cs"/>
              </a:rPr>
              <a:t>CUDA_programming</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22</a:t>
            </a:fld>
            <a:endParaRPr lang="en-US"/>
          </a:p>
        </p:txBody>
      </p:sp>
    </p:spTree>
    <p:extLst>
      <p:ext uri="{BB962C8B-B14F-4D97-AF65-F5344CB8AC3E}">
        <p14:creationId xmlns:p14="http://schemas.microsoft.com/office/powerpoint/2010/main" val="4276939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Typical work flow for CUDA programming model [31]</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Memory allocation for host and device.</a:t>
            </a:r>
          </a:p>
          <a:p>
            <a:r>
              <a:rPr lang="en-US" sz="1200" b="0" i="0" kern="1200" dirty="0">
                <a:solidFill>
                  <a:schemeClr val="tx1"/>
                </a:solidFill>
                <a:effectLst/>
                <a:latin typeface="+mn-lt"/>
                <a:ea typeface="+mn-ea"/>
                <a:cs typeface="+mn-cs"/>
              </a:rPr>
              <a:t>Initialize host data</a:t>
            </a:r>
          </a:p>
          <a:p>
            <a:r>
              <a:rPr lang="en-US" sz="1200" b="0" i="0" kern="1200" dirty="0">
                <a:solidFill>
                  <a:schemeClr val="tx1"/>
                </a:solidFill>
                <a:effectLst/>
                <a:latin typeface="+mn-lt"/>
                <a:ea typeface="+mn-ea"/>
                <a:cs typeface="+mn-cs"/>
              </a:rPr>
              <a:t>Transfer data from host to device: Host -&gt; GPU</a:t>
            </a:r>
          </a:p>
          <a:p>
            <a:r>
              <a:rPr lang="en-US" sz="1200" b="0" i="0" kern="1200" dirty="0">
                <a:solidFill>
                  <a:schemeClr val="tx1"/>
                </a:solidFill>
                <a:effectLst/>
                <a:latin typeface="+mn-lt"/>
                <a:ea typeface="+mn-ea"/>
                <a:cs typeface="+mn-cs"/>
              </a:rPr>
              <a:t>Kernel call</a:t>
            </a:r>
          </a:p>
          <a:p>
            <a:r>
              <a:rPr lang="en-US" sz="1200" b="0" i="0" kern="1200" dirty="0">
                <a:solidFill>
                  <a:schemeClr val="tx1"/>
                </a:solidFill>
                <a:effectLst/>
                <a:latin typeface="+mn-lt"/>
                <a:ea typeface="+mn-ea"/>
                <a:cs typeface="+mn-cs"/>
              </a:rPr>
              <a:t>Transfer results from device to host: GPU -&gt; Host</a:t>
            </a:r>
          </a:p>
          <a:p>
            <a:r>
              <a:rPr lang="en-US" sz="1200" b="0" i="0" kern="1200" dirty="0">
                <a:solidFill>
                  <a:schemeClr val="tx1"/>
                </a:solidFill>
                <a:effectLst/>
                <a:latin typeface="+mn-lt"/>
                <a:ea typeface="+mn-ea"/>
                <a:cs typeface="+mn-cs"/>
              </a:rPr>
              <a:t>Free GPU memory.</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23</a:t>
            </a:fld>
            <a:endParaRPr lang="en-US"/>
          </a:p>
        </p:txBody>
      </p:sp>
    </p:spTree>
    <p:extLst>
      <p:ext uri="{BB962C8B-B14F-4D97-AF65-F5344CB8AC3E}">
        <p14:creationId xmlns:p14="http://schemas.microsoft.com/office/powerpoint/2010/main" val="497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graphics processing unit</a:t>
            </a:r>
            <a:r>
              <a:rPr lang="en-US" sz="1200" b="0" i="0" kern="1200" dirty="0">
                <a:solidFill>
                  <a:schemeClr val="tx1"/>
                </a:solidFill>
                <a:effectLst/>
                <a:latin typeface="+mn-lt"/>
                <a:ea typeface="+mn-ea"/>
                <a:cs typeface="+mn-cs"/>
              </a:rPr>
              <a:t> (GPU) is a specialized microprocessor that is originally designed to accelerate graphics rendering to a display device [1,2]. They have highly parallel structure, which makes them very efficient in </a:t>
            </a:r>
            <a:r>
              <a:rPr lang="en-US" sz="1200" b="1" i="0" kern="1200" dirty="0">
                <a:solidFill>
                  <a:schemeClr val="tx1"/>
                </a:solidFill>
                <a:effectLst/>
                <a:latin typeface="+mn-lt"/>
                <a:ea typeface="+mn-ea"/>
                <a:cs typeface="+mn-cs"/>
              </a:rPr>
              <a:t>simultaneously</a:t>
            </a:r>
            <a:r>
              <a:rPr lang="en-US" sz="1200" b="0" i="0" kern="1200" dirty="0">
                <a:solidFill>
                  <a:schemeClr val="tx1"/>
                </a:solidFill>
                <a:effectLst/>
                <a:latin typeface="+mn-lt"/>
                <a:ea typeface="+mn-ea"/>
                <a:cs typeface="+mn-cs"/>
              </a:rPr>
              <a:t> processing large blocks of data. This is the reason why they are extremely useful for parallel computing that is used in areas, such as machine learning, high-performance computing, video editing, gaming applications, etc. GPUs are used in embedded systems, mobile phones, personal computers, workstations, and game consoles. Modern GPUs are very efficient at manipulating computer graphics and image processing and are more efficient than general-purpose </a:t>
            </a:r>
            <a:r>
              <a:rPr lang="en-US" sz="1200" b="0" i="1" kern="1200" dirty="0">
                <a:solidFill>
                  <a:schemeClr val="tx1"/>
                </a:solidFill>
                <a:effectLst/>
                <a:latin typeface="+mn-lt"/>
                <a:ea typeface="+mn-ea"/>
                <a:cs typeface="+mn-cs"/>
              </a:rPr>
              <a:t>central processing units</a:t>
            </a:r>
            <a:r>
              <a:rPr lang="en-US" sz="1200" b="0" i="0" kern="1200" dirty="0">
                <a:solidFill>
                  <a:schemeClr val="tx1"/>
                </a:solidFill>
                <a:effectLst/>
                <a:latin typeface="+mn-lt"/>
                <a:ea typeface="+mn-ea"/>
                <a:cs typeface="+mn-cs"/>
              </a:rPr>
              <a:t> (CPUs) for parallel computing. GPUs may be integrated into the computer’s CPU or offered as a discrete hardware unit.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figure shows a generic block diagram of a GPU along with its various components.</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CPUs and GPUs work together to increase the throughput (amount of data that can be transferred from one location to another in a given amount of time) of data and the number of </a:t>
            </a:r>
            <a:r>
              <a:rPr lang="en-US" sz="1200" b="0" i="0" kern="1200" dirty="0" err="1">
                <a:solidFill>
                  <a:schemeClr val="tx1"/>
                </a:solidFill>
                <a:effectLst/>
                <a:latin typeface="+mn-lt"/>
                <a:ea typeface="+mn-ea"/>
                <a:cs typeface="+mn-cs"/>
              </a:rPr>
              <a:t>simultaenous</a:t>
            </a:r>
            <a:r>
              <a:rPr lang="en-US" sz="1200" b="0" i="0" kern="1200" dirty="0">
                <a:solidFill>
                  <a:schemeClr val="tx1"/>
                </a:solidFill>
                <a:effectLst/>
                <a:latin typeface="+mn-lt"/>
                <a:ea typeface="+mn-ea"/>
                <a:cs typeface="+mn-cs"/>
              </a:rPr>
              <a:t> calculations within an application [5]. The main program runs on the CPU while the GPU carries out repetitive calculations within an application in parallel.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4273629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CPU coordinates a wide range of general-purpose computing tasks, while the GPU performs a narrower range of more specialized tasks (usually mathematical). In that sense, a GPU can never fully replace a CPU but rather complements CPU architecture and completes more work in the same amount of time as compared to a CPU. Since GPUs can perform concurrent operations on multiple sets of data, they are also used for non-graphical tasks such as </a:t>
            </a:r>
            <a:r>
              <a:rPr lang="en-US" sz="1200" b="0" i="1" kern="1200" dirty="0">
                <a:solidFill>
                  <a:schemeClr val="tx1"/>
                </a:solidFill>
                <a:effectLst/>
                <a:latin typeface="+mn-lt"/>
                <a:ea typeface="+mn-ea"/>
                <a:cs typeface="+mn-cs"/>
              </a:rPr>
              <a:t>machine learning (ML), artificial intelligence(AI), and high performance computation (HPC)</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 server environment, there might be 24 to 48 very fast CPU cores. Adding 4 to 8 GPUs to this same server can provide up to 40,000 additional cores. While individual CPU cores are faster (as measured by CPU clock speed), the sheer number of GPU cores and the massive amount of parallelism that they offer more than make up for the single-core clock speed difference and limited instruction sets [5].</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348445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summarize, CPUs have several cores, offer low latency, and are good for serial programming but they can only do a handful of operations at once. GPUs, on the other hand, have many cores, handle high throughput, and are known for parallel processing with performing thousands of operations at once [6].</a:t>
            </a:r>
          </a:p>
          <a:p>
            <a:endParaRPr lang="en-US" dirty="0"/>
          </a:p>
          <a:p>
            <a:r>
              <a:rPr lang="en-US" sz="1200" b="0" i="0" kern="1200" dirty="0">
                <a:solidFill>
                  <a:schemeClr val="tx1"/>
                </a:solidFill>
                <a:effectLst/>
                <a:latin typeface="+mn-lt"/>
                <a:ea typeface="+mn-ea"/>
                <a:cs typeface="+mn-cs"/>
              </a:rPr>
              <a:t>Check out this cool video by NVIDIA that shows the difference between CPUs and GPUs using visual aid: </a:t>
            </a:r>
            <a:r>
              <a:rPr lang="en-US" sz="1200" b="0" i="0" u="sng" kern="1200" dirty="0">
                <a:solidFill>
                  <a:schemeClr val="tx1"/>
                </a:solidFill>
                <a:effectLst/>
                <a:latin typeface="+mn-lt"/>
                <a:ea typeface="+mn-ea"/>
                <a:cs typeface="+mn-cs"/>
                <a:hlinkClick r:id="rId3"/>
              </a:rPr>
              <a:t>https://www.youtube.com/watch?v=ZrJeYFxpUyQ</a:t>
            </a:r>
            <a:r>
              <a:rPr lang="en-US" dirty="0"/>
              <a:t/>
            </a:r>
            <a:br>
              <a:rPr lang="en-US" dirty="0"/>
            </a:b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364632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Discovery cluster supports a variety of GPUs that offer a wide range of functionalities and capabilities.</a:t>
            </a:r>
          </a:p>
          <a:p>
            <a:r>
              <a:rPr lang="en-US" sz="1200" b="0" i="0" kern="1200" dirty="0">
                <a:solidFill>
                  <a:schemeClr val="tx1"/>
                </a:solidFill>
                <a:effectLst/>
                <a:latin typeface="+mn-lt"/>
                <a:ea typeface="+mn-ea"/>
                <a:cs typeface="+mn-cs"/>
              </a:rPr>
              <a:t>k20m - The Tesla K20m is an enthusiast-class professional graphics card developed by NVIDIA, which was launched in January 2013. It is built on 28 nm process, is based on the GK110 graphics processor, and supports DirectX 12. For full specifications, see [7].</a:t>
            </a:r>
          </a:p>
          <a:p>
            <a:r>
              <a:rPr lang="en-US" sz="1200" b="0" i="0" kern="1200" dirty="0">
                <a:solidFill>
                  <a:schemeClr val="tx1"/>
                </a:solidFill>
                <a:effectLst/>
                <a:latin typeface="+mn-lt"/>
                <a:ea typeface="+mn-ea"/>
                <a:cs typeface="+mn-cs"/>
              </a:rPr>
              <a:t>k40m - The Tesla K40m is an enthusiast-class professional graphics card developed by NVIDIA, which was launched in November 2013. It is built on 28 nm process, based on the GK110B graphics processor, and supports DirectX 12. For full specifications, see [8].</a:t>
            </a:r>
          </a:p>
          <a:p>
            <a:r>
              <a:rPr lang="en-US" sz="1200" b="0" i="0" kern="1200" dirty="0">
                <a:solidFill>
                  <a:schemeClr val="tx1"/>
                </a:solidFill>
                <a:effectLst/>
                <a:latin typeface="+mn-lt"/>
                <a:ea typeface="+mn-ea"/>
                <a:cs typeface="+mn-cs"/>
              </a:rPr>
              <a:t>k80 - The Tesla K80 is a professional graphics card developed by NVIDIA, which was launched in November 2014. It is built on 28 nm process, is based on the GK210 graphics processor, and supports DirectX 12.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as the world's most popular GPU on NVIDIA website, it delivers exceptional performance with fewer, more powerful servers that tremendously reduces data center costs and boosts throughput 5-10 times more in real-world applications. For full specifications and details, see [9, 10].</a:t>
            </a:r>
          </a:p>
          <a:p>
            <a:r>
              <a:rPr lang="en-US" sz="1200" b="0" i="0" kern="1200" dirty="0">
                <a:solidFill>
                  <a:schemeClr val="tx1"/>
                </a:solidFill>
                <a:effectLst/>
                <a:latin typeface="+mn-lt"/>
                <a:ea typeface="+mn-ea"/>
                <a:cs typeface="+mn-cs"/>
              </a:rPr>
              <a:t>p100 - The Tesla P100 is an enthusiast-class professional graphics card developed by NVIDIA, which was launched in June 2016. It is Built on 16 nm process, is based on the GP100 graphics processor, and supports DirectX 12. Advertised as the world's first AI supercomputing data center GPU on NVIDIA website, it offers a unified platform for accelerating both HPC and AI, and dramatically increases throughput. For full specifications and details, see [11, 12].</a:t>
            </a:r>
          </a:p>
          <a:p>
            <a:r>
              <a:rPr lang="en-US" sz="1200" b="0" i="0" kern="1200" dirty="0">
                <a:solidFill>
                  <a:schemeClr val="tx1"/>
                </a:solidFill>
                <a:effectLst/>
                <a:latin typeface="+mn-lt"/>
                <a:ea typeface="+mn-ea"/>
                <a:cs typeface="+mn-cs"/>
              </a:rPr>
              <a:t>v100-pcie &amp; v100-sxm2 - The Tesla V100 series is a professional graphics card developed by NVIDIA, which was launched in March 2018. It is built on 12 nm process, is based on the GV100 graphics processor, and supports DirectX 12. Advertised as the first tensor core GPU on NVIDIA website, it is the most advanced data center GPU for AI. It comes in 16 and 32GB configurations. It offers performance of up to 32 CPUs wrapped up in a single GPU. For full specifications and details, see [13, 14, 15].</a:t>
            </a:r>
          </a:p>
          <a:p>
            <a:r>
              <a:rPr lang="en-US" sz="1200" b="0" i="0" kern="1200" dirty="0">
                <a:solidFill>
                  <a:schemeClr val="tx1"/>
                </a:solidFill>
                <a:effectLst/>
                <a:latin typeface="+mn-lt"/>
                <a:ea typeface="+mn-ea"/>
                <a:cs typeface="+mn-cs"/>
              </a:rPr>
              <a:t>T4 - The Tesla T4 is a professional graphics card developed by NVIDIA, which was launched in September 2018. It is built on 12 nm process, is based on the TU104 graphics processor, and supports DirectX 12 Ultimate. This GPU offers breakthrough performance by accelerating various computing environments ranging from cloud to AI &amp; graphics. It is energy-efficient and features multi-precision Turing Tensor Cores, providing up to 500 trillion tensor operations per second, and new RT Cores, for performing ray tracing operations with extraordinary efficiency. For full specifications and details, see [16, 17].</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latest Tesla 20-series GPUs are based on the latest implementation of the CUDA platform called the "Fermi architecture". Fermi has key computing features such as 500+ gigaflops of IEEE standard double-precision floating-point hardware support, L1 and L2 caches, ECC memory error protection, local user-managed data caches in the form of shared memory dispersed throughout the GPU, coalesced memory accesses, and more.</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1495354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277365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reason of this plateau is heat dissipation. Heat dissipated by a modern microprocessor in a typical desktop machine is ~ 100 W/cm^2 (hotter than a hotplate), see the figure below [20].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Clock speed is a fair indicator of how fast a serial code is going to run. The clock speed plateaus and temperatures sore to 100 W/cm^2 right around 2004. This means that if we want to make our serial code run any faster the chips would actually start to melt, given the constraints of using a viable cooling option. Hence, parallel computing became a way to address the computing power issue and as a way around the laws of Physics.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3450386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05E71-4183-4F0A-A316-2E6CB38AE804}"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C859F-C9E1-4C54-8C7B-00F78F673B09}" type="slidenum">
              <a:rPr lang="en-US" smtClean="0"/>
              <a:t>‹#›</a:t>
            </a:fld>
            <a:endParaRPr lang="en-US"/>
          </a:p>
        </p:txBody>
      </p:sp>
    </p:spTree>
    <p:extLst>
      <p:ext uri="{BB962C8B-B14F-4D97-AF65-F5344CB8AC3E}">
        <p14:creationId xmlns:p14="http://schemas.microsoft.com/office/powerpoint/2010/main" val="421846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 id="2147483698" r:id="rId27"/>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rc-docs.northeastern.edu/en/latest/hardware/partitions.html"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hyperlink" Target="https://www.techpowerup.com/gpu-specs/tesla-k20m.c2029" TargetMode="External"/><Relationship Id="rId13" Type="http://schemas.openxmlformats.org/officeDocument/2006/relationships/hyperlink" Target="https://www.nvidia.com/en-us/data-center/tesla-p100/?ncid=afm-chs-44270&amp;ranMID=44270&amp;ranEAID=a1LgFw09t88&amp;ranSiteID=a1LgFw09t88-yrGtdekAO3N2TJ.zF60rFA" TargetMode="External"/><Relationship Id="rId3" Type="http://schemas.openxmlformats.org/officeDocument/2006/relationships/hyperlink" Target="https://www.intel.com/content/www/us/en/products/docs/processors/what-is-a-gpu.html" TargetMode="External"/><Relationship Id="rId7" Type="http://schemas.openxmlformats.org/officeDocument/2006/relationships/hyperlink" Target="https://blogs.nvidia.com/blog/2009/12/16/whats-the-difference-between-a-cpu-and-a-gpu/?ncid=afm-chs-44270&amp;ranMID=44270&amp;ranEAID=a1LgFw09t88&amp;ranSiteID=a1LgFw09t88-f.sbMZrKc2uBE1vsFxyu6w" TargetMode="External"/><Relationship Id="rId12" Type="http://schemas.openxmlformats.org/officeDocument/2006/relationships/hyperlink" Target="https://www.techpowerup.com/gpu-specs/tesla-p100-pcie-16-gb.c2888" TargetMode="External"/><Relationship Id="rId2" Type="http://schemas.openxmlformats.org/officeDocument/2006/relationships/hyperlink" Target="https://en.wikipedia.org/wiki/Graphics_processing_unit" TargetMode="External"/><Relationship Id="rId1" Type="http://schemas.openxmlformats.org/officeDocument/2006/relationships/slideLayout" Target="../slideLayouts/slideLayout14.xml"/><Relationship Id="rId6" Type="http://schemas.openxmlformats.org/officeDocument/2006/relationships/hyperlink" Target="https://www.omnisci.com/technical-glossary/cpu-vs-gpu" TargetMode="External"/><Relationship Id="rId11" Type="http://schemas.openxmlformats.org/officeDocument/2006/relationships/hyperlink" Target="https://www.nvidia.com/en-gb/data-center/tesla-k80/?ncid=afm-chs-44270&amp;ranMID=44270&amp;ranEAID=a1LgFw09t88&amp;ranSiteID=a1LgFw09t88-_qFy8Z5gnAykrfpPWVrG6Q" TargetMode="External"/><Relationship Id="rId5" Type="http://schemas.openxmlformats.org/officeDocument/2006/relationships/hyperlink" Target="https://www.boston.co.uk/info/nvidia-kepler/what-is-gpu-computing.aspx" TargetMode="External"/><Relationship Id="rId10" Type="http://schemas.openxmlformats.org/officeDocument/2006/relationships/hyperlink" Target="https://www.techpowerup.com/gpu-specs/tesla-k80.c2616" TargetMode="External"/><Relationship Id="rId4" Type="http://schemas.openxmlformats.org/officeDocument/2006/relationships/hyperlink" Target="https://www.intel.com/content/www/us/en/products/docs/processors/cpu-vs-gpu.html" TargetMode="External"/><Relationship Id="rId9" Type="http://schemas.openxmlformats.org/officeDocument/2006/relationships/hyperlink" Target="https://www.techpowerup.com/gpu-specs/tesla-k40m.c252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s://commons.wikimedia.org/w/index.php?curid=61055349" TargetMode="Externa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hyperlink" Target="https://www.karlrupp.net/2018/02/42-years-of-microprocessor-trend-data/" TargetMode="External"/><Relationship Id="rId13" Type="http://schemas.openxmlformats.org/officeDocument/2006/relationships/hyperlink" Target="https://en.wikipedia.org/wiki/Halide_(programming_language)" TargetMode="External"/><Relationship Id="rId18" Type="http://schemas.openxmlformats.org/officeDocument/2006/relationships/hyperlink" Target="https://research.nvidia.com/publication/2017-06_MCM-GPU%3A-Multi-Chip-Module-GPUs" TargetMode="External"/><Relationship Id="rId3" Type="http://schemas.openxmlformats.org/officeDocument/2006/relationships/hyperlink" Target="https://www.nvidia.com/en-us/data-center/v100/?ncid=afm-chs-44270&amp;ranMID=44270&amp;ranEAID=a1LgFw09t88&amp;ranSiteID=a1LgFw09t88-osKIXys4ipWkL71z9CX6Mw" TargetMode="External"/><Relationship Id="rId7" Type="http://schemas.openxmlformats.org/officeDocument/2006/relationships/hyperlink" Target="https://en.wikipedia.org/wiki/Moore%27s_law" TargetMode="External"/><Relationship Id="rId12" Type="http://schemas.openxmlformats.org/officeDocument/2006/relationships/hyperlink" Target="https://blogs.nvidia.com/blog/2012/09/10/what-is-cuda-2/?ncid=afm-chs-44270&amp;ranMID=44270&amp;ranEAID=a1LgFw09t88&amp;ranSiteID=a1LgFw09t88-Q_jh59H99YMEYsRxTy2Oeg" TargetMode="External"/><Relationship Id="rId17" Type="http://schemas.openxmlformats.org/officeDocument/2006/relationships/hyperlink" Target="https://people.duke.edu/~ccc14/sta-663/CUDAPython.html" TargetMode="External"/><Relationship Id="rId2" Type="http://schemas.openxmlformats.org/officeDocument/2006/relationships/hyperlink" Target="https://www.techpowerup.com/gpu-specs/tesla-v100-pcie-32-gb.c3184" TargetMode="External"/><Relationship Id="rId16" Type="http://schemas.openxmlformats.org/officeDocument/2006/relationships/hyperlink" Target="https://docs.nvidia.com/cuda/cuda-c-best-practices-guide/index.html?ncid=afm-chs-44270&amp;ranMID=44270&amp;ranEAID=a1LgFw09t88&amp;ranSiteID=a1LgFw09t88-Ykc6GLrcM_KaPvdcP3eo4w" TargetMode="External"/><Relationship Id="rId20" Type="http://schemas.openxmlformats.org/officeDocument/2006/relationships/hyperlink" Target="https://developer.nvidia.com/blog/easy-introduction-cuda-c-and-c/?ncid=afm-chs-44270&amp;ranMID=44270&amp;ranEAID=a1LgFw09t88&amp;ranSiteID=a1LgFw09t88-IKbgke2Ie3siiYxpJZGAog" TargetMode="External"/><Relationship Id="rId1" Type="http://schemas.openxmlformats.org/officeDocument/2006/relationships/slideLayout" Target="../slideLayouts/slideLayout14.xml"/><Relationship Id="rId6" Type="http://schemas.openxmlformats.org/officeDocument/2006/relationships/hyperlink" Target="https://www.nvidia.com/en-us/data-center/tesla-t4/?ncid=afm-chs-44270&amp;ranMID=44270&amp;ranEAID=a1LgFw09t88&amp;ranSiteID=a1LgFw09t88-OeJNemEieaA9ySKjMmtBlA" TargetMode="External"/><Relationship Id="rId11" Type="http://schemas.openxmlformats.org/officeDocument/2006/relationships/hyperlink" Target="https://en.wikipedia.org/wiki/CUDA" TargetMode="External"/><Relationship Id="rId5" Type="http://schemas.openxmlformats.org/officeDocument/2006/relationships/hyperlink" Target="https://www.techpowerup.com/gpu-specs/tesla-t4.c3316" TargetMode="External"/><Relationship Id="rId15" Type="http://schemas.openxmlformats.org/officeDocument/2006/relationships/hyperlink" Target="https://developer.nvidia.com/opencl?ncid=afm-chs-44270&amp;ranMID=44270&amp;ranEAID=a1LgFw09t88&amp;ranSiteID=a1LgFw09t88-xBHt2AswA25NHd3UnN0jbQ" TargetMode="External"/><Relationship Id="rId10" Type="http://schemas.openxmlformats.org/officeDocument/2006/relationships/hyperlink" Target="https://www.slideserve.com/gram/etm-555-supplementary-lecture-notes-version-5-201-2-contents-powerpoint-ppt-presentation" TargetMode="External"/><Relationship Id="rId19" Type="http://schemas.openxmlformats.org/officeDocument/2006/relationships/hyperlink" Target="https://medium.com/gpgpu/multi-gpu-programming-6768eeb42e2c" TargetMode="External"/><Relationship Id="rId4" Type="http://schemas.openxmlformats.org/officeDocument/2006/relationships/hyperlink" Target="https://www.techpowerup.com/gpu-specs/tesla-v100-sxm2-32-gb.c3185" TargetMode="External"/><Relationship Id="rId9" Type="http://schemas.openxmlformats.org/officeDocument/2006/relationships/hyperlink" Target="https://www.r-ccs.riken.jp/r-ccssite/wp-content/uploads/2019/10/campus_mapmr.JohnUrbanic-1.pdf" TargetMode="External"/><Relationship Id="rId14" Type="http://schemas.openxmlformats.org/officeDocument/2006/relationships/hyperlink" Target="https://en.wikipedia.org/wiki/OpenAC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rJeYFxpUyQ"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mailto:username@login.discovery.neu.edu" TargetMode="External"/><Relationship Id="rId2" Type="http://schemas.openxmlformats.org/officeDocument/2006/relationships/hyperlink" Target="https://rc-docs.northeastern.edu/en/latest/using-discovery/workingwithgpu.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GPUs On Discovery </a:t>
            </a:r>
          </a:p>
        </p:txBody>
      </p:sp>
      <p:sp>
        <p:nvSpPr>
          <p:cNvPr id="3" name="Subtitle 2"/>
          <p:cNvSpPr>
            <a:spLocks noGrp="1"/>
          </p:cNvSpPr>
          <p:nvPr>
            <p:ph type="subTitle" idx="1"/>
          </p:nvPr>
        </p:nvSpPr>
        <p:spPr/>
        <p:txBody>
          <a:bodyPr/>
          <a:lstStyle/>
          <a:p>
            <a:r>
              <a:rPr lang="en-US" dirty="0"/>
              <a:t>Training Module</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1BCC9-B0EC-CD4F-B2A9-906EAB2CBE68}"/>
              </a:ext>
            </a:extLst>
          </p:cNvPr>
          <p:cNvSpPr>
            <a:spLocks noGrp="1"/>
          </p:cNvSpPr>
          <p:nvPr>
            <p:ph idx="1"/>
          </p:nvPr>
        </p:nvSpPr>
        <p:spPr>
          <a:xfrm>
            <a:off x="640080" y="1692001"/>
            <a:ext cx="10713720" cy="4351338"/>
          </a:xfrm>
        </p:spPr>
        <p:txBody>
          <a:bodyPr/>
          <a:lstStyle/>
          <a:p>
            <a:r>
              <a:rPr lang="en-US" dirty="0"/>
              <a:t>Multiple GPUs can be accessed on </a:t>
            </a:r>
            <a:r>
              <a:rPr lang="en-US" i="1" dirty="0" err="1"/>
              <a:t>multigpu</a:t>
            </a:r>
            <a:r>
              <a:rPr lang="en-US" dirty="0"/>
              <a:t> partition by filling out </a:t>
            </a:r>
            <a:r>
              <a:rPr lang="en-US" b="1" dirty="0"/>
              <a:t>Partition Access Request</a:t>
            </a:r>
            <a:r>
              <a:rPr lang="en-US" dirty="0"/>
              <a:t> form.</a:t>
            </a:r>
          </a:p>
          <a:p>
            <a:r>
              <a:rPr lang="en-US" dirty="0"/>
              <a:t>Justify the need for using multiple GPUs for your scientific calculation.</a:t>
            </a:r>
          </a:p>
          <a:p>
            <a:r>
              <a:rPr lang="en-US" dirty="0"/>
              <a:t>Best to </a:t>
            </a:r>
            <a:r>
              <a:rPr lang="en-US" b="1" dirty="0"/>
              <a:t>optimize</a:t>
            </a:r>
            <a:r>
              <a:rPr lang="en-US" dirty="0"/>
              <a:t> the code first for multi </a:t>
            </a:r>
            <a:r>
              <a:rPr lang="en-US" dirty="0" err="1"/>
              <a:t>gpu</a:t>
            </a:r>
            <a:r>
              <a:rPr lang="en-US" dirty="0"/>
              <a:t> usage before submitting the request.</a:t>
            </a:r>
          </a:p>
          <a:p>
            <a:r>
              <a:rPr lang="en-US" dirty="0"/>
              <a:t>For details go to:</a:t>
            </a:r>
            <a:br>
              <a:rPr lang="en-US" dirty="0"/>
            </a:br>
            <a:r>
              <a:rPr lang="en-US" u="sng" dirty="0">
                <a:hlinkClick r:id="rId2"/>
              </a:rPr>
              <a:t>https://rc-docs.northeastern.edu/en/latest/hardware/partitions.html</a:t>
            </a:r>
            <a:endParaRPr lang="en-US" dirty="0"/>
          </a:p>
        </p:txBody>
      </p:sp>
      <p:sp>
        <p:nvSpPr>
          <p:cNvPr id="3" name="Title 2">
            <a:extLst>
              <a:ext uri="{FF2B5EF4-FFF2-40B4-BE49-F238E27FC236}">
                <a16:creationId xmlns:a16="http://schemas.microsoft.com/office/drawing/2014/main" id="{1D5011A5-4037-0641-A3CB-681F851524C2}"/>
              </a:ext>
            </a:extLst>
          </p:cNvPr>
          <p:cNvSpPr>
            <a:spLocks noGrp="1"/>
          </p:cNvSpPr>
          <p:nvPr>
            <p:ph type="title"/>
          </p:nvPr>
        </p:nvSpPr>
        <p:spPr/>
        <p:txBody>
          <a:bodyPr/>
          <a:lstStyle/>
          <a:p>
            <a:r>
              <a:rPr lang="en-US" dirty="0"/>
              <a:t>Multi GPU Partition Access</a:t>
            </a:r>
          </a:p>
        </p:txBody>
      </p:sp>
      <p:sp>
        <p:nvSpPr>
          <p:cNvPr id="4" name="Slide Number Placeholder 3">
            <a:extLst>
              <a:ext uri="{FF2B5EF4-FFF2-40B4-BE49-F238E27FC236}">
                <a16:creationId xmlns:a16="http://schemas.microsoft.com/office/drawing/2014/main" id="{7B3F965F-BC86-2148-B122-1DAECE8DE796}"/>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382612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6" y="365125"/>
            <a:ext cx="5878285" cy="1325563"/>
          </a:xfrm>
        </p:spPr>
        <p:txBody>
          <a:bodyPr>
            <a:normAutofit/>
          </a:bodyPr>
          <a:lstStyle/>
          <a:p>
            <a:r>
              <a:rPr lang="en-US" dirty="0"/>
              <a:t>Parallel Computation Using GPUs</a:t>
            </a:r>
          </a:p>
        </p:txBody>
      </p:sp>
      <p:sp>
        <p:nvSpPr>
          <p:cNvPr id="3" name="Content Placeholder 2"/>
          <p:cNvSpPr>
            <a:spLocks noGrp="1"/>
          </p:cNvSpPr>
          <p:nvPr>
            <p:ph sz="half" idx="1"/>
          </p:nvPr>
        </p:nvSpPr>
        <p:spPr>
          <a:xfrm>
            <a:off x="117566" y="1825625"/>
            <a:ext cx="5878285" cy="4895850"/>
          </a:xfrm>
        </p:spPr>
        <p:txBody>
          <a:bodyPr>
            <a:normAutofit fontScale="92500" lnSpcReduction="10000"/>
          </a:bodyPr>
          <a:lstStyle/>
          <a:p>
            <a:r>
              <a:rPr lang="en-US" dirty="0"/>
              <a:t>Serial computing dependent on Moore’s law.</a:t>
            </a:r>
          </a:p>
          <a:p>
            <a:r>
              <a:rPr lang="en-US" dirty="0"/>
              <a:t>Number of transistors in a dense circuit doubles every 2 years [18, 19].</a:t>
            </a:r>
          </a:p>
          <a:p>
            <a:r>
              <a:rPr lang="en-US" dirty="0"/>
              <a:t>Dependence started to weaken ~ 2004. </a:t>
            </a:r>
          </a:p>
          <a:p>
            <a:r>
              <a:rPr lang="en-US" dirty="0"/>
              <a:t>Single core performance (serial execution), clock frequency (speed), &amp; power management roughly plateaued.</a:t>
            </a:r>
          </a:p>
          <a:p>
            <a:r>
              <a:rPr lang="en-US" dirty="0"/>
              <a:t>Number of transistors, and hence # of cores, continued to increase. </a:t>
            </a:r>
          </a:p>
        </p:txBody>
      </p:sp>
      <p:sp>
        <p:nvSpPr>
          <p:cNvPr id="5" name="Slide Number Placeholder 4"/>
          <p:cNvSpPr>
            <a:spLocks noGrp="1"/>
          </p:cNvSpPr>
          <p:nvPr>
            <p:ph type="sldNum" sz="quarter" idx="10"/>
          </p:nvPr>
        </p:nvSpPr>
        <p:spPr/>
        <p:txBody>
          <a:bodyPr/>
          <a:lstStyle/>
          <a:p>
            <a:fld id="{2BE017B6-6466-CA44-A203-DCC007137B39}" type="slidenum">
              <a:rPr lang="en-US" smtClean="0"/>
              <a:pPr/>
              <a:t>12</a:t>
            </a:fld>
            <a:endParaRPr lang="en-US" dirty="0"/>
          </a:p>
        </p:txBody>
      </p:sp>
      <p:pic>
        <p:nvPicPr>
          <p:cNvPr id="9" name="Content Placeholder 8">
            <a:extLst>
              <a:ext uri="{FF2B5EF4-FFF2-40B4-BE49-F238E27FC236}">
                <a16:creationId xmlns:a16="http://schemas.microsoft.com/office/drawing/2014/main" id="{3A464A92-AC8F-5A40-B220-4C32DFB3CD8E}"/>
              </a:ext>
            </a:extLst>
          </p:cNvPr>
          <p:cNvPicPr>
            <a:picLocks noGrp="1" noChangeAspect="1"/>
          </p:cNvPicPr>
          <p:nvPr>
            <p:ph sz="half" idx="2"/>
          </p:nvPr>
        </p:nvPicPr>
        <p:blipFill>
          <a:blip r:embed="rId3"/>
          <a:stretch>
            <a:fillRect/>
          </a:stretch>
        </p:blipFill>
        <p:spPr>
          <a:xfrm>
            <a:off x="6342817" y="515155"/>
            <a:ext cx="5732501" cy="3632763"/>
          </a:xfrm>
        </p:spPr>
      </p:pic>
    </p:spTree>
    <p:extLst>
      <p:ext uri="{BB962C8B-B14F-4D97-AF65-F5344CB8AC3E}">
        <p14:creationId xmlns:p14="http://schemas.microsoft.com/office/powerpoint/2010/main" val="100703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8216-1AA4-B142-9BC5-8F1800612100}"/>
              </a:ext>
            </a:extLst>
          </p:cNvPr>
          <p:cNvSpPr>
            <a:spLocks noGrp="1"/>
          </p:cNvSpPr>
          <p:nvPr>
            <p:ph type="title"/>
          </p:nvPr>
        </p:nvSpPr>
        <p:spPr>
          <a:xfrm>
            <a:off x="104103" y="197700"/>
            <a:ext cx="5884573" cy="1325563"/>
          </a:xfrm>
        </p:spPr>
        <p:txBody>
          <a:bodyPr/>
          <a:lstStyle/>
          <a:p>
            <a:r>
              <a:rPr lang="en-US" dirty="0"/>
              <a:t>Parallel Computation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BA79A9-E582-B04D-B4D3-409DB05C64F8}"/>
                  </a:ext>
                </a:extLst>
              </p:cNvPr>
              <p:cNvSpPr>
                <a:spLocks noGrp="1"/>
              </p:cNvSpPr>
              <p:nvPr>
                <p:ph sz="half" idx="1"/>
              </p:nvPr>
            </p:nvSpPr>
            <p:spPr>
              <a:xfrm>
                <a:off x="143813" y="1751571"/>
                <a:ext cx="5844863" cy="4969904"/>
              </a:xfrm>
            </p:spPr>
            <p:txBody>
              <a:bodyPr>
                <a:normAutofit fontScale="92500" lnSpcReduction="10000"/>
              </a:bodyPr>
              <a:lstStyle/>
              <a:p>
                <a:r>
                  <a:rPr lang="en-US" dirty="0"/>
                  <a:t>Reason for plateauing of serial computation – Heat Dissipation.</a:t>
                </a:r>
              </a:p>
              <a:p>
                <a:r>
                  <a:rPr lang="en-US" dirty="0"/>
                  <a:t>Heat dissipated by a modern microprocessor ~ 100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𝑊</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𝑐𝑚</m:t>
                            </m:r>
                          </m:e>
                          <m:sup>
                            <m:r>
                              <a:rPr lang="en-US" b="0" i="1" smtClean="0">
                                <a:latin typeface="Cambria Math" panose="02040503050406030204" pitchFamily="18" charset="0"/>
                              </a:rPr>
                              <m:t>2</m:t>
                            </m:r>
                          </m:sup>
                        </m:sSup>
                      </m:den>
                    </m:f>
                  </m:oMath>
                </a14:m>
                <a:r>
                  <a:rPr lang="en-US" dirty="0"/>
                  <a:t> . </a:t>
                </a:r>
              </a:p>
              <a:p>
                <a:r>
                  <a:rPr lang="en-US" dirty="0"/>
                  <a:t>Hotter than a hotplate! [20]</a:t>
                </a:r>
              </a:p>
              <a:p>
                <a:r>
                  <a:rPr lang="en-US" dirty="0"/>
                  <a:t>Max. limit of transistors that can be put on a microchip without melting, given the constraints of viable cooling options.</a:t>
                </a:r>
              </a:p>
              <a:p>
                <a:r>
                  <a:rPr lang="en-US" b="1" dirty="0"/>
                  <a:t>Parallel computing </a:t>
                </a:r>
                <a:r>
                  <a:rPr lang="en-US" dirty="0"/>
                  <a:t>- way to address computing power issue and to get around the laws of Physics.</a:t>
                </a:r>
              </a:p>
              <a:p>
                <a:endParaRPr lang="en-US" dirty="0"/>
              </a:p>
              <a:p>
                <a:endParaRPr lang="en-US" dirty="0"/>
              </a:p>
            </p:txBody>
          </p:sp>
        </mc:Choice>
        <mc:Fallback>
          <p:sp>
            <p:nvSpPr>
              <p:cNvPr id="3" name="Content Placeholder 2">
                <a:extLst>
                  <a:ext uri="{FF2B5EF4-FFF2-40B4-BE49-F238E27FC236}">
                    <a16:creationId xmlns:a16="http://schemas.microsoft.com/office/drawing/2014/main" id="{15BA79A9-E582-B04D-B4D3-409DB05C64F8}"/>
                  </a:ext>
                </a:extLst>
              </p:cNvPr>
              <p:cNvSpPr>
                <a:spLocks noGrp="1" noRot="1" noChangeAspect="1" noMove="1" noResize="1" noEditPoints="1" noAdjustHandles="1" noChangeArrowheads="1" noChangeShapeType="1" noTextEdit="1"/>
              </p:cNvSpPr>
              <p:nvPr>
                <p:ph sz="half" idx="1"/>
              </p:nvPr>
            </p:nvSpPr>
            <p:spPr>
              <a:xfrm>
                <a:off x="143813" y="1751571"/>
                <a:ext cx="5844863" cy="4969904"/>
              </a:xfrm>
              <a:blipFill>
                <a:blip r:embed="rId3"/>
                <a:stretch>
                  <a:fillRect l="-1670" t="-2328"/>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3E0357CE-608B-E547-AF57-F5A6CDE6CA04}"/>
              </a:ext>
            </a:extLst>
          </p:cNvPr>
          <p:cNvPicPr>
            <a:picLocks noGrp="1" noChangeAspect="1"/>
          </p:cNvPicPr>
          <p:nvPr>
            <p:ph sz="half" idx="2"/>
          </p:nvPr>
        </p:nvPicPr>
        <p:blipFill>
          <a:blip r:embed="rId4"/>
          <a:stretch>
            <a:fillRect/>
          </a:stretch>
        </p:blipFill>
        <p:spPr>
          <a:xfrm>
            <a:off x="6203326" y="1639173"/>
            <a:ext cx="5821667" cy="2900966"/>
          </a:xfrm>
        </p:spPr>
      </p:pic>
      <p:sp>
        <p:nvSpPr>
          <p:cNvPr id="5" name="Slide Number Placeholder 4">
            <a:extLst>
              <a:ext uri="{FF2B5EF4-FFF2-40B4-BE49-F238E27FC236}">
                <a16:creationId xmlns:a16="http://schemas.microsoft.com/office/drawing/2014/main" id="{62267F06-6D8F-134B-9909-7264FFDF7968}"/>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Tree>
    <p:extLst>
      <p:ext uri="{BB962C8B-B14F-4D97-AF65-F5344CB8AC3E}">
        <p14:creationId xmlns:p14="http://schemas.microsoft.com/office/powerpoint/2010/main" val="387215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91633-EA14-FD4B-906F-8A0A758EEC6A}"/>
              </a:ext>
            </a:extLst>
          </p:cNvPr>
          <p:cNvSpPr>
            <a:spLocks noGrp="1"/>
          </p:cNvSpPr>
          <p:nvPr>
            <p:ph idx="1"/>
          </p:nvPr>
        </p:nvSpPr>
        <p:spPr>
          <a:xfrm>
            <a:off x="838200" y="1333500"/>
            <a:ext cx="4738352" cy="5056717"/>
          </a:xfrm>
        </p:spPr>
        <p:txBody>
          <a:bodyPr/>
          <a:lstStyle/>
          <a:p>
            <a:r>
              <a:rPr lang="en-US" dirty="0"/>
              <a:t>Double the area, use more transistors, &amp; get more performance with </a:t>
            </a:r>
            <a:r>
              <a:rPr lang="en-US" b="1" dirty="0"/>
              <a:t>same</a:t>
            </a:r>
            <a:r>
              <a:rPr lang="en-US" dirty="0"/>
              <a:t> power [21].</a:t>
            </a:r>
          </a:p>
          <a:p>
            <a:r>
              <a:rPr lang="en-US" dirty="0"/>
              <a:t>Birth of parallel computing and using GPUs to perform that.</a:t>
            </a:r>
          </a:p>
        </p:txBody>
      </p:sp>
      <p:pic>
        <p:nvPicPr>
          <p:cNvPr id="7" name="Picture 6">
            <a:extLst>
              <a:ext uri="{FF2B5EF4-FFF2-40B4-BE49-F238E27FC236}">
                <a16:creationId xmlns:a16="http://schemas.microsoft.com/office/drawing/2014/main" id="{B372C5B5-F753-3F45-9DB3-D8971396E706}"/>
              </a:ext>
            </a:extLst>
          </p:cNvPr>
          <p:cNvPicPr>
            <a:picLocks noChangeAspect="1"/>
          </p:cNvPicPr>
          <p:nvPr/>
        </p:nvPicPr>
        <p:blipFill>
          <a:blip r:embed="rId3"/>
          <a:stretch>
            <a:fillRect/>
          </a:stretch>
        </p:blipFill>
        <p:spPr>
          <a:xfrm>
            <a:off x="5808372" y="1333500"/>
            <a:ext cx="5545428" cy="4159071"/>
          </a:xfrm>
          <a:prstGeom prst="rect">
            <a:avLst/>
          </a:prstGeom>
        </p:spPr>
      </p:pic>
    </p:spTree>
    <p:extLst>
      <p:ext uri="{BB962C8B-B14F-4D97-AF65-F5344CB8AC3E}">
        <p14:creationId xmlns:p14="http://schemas.microsoft.com/office/powerpoint/2010/main" val="250876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D0BDD-7DFD-7844-BB7A-611FAB54A023}"/>
              </a:ext>
            </a:extLst>
          </p:cNvPr>
          <p:cNvSpPr>
            <a:spLocks noGrp="1"/>
          </p:cNvSpPr>
          <p:nvPr>
            <p:ph type="title"/>
          </p:nvPr>
        </p:nvSpPr>
        <p:spPr/>
        <p:txBody>
          <a:bodyPr/>
          <a:lstStyle/>
          <a:p>
            <a:r>
              <a:rPr lang="en-US" dirty="0"/>
              <a:t>GPU Computing</a:t>
            </a:r>
          </a:p>
        </p:txBody>
      </p:sp>
      <p:sp>
        <p:nvSpPr>
          <p:cNvPr id="7" name="Content Placeholder 6">
            <a:extLst>
              <a:ext uri="{FF2B5EF4-FFF2-40B4-BE49-F238E27FC236}">
                <a16:creationId xmlns:a16="http://schemas.microsoft.com/office/drawing/2014/main" id="{27328991-4BC2-AF49-9D35-DA02575C299E}"/>
              </a:ext>
            </a:extLst>
          </p:cNvPr>
          <p:cNvSpPr>
            <a:spLocks noGrp="1"/>
          </p:cNvSpPr>
          <p:nvPr>
            <p:ph sz="half" idx="1"/>
          </p:nvPr>
        </p:nvSpPr>
        <p:spPr/>
        <p:txBody>
          <a:bodyPr/>
          <a:lstStyle/>
          <a:p>
            <a:r>
              <a:rPr lang="en-US" dirty="0"/>
              <a:t>GPU-accelerated libraries,</a:t>
            </a:r>
          </a:p>
          <a:p>
            <a:r>
              <a:rPr lang="en-US" dirty="0"/>
              <a:t>GPU compiler directives, &amp;</a:t>
            </a:r>
          </a:p>
          <a:p>
            <a:r>
              <a:rPr lang="en-US" dirty="0"/>
              <a:t>GPU programming languages.</a:t>
            </a:r>
          </a:p>
          <a:p>
            <a:r>
              <a:rPr lang="en-US" dirty="0"/>
              <a:t>Look into software documentation for GPU support.</a:t>
            </a:r>
          </a:p>
        </p:txBody>
      </p:sp>
      <p:grpSp>
        <p:nvGrpSpPr>
          <p:cNvPr id="41" name="Group 40">
            <a:extLst>
              <a:ext uri="{FF2B5EF4-FFF2-40B4-BE49-F238E27FC236}">
                <a16:creationId xmlns:a16="http://schemas.microsoft.com/office/drawing/2014/main" id="{5365980A-F0EC-894E-ACC0-27FAADCB9355}"/>
              </a:ext>
            </a:extLst>
          </p:cNvPr>
          <p:cNvGrpSpPr/>
          <p:nvPr/>
        </p:nvGrpSpPr>
        <p:grpSpPr>
          <a:xfrm>
            <a:off x="6293356" y="1552639"/>
            <a:ext cx="5737777" cy="3782075"/>
            <a:chOff x="6293356" y="1552639"/>
            <a:chExt cx="5737777" cy="3782075"/>
          </a:xfrm>
        </p:grpSpPr>
        <p:sp>
          <p:nvSpPr>
            <p:cNvPr id="16" name="Rounded Rectangle 15">
              <a:extLst>
                <a:ext uri="{FF2B5EF4-FFF2-40B4-BE49-F238E27FC236}">
                  <a16:creationId xmlns:a16="http://schemas.microsoft.com/office/drawing/2014/main" id="{930C182E-FD87-6142-926C-D74831A063B3}"/>
                </a:ext>
              </a:extLst>
            </p:cNvPr>
            <p:cNvSpPr/>
            <p:nvPr/>
          </p:nvSpPr>
          <p:spPr>
            <a:xfrm>
              <a:off x="6499420" y="1552639"/>
              <a:ext cx="5091567" cy="1030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Applications</a:t>
              </a:r>
            </a:p>
          </p:txBody>
        </p:sp>
        <p:grpSp>
          <p:nvGrpSpPr>
            <p:cNvPr id="33" name="Group 32">
              <a:extLst>
                <a:ext uri="{FF2B5EF4-FFF2-40B4-BE49-F238E27FC236}">
                  <a16:creationId xmlns:a16="http://schemas.microsoft.com/office/drawing/2014/main" id="{BDEE7391-D158-3B46-B025-44995907B2DD}"/>
                </a:ext>
              </a:extLst>
            </p:cNvPr>
            <p:cNvGrpSpPr/>
            <p:nvPr/>
          </p:nvGrpSpPr>
          <p:grpSpPr>
            <a:xfrm>
              <a:off x="6293356" y="2749451"/>
              <a:ext cx="5683995" cy="847858"/>
              <a:chOff x="6293356" y="3219718"/>
              <a:chExt cx="5683995" cy="847858"/>
            </a:xfrm>
          </p:grpSpPr>
          <p:sp>
            <p:nvSpPr>
              <p:cNvPr id="17" name="Rectangle 16">
                <a:extLst>
                  <a:ext uri="{FF2B5EF4-FFF2-40B4-BE49-F238E27FC236}">
                    <a16:creationId xmlns:a16="http://schemas.microsoft.com/office/drawing/2014/main" id="{DF452065-352B-384C-A57C-55FB4FDE9555}"/>
                  </a:ext>
                </a:extLst>
              </p:cNvPr>
              <p:cNvSpPr/>
              <p:nvPr/>
            </p:nvSpPr>
            <p:spPr>
              <a:xfrm>
                <a:off x="6293356"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Libraries</a:t>
                </a:r>
              </a:p>
            </p:txBody>
          </p:sp>
          <p:sp>
            <p:nvSpPr>
              <p:cNvPr id="24" name="Rectangle 23">
                <a:extLst>
                  <a:ext uri="{FF2B5EF4-FFF2-40B4-BE49-F238E27FC236}">
                    <a16:creationId xmlns:a16="http://schemas.microsoft.com/office/drawing/2014/main" id="{B86B0C4F-742A-054A-A508-F591D62CA2C8}"/>
                  </a:ext>
                </a:extLst>
              </p:cNvPr>
              <p:cNvSpPr/>
              <p:nvPr/>
            </p:nvSpPr>
            <p:spPr>
              <a:xfrm>
                <a:off x="8119339" y="3219718"/>
                <a:ext cx="166578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Directives</a:t>
                </a:r>
              </a:p>
            </p:txBody>
          </p:sp>
          <p:sp>
            <p:nvSpPr>
              <p:cNvPr id="25" name="Rectangle 24">
                <a:extLst>
                  <a:ext uri="{FF2B5EF4-FFF2-40B4-BE49-F238E27FC236}">
                    <a16:creationId xmlns:a16="http://schemas.microsoft.com/office/drawing/2014/main" id="{0790AE7D-F48E-484B-A33A-00AF1F2EFCA2}"/>
                  </a:ext>
                </a:extLst>
              </p:cNvPr>
              <p:cNvSpPr/>
              <p:nvPr/>
            </p:nvSpPr>
            <p:spPr>
              <a:xfrm>
                <a:off x="9924244" y="3219718"/>
                <a:ext cx="2053107" cy="8478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Programming Languages</a:t>
                </a:r>
              </a:p>
            </p:txBody>
          </p:sp>
        </p:grpSp>
        <p:grpSp>
          <p:nvGrpSpPr>
            <p:cNvPr id="34" name="Group 33">
              <a:extLst>
                <a:ext uri="{FF2B5EF4-FFF2-40B4-BE49-F238E27FC236}">
                  <a16:creationId xmlns:a16="http://schemas.microsoft.com/office/drawing/2014/main" id="{73F27AA9-126B-DA4E-BFC3-2865960A16F8}"/>
                </a:ext>
              </a:extLst>
            </p:cNvPr>
            <p:cNvGrpSpPr/>
            <p:nvPr/>
          </p:nvGrpSpPr>
          <p:grpSpPr>
            <a:xfrm>
              <a:off x="6300654" y="4476085"/>
              <a:ext cx="5473329" cy="858629"/>
              <a:chOff x="6300654" y="4476085"/>
              <a:chExt cx="5473329" cy="858629"/>
            </a:xfrm>
          </p:grpSpPr>
          <p:sp>
            <p:nvSpPr>
              <p:cNvPr id="28" name="Freeform 27">
                <a:extLst>
                  <a:ext uri="{FF2B5EF4-FFF2-40B4-BE49-F238E27FC236}">
                    <a16:creationId xmlns:a16="http://schemas.microsoft.com/office/drawing/2014/main" id="{120F08CC-0935-D845-81E6-4EB419D42942}"/>
                  </a:ext>
                </a:extLst>
              </p:cNvPr>
              <p:cNvSpPr/>
              <p:nvPr/>
            </p:nvSpPr>
            <p:spPr>
              <a:xfrm>
                <a:off x="6300654" y="4487428"/>
                <a:ext cx="1638667" cy="847184"/>
              </a:xfrm>
              <a:custGeom>
                <a:avLst/>
                <a:gdLst>
                  <a:gd name="connsiteX0" fmla="*/ 0 w 1638667"/>
                  <a:gd name="connsiteY0" fmla="*/ 0 h 847184"/>
                  <a:gd name="connsiteX1" fmla="*/ 1638667 w 1638667"/>
                  <a:gd name="connsiteY1" fmla="*/ 0 h 847184"/>
                  <a:gd name="connsiteX2" fmla="*/ 1638667 w 1638667"/>
                  <a:gd name="connsiteY2" fmla="*/ 847184 h 847184"/>
                  <a:gd name="connsiteX3" fmla="*/ 0 w 1638667"/>
                  <a:gd name="connsiteY3" fmla="*/ 847184 h 847184"/>
                  <a:gd name="connsiteX4" fmla="*/ 0 w 163866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8667" h="847184">
                    <a:moveTo>
                      <a:pt x="0" y="0"/>
                    </a:moveTo>
                    <a:lnTo>
                      <a:pt x="1638667" y="0"/>
                    </a:lnTo>
                    <a:lnTo>
                      <a:pt x="1638667" y="847184"/>
                    </a:lnTo>
                    <a:lnTo>
                      <a:pt x="0" y="847184"/>
                    </a:lnTo>
                    <a:lnTo>
                      <a:pt x="0" y="0"/>
                    </a:lnTo>
                    <a:close/>
                  </a:path>
                </a:pathLst>
              </a:custGeom>
              <a:ln cap="rnd"/>
              <a:effectLst/>
            </p:spPr>
            <p:style>
              <a:lnRef idx="2">
                <a:schemeClr val="lt1">
                  <a:hueOff val="0"/>
                  <a:satOff val="0"/>
                  <a:lumOff val="0"/>
                  <a:alphaOff val="0"/>
                </a:schemeClr>
              </a:lnRef>
              <a:fillRef idx="1">
                <a:schemeClr val="accent4">
                  <a:hueOff val="0"/>
                  <a:satOff val="0"/>
                  <a:lumOff val="0"/>
                  <a:alphaOff val="0"/>
                </a:schemeClr>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100000"/>
                  </a:lnSpc>
                  <a:spcBef>
                    <a:spcPct val="0"/>
                  </a:spcBef>
                  <a:spcAft>
                    <a:spcPct val="35000"/>
                  </a:spcAft>
                  <a:buNone/>
                </a:pPr>
                <a:r>
                  <a:rPr lang="en-US" sz="1400" kern="1200" dirty="0" err="1">
                    <a:latin typeface="Arial" panose="020B0604020202020204" pitchFamily="34" charset="0"/>
                    <a:cs typeface="Arial" panose="020B0604020202020204" pitchFamily="34" charset="0"/>
                  </a:rPr>
                  <a:t>cuFFT</a:t>
                </a:r>
                <a:r>
                  <a:rPr lang="en-US" sz="1400" kern="1200" dirty="0">
                    <a:latin typeface="Arial" panose="020B0604020202020204" pitchFamily="34" charset="0"/>
                    <a:cs typeface="Arial" panose="020B0604020202020204" pitchFamily="34" charset="0"/>
                  </a:rPr>
                  <a:t>, </a:t>
                </a:r>
                <a:r>
                  <a:rPr lang="en-US" sz="1400" kern="1200" dirty="0" err="1">
                    <a:latin typeface="Arial" panose="020B0604020202020204" pitchFamily="34" charset="0"/>
                    <a:cs typeface="Arial" panose="020B0604020202020204" pitchFamily="34" charset="0"/>
                  </a:rPr>
                  <a:t>cuBLAS</a:t>
                </a:r>
                <a:r>
                  <a:rPr lang="en-US" sz="1400" kern="1200" dirty="0">
                    <a:latin typeface="Arial" panose="020B0604020202020204" pitchFamily="34" charset="0"/>
                    <a:cs typeface="Arial" panose="020B0604020202020204" pitchFamily="34" charset="0"/>
                  </a:rPr>
                  <a:t>, Thrust, NPP, IMSL, CULA, </a:t>
                </a:r>
                <a:r>
                  <a:rPr lang="en-US" sz="1400" kern="1200" dirty="0" err="1">
                    <a:latin typeface="Arial" panose="020B0604020202020204" pitchFamily="34" charset="0"/>
                    <a:cs typeface="Arial" panose="020B0604020202020204" pitchFamily="34" charset="0"/>
                  </a:rPr>
                  <a:t>cuRAND</a:t>
                </a:r>
                <a:r>
                  <a:rPr lang="en-US" sz="1400" kern="1200" dirty="0">
                    <a:latin typeface="Arial" panose="020B0604020202020204" pitchFamily="34" charset="0"/>
                    <a:cs typeface="Arial" panose="020B0604020202020204" pitchFamily="34" charset="0"/>
                  </a:rPr>
                  <a:t>.</a:t>
                </a:r>
                <a:endParaRPr lang="en-US" sz="1100" kern="1200" dirty="0"/>
              </a:p>
            </p:txBody>
          </p:sp>
          <p:sp>
            <p:nvSpPr>
              <p:cNvPr id="29" name="Freeform 28">
                <a:extLst>
                  <a:ext uri="{FF2B5EF4-FFF2-40B4-BE49-F238E27FC236}">
                    <a16:creationId xmlns:a16="http://schemas.microsoft.com/office/drawing/2014/main" id="{31BCB2DE-2EF9-8A46-AA4E-F84F480E742B}"/>
                  </a:ext>
                </a:extLst>
              </p:cNvPr>
              <p:cNvSpPr/>
              <p:nvPr/>
            </p:nvSpPr>
            <p:spPr>
              <a:xfrm>
                <a:off x="8167050" y="4487428"/>
                <a:ext cx="1606107" cy="847184"/>
              </a:xfrm>
              <a:custGeom>
                <a:avLst/>
                <a:gdLst>
                  <a:gd name="connsiteX0" fmla="*/ 0 w 1606107"/>
                  <a:gd name="connsiteY0" fmla="*/ 0 h 847184"/>
                  <a:gd name="connsiteX1" fmla="*/ 1606107 w 1606107"/>
                  <a:gd name="connsiteY1" fmla="*/ 0 h 847184"/>
                  <a:gd name="connsiteX2" fmla="*/ 1606107 w 1606107"/>
                  <a:gd name="connsiteY2" fmla="*/ 847184 h 847184"/>
                  <a:gd name="connsiteX3" fmla="*/ 0 w 1606107"/>
                  <a:gd name="connsiteY3" fmla="*/ 847184 h 847184"/>
                  <a:gd name="connsiteX4" fmla="*/ 0 w 1606107"/>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6107" h="847184">
                    <a:moveTo>
                      <a:pt x="0" y="0"/>
                    </a:moveTo>
                    <a:lnTo>
                      <a:pt x="1606107" y="0"/>
                    </a:lnTo>
                    <a:lnTo>
                      <a:pt x="1606107"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Arial" panose="020B0604020202020204" pitchFamily="34" charset="0"/>
                    <a:cs typeface="Arial" panose="020B0604020202020204" pitchFamily="34" charset="0"/>
                  </a:rPr>
                  <a:t>OpenACC</a:t>
                </a:r>
                <a:r>
                  <a:rPr lang="en-US" sz="1400" kern="1200" dirty="0">
                    <a:latin typeface="Arial" panose="020B0604020202020204" pitchFamily="34" charset="0"/>
                    <a:cs typeface="Arial" panose="020B0604020202020204" pitchFamily="34" charset="0"/>
                  </a:rPr>
                  <a:t>, OpenCL.</a:t>
                </a:r>
              </a:p>
            </p:txBody>
          </p:sp>
          <p:sp>
            <p:nvSpPr>
              <p:cNvPr id="30" name="Freeform 29">
                <a:extLst>
                  <a:ext uri="{FF2B5EF4-FFF2-40B4-BE49-F238E27FC236}">
                    <a16:creationId xmlns:a16="http://schemas.microsoft.com/office/drawing/2014/main" id="{7D103594-CA4B-3E40-8C19-C1EB2834950D}"/>
                  </a:ext>
                </a:extLst>
              </p:cNvPr>
              <p:cNvSpPr/>
              <p:nvPr/>
            </p:nvSpPr>
            <p:spPr>
              <a:xfrm>
                <a:off x="10135316" y="4476085"/>
                <a:ext cx="1638667" cy="858629"/>
              </a:xfrm>
              <a:custGeom>
                <a:avLst/>
                <a:gdLst>
                  <a:gd name="connsiteX0" fmla="*/ 0 w 1551026"/>
                  <a:gd name="connsiteY0" fmla="*/ 0 h 847184"/>
                  <a:gd name="connsiteX1" fmla="*/ 1551026 w 1551026"/>
                  <a:gd name="connsiteY1" fmla="*/ 0 h 847184"/>
                  <a:gd name="connsiteX2" fmla="*/ 1551026 w 1551026"/>
                  <a:gd name="connsiteY2" fmla="*/ 847184 h 847184"/>
                  <a:gd name="connsiteX3" fmla="*/ 0 w 1551026"/>
                  <a:gd name="connsiteY3" fmla="*/ 847184 h 847184"/>
                  <a:gd name="connsiteX4" fmla="*/ 0 w 1551026"/>
                  <a:gd name="connsiteY4" fmla="*/ 0 h 847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1026" h="847184">
                    <a:moveTo>
                      <a:pt x="0" y="0"/>
                    </a:moveTo>
                    <a:lnTo>
                      <a:pt x="1551026" y="0"/>
                    </a:lnTo>
                    <a:lnTo>
                      <a:pt x="1551026" y="847184"/>
                    </a:lnTo>
                    <a:lnTo>
                      <a:pt x="0" y="847184"/>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C/C++, Fortran, Python, Java.</a:t>
                </a:r>
              </a:p>
            </p:txBody>
          </p:sp>
        </p:grpSp>
        <p:sp>
          <p:nvSpPr>
            <p:cNvPr id="37" name="TextBox 36">
              <a:extLst>
                <a:ext uri="{FF2B5EF4-FFF2-40B4-BE49-F238E27FC236}">
                  <a16:creationId xmlns:a16="http://schemas.microsoft.com/office/drawing/2014/main" id="{EEE68FC6-F0D5-1648-97FF-1F40C965AA63}"/>
                </a:ext>
              </a:extLst>
            </p:cNvPr>
            <p:cNvSpPr txBox="1"/>
            <p:nvPr/>
          </p:nvSpPr>
          <p:spPr>
            <a:xfrm>
              <a:off x="9897533" y="3697404"/>
              <a:ext cx="2133600" cy="646331"/>
            </a:xfrm>
            <a:prstGeom prst="rect">
              <a:avLst/>
            </a:prstGeom>
            <a:noFill/>
          </p:spPr>
          <p:txBody>
            <a:bodyPr wrap="square" rtlCol="0">
              <a:spAutoFit/>
            </a:bodyPr>
            <a:lstStyle/>
            <a:p>
              <a:r>
                <a:rPr lang="en-US" sz="1200" dirty="0"/>
                <a:t>Maximum performance.  Powerful way to design GPU accelerated applications.</a:t>
              </a:r>
            </a:p>
          </p:txBody>
        </p:sp>
        <p:sp>
          <p:nvSpPr>
            <p:cNvPr id="38" name="TextBox 37">
              <a:extLst>
                <a:ext uri="{FF2B5EF4-FFF2-40B4-BE49-F238E27FC236}">
                  <a16:creationId xmlns:a16="http://schemas.microsoft.com/office/drawing/2014/main" id="{1E1AE2BD-C08D-3540-9FA3-F36BF19443E4}"/>
                </a:ext>
              </a:extLst>
            </p:cNvPr>
            <p:cNvSpPr txBox="1"/>
            <p:nvPr/>
          </p:nvSpPr>
          <p:spPr>
            <a:xfrm>
              <a:off x="8110378" y="3645088"/>
              <a:ext cx="1674748" cy="830997"/>
            </a:xfrm>
            <a:prstGeom prst="rect">
              <a:avLst/>
            </a:prstGeom>
            <a:noFill/>
          </p:spPr>
          <p:txBody>
            <a:bodyPr wrap="square" rtlCol="0">
              <a:spAutoFit/>
            </a:bodyPr>
            <a:lstStyle/>
            <a:p>
              <a:r>
                <a:rPr lang="en-US" sz="1200" dirty="0"/>
                <a:t>Simple compiler instructions for easy acceleration of applications.</a:t>
              </a:r>
            </a:p>
          </p:txBody>
        </p:sp>
        <p:sp>
          <p:nvSpPr>
            <p:cNvPr id="40" name="TextBox 39">
              <a:extLst>
                <a:ext uri="{FF2B5EF4-FFF2-40B4-BE49-F238E27FC236}">
                  <a16:creationId xmlns:a16="http://schemas.microsoft.com/office/drawing/2014/main" id="{E1F11013-6E54-B043-B015-0CC8D92E284E}"/>
                </a:ext>
              </a:extLst>
            </p:cNvPr>
            <p:cNvSpPr txBox="1"/>
            <p:nvPr/>
          </p:nvSpPr>
          <p:spPr>
            <a:xfrm>
              <a:off x="6323223" y="3694456"/>
              <a:ext cx="1606107" cy="646331"/>
            </a:xfrm>
            <a:prstGeom prst="rect">
              <a:avLst/>
            </a:prstGeom>
            <a:noFill/>
          </p:spPr>
          <p:txBody>
            <a:bodyPr wrap="square" rtlCol="0">
              <a:spAutoFit/>
            </a:bodyPr>
            <a:lstStyle/>
            <a:p>
              <a:r>
                <a:rPr lang="en-US" sz="1200" dirty="0"/>
                <a:t>“Drop-in” acceleration. Seamless linking to GPU-enabled libraries.</a:t>
              </a:r>
            </a:p>
          </p:txBody>
        </p:sp>
      </p:grpSp>
    </p:spTree>
    <p:extLst>
      <p:ext uri="{BB962C8B-B14F-4D97-AF65-F5344CB8AC3E}">
        <p14:creationId xmlns:p14="http://schemas.microsoft.com/office/powerpoint/2010/main" val="18203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checkerboard(across)">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92500"/>
          </a:bodyPr>
          <a:lstStyle/>
          <a:p>
            <a:r>
              <a:rPr lang="en-US" b="1" dirty="0"/>
              <a:t>CUDA</a:t>
            </a:r>
            <a:r>
              <a:rPr lang="en-US" dirty="0"/>
              <a:t> (Compute Unified Device Architecture) - Computing platform and language developed by </a:t>
            </a:r>
            <a:r>
              <a:rPr lang="en-US" i="1" dirty="0"/>
              <a:t>NVIDIA</a:t>
            </a:r>
            <a:r>
              <a:rPr lang="en-US" dirty="0"/>
              <a:t> [22, 23].</a:t>
            </a:r>
          </a:p>
          <a:p>
            <a:r>
              <a:rPr lang="en-US" b="1" dirty="0"/>
              <a:t>Halide</a:t>
            </a:r>
            <a:r>
              <a:rPr lang="en-US" dirty="0"/>
              <a:t> - Programming language for writing digital image processing code for multi-core CPUs and GPUs [24].</a:t>
            </a:r>
          </a:p>
          <a:p>
            <a:r>
              <a:rPr lang="en-US" b="1" dirty="0" err="1"/>
              <a:t>OpenACC</a:t>
            </a:r>
            <a:r>
              <a:rPr lang="en-US" dirty="0"/>
              <a:t> (Open Accelerators) - Programming directive for parallel computing developed by </a:t>
            </a:r>
            <a:r>
              <a:rPr lang="en-US" i="1" dirty="0"/>
              <a:t>Cray</a:t>
            </a:r>
            <a:r>
              <a:rPr lang="en-US" dirty="0"/>
              <a:t>, </a:t>
            </a:r>
            <a:r>
              <a:rPr lang="en-US" i="1" dirty="0"/>
              <a:t>CAPS</a:t>
            </a:r>
            <a:r>
              <a:rPr lang="en-US" dirty="0"/>
              <a:t>, </a:t>
            </a:r>
            <a:r>
              <a:rPr lang="en-US" i="1" dirty="0"/>
              <a:t>NVIDIA</a:t>
            </a:r>
            <a:r>
              <a:rPr lang="en-US" dirty="0"/>
              <a:t> and </a:t>
            </a:r>
            <a:r>
              <a:rPr lang="en-US" i="1" dirty="0"/>
              <a:t>PGI</a:t>
            </a:r>
            <a:r>
              <a:rPr lang="en-US" dirty="0"/>
              <a:t> [25].</a:t>
            </a:r>
          </a:p>
          <a:p>
            <a:r>
              <a:rPr lang="en-US" b="1" dirty="0"/>
              <a:t>OpenCL</a:t>
            </a:r>
            <a:r>
              <a:rPr lang="en-US" dirty="0"/>
              <a:t> (Open Computing Language) - Low-level Application Programming Interface (</a:t>
            </a:r>
            <a:r>
              <a:rPr lang="en-US" i="1" dirty="0"/>
              <a:t>API</a:t>
            </a:r>
            <a:r>
              <a:rPr lang="en-US" dirty="0"/>
              <a:t>) or directive to launch compute kernels, written in C, on a GPU [26].</a:t>
            </a:r>
          </a:p>
          <a:p>
            <a:r>
              <a:rPr lang="en-US" dirty="0"/>
              <a:t>For this training, focus on </a:t>
            </a:r>
            <a:r>
              <a:rPr lang="en-US" b="1" dirty="0"/>
              <a:t>CUDA</a:t>
            </a:r>
            <a:r>
              <a:rPr lang="en-US" dirty="0"/>
              <a:t>.</a:t>
            </a:r>
          </a:p>
          <a:p>
            <a:endParaRPr lang="en-US" dirty="0"/>
          </a:p>
        </p:txBody>
      </p:sp>
      <p:sp>
        <p:nvSpPr>
          <p:cNvPr id="5" name="Slide Number Placeholder 4"/>
          <p:cNvSpPr>
            <a:spLocks noGrp="1"/>
          </p:cNvSpPr>
          <p:nvPr>
            <p:ph type="sldNum" sz="quarter" idx="10"/>
          </p:nvPr>
        </p:nvSpPr>
        <p:spPr/>
        <p:txBody>
          <a:bodyPr/>
          <a:lstStyle/>
          <a:p>
            <a:fld id="{2BE017B6-6466-CA44-A203-DCC007137B39}" type="slidenum">
              <a:rPr lang="en-US" smtClean="0"/>
              <a:pPr/>
              <a:t>16</a:t>
            </a:fld>
            <a:endParaRPr lang="en-US" dirty="0"/>
          </a:p>
        </p:txBody>
      </p:sp>
      <p:sp>
        <p:nvSpPr>
          <p:cNvPr id="12" name="Title 11"/>
          <p:cNvSpPr>
            <a:spLocks noGrp="1"/>
          </p:cNvSpPr>
          <p:nvPr>
            <p:ph type="title"/>
          </p:nvPr>
        </p:nvSpPr>
        <p:spPr/>
        <p:txBody>
          <a:bodyPr>
            <a:normAutofit/>
          </a:bodyPr>
          <a:lstStyle/>
          <a:p>
            <a:r>
              <a:rPr lang="en-US" dirty="0"/>
              <a:t>GPU Programming Languages &amp; Directives</a:t>
            </a:r>
          </a:p>
        </p:txBody>
      </p:sp>
    </p:spTree>
    <p:extLst>
      <p:ext uri="{BB962C8B-B14F-4D97-AF65-F5344CB8AC3E}">
        <p14:creationId xmlns:p14="http://schemas.microsoft.com/office/powerpoint/2010/main" val="63598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014E89-49E7-C84A-85B0-C4DB98C4234E}"/>
              </a:ext>
            </a:extLst>
          </p:cNvPr>
          <p:cNvSpPr>
            <a:spLocks noGrp="1"/>
          </p:cNvSpPr>
          <p:nvPr>
            <p:ph type="title"/>
          </p:nvPr>
        </p:nvSpPr>
        <p:spPr/>
        <p:txBody>
          <a:bodyPr/>
          <a:lstStyle/>
          <a:p>
            <a:r>
              <a:rPr lang="en-US" dirty="0"/>
              <a:t>CUDA </a:t>
            </a:r>
          </a:p>
        </p:txBody>
      </p:sp>
      <p:sp>
        <p:nvSpPr>
          <p:cNvPr id="6" name="Content Placeholder 5">
            <a:extLst>
              <a:ext uri="{FF2B5EF4-FFF2-40B4-BE49-F238E27FC236}">
                <a16:creationId xmlns:a16="http://schemas.microsoft.com/office/drawing/2014/main" id="{2D1E8E57-1512-9C45-847E-D2771A9B4762}"/>
              </a:ext>
            </a:extLst>
          </p:cNvPr>
          <p:cNvSpPr>
            <a:spLocks noGrp="1"/>
          </p:cNvSpPr>
          <p:nvPr>
            <p:ph idx="1"/>
          </p:nvPr>
        </p:nvSpPr>
        <p:spPr>
          <a:xfrm>
            <a:off x="399245" y="1692001"/>
            <a:ext cx="11165983" cy="4747436"/>
          </a:xfrm>
        </p:spPr>
        <p:txBody>
          <a:bodyPr>
            <a:normAutofit fontScale="92500" lnSpcReduction="20000"/>
          </a:bodyPr>
          <a:lstStyle/>
          <a:p>
            <a:r>
              <a:rPr lang="en-US" dirty="0"/>
              <a:t>General purpose parallel computing platform and programming model to solve complex computational problems in more efficient way than on a CPU.</a:t>
            </a:r>
          </a:p>
          <a:p>
            <a:r>
              <a:rPr lang="en-US" dirty="0"/>
              <a:t>All NVIDIA GPUs - GeForce®, Quadro®, and Tesla® - support CUDA®</a:t>
            </a:r>
          </a:p>
          <a:p>
            <a:r>
              <a:rPr lang="en-US" dirty="0"/>
              <a:t>Supports C, C++, Fortran, Python. Compatible with OpenCL &amp; </a:t>
            </a:r>
            <a:r>
              <a:rPr lang="en-US" dirty="0" err="1"/>
              <a:t>OpenACC</a:t>
            </a:r>
            <a:r>
              <a:rPr lang="en-US" dirty="0"/>
              <a:t>.</a:t>
            </a:r>
          </a:p>
          <a:p>
            <a:r>
              <a:rPr lang="en-US" dirty="0"/>
              <a:t>Compatible with Windows, Linux, OS X.</a:t>
            </a:r>
          </a:p>
          <a:p>
            <a:r>
              <a:rPr lang="en-US" dirty="0"/>
              <a:t>Automatic Thread management (can handle +100k threads)</a:t>
            </a:r>
          </a:p>
          <a:p>
            <a:r>
              <a:rPr lang="en-US" dirty="0"/>
              <a:t>Multithreading: hides latency and helps maximize GPU utilization.</a:t>
            </a:r>
          </a:p>
          <a:p>
            <a:r>
              <a:rPr lang="en-US" dirty="0"/>
              <a:t>Transparent for the programmer.</a:t>
            </a:r>
          </a:p>
          <a:p>
            <a:r>
              <a:rPr lang="en-US" dirty="0"/>
              <a:t>Limited synchronization between threads is provided.</a:t>
            </a:r>
          </a:p>
          <a:p>
            <a:r>
              <a:rPr lang="en-US" dirty="0"/>
              <a:t>Difficult to dead-lock. Disadvantage of Message Passing.</a:t>
            </a:r>
          </a:p>
          <a:p>
            <a:endParaRPr lang="en-US" dirty="0"/>
          </a:p>
        </p:txBody>
      </p:sp>
    </p:spTree>
    <p:extLst>
      <p:ext uri="{BB962C8B-B14F-4D97-AF65-F5344CB8AC3E}">
        <p14:creationId xmlns:p14="http://schemas.microsoft.com/office/powerpoint/2010/main" val="404831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5A140-2551-8F42-BC39-5BBBA0AB51FC}"/>
              </a:ext>
            </a:extLst>
          </p:cNvPr>
          <p:cNvSpPr>
            <a:spLocks noGrp="1"/>
          </p:cNvSpPr>
          <p:nvPr>
            <p:ph idx="1"/>
          </p:nvPr>
        </p:nvSpPr>
        <p:spPr>
          <a:xfrm>
            <a:off x="431799" y="1416676"/>
            <a:ext cx="11468279" cy="4939674"/>
          </a:xfrm>
        </p:spPr>
        <p:txBody>
          <a:bodyPr>
            <a:normAutofit lnSpcReduction="10000"/>
          </a:bodyPr>
          <a:lstStyle/>
          <a:p>
            <a:r>
              <a:rPr lang="en-US" dirty="0"/>
              <a:t>CUDA toolkit provides ways to obtain best performance from NVIDIA GPUs [27]. </a:t>
            </a:r>
          </a:p>
          <a:p>
            <a:r>
              <a:rPr lang="en-US" dirty="0"/>
              <a:t>Optimized for various GPU hardware &amp; software. Hence, GPU performance is not too different across various GPUs. </a:t>
            </a:r>
          </a:p>
          <a:p>
            <a:r>
              <a:rPr lang="en-US" dirty="0"/>
              <a:t>CUDA code is forward compatible with future hardware.</a:t>
            </a:r>
          </a:p>
          <a:p>
            <a:r>
              <a:rPr lang="en-US" dirty="0"/>
              <a:t>Number crunching: Modern graphics cards are capable of performing few teraflops (</a:t>
            </a:r>
            <a:r>
              <a:rPr lang="en-US" i="1" dirty="0"/>
              <a:t>TFLOPS</a:t>
            </a:r>
            <a:r>
              <a:rPr lang="en-US" dirty="0"/>
              <a:t>) of operation. </a:t>
            </a:r>
          </a:p>
          <a:p>
            <a:r>
              <a:rPr lang="en-US" dirty="0"/>
              <a:t>Floating-point operations per second (</a:t>
            </a:r>
            <a:r>
              <a:rPr lang="en-US" b="1" i="1" dirty="0"/>
              <a:t>FLOPS</a:t>
            </a:r>
            <a:r>
              <a:rPr lang="en-US" dirty="0"/>
              <a:t>) - Effective benchmark for GPU performance that measures how much math a GPU can do in a very short amount of time.</a:t>
            </a:r>
          </a:p>
          <a:p>
            <a:r>
              <a:rPr lang="en-US" dirty="0"/>
              <a:t>Power and cooling important factors for GPU computing.</a:t>
            </a:r>
          </a:p>
          <a:p>
            <a:endParaRPr lang="en-US" dirty="0"/>
          </a:p>
        </p:txBody>
      </p:sp>
      <p:sp>
        <p:nvSpPr>
          <p:cNvPr id="3" name="Slide Number Placeholder 2">
            <a:extLst>
              <a:ext uri="{FF2B5EF4-FFF2-40B4-BE49-F238E27FC236}">
                <a16:creationId xmlns:a16="http://schemas.microsoft.com/office/drawing/2014/main" id="{02AA1875-B8D3-0340-AD51-556D35348C79}"/>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Tree>
    <p:extLst>
      <p:ext uri="{BB962C8B-B14F-4D97-AF65-F5344CB8AC3E}">
        <p14:creationId xmlns:p14="http://schemas.microsoft.com/office/powerpoint/2010/main" val="162902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84277A-B760-5D49-879B-A220D05548A8}"/>
              </a:ext>
            </a:extLst>
          </p:cNvPr>
          <p:cNvPicPr>
            <a:picLocks noChangeAspect="1"/>
          </p:cNvPicPr>
          <p:nvPr/>
        </p:nvPicPr>
        <p:blipFill>
          <a:blip r:embed="rId3"/>
          <a:stretch>
            <a:fillRect/>
          </a:stretch>
        </p:blipFill>
        <p:spPr>
          <a:xfrm>
            <a:off x="2091284" y="309089"/>
            <a:ext cx="8009431" cy="4514969"/>
          </a:xfrm>
          <a:prstGeom prst="rect">
            <a:avLst/>
          </a:prstGeom>
        </p:spPr>
      </p:pic>
      <p:sp>
        <p:nvSpPr>
          <p:cNvPr id="7" name="TextBox 6">
            <a:extLst>
              <a:ext uri="{FF2B5EF4-FFF2-40B4-BE49-F238E27FC236}">
                <a16:creationId xmlns:a16="http://schemas.microsoft.com/office/drawing/2014/main" id="{5B5617FE-A43A-5949-BC0F-970CADED6BE3}"/>
              </a:ext>
            </a:extLst>
          </p:cNvPr>
          <p:cNvSpPr txBox="1"/>
          <p:nvPr/>
        </p:nvSpPr>
        <p:spPr>
          <a:xfrm>
            <a:off x="193183" y="5035636"/>
            <a:ext cx="11822806"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How massively parallel programming is executed using GPUs with CPUs [28].</a:t>
            </a:r>
          </a:p>
          <a:p>
            <a:pPr marL="457200" indent="-457200">
              <a:buFont typeface="Arial" panose="020B0604020202020204" pitchFamily="34" charset="0"/>
              <a:buChar char="•"/>
            </a:pPr>
            <a:r>
              <a:rPr lang="en-US" sz="2800" dirty="0"/>
              <a:t>GPU has multiple cores without control unit. CPU controls GPU through control unit</a:t>
            </a:r>
          </a:p>
          <a:p>
            <a:endParaRPr lang="en-US" dirty="0"/>
          </a:p>
        </p:txBody>
      </p:sp>
    </p:spTree>
    <p:extLst>
      <p:ext uri="{BB962C8B-B14F-4D97-AF65-F5344CB8AC3E}">
        <p14:creationId xmlns:p14="http://schemas.microsoft.com/office/powerpoint/2010/main" val="281058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FEAE53-4A3E-A846-B93A-613086EA6037}"/>
              </a:ext>
            </a:extLst>
          </p:cNvPr>
          <p:cNvSpPr>
            <a:spLocks noGrp="1"/>
          </p:cNvSpPr>
          <p:nvPr>
            <p:ph type="title"/>
          </p:nvPr>
        </p:nvSpPr>
        <p:spPr/>
        <p:txBody>
          <a:bodyPr/>
          <a:lstStyle/>
          <a:p>
            <a:r>
              <a:rPr lang="en-US" dirty="0"/>
              <a:t>Processing Flow</a:t>
            </a:r>
          </a:p>
        </p:txBody>
      </p:sp>
      <p:sp>
        <p:nvSpPr>
          <p:cNvPr id="6" name="Content Placeholder 5">
            <a:extLst>
              <a:ext uri="{FF2B5EF4-FFF2-40B4-BE49-F238E27FC236}">
                <a16:creationId xmlns:a16="http://schemas.microsoft.com/office/drawing/2014/main" id="{D1EA1825-454D-9C45-937D-5E7134D1D0EC}"/>
              </a:ext>
            </a:extLst>
          </p:cNvPr>
          <p:cNvSpPr>
            <a:spLocks noGrp="1"/>
          </p:cNvSpPr>
          <p:nvPr>
            <p:ph sz="half" idx="1"/>
          </p:nvPr>
        </p:nvSpPr>
        <p:spPr/>
        <p:txBody>
          <a:bodyPr/>
          <a:lstStyle/>
          <a:p>
            <a:r>
              <a:rPr lang="en-US" dirty="0"/>
              <a:t>Copy input from CPU to GPU</a:t>
            </a:r>
          </a:p>
          <a:p>
            <a:r>
              <a:rPr lang="en-US" dirty="0"/>
              <a:t>Load GPU program and execute it</a:t>
            </a:r>
          </a:p>
          <a:p>
            <a:r>
              <a:rPr lang="en-US" dirty="0"/>
              <a:t>Copy back from GPU to CPU</a:t>
            </a:r>
          </a:p>
          <a:p>
            <a:endParaRPr lang="en-US" dirty="0"/>
          </a:p>
        </p:txBody>
      </p:sp>
      <p:pic>
        <p:nvPicPr>
          <p:cNvPr id="9" name="Content Placeholder 8">
            <a:extLst>
              <a:ext uri="{FF2B5EF4-FFF2-40B4-BE49-F238E27FC236}">
                <a16:creationId xmlns:a16="http://schemas.microsoft.com/office/drawing/2014/main" id="{F2137F7C-9C4F-684F-B5EA-2A0584E0A4B7}"/>
              </a:ext>
            </a:extLst>
          </p:cNvPr>
          <p:cNvPicPr>
            <a:picLocks noGrp="1" noChangeAspect="1"/>
          </p:cNvPicPr>
          <p:nvPr>
            <p:ph sz="half" idx="2"/>
          </p:nvPr>
        </p:nvPicPr>
        <p:blipFill>
          <a:blip r:embed="rId3"/>
          <a:stretch>
            <a:fillRect/>
          </a:stretch>
        </p:blipFill>
        <p:spPr>
          <a:xfrm>
            <a:off x="6915955" y="904165"/>
            <a:ext cx="4466461" cy="4307653"/>
          </a:xfrm>
        </p:spPr>
      </p:pic>
    </p:spTree>
    <p:extLst>
      <p:ext uri="{BB962C8B-B14F-4D97-AF65-F5344CB8AC3E}">
        <p14:creationId xmlns:p14="http://schemas.microsoft.com/office/powerpoint/2010/main" val="37872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189408"/>
            <a:ext cx="10515600" cy="2884868"/>
          </a:xfrm>
        </p:spPr>
        <p:txBody>
          <a:bodyPr>
            <a:normAutofit/>
          </a:bodyPr>
          <a:lstStyle/>
          <a:p>
            <a:r>
              <a:rPr lang="en-US" dirty="0"/>
              <a:t>Introduction to GPUs</a:t>
            </a:r>
          </a:p>
          <a:p>
            <a:r>
              <a:rPr lang="en-US" dirty="0"/>
              <a:t>CPUs vs GPUs</a:t>
            </a:r>
          </a:p>
          <a:p>
            <a:r>
              <a:rPr lang="en-US" dirty="0"/>
              <a:t>Various GPUs on Discovery and how to access them</a:t>
            </a:r>
          </a:p>
          <a:p>
            <a:r>
              <a:rPr lang="en-US" dirty="0"/>
              <a:t>Parallel computation using GPUs</a:t>
            </a:r>
          </a:p>
          <a:p>
            <a:r>
              <a:rPr lang="en-US" dirty="0"/>
              <a:t>Various examples of simple GPU application</a:t>
            </a:r>
          </a:p>
          <a:p>
            <a:pPr marL="0" indent="0">
              <a:buNone/>
            </a:pPr>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18D-D6BA-174E-B82E-14C9C260E992}"/>
              </a:ext>
            </a:extLst>
          </p:cNvPr>
          <p:cNvSpPr>
            <a:spLocks noGrp="1"/>
          </p:cNvSpPr>
          <p:nvPr>
            <p:ph type="title"/>
          </p:nvPr>
        </p:nvSpPr>
        <p:spPr/>
        <p:txBody>
          <a:bodyPr/>
          <a:lstStyle/>
          <a:p>
            <a:r>
              <a:rPr lang="en-US" dirty="0"/>
              <a:t>Multi GPU Programming</a:t>
            </a:r>
          </a:p>
        </p:txBody>
      </p:sp>
      <p:sp>
        <p:nvSpPr>
          <p:cNvPr id="3" name="Content Placeholder 2">
            <a:extLst>
              <a:ext uri="{FF2B5EF4-FFF2-40B4-BE49-F238E27FC236}">
                <a16:creationId xmlns:a16="http://schemas.microsoft.com/office/drawing/2014/main" id="{32E5CC88-4DF9-904E-BD18-39A53D9E6955}"/>
              </a:ext>
            </a:extLst>
          </p:cNvPr>
          <p:cNvSpPr>
            <a:spLocks noGrp="1"/>
          </p:cNvSpPr>
          <p:nvPr>
            <p:ph sz="half" idx="1"/>
          </p:nvPr>
        </p:nvSpPr>
        <p:spPr/>
        <p:txBody>
          <a:bodyPr>
            <a:normAutofit lnSpcReduction="10000"/>
          </a:bodyPr>
          <a:lstStyle/>
          <a:p>
            <a:r>
              <a:rPr lang="en-US" dirty="0"/>
              <a:t>Comparison of single with multiple GPU modules [29]. </a:t>
            </a:r>
          </a:p>
          <a:p>
            <a:r>
              <a:rPr lang="en-US" dirty="0"/>
              <a:t>Combining multiple GPUs together enhances performance scaling beyond Moore's law. </a:t>
            </a:r>
          </a:p>
          <a:p>
            <a:r>
              <a:rPr lang="en-US" dirty="0"/>
              <a:t>Multiple GPU code, needs to be optimized &amp; made suitable for </a:t>
            </a:r>
            <a:r>
              <a:rPr lang="en-US" b="1" dirty="0"/>
              <a:t>inter-GPU</a:t>
            </a:r>
            <a:r>
              <a:rPr lang="en-US" dirty="0"/>
              <a:t> communication before implementation [30].</a:t>
            </a:r>
          </a:p>
        </p:txBody>
      </p:sp>
      <p:pic>
        <p:nvPicPr>
          <p:cNvPr id="7" name="Content Placeholder 6">
            <a:extLst>
              <a:ext uri="{FF2B5EF4-FFF2-40B4-BE49-F238E27FC236}">
                <a16:creationId xmlns:a16="http://schemas.microsoft.com/office/drawing/2014/main" id="{ADACC514-B2F8-9F4C-A4A0-4CB270B45EE9}"/>
              </a:ext>
            </a:extLst>
          </p:cNvPr>
          <p:cNvPicPr>
            <a:picLocks noGrp="1" noChangeAspect="1"/>
          </p:cNvPicPr>
          <p:nvPr>
            <p:ph sz="half" idx="2"/>
          </p:nvPr>
        </p:nvPicPr>
        <p:blipFill>
          <a:blip r:embed="rId3"/>
          <a:stretch>
            <a:fillRect/>
          </a:stretch>
        </p:blipFill>
        <p:spPr>
          <a:xfrm>
            <a:off x="6164756" y="1690688"/>
            <a:ext cx="5911333" cy="3348508"/>
          </a:xfrm>
        </p:spPr>
      </p:pic>
      <p:sp>
        <p:nvSpPr>
          <p:cNvPr id="5" name="Slide Number Placeholder 4">
            <a:extLst>
              <a:ext uri="{FF2B5EF4-FFF2-40B4-BE49-F238E27FC236}">
                <a16:creationId xmlns:a16="http://schemas.microsoft.com/office/drawing/2014/main" id="{F125157E-0445-E94C-82FA-AE3ED98804D2}"/>
              </a:ext>
            </a:extLst>
          </p:cNvPr>
          <p:cNvSpPr>
            <a:spLocks noGrp="1"/>
          </p:cNvSpPr>
          <p:nvPr>
            <p:ph type="sldNum" sz="quarter" idx="10"/>
          </p:nvPr>
        </p:nvSpPr>
        <p:spPr/>
        <p:txBody>
          <a:bodyPr/>
          <a:lstStyle/>
          <a:p>
            <a:fld id="{2BE017B6-6466-CA44-A203-DCC007137B39}" type="slidenum">
              <a:rPr lang="en-US" smtClean="0"/>
              <a:pPr/>
              <a:t>21</a:t>
            </a:fld>
            <a:endParaRPr lang="en-US" dirty="0"/>
          </a:p>
        </p:txBody>
      </p:sp>
    </p:spTree>
    <p:extLst>
      <p:ext uri="{BB962C8B-B14F-4D97-AF65-F5344CB8AC3E}">
        <p14:creationId xmlns:p14="http://schemas.microsoft.com/office/powerpoint/2010/main" val="203000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98B1-AE8D-8145-B46F-3B56D9B332D0}"/>
              </a:ext>
            </a:extLst>
          </p:cNvPr>
          <p:cNvSpPr>
            <a:spLocks noGrp="1"/>
          </p:cNvSpPr>
          <p:nvPr>
            <p:ph type="title"/>
          </p:nvPr>
        </p:nvSpPr>
        <p:spPr>
          <a:xfrm>
            <a:off x="129862" y="136526"/>
            <a:ext cx="5871693" cy="971057"/>
          </a:xfrm>
        </p:spPr>
        <p:txBody>
          <a:bodyPr/>
          <a:lstStyle/>
          <a:p>
            <a:r>
              <a:rPr lang="en-US" dirty="0"/>
              <a:t>CUDA Basics</a:t>
            </a:r>
          </a:p>
        </p:txBody>
      </p:sp>
      <p:sp>
        <p:nvSpPr>
          <p:cNvPr id="3" name="Content Placeholder 2">
            <a:extLst>
              <a:ext uri="{FF2B5EF4-FFF2-40B4-BE49-F238E27FC236}">
                <a16:creationId xmlns:a16="http://schemas.microsoft.com/office/drawing/2014/main" id="{DCB844E6-86F8-074A-8163-B3CAB6AFCB28}"/>
              </a:ext>
            </a:extLst>
          </p:cNvPr>
          <p:cNvSpPr>
            <a:spLocks noGrp="1"/>
          </p:cNvSpPr>
          <p:nvPr>
            <p:ph sz="half" idx="1"/>
          </p:nvPr>
        </p:nvSpPr>
        <p:spPr>
          <a:xfrm>
            <a:off x="129861" y="1339403"/>
            <a:ext cx="6103513" cy="5333717"/>
          </a:xfrm>
        </p:spPr>
        <p:txBody>
          <a:bodyPr>
            <a:normAutofit fontScale="92500" lnSpcReduction="10000"/>
          </a:bodyPr>
          <a:lstStyle/>
          <a:p>
            <a:r>
              <a:rPr lang="en-US" dirty="0"/>
              <a:t>Threads </a:t>
            </a:r>
          </a:p>
          <a:p>
            <a:pPr lvl="1"/>
            <a:r>
              <a:rPr lang="en-US" dirty="0"/>
              <a:t>Execute kernels (simple C programs). </a:t>
            </a:r>
          </a:p>
          <a:p>
            <a:pPr lvl="1"/>
            <a:r>
              <a:rPr lang="en-US" dirty="0"/>
              <a:t>Executed by GPU cores.</a:t>
            </a:r>
          </a:p>
          <a:p>
            <a:pPr lvl="1"/>
            <a:r>
              <a:rPr lang="en-US" dirty="0"/>
              <a:t>Each thread has its own ID.</a:t>
            </a:r>
          </a:p>
          <a:p>
            <a:r>
              <a:rPr lang="en-US" dirty="0"/>
              <a:t>Warp</a:t>
            </a:r>
          </a:p>
          <a:p>
            <a:pPr lvl="1"/>
            <a:r>
              <a:rPr lang="en-US" dirty="0"/>
              <a:t>Group of 32 threads.</a:t>
            </a:r>
          </a:p>
          <a:p>
            <a:r>
              <a:rPr lang="en-US" dirty="0"/>
              <a:t>Blocks </a:t>
            </a:r>
          </a:p>
          <a:p>
            <a:pPr lvl="1"/>
            <a:r>
              <a:rPr lang="en-US" dirty="0"/>
              <a:t>Groups of threads.</a:t>
            </a:r>
          </a:p>
          <a:p>
            <a:pPr lvl="1"/>
            <a:r>
              <a:rPr lang="en-US" dirty="0"/>
              <a:t>Threads in a block can synchronize execution.</a:t>
            </a:r>
          </a:p>
          <a:p>
            <a:pPr lvl="1"/>
            <a:r>
              <a:rPr lang="en-US" dirty="0"/>
              <a:t>Executed by multiprocessors (MPs).</a:t>
            </a:r>
          </a:p>
          <a:p>
            <a:r>
              <a:rPr lang="en-US" dirty="0"/>
              <a:t>Grids</a:t>
            </a:r>
          </a:p>
          <a:p>
            <a:pPr lvl="1"/>
            <a:r>
              <a:rPr lang="en-US" dirty="0"/>
              <a:t>Groups of blocks. Blocks are independent.</a:t>
            </a:r>
          </a:p>
          <a:p>
            <a:pPr lvl="1"/>
            <a:r>
              <a:rPr lang="en-US" dirty="0"/>
              <a:t>Execute on GPU units (several MPs). </a:t>
            </a:r>
          </a:p>
        </p:txBody>
      </p:sp>
      <p:pic>
        <p:nvPicPr>
          <p:cNvPr id="8" name="Content Placeholder 7">
            <a:extLst>
              <a:ext uri="{FF2B5EF4-FFF2-40B4-BE49-F238E27FC236}">
                <a16:creationId xmlns:a16="http://schemas.microsoft.com/office/drawing/2014/main" id="{7B35FB45-756E-EC45-AA2B-8AE70988AFD6}"/>
              </a:ext>
            </a:extLst>
          </p:cNvPr>
          <p:cNvPicPr>
            <a:picLocks noGrp="1" noChangeAspect="1"/>
          </p:cNvPicPr>
          <p:nvPr>
            <p:ph sz="half" idx="2"/>
          </p:nvPr>
        </p:nvPicPr>
        <p:blipFill>
          <a:blip r:embed="rId3">
            <a:extLst>
              <a:ext uri="{96DAC541-7B7A-43D3-8B79-37D633B846F1}">
                <asvg:svgBlip xmlns:asvg="http://schemas.microsoft.com/office/drawing/2016/SVG/main" xmlns="" r:embed="rId4"/>
              </a:ext>
            </a:extLst>
          </a:blip>
          <a:stretch>
            <a:fillRect/>
          </a:stretch>
        </p:blipFill>
        <p:spPr>
          <a:xfrm>
            <a:off x="6954592" y="136526"/>
            <a:ext cx="3863662" cy="4847496"/>
          </a:xfrm>
        </p:spPr>
      </p:pic>
      <p:sp>
        <p:nvSpPr>
          <p:cNvPr id="5" name="Slide Number Placeholder 4">
            <a:extLst>
              <a:ext uri="{FF2B5EF4-FFF2-40B4-BE49-F238E27FC236}">
                <a16:creationId xmlns:a16="http://schemas.microsoft.com/office/drawing/2014/main" id="{55810DF2-20AE-F04D-9AA8-3C05E116C12C}"/>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6" name="TextBox 5">
            <a:extLst>
              <a:ext uri="{FF2B5EF4-FFF2-40B4-BE49-F238E27FC236}">
                <a16:creationId xmlns:a16="http://schemas.microsoft.com/office/drawing/2014/main" id="{954DC57C-4945-D54B-B719-29BA37951A9D}"/>
              </a:ext>
            </a:extLst>
          </p:cNvPr>
          <p:cNvSpPr txBox="1"/>
          <p:nvPr/>
        </p:nvSpPr>
        <p:spPr>
          <a:xfrm>
            <a:off x="6535994" y="5013186"/>
            <a:ext cx="5224206" cy="523220"/>
          </a:xfrm>
          <a:prstGeom prst="rect">
            <a:avLst/>
          </a:prstGeom>
          <a:noFill/>
        </p:spPr>
        <p:txBody>
          <a:bodyPr wrap="square" rtlCol="0">
            <a:spAutoFit/>
          </a:bodyPr>
          <a:lstStyle/>
          <a:p>
            <a:r>
              <a:rPr lang="en-US" sz="1400" dirty="0"/>
              <a:t>By NVIDIA - NVIDIA CUDA Programming Guide version 3.0, CC BY 3.0, https://</a:t>
            </a:r>
            <a:r>
              <a:rPr lang="en-US" sz="1400" dirty="0" err="1"/>
              <a:t>commons.wikimedia.org</a:t>
            </a:r>
            <a:r>
              <a:rPr lang="en-US" sz="1400" dirty="0"/>
              <a:t>/w/</a:t>
            </a:r>
            <a:r>
              <a:rPr lang="en-US" sz="1400" dirty="0" err="1"/>
              <a:t>index.php?curid</a:t>
            </a:r>
            <a:r>
              <a:rPr lang="en-US" sz="1400" dirty="0"/>
              <a:t>=17625645</a:t>
            </a:r>
          </a:p>
        </p:txBody>
      </p:sp>
    </p:spTree>
    <p:extLst>
      <p:ext uri="{BB962C8B-B14F-4D97-AF65-F5344CB8AC3E}">
        <p14:creationId xmlns:p14="http://schemas.microsoft.com/office/powerpoint/2010/main" val="260134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DA4CD0-BFFE-9548-B26D-9AB16B8D4D94}"/>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6" name="Title 5">
            <a:extLst>
              <a:ext uri="{FF2B5EF4-FFF2-40B4-BE49-F238E27FC236}">
                <a16:creationId xmlns:a16="http://schemas.microsoft.com/office/drawing/2014/main" id="{314E177E-B614-6C4B-BC39-2EBEA055AD13}"/>
              </a:ext>
            </a:extLst>
          </p:cNvPr>
          <p:cNvSpPr>
            <a:spLocks noGrp="1"/>
          </p:cNvSpPr>
          <p:nvPr>
            <p:ph type="title"/>
          </p:nvPr>
        </p:nvSpPr>
        <p:spPr/>
        <p:txBody>
          <a:bodyPr/>
          <a:lstStyle/>
          <a:p>
            <a:r>
              <a:rPr lang="en-US" dirty="0"/>
              <a:t>CUDA Programming Workflow</a:t>
            </a:r>
          </a:p>
        </p:txBody>
      </p:sp>
      <p:grpSp>
        <p:nvGrpSpPr>
          <p:cNvPr id="22" name="Group 21">
            <a:extLst>
              <a:ext uri="{FF2B5EF4-FFF2-40B4-BE49-F238E27FC236}">
                <a16:creationId xmlns:a16="http://schemas.microsoft.com/office/drawing/2014/main" id="{198CE036-EFB2-814C-9F36-E26EEF98C305}"/>
              </a:ext>
            </a:extLst>
          </p:cNvPr>
          <p:cNvGrpSpPr/>
          <p:nvPr/>
        </p:nvGrpSpPr>
        <p:grpSpPr>
          <a:xfrm>
            <a:off x="2446986" y="1507194"/>
            <a:ext cx="6671256" cy="5215960"/>
            <a:chOff x="2446986" y="1481068"/>
            <a:chExt cx="6671256" cy="5215960"/>
          </a:xfrm>
        </p:grpSpPr>
        <p:sp>
          <p:nvSpPr>
            <p:cNvPr id="8" name="Process 7">
              <a:extLst>
                <a:ext uri="{FF2B5EF4-FFF2-40B4-BE49-F238E27FC236}">
                  <a16:creationId xmlns:a16="http://schemas.microsoft.com/office/drawing/2014/main" id="{7AC55884-7E37-C94F-B447-A68C084FBA4B}"/>
                </a:ext>
              </a:extLst>
            </p:cNvPr>
            <p:cNvSpPr/>
            <p:nvPr/>
          </p:nvSpPr>
          <p:spPr>
            <a:xfrm>
              <a:off x="2446986" y="1481068"/>
              <a:ext cx="6671256" cy="6181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Memory Allocation For Host (CPU) &amp; Device (GPU)</a:t>
              </a:r>
              <a:endParaRPr lang="en-US" dirty="0"/>
            </a:p>
          </p:txBody>
        </p:sp>
        <p:sp>
          <p:nvSpPr>
            <p:cNvPr id="9" name="Predefined Process 8">
              <a:extLst>
                <a:ext uri="{FF2B5EF4-FFF2-40B4-BE49-F238E27FC236}">
                  <a16:creationId xmlns:a16="http://schemas.microsoft.com/office/drawing/2014/main" id="{004D6A42-8D37-2847-9A8E-497EB61D7980}"/>
                </a:ext>
              </a:extLst>
            </p:cNvPr>
            <p:cNvSpPr/>
            <p:nvPr/>
          </p:nvSpPr>
          <p:spPr>
            <a:xfrm>
              <a:off x="4114800" y="2429626"/>
              <a:ext cx="3335628" cy="618186"/>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Initialize Host Data</a:t>
              </a:r>
            </a:p>
          </p:txBody>
        </p:sp>
        <p:sp>
          <p:nvSpPr>
            <p:cNvPr id="11" name="Process 10">
              <a:extLst>
                <a:ext uri="{FF2B5EF4-FFF2-40B4-BE49-F238E27FC236}">
                  <a16:creationId xmlns:a16="http://schemas.microsoft.com/office/drawing/2014/main" id="{2501E714-E25C-EA41-A0C8-9891C778A123}"/>
                </a:ext>
              </a:extLst>
            </p:cNvPr>
            <p:cNvSpPr/>
            <p:nvPr/>
          </p:nvSpPr>
          <p:spPr>
            <a:xfrm>
              <a:off x="3206840" y="3395722"/>
              <a:ext cx="5151548" cy="54751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Data From CPU -&gt; GPU</a:t>
              </a:r>
              <a:endParaRPr lang="en-US" dirty="0"/>
            </a:p>
          </p:txBody>
        </p:sp>
        <p:sp>
          <p:nvSpPr>
            <p:cNvPr id="12" name="Predefined Process 11">
              <a:extLst>
                <a:ext uri="{FF2B5EF4-FFF2-40B4-BE49-F238E27FC236}">
                  <a16:creationId xmlns:a16="http://schemas.microsoft.com/office/drawing/2014/main" id="{C5E286B6-F556-9F45-BC09-1817D806B272}"/>
                </a:ext>
              </a:extLst>
            </p:cNvPr>
            <p:cNvSpPr/>
            <p:nvPr/>
          </p:nvSpPr>
          <p:spPr>
            <a:xfrm>
              <a:off x="4127863" y="4267373"/>
              <a:ext cx="3335628" cy="54751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Call</a:t>
              </a:r>
            </a:p>
          </p:txBody>
        </p:sp>
        <p:sp>
          <p:nvSpPr>
            <p:cNvPr id="13" name="Process 12">
              <a:extLst>
                <a:ext uri="{FF2B5EF4-FFF2-40B4-BE49-F238E27FC236}">
                  <a16:creationId xmlns:a16="http://schemas.microsoft.com/office/drawing/2014/main" id="{39C13CEF-DB82-8140-BA24-B99606C7313E}"/>
                </a:ext>
              </a:extLst>
            </p:cNvPr>
            <p:cNvSpPr/>
            <p:nvPr/>
          </p:nvSpPr>
          <p:spPr>
            <a:xfrm>
              <a:off x="3228610" y="5119346"/>
              <a:ext cx="5151548" cy="6053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Transfer Results From GPU -&gt; CPU</a:t>
              </a:r>
              <a:endParaRPr lang="en-US" dirty="0"/>
            </a:p>
          </p:txBody>
        </p:sp>
        <p:sp>
          <p:nvSpPr>
            <p:cNvPr id="14" name="Terminator 13">
              <a:extLst>
                <a:ext uri="{FF2B5EF4-FFF2-40B4-BE49-F238E27FC236}">
                  <a16:creationId xmlns:a16="http://schemas.microsoft.com/office/drawing/2014/main" id="{0BE4490F-7AB3-664E-A7EE-476378613D53}"/>
                </a:ext>
              </a:extLst>
            </p:cNvPr>
            <p:cNvSpPr/>
            <p:nvPr/>
          </p:nvSpPr>
          <p:spPr>
            <a:xfrm>
              <a:off x="3739653" y="6091711"/>
              <a:ext cx="4127679" cy="60531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Free GPU Memory</a:t>
              </a:r>
            </a:p>
          </p:txBody>
        </p:sp>
        <p:sp>
          <p:nvSpPr>
            <p:cNvPr id="16" name="Down Arrow 15">
              <a:extLst>
                <a:ext uri="{FF2B5EF4-FFF2-40B4-BE49-F238E27FC236}">
                  <a16:creationId xmlns:a16="http://schemas.microsoft.com/office/drawing/2014/main" id="{0EA6CC80-1673-3142-BA20-7AD680A36AAE}"/>
                </a:ext>
              </a:extLst>
            </p:cNvPr>
            <p:cNvSpPr/>
            <p:nvPr/>
          </p:nvSpPr>
          <p:spPr>
            <a:xfrm>
              <a:off x="5756856" y="2112133"/>
              <a:ext cx="45719" cy="306935"/>
            </a:xfrm>
            <a:prstGeom prst="downArrow">
              <a:avLst/>
            </a:prstGeom>
            <a:solidFill>
              <a:schemeClr val="accent6"/>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0494D097-7F41-D641-B4DC-8337E4A7B93B}"/>
                </a:ext>
              </a:extLst>
            </p:cNvPr>
            <p:cNvSpPr/>
            <p:nvPr/>
          </p:nvSpPr>
          <p:spPr>
            <a:xfrm>
              <a:off x="5754892" y="3050150"/>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55354B97-FD86-6F47-8D06-90CE7C32230D}"/>
                </a:ext>
              </a:extLst>
            </p:cNvPr>
            <p:cNvSpPr/>
            <p:nvPr/>
          </p:nvSpPr>
          <p:spPr>
            <a:xfrm>
              <a:off x="5765808" y="3925192"/>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30651BFE-77AA-D14B-9487-7946949E264B}"/>
                </a:ext>
              </a:extLst>
            </p:cNvPr>
            <p:cNvSpPr/>
            <p:nvPr/>
          </p:nvSpPr>
          <p:spPr>
            <a:xfrm>
              <a:off x="5774515" y="4796051"/>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C186F6EE-A8B2-C64B-A9AC-7F324D611AD7}"/>
                </a:ext>
              </a:extLst>
            </p:cNvPr>
            <p:cNvSpPr/>
            <p:nvPr/>
          </p:nvSpPr>
          <p:spPr>
            <a:xfrm>
              <a:off x="5783222" y="5732229"/>
              <a:ext cx="45719" cy="343435"/>
            </a:xfrm>
            <a:prstGeom prst="downArrow">
              <a:avLst/>
            </a:prstGeom>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795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A4B7F2-F894-FE4B-8105-C8949AABC092}"/>
              </a:ext>
            </a:extLst>
          </p:cNvPr>
          <p:cNvSpPr>
            <a:spLocks noGrp="1"/>
          </p:cNvSpPr>
          <p:nvPr>
            <p:ph idx="1"/>
          </p:nvPr>
        </p:nvSpPr>
        <p:spPr>
          <a:xfrm>
            <a:off x="904897" y="1537899"/>
            <a:ext cx="2021983" cy="518715"/>
          </a:xfrm>
        </p:spPr>
        <p:txBody>
          <a:bodyPr>
            <a:normAutofit fontScale="85000" lnSpcReduction="10000"/>
          </a:bodyPr>
          <a:lstStyle/>
          <a:p>
            <a:pPr marL="0" indent="0">
              <a:buNone/>
            </a:pPr>
            <a:r>
              <a:rPr lang="en-US" b="1" dirty="0"/>
              <a:t>Hello World</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4A84FD2D-48DE-0D48-A52B-04779334AC95}"/>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4" name="Title 3">
            <a:extLst>
              <a:ext uri="{FF2B5EF4-FFF2-40B4-BE49-F238E27FC236}">
                <a16:creationId xmlns:a16="http://schemas.microsoft.com/office/drawing/2014/main" id="{D55E2D00-813E-F943-B026-67861DE70620}"/>
              </a:ext>
            </a:extLst>
          </p:cNvPr>
          <p:cNvSpPr>
            <a:spLocks noGrp="1"/>
          </p:cNvSpPr>
          <p:nvPr>
            <p:ph type="title"/>
          </p:nvPr>
        </p:nvSpPr>
        <p:spPr/>
        <p:txBody>
          <a:bodyPr/>
          <a:lstStyle/>
          <a:p>
            <a:r>
              <a:rPr lang="en-US" dirty="0" err="1"/>
              <a:t>Cuda</a:t>
            </a:r>
            <a:r>
              <a:rPr lang="en-US" dirty="0"/>
              <a:t> Examples </a:t>
            </a:r>
          </a:p>
        </p:txBody>
      </p:sp>
      <p:sp>
        <p:nvSpPr>
          <p:cNvPr id="5" name="TextBox 4">
            <a:extLst>
              <a:ext uri="{FF2B5EF4-FFF2-40B4-BE49-F238E27FC236}">
                <a16:creationId xmlns:a16="http://schemas.microsoft.com/office/drawing/2014/main" id="{2E5272AB-2EA5-6648-9668-CA3D82BBB186}"/>
              </a:ext>
            </a:extLst>
          </p:cNvPr>
          <p:cNvSpPr txBox="1"/>
          <p:nvPr/>
        </p:nvSpPr>
        <p:spPr>
          <a:xfrm>
            <a:off x="238259" y="2267098"/>
            <a:ext cx="5417958" cy="3139321"/>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endParaRPr lang="en-US" b="1" i="1" dirty="0">
              <a:solidFill>
                <a:schemeClr val="accent2"/>
              </a:solidFill>
            </a:endParaRPr>
          </a:p>
          <a:p>
            <a:r>
              <a:rPr lang="en-US" dirty="0"/>
              <a:t>/* Function executed on </a:t>
            </a:r>
            <a:r>
              <a:rPr lang="en-US" b="1" dirty="0"/>
              <a:t>device GPU </a:t>
            </a:r>
            <a:r>
              <a:rPr lang="en-US" dirty="0"/>
              <a:t>*/</a:t>
            </a:r>
          </a:p>
          <a:p>
            <a:endParaRPr lang="en-US" dirty="0"/>
          </a:p>
          <a:p>
            <a:r>
              <a:rPr lang="en-US" dirty="0"/>
              <a:t>__global__</a:t>
            </a:r>
          </a:p>
          <a:p>
            <a:r>
              <a:rPr lang="en-US" dirty="0"/>
              <a:t>void hello()</a:t>
            </a:r>
          </a:p>
          <a:p>
            <a:r>
              <a:rPr lang="en-US" dirty="0"/>
              <a:t>{</a:t>
            </a:r>
          </a:p>
          <a:p>
            <a:r>
              <a:rPr lang="en-US" dirty="0"/>
              <a:t> </a:t>
            </a:r>
            <a:r>
              <a:rPr lang="en-US" dirty="0" err="1"/>
              <a:t>printf</a:t>
            </a:r>
            <a:r>
              <a:rPr lang="en-US" dirty="0"/>
              <a:t>("\</a:t>
            </a:r>
            <a:r>
              <a:rPr lang="en-US" dirty="0" err="1"/>
              <a:t>tHello</a:t>
            </a:r>
            <a:r>
              <a:rPr lang="en-US" dirty="0"/>
              <a:t> from GPU: thread %d and block %d\n", </a:t>
            </a:r>
            <a:r>
              <a:rPr lang="en-US" dirty="0" err="1"/>
              <a:t>threadIdx.x</a:t>
            </a:r>
            <a:r>
              <a:rPr lang="en-US" dirty="0"/>
              <a:t>,  </a:t>
            </a:r>
            <a:r>
              <a:rPr lang="en-US" dirty="0" err="1"/>
              <a:t>blockIdx.x</a:t>
            </a:r>
            <a:r>
              <a:rPr lang="en-US" dirty="0"/>
              <a:t>);</a:t>
            </a:r>
          </a:p>
          <a:p>
            <a:r>
              <a:rPr lang="en-US" dirty="0"/>
              <a:t>}</a:t>
            </a:r>
          </a:p>
          <a:p>
            <a:endParaRPr lang="en-US" dirty="0"/>
          </a:p>
        </p:txBody>
      </p:sp>
      <p:sp>
        <p:nvSpPr>
          <p:cNvPr id="6" name="TextBox 5">
            <a:extLst>
              <a:ext uri="{FF2B5EF4-FFF2-40B4-BE49-F238E27FC236}">
                <a16:creationId xmlns:a16="http://schemas.microsoft.com/office/drawing/2014/main" id="{74170876-A04F-A34A-A59A-6F9A5978BCD6}"/>
              </a:ext>
            </a:extLst>
          </p:cNvPr>
          <p:cNvSpPr txBox="1"/>
          <p:nvPr/>
        </p:nvSpPr>
        <p:spPr>
          <a:xfrm>
            <a:off x="6095999" y="2262264"/>
            <a:ext cx="5857741"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p>
          <a:p>
            <a:endParaRPr lang="en-US" dirty="0"/>
          </a:p>
          <a:p>
            <a:r>
              <a:rPr lang="en-US" dirty="0"/>
              <a:t>/* Main function, executed on </a:t>
            </a:r>
            <a:r>
              <a:rPr lang="en-US" b="1" dirty="0"/>
              <a:t>host CPU </a:t>
            </a:r>
            <a:r>
              <a:rPr lang="en-US" dirty="0"/>
              <a:t>*/</a:t>
            </a:r>
          </a:p>
          <a:p>
            <a:endParaRPr lang="en-US" dirty="0"/>
          </a:p>
          <a:p>
            <a:r>
              <a:rPr lang="en-US" dirty="0"/>
              <a:t>int main() {</a:t>
            </a:r>
          </a:p>
          <a:p>
            <a:r>
              <a:rPr lang="en-US" dirty="0"/>
              <a:t>  /* print message from CPU */</a:t>
            </a:r>
          </a:p>
          <a:p>
            <a:r>
              <a:rPr lang="en-US" dirty="0"/>
              <a:t>  </a:t>
            </a:r>
            <a:r>
              <a:rPr lang="en-US" dirty="0" err="1"/>
              <a:t>printf</a:t>
            </a:r>
            <a:r>
              <a:rPr lang="en-US" dirty="0"/>
              <a:t>( "Hello </a:t>
            </a:r>
            <a:r>
              <a:rPr lang="en-US" dirty="0" err="1"/>
              <a:t>Cuda</a:t>
            </a:r>
            <a:r>
              <a:rPr lang="en-US" dirty="0"/>
              <a:t> From CPU!\n" );</a:t>
            </a:r>
          </a:p>
          <a:p>
            <a:endParaRPr lang="en-US" dirty="0"/>
          </a:p>
          <a:p>
            <a:r>
              <a:rPr lang="en-US" dirty="0"/>
              <a:t>  /* execute function on device */</a:t>
            </a:r>
          </a:p>
          <a:p>
            <a:r>
              <a:rPr lang="en-US" dirty="0"/>
              <a:t>  hello&lt;&lt;&lt;NUM_BLOCKS, BLOCK_WIDTH&gt;&gt;&gt;();</a:t>
            </a:r>
          </a:p>
          <a:p>
            <a:endParaRPr lang="en-US" dirty="0"/>
          </a:p>
          <a:p>
            <a:r>
              <a:rPr lang="en-US" dirty="0"/>
              <a:t>  /* wait until all threads finish their job */</a:t>
            </a:r>
          </a:p>
          <a:p>
            <a:r>
              <a:rPr lang="en-US" dirty="0"/>
              <a:t>  </a:t>
            </a:r>
            <a:r>
              <a:rPr lang="en-US" dirty="0" err="1"/>
              <a:t>cudaDeviceSynchronize</a:t>
            </a:r>
            <a:r>
              <a:rPr lang="en-US" dirty="0"/>
              <a:t>();</a:t>
            </a:r>
          </a:p>
          <a:p>
            <a:r>
              <a:rPr lang="en-US" dirty="0"/>
              <a:t>  /* print message from CPU */</a:t>
            </a:r>
          </a:p>
          <a:p>
            <a:r>
              <a:rPr lang="en-US" dirty="0"/>
              <a:t>  </a:t>
            </a:r>
            <a:r>
              <a:rPr lang="en-US" dirty="0" err="1"/>
              <a:t>printf</a:t>
            </a:r>
            <a:r>
              <a:rPr lang="en-US" dirty="0"/>
              <a:t>( "Welcome back to CPU!\n" );</a:t>
            </a:r>
          </a:p>
          <a:p>
            <a:r>
              <a:rPr lang="en-US" dirty="0"/>
              <a:t>}</a:t>
            </a:r>
          </a:p>
        </p:txBody>
      </p:sp>
      <p:sp>
        <p:nvSpPr>
          <p:cNvPr id="7" name="TextBox 6">
            <a:extLst>
              <a:ext uri="{FF2B5EF4-FFF2-40B4-BE49-F238E27FC236}">
                <a16:creationId xmlns:a16="http://schemas.microsoft.com/office/drawing/2014/main" id="{3F83B16D-B47D-0A40-8FB4-2498CE8F4A63}"/>
              </a:ext>
            </a:extLst>
          </p:cNvPr>
          <p:cNvSpPr txBox="1"/>
          <p:nvPr/>
        </p:nvSpPr>
        <p:spPr>
          <a:xfrm>
            <a:off x="3813780" y="1597201"/>
            <a:ext cx="7577040"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Exercise_HelloWorld</a:t>
            </a:r>
            <a:endParaRPr lang="en-US" sz="2400" dirty="0"/>
          </a:p>
        </p:txBody>
      </p:sp>
    </p:spTree>
    <p:extLst>
      <p:ext uri="{BB962C8B-B14F-4D97-AF65-F5344CB8AC3E}">
        <p14:creationId xmlns:p14="http://schemas.microsoft.com/office/powerpoint/2010/main" val="174293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47416-C91B-814B-97F1-9EEEEF483FE8}"/>
              </a:ext>
            </a:extLst>
          </p:cNvPr>
          <p:cNvSpPr>
            <a:spLocks noGrp="1"/>
          </p:cNvSpPr>
          <p:nvPr>
            <p:ph idx="1"/>
          </p:nvPr>
        </p:nvSpPr>
        <p:spPr>
          <a:xfrm>
            <a:off x="5808373" y="139096"/>
            <a:ext cx="2743200" cy="6579807"/>
          </a:xfrm>
          <a:solidFill>
            <a:schemeClr val="bg2"/>
          </a:solidFill>
        </p:spPr>
        <p:txBody>
          <a:bodyPr>
            <a:normAutofit fontScale="32500" lnSpcReduction="20000"/>
          </a:bodyPr>
          <a:lstStyle/>
          <a:p>
            <a:pPr marL="0" indent="0">
              <a:buNone/>
            </a:pPr>
            <a:r>
              <a:rPr lang="en-US" sz="3000" dirty="0"/>
              <a:t>Hello </a:t>
            </a:r>
            <a:r>
              <a:rPr lang="en-US" sz="3000" dirty="0" err="1"/>
              <a:t>Cuda</a:t>
            </a:r>
            <a:r>
              <a:rPr lang="en-US" sz="3000" dirty="0"/>
              <a:t> From CPU!</a:t>
            </a:r>
          </a:p>
          <a:p>
            <a:pPr marL="0" indent="0">
              <a:lnSpc>
                <a:spcPct val="120000"/>
              </a:lnSpc>
              <a:spcBef>
                <a:spcPts val="400"/>
              </a:spcBef>
              <a:buNone/>
            </a:pPr>
            <a:r>
              <a:rPr lang="en-US" sz="3000" dirty="0"/>
              <a:t>Hello from GPU: thread 0 and block 1 </a:t>
            </a:r>
            <a:br>
              <a:rPr lang="en-US" sz="3000" dirty="0"/>
            </a:br>
            <a:r>
              <a:rPr lang="en-US" sz="3000" dirty="0"/>
              <a:t>Hello from GPU: thread 1 and block 1 </a:t>
            </a:r>
            <a:br>
              <a:rPr lang="en-US" sz="3000" dirty="0"/>
            </a:br>
            <a:r>
              <a:rPr lang="en-US" sz="3000" dirty="0"/>
              <a:t>Hello from GPU: thread 2 and block 1 </a:t>
            </a:r>
            <a:br>
              <a:rPr lang="en-US" sz="3000" dirty="0"/>
            </a:br>
            <a:r>
              <a:rPr lang="en-US" sz="3000" dirty="0"/>
              <a:t>Hello from GPU: thread 3 and block 1 </a:t>
            </a:r>
            <a:br>
              <a:rPr lang="en-US" sz="3000" dirty="0"/>
            </a:br>
            <a:r>
              <a:rPr lang="en-US" sz="3000" dirty="0"/>
              <a:t>Hello from GPU: thread 4 and block 1 </a:t>
            </a:r>
            <a:br>
              <a:rPr lang="en-US" sz="3000" dirty="0"/>
            </a:br>
            <a:r>
              <a:rPr lang="en-US" sz="3000" dirty="0"/>
              <a:t>Hello from GPU: thread 5 and block 1 </a:t>
            </a:r>
            <a:br>
              <a:rPr lang="en-US" sz="3000" dirty="0"/>
            </a:br>
            <a:r>
              <a:rPr lang="en-US" sz="3000" dirty="0"/>
              <a:t>Hello from GPU: thread 6 and block 1 </a:t>
            </a:r>
            <a:br>
              <a:rPr lang="en-US" sz="3000" dirty="0"/>
            </a:br>
            <a:r>
              <a:rPr lang="en-US" sz="3000" dirty="0"/>
              <a:t>Hello from GPU: thread 7 and block 1 </a:t>
            </a:r>
            <a:br>
              <a:rPr lang="en-US" sz="3000" dirty="0"/>
            </a:br>
            <a:r>
              <a:rPr lang="en-US" sz="3000" dirty="0"/>
              <a:t>Hello from GPU: thread 0 and block 0 </a:t>
            </a:r>
            <a:br>
              <a:rPr lang="en-US" sz="3000" dirty="0"/>
            </a:br>
            <a:r>
              <a:rPr lang="en-US" sz="3000" dirty="0"/>
              <a:t>Hello from GPU: thread 1 and block 0  </a:t>
            </a:r>
            <a:br>
              <a:rPr lang="en-US" sz="3000" dirty="0"/>
            </a:br>
            <a:r>
              <a:rPr lang="en-US" sz="3000" dirty="0"/>
              <a:t>Hello from GPU: thread 2 and block 0</a:t>
            </a:r>
            <a:br>
              <a:rPr lang="en-US" sz="3000" dirty="0"/>
            </a:br>
            <a:r>
              <a:rPr lang="en-US" sz="3000" dirty="0"/>
              <a:t>Hello from GPU: thread 3 and block 0</a:t>
            </a:r>
            <a:br>
              <a:rPr lang="en-US" sz="3000" dirty="0"/>
            </a:br>
            <a:r>
              <a:rPr lang="en-US" sz="3000" dirty="0"/>
              <a:t>Hello from GPU: thread 4 and block 0</a:t>
            </a:r>
            <a:br>
              <a:rPr lang="en-US" sz="3000" dirty="0"/>
            </a:br>
            <a:r>
              <a:rPr lang="en-US" sz="3000" dirty="0"/>
              <a:t>Hello from GPU: thread 5 and block 0</a:t>
            </a:r>
            <a:br>
              <a:rPr lang="en-US" sz="3000" dirty="0"/>
            </a:br>
            <a:r>
              <a:rPr lang="en-US" sz="3000" dirty="0"/>
              <a:t>Hello from GPU: thread 6 and block 0</a:t>
            </a:r>
            <a:br>
              <a:rPr lang="en-US" sz="3000" dirty="0"/>
            </a:br>
            <a:r>
              <a:rPr lang="en-US" sz="3000" dirty="0"/>
              <a:t>Hello from GPU: thread 7 and block 0</a:t>
            </a:r>
            <a:br>
              <a:rPr lang="en-US" sz="3000" dirty="0"/>
            </a:br>
            <a:r>
              <a:rPr lang="en-US" sz="3000" dirty="0"/>
              <a:t>Hello from GPU: thread 0 and block 3</a:t>
            </a:r>
            <a:br>
              <a:rPr lang="en-US" sz="3000" dirty="0"/>
            </a:br>
            <a:r>
              <a:rPr lang="en-US" sz="3000" dirty="0"/>
              <a:t>Hello from GPU: thread 1 and block 3</a:t>
            </a:r>
            <a:br>
              <a:rPr lang="en-US" sz="3000" dirty="0"/>
            </a:br>
            <a:r>
              <a:rPr lang="en-US" sz="3000" dirty="0"/>
              <a:t>Hello from GPU: thread 2 and block 3</a:t>
            </a:r>
            <a:br>
              <a:rPr lang="en-US" sz="3000" dirty="0"/>
            </a:br>
            <a:r>
              <a:rPr lang="en-US" sz="3000" dirty="0"/>
              <a:t>Hello from GPU: thread 3 and block 3</a:t>
            </a:r>
            <a:br>
              <a:rPr lang="en-US" sz="3000" dirty="0"/>
            </a:br>
            <a:r>
              <a:rPr lang="en-US" sz="3000" dirty="0"/>
              <a:t>Hello from GPU: thread 4 and block 3</a:t>
            </a:r>
            <a:br>
              <a:rPr lang="en-US" sz="3000" dirty="0"/>
            </a:br>
            <a:r>
              <a:rPr lang="en-US" sz="3000" dirty="0"/>
              <a:t>Hello from GPU: thread 5 and block 3</a:t>
            </a:r>
            <a:br>
              <a:rPr lang="en-US" sz="3000" dirty="0"/>
            </a:br>
            <a:r>
              <a:rPr lang="en-US" sz="3000" dirty="0"/>
              <a:t>Hello from GPU: thread 6 and block 3</a:t>
            </a:r>
            <a:br>
              <a:rPr lang="en-US" sz="3000" dirty="0"/>
            </a:br>
            <a:r>
              <a:rPr lang="en-US" sz="3000" dirty="0"/>
              <a:t>Hello from GPU: thread 7 and block 3</a:t>
            </a:r>
            <a:br>
              <a:rPr lang="en-US" sz="3000" dirty="0"/>
            </a:br>
            <a:r>
              <a:rPr lang="en-US" sz="3000" dirty="0"/>
              <a:t>Hello from GPU: thread 0 and block 2</a:t>
            </a:r>
            <a:br>
              <a:rPr lang="en-US" sz="3000" dirty="0"/>
            </a:br>
            <a:r>
              <a:rPr lang="en-US" sz="3000" dirty="0"/>
              <a:t>Hello from GPU: thread 1 and block 2</a:t>
            </a:r>
            <a:br>
              <a:rPr lang="en-US" sz="3000" dirty="0"/>
            </a:br>
            <a:r>
              <a:rPr lang="en-US" sz="3000" dirty="0"/>
              <a:t>Hello from GPU: thread 2 and block 2</a:t>
            </a:r>
            <a:br>
              <a:rPr lang="en-US" sz="3000" dirty="0"/>
            </a:br>
            <a:r>
              <a:rPr lang="en-US" sz="3000" dirty="0"/>
              <a:t>Hello from GPU: thread 3 and block 2</a:t>
            </a:r>
            <a:br>
              <a:rPr lang="en-US" sz="3000" dirty="0"/>
            </a:br>
            <a:r>
              <a:rPr lang="en-US" sz="3000" dirty="0"/>
              <a:t>Hello from GPU: thread 4 and block 2</a:t>
            </a:r>
            <a:br>
              <a:rPr lang="en-US" sz="3000" dirty="0"/>
            </a:br>
            <a:r>
              <a:rPr lang="en-US" sz="3000" dirty="0"/>
              <a:t>Hello from GPU: thread 5 and block 2</a:t>
            </a:r>
            <a:br>
              <a:rPr lang="en-US" sz="3000" dirty="0"/>
            </a:br>
            <a:r>
              <a:rPr lang="en-US" sz="3000" dirty="0"/>
              <a:t>Hello from GPU: thread 6 and block 2</a:t>
            </a:r>
            <a:br>
              <a:rPr lang="en-US" sz="3000" dirty="0"/>
            </a:br>
            <a:r>
              <a:rPr lang="en-US" sz="3000" dirty="0"/>
              <a:t>Hello from GPU: thread 7 and block 2</a:t>
            </a:r>
          </a:p>
          <a:p>
            <a:pPr marL="0" indent="0">
              <a:lnSpc>
                <a:spcPct val="120000"/>
              </a:lnSpc>
              <a:spcBef>
                <a:spcPts val="400"/>
              </a:spcBef>
              <a:buNone/>
            </a:pPr>
            <a:r>
              <a:rPr lang="en-US" sz="3000" dirty="0"/>
              <a:t>Welcome back to CPU!</a:t>
            </a:r>
          </a:p>
          <a:p>
            <a:endParaRPr lang="en-US" dirty="0"/>
          </a:p>
        </p:txBody>
      </p:sp>
      <p:sp>
        <p:nvSpPr>
          <p:cNvPr id="3" name="Slide Number Placeholder 2">
            <a:extLst>
              <a:ext uri="{FF2B5EF4-FFF2-40B4-BE49-F238E27FC236}">
                <a16:creationId xmlns:a16="http://schemas.microsoft.com/office/drawing/2014/main" id="{74539C20-EC64-B84F-AA2F-9BA121E5BD16}"/>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5" name="Title 4">
            <a:extLst>
              <a:ext uri="{FF2B5EF4-FFF2-40B4-BE49-F238E27FC236}">
                <a16:creationId xmlns:a16="http://schemas.microsoft.com/office/drawing/2014/main" id="{9AFBF653-53B5-8B46-BA58-F937C50F3072}"/>
              </a:ext>
            </a:extLst>
          </p:cNvPr>
          <p:cNvSpPr>
            <a:spLocks noGrp="1"/>
          </p:cNvSpPr>
          <p:nvPr>
            <p:ph type="title"/>
          </p:nvPr>
        </p:nvSpPr>
        <p:spPr>
          <a:xfrm>
            <a:off x="1002765" y="139096"/>
            <a:ext cx="2010892" cy="1458667"/>
          </a:xfrm>
        </p:spPr>
        <p:txBody>
          <a:bodyPr/>
          <a:lstStyle/>
          <a:p>
            <a:r>
              <a:rPr lang="en-US" dirty="0"/>
              <a:t>Result</a:t>
            </a:r>
          </a:p>
        </p:txBody>
      </p:sp>
      <p:sp>
        <p:nvSpPr>
          <p:cNvPr id="4" name="TextBox 3">
            <a:extLst>
              <a:ext uri="{FF2B5EF4-FFF2-40B4-BE49-F238E27FC236}">
                <a16:creationId xmlns:a16="http://schemas.microsoft.com/office/drawing/2014/main" id="{B98CC4FE-FC37-4346-A0F6-D276DCDA763D}"/>
              </a:ext>
            </a:extLst>
          </p:cNvPr>
          <p:cNvSpPr txBox="1"/>
          <p:nvPr/>
        </p:nvSpPr>
        <p:spPr>
          <a:xfrm>
            <a:off x="1002765" y="1597763"/>
            <a:ext cx="3646508" cy="1200329"/>
          </a:xfrm>
          <a:prstGeom prst="rect">
            <a:avLst/>
          </a:prstGeom>
          <a:noFill/>
        </p:spPr>
        <p:txBody>
          <a:bodyPr wrap="square" rtlCol="0">
            <a:spAutoFit/>
          </a:bodyPr>
          <a:lstStyle/>
          <a:p>
            <a:r>
              <a:rPr lang="en-US" sz="2400" dirty="0"/>
              <a:t>Submit job using </a:t>
            </a:r>
            <a:r>
              <a:rPr lang="en-US" sz="2400" b="1" i="1" dirty="0" err="1"/>
              <a:t>sbatch</a:t>
            </a:r>
            <a:r>
              <a:rPr lang="en-US" sz="2400" dirty="0"/>
              <a:t>:</a:t>
            </a:r>
          </a:p>
          <a:p>
            <a:endParaRPr lang="en-US" sz="2400" dirty="0"/>
          </a:p>
          <a:p>
            <a:r>
              <a:rPr lang="en-US" sz="2400" dirty="0" err="1"/>
              <a:t>sbatch</a:t>
            </a:r>
            <a:r>
              <a:rPr lang="en-US" sz="2400" dirty="0"/>
              <a:t> </a:t>
            </a:r>
            <a:r>
              <a:rPr lang="en-US" sz="2400" dirty="0" err="1"/>
              <a:t>main_c.bash</a:t>
            </a:r>
            <a:endParaRPr lang="en-US" sz="2400" dirty="0"/>
          </a:p>
        </p:txBody>
      </p:sp>
    </p:spTree>
    <p:extLst>
      <p:ext uri="{BB962C8B-B14F-4D97-AF65-F5344CB8AC3E}">
        <p14:creationId xmlns:p14="http://schemas.microsoft.com/office/powerpoint/2010/main" val="263209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70EE1-B8E8-FA4A-B940-6D8FF345182C}"/>
              </a:ext>
            </a:extLst>
          </p:cNvPr>
          <p:cNvSpPr>
            <a:spLocks noGrp="1"/>
          </p:cNvSpPr>
          <p:nvPr>
            <p:ph idx="1"/>
          </p:nvPr>
        </p:nvSpPr>
        <p:spPr>
          <a:xfrm>
            <a:off x="-1" y="785610"/>
            <a:ext cx="12121167" cy="6072389"/>
          </a:xfrm>
        </p:spPr>
        <p:txBody>
          <a:bodyPr/>
          <a:lstStyle/>
          <a:p>
            <a:pPr marL="0" indent="0">
              <a:buNone/>
            </a:pPr>
            <a:r>
              <a:rPr lang="en-US" dirty="0"/>
              <a:t>         </a:t>
            </a:r>
            <a:r>
              <a:rPr lang="en-US" b="1" dirty="0"/>
              <a:t>SAXPY - Single-precision A*X Plus Y</a:t>
            </a:r>
          </a:p>
          <a:p>
            <a:pPr marL="0" indent="0">
              <a:buNone/>
            </a:pPr>
            <a:r>
              <a:rPr lang="en-US" dirty="0"/>
              <a:t> </a:t>
            </a:r>
          </a:p>
        </p:txBody>
      </p:sp>
      <p:sp>
        <p:nvSpPr>
          <p:cNvPr id="3" name="Slide Number Placeholder 2">
            <a:extLst>
              <a:ext uri="{FF2B5EF4-FFF2-40B4-BE49-F238E27FC236}">
                <a16:creationId xmlns:a16="http://schemas.microsoft.com/office/drawing/2014/main" id="{172ACD72-4BEF-FC40-96EA-3E90A5636927}"/>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5" name="TextBox 4">
            <a:extLst>
              <a:ext uri="{FF2B5EF4-FFF2-40B4-BE49-F238E27FC236}">
                <a16:creationId xmlns:a16="http://schemas.microsoft.com/office/drawing/2014/main" id="{52715306-DB1A-5340-935D-58F14AF6B5B8}"/>
              </a:ext>
            </a:extLst>
          </p:cNvPr>
          <p:cNvSpPr txBox="1"/>
          <p:nvPr/>
        </p:nvSpPr>
        <p:spPr>
          <a:xfrm>
            <a:off x="838200" y="1544984"/>
            <a:ext cx="6231557" cy="466730"/>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Exercise_C</a:t>
            </a:r>
            <a:endParaRPr lang="en-US" sz="2400" dirty="0"/>
          </a:p>
        </p:txBody>
      </p:sp>
      <p:sp>
        <p:nvSpPr>
          <p:cNvPr id="7" name="TextBox 6">
            <a:extLst>
              <a:ext uri="{FF2B5EF4-FFF2-40B4-BE49-F238E27FC236}">
                <a16:creationId xmlns:a16="http://schemas.microsoft.com/office/drawing/2014/main" id="{9DA284A0-4DF0-9A46-9FB3-4B721B281A76}"/>
              </a:ext>
            </a:extLst>
          </p:cNvPr>
          <p:cNvSpPr txBox="1"/>
          <p:nvPr/>
        </p:nvSpPr>
        <p:spPr>
          <a:xfrm>
            <a:off x="70833" y="2176949"/>
            <a:ext cx="5417958" cy="4524315"/>
          </a:xfrm>
          <a:prstGeom prst="rect">
            <a:avLst/>
          </a:prstGeom>
          <a:solidFill>
            <a:schemeClr val="bg2"/>
          </a:solidFill>
        </p:spPr>
        <p:txBody>
          <a:bodyPr wrap="square" rtlCol="0">
            <a:spAutoFit/>
          </a:bodyPr>
          <a:lstStyle/>
          <a:p>
            <a:r>
              <a:rPr lang="en-US" dirty="0"/>
              <a:t>// </a:t>
            </a:r>
            <a:r>
              <a:rPr lang="en-US" b="1" i="1" dirty="0">
                <a:solidFill>
                  <a:schemeClr val="accent2"/>
                </a:solidFill>
              </a:rPr>
              <a:t>Device Code</a:t>
            </a:r>
          </a:p>
          <a:p>
            <a:r>
              <a:rPr lang="en-US" dirty="0"/>
              <a:t>/* Function executed on device </a:t>
            </a:r>
            <a:r>
              <a:rPr lang="en-US" b="1" dirty="0"/>
              <a:t>GPU</a:t>
            </a:r>
            <a:r>
              <a:rPr lang="en-US" dirty="0"/>
              <a:t> */</a:t>
            </a:r>
          </a:p>
          <a:p>
            <a:r>
              <a:rPr lang="en-US" dirty="0"/>
              <a:t>// Kernels defined using __global__ declaration specifier</a:t>
            </a:r>
          </a:p>
          <a:p>
            <a:endParaRPr lang="en-US" dirty="0"/>
          </a:p>
          <a:p>
            <a:r>
              <a:rPr lang="en-US" dirty="0"/>
              <a:t>__global__</a:t>
            </a:r>
          </a:p>
          <a:p>
            <a:r>
              <a:rPr lang="en-US" dirty="0"/>
              <a:t>void </a:t>
            </a:r>
            <a:r>
              <a:rPr lang="en-US" dirty="0" err="1"/>
              <a:t>saxpy</a:t>
            </a:r>
            <a:r>
              <a:rPr lang="en-US" dirty="0"/>
              <a:t>(int n, double a, double *x, double *y)</a:t>
            </a:r>
          </a:p>
          <a:p>
            <a:r>
              <a:rPr lang="en-US" dirty="0"/>
              <a:t>{</a:t>
            </a:r>
          </a:p>
          <a:p>
            <a:r>
              <a:rPr lang="en-US" dirty="0"/>
              <a:t>  int </a:t>
            </a:r>
            <a:r>
              <a:rPr lang="en-US" dirty="0" err="1"/>
              <a:t>i</a:t>
            </a:r>
            <a:r>
              <a:rPr lang="en-US" dirty="0"/>
              <a:t> = </a:t>
            </a:r>
            <a:r>
              <a:rPr lang="en-US" dirty="0" err="1"/>
              <a:t>blockIdx.x</a:t>
            </a:r>
            <a:r>
              <a:rPr lang="en-US" dirty="0"/>
              <a:t> * </a:t>
            </a:r>
            <a:r>
              <a:rPr lang="en-US" dirty="0" err="1"/>
              <a:t>blockDim.x</a:t>
            </a:r>
            <a:r>
              <a:rPr lang="en-US" dirty="0"/>
              <a:t> + </a:t>
            </a:r>
            <a:r>
              <a:rPr lang="en-US" dirty="0" err="1"/>
              <a:t>threadIdx.x</a:t>
            </a:r>
            <a:r>
              <a:rPr lang="en-US" dirty="0"/>
              <a:t>;</a:t>
            </a:r>
          </a:p>
          <a:p>
            <a:r>
              <a:rPr lang="en-US" dirty="0"/>
              <a:t>/*</a:t>
            </a:r>
          </a:p>
          <a:p>
            <a:r>
              <a:rPr lang="en-US" dirty="0"/>
              <a:t>for dimensions of each thread block, index of each block within the grid, &amp; index of thread within its block, resp.</a:t>
            </a:r>
          </a:p>
          <a:p>
            <a:r>
              <a:rPr lang="en-US" dirty="0"/>
              <a:t>*/</a:t>
            </a:r>
          </a:p>
          <a:p>
            <a:r>
              <a:rPr lang="en-US" dirty="0"/>
              <a:t>  if (</a:t>
            </a:r>
            <a:r>
              <a:rPr lang="en-US" dirty="0" err="1"/>
              <a:t>i</a:t>
            </a:r>
            <a:r>
              <a:rPr lang="en-US" dirty="0"/>
              <a:t> &lt; n) {</a:t>
            </a:r>
          </a:p>
          <a:p>
            <a:r>
              <a:rPr lang="en-US" dirty="0"/>
              <a:t>    y[</a:t>
            </a:r>
            <a:r>
              <a:rPr lang="en-US" dirty="0" err="1"/>
              <a:t>i</a:t>
            </a:r>
            <a:r>
              <a:rPr lang="en-US" dirty="0"/>
              <a:t>] = a*x[</a:t>
            </a:r>
            <a:r>
              <a:rPr lang="en-US" dirty="0" err="1"/>
              <a:t>i</a:t>
            </a:r>
            <a:r>
              <a:rPr lang="en-US" dirty="0"/>
              <a:t>] + y[</a:t>
            </a:r>
            <a:r>
              <a:rPr lang="en-US" dirty="0" err="1"/>
              <a:t>i</a:t>
            </a:r>
            <a:r>
              <a:rPr lang="en-US" dirty="0"/>
              <a:t>];</a:t>
            </a:r>
          </a:p>
          <a:p>
            <a:r>
              <a:rPr lang="en-US" dirty="0"/>
              <a:t>  }</a:t>
            </a:r>
          </a:p>
          <a:p>
            <a:r>
              <a:rPr lang="en-US" dirty="0"/>
              <a:t>}</a:t>
            </a:r>
          </a:p>
        </p:txBody>
      </p:sp>
      <p:sp>
        <p:nvSpPr>
          <p:cNvPr id="8" name="TextBox 7">
            <a:extLst>
              <a:ext uri="{FF2B5EF4-FFF2-40B4-BE49-F238E27FC236}">
                <a16:creationId xmlns:a16="http://schemas.microsoft.com/office/drawing/2014/main" id="{91FF28B2-1F17-3F41-8B67-6B5027252FB1}"/>
              </a:ext>
            </a:extLst>
          </p:cNvPr>
          <p:cNvSpPr txBox="1"/>
          <p:nvPr/>
        </p:nvSpPr>
        <p:spPr>
          <a:xfrm>
            <a:off x="5598403" y="2164069"/>
            <a:ext cx="6477685" cy="4524315"/>
          </a:xfrm>
          <a:prstGeom prst="rect">
            <a:avLst/>
          </a:prstGeom>
          <a:solidFill>
            <a:schemeClr val="bg2"/>
          </a:solidFill>
        </p:spPr>
        <p:txBody>
          <a:bodyPr wrap="square" rtlCol="0">
            <a:spAutoFit/>
          </a:bodyPr>
          <a:lstStyle/>
          <a:p>
            <a:r>
              <a:rPr lang="en-US" dirty="0"/>
              <a:t>// </a:t>
            </a:r>
            <a:r>
              <a:rPr lang="en-US" b="1" i="1" dirty="0">
                <a:solidFill>
                  <a:schemeClr val="accent6"/>
                </a:solidFill>
              </a:rPr>
              <a:t>Host Code</a:t>
            </a:r>
            <a:endParaRPr lang="en-US" dirty="0"/>
          </a:p>
          <a:p>
            <a:r>
              <a:rPr lang="en-US" dirty="0"/>
              <a:t>/* Main function, executed on host </a:t>
            </a:r>
            <a:r>
              <a:rPr lang="en-US" b="1" dirty="0"/>
              <a:t>CPU</a:t>
            </a:r>
            <a:r>
              <a:rPr lang="en-US" dirty="0"/>
              <a:t> */</a:t>
            </a:r>
          </a:p>
          <a:p>
            <a:r>
              <a:rPr lang="en-US" dirty="0"/>
              <a:t>int main() {</a:t>
            </a:r>
          </a:p>
          <a:p>
            <a:r>
              <a:rPr lang="en-US" dirty="0"/>
              <a:t>  // Declare Variables;</a:t>
            </a:r>
          </a:p>
          <a:p>
            <a:r>
              <a:rPr lang="en-US" dirty="0"/>
              <a:t>  // Allocate Host Memory using </a:t>
            </a:r>
            <a:r>
              <a:rPr lang="en-US" b="1" i="1" dirty="0"/>
              <a:t>malloc()</a:t>
            </a:r>
            <a:r>
              <a:rPr lang="en-US" dirty="0"/>
              <a:t>;</a:t>
            </a:r>
          </a:p>
          <a:p>
            <a:r>
              <a:rPr lang="en-US" dirty="0"/>
              <a:t>  // Allocate Device Memory using </a:t>
            </a:r>
            <a:r>
              <a:rPr lang="en-US" b="1" i="1" dirty="0" err="1"/>
              <a:t>cudaMalloc</a:t>
            </a:r>
            <a:r>
              <a:rPr lang="en-US" b="1" i="1" dirty="0"/>
              <a:t>()</a:t>
            </a:r>
            <a:r>
              <a:rPr lang="en-US" dirty="0"/>
              <a:t>;</a:t>
            </a:r>
          </a:p>
          <a:p>
            <a:r>
              <a:rPr lang="en-US" dirty="0"/>
              <a:t>  // Initialize Host Data;</a:t>
            </a:r>
          </a:p>
          <a:p>
            <a:r>
              <a:rPr lang="en-US" dirty="0"/>
              <a:t>  // Transfer Data from CPU to GPU using </a:t>
            </a:r>
            <a:r>
              <a:rPr lang="en-US" b="1" i="1" dirty="0" err="1"/>
              <a:t>cudaMemcpy</a:t>
            </a:r>
            <a:r>
              <a:rPr lang="en-US" b="1" i="1" dirty="0"/>
              <a:t>()</a:t>
            </a:r>
            <a:r>
              <a:rPr lang="en-US" dirty="0"/>
              <a:t>;</a:t>
            </a:r>
          </a:p>
          <a:p>
            <a:r>
              <a:rPr lang="en-US" dirty="0"/>
              <a:t>  //  Launch Kernel, similar to calling a C function</a:t>
            </a:r>
          </a:p>
          <a:p>
            <a:r>
              <a:rPr lang="en-US" dirty="0"/>
              <a:t>        </a:t>
            </a:r>
            <a:r>
              <a:rPr lang="en-US" dirty="0" err="1"/>
              <a:t>saxpy</a:t>
            </a:r>
            <a:r>
              <a:rPr lang="en-US" dirty="0"/>
              <a:t>&lt;&lt;&lt;(size+255)/256, 256&gt;&gt;&gt;(size, 2.0, </a:t>
            </a:r>
            <a:r>
              <a:rPr lang="en-US" dirty="0" err="1"/>
              <a:t>device_x</a:t>
            </a:r>
            <a:r>
              <a:rPr lang="en-US" dirty="0"/>
              <a:t>, </a:t>
            </a:r>
            <a:r>
              <a:rPr lang="en-US" dirty="0" err="1"/>
              <a:t>device_y</a:t>
            </a:r>
            <a:r>
              <a:rPr lang="en-US" dirty="0"/>
              <a:t>);</a:t>
            </a:r>
          </a:p>
          <a:p>
            <a:r>
              <a:rPr lang="en-US" dirty="0"/>
              <a:t>  /*  &lt;&lt;&lt;“configuration execution”&gt;&gt;&gt; 1</a:t>
            </a:r>
            <a:r>
              <a:rPr lang="en-US" baseline="30000" dirty="0"/>
              <a:t>st</a:t>
            </a:r>
            <a:r>
              <a:rPr lang="en-US" dirty="0"/>
              <a:t> argument for # of thread blocks in the grid; 2</a:t>
            </a:r>
            <a:r>
              <a:rPr lang="en-US" baseline="30000" dirty="0"/>
              <a:t>nd</a:t>
            </a:r>
            <a:r>
              <a:rPr lang="en-US" dirty="0"/>
              <a:t> for # of threads in a thread block.</a:t>
            </a:r>
          </a:p>
          <a:p>
            <a:r>
              <a:rPr lang="en-US" dirty="0"/>
              <a:t>*/</a:t>
            </a:r>
          </a:p>
          <a:p>
            <a:r>
              <a:rPr lang="en-US" dirty="0"/>
              <a:t>  //  Transfer Results from GPU to CPU using </a:t>
            </a:r>
            <a:r>
              <a:rPr lang="en-US" b="1" i="1" dirty="0" err="1"/>
              <a:t>cudaMemcpy</a:t>
            </a:r>
            <a:r>
              <a:rPr lang="en-US" b="1" i="1" dirty="0"/>
              <a:t>()</a:t>
            </a:r>
            <a:r>
              <a:rPr lang="en-US" dirty="0"/>
              <a:t>;</a:t>
            </a:r>
          </a:p>
          <a:p>
            <a:r>
              <a:rPr lang="en-US" dirty="0"/>
              <a:t>  //  Free GPU &amp; CPU memory using </a:t>
            </a:r>
            <a:r>
              <a:rPr lang="en-US" b="1" i="1" dirty="0" err="1"/>
              <a:t>cudaFree</a:t>
            </a:r>
            <a:r>
              <a:rPr lang="en-US" b="1" i="1" dirty="0"/>
              <a:t>() </a:t>
            </a:r>
            <a:r>
              <a:rPr lang="en-US" dirty="0"/>
              <a:t>&amp; </a:t>
            </a:r>
            <a:r>
              <a:rPr lang="en-US" b="1" i="1" dirty="0"/>
              <a:t>free()</a:t>
            </a:r>
            <a:r>
              <a:rPr lang="en-US" dirty="0"/>
              <a:t>, resp.;</a:t>
            </a:r>
          </a:p>
          <a:p>
            <a:r>
              <a:rPr lang="en-US" dirty="0"/>
              <a:t>}</a:t>
            </a:r>
          </a:p>
        </p:txBody>
      </p:sp>
    </p:spTree>
    <p:extLst>
      <p:ext uri="{BB962C8B-B14F-4D97-AF65-F5344CB8AC3E}">
        <p14:creationId xmlns:p14="http://schemas.microsoft.com/office/powerpoint/2010/main" val="20288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86E4A-397C-2B4C-8130-5F20C6911ADF}"/>
              </a:ext>
            </a:extLst>
          </p:cNvPr>
          <p:cNvSpPr>
            <a:spLocks noGrp="1"/>
          </p:cNvSpPr>
          <p:nvPr>
            <p:ph idx="1"/>
          </p:nvPr>
        </p:nvSpPr>
        <p:spPr>
          <a:xfrm>
            <a:off x="838200" y="270455"/>
            <a:ext cx="10515600" cy="6085895"/>
          </a:xfrm>
        </p:spPr>
        <p:txBody>
          <a:bodyPr/>
          <a:lstStyle/>
          <a:p>
            <a:pPr marL="0" indent="0">
              <a:buNone/>
            </a:pPr>
            <a:r>
              <a:rPr lang="en-US" dirty="0"/>
              <a:t>CPU vs GPU Performance using Vector Addition</a:t>
            </a:r>
          </a:p>
        </p:txBody>
      </p:sp>
      <p:sp>
        <p:nvSpPr>
          <p:cNvPr id="3" name="Slide Number Placeholder 2">
            <a:extLst>
              <a:ext uri="{FF2B5EF4-FFF2-40B4-BE49-F238E27FC236}">
                <a16:creationId xmlns:a16="http://schemas.microsoft.com/office/drawing/2014/main" id="{7EACB05A-A1C3-114B-BAF7-E059B7BD3F42}"/>
              </a:ext>
            </a:extLst>
          </p:cNvPr>
          <p:cNvSpPr>
            <a:spLocks noGrp="1"/>
          </p:cNvSpPr>
          <p:nvPr>
            <p:ph type="sldNum" sz="quarter" idx="10"/>
          </p:nvPr>
        </p:nvSpPr>
        <p:spPr/>
        <p:txBody>
          <a:bodyPr/>
          <a:lstStyle/>
          <a:p>
            <a:fld id="{2BE017B6-6466-CA44-A203-DCC007137B39}" type="slidenum">
              <a:rPr lang="en-US" smtClean="0"/>
              <a:pPr/>
              <a:t>27</a:t>
            </a:fld>
            <a:endParaRPr lang="en-US" dirty="0"/>
          </a:p>
        </p:txBody>
      </p:sp>
      <p:sp>
        <p:nvSpPr>
          <p:cNvPr id="5" name="TextBox 4">
            <a:extLst>
              <a:ext uri="{FF2B5EF4-FFF2-40B4-BE49-F238E27FC236}">
                <a16:creationId xmlns:a16="http://schemas.microsoft.com/office/drawing/2014/main" id="{E1B04F7F-AE71-A14B-9898-A6926D393CE9}"/>
              </a:ext>
            </a:extLst>
          </p:cNvPr>
          <p:cNvSpPr txBox="1"/>
          <p:nvPr/>
        </p:nvSpPr>
        <p:spPr>
          <a:xfrm>
            <a:off x="838200" y="798009"/>
            <a:ext cx="6876245"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Exercise_Python</a:t>
            </a:r>
            <a:endParaRPr lang="en-US" sz="2400" dirty="0"/>
          </a:p>
        </p:txBody>
      </p:sp>
      <p:sp>
        <p:nvSpPr>
          <p:cNvPr id="6" name="TextBox 5">
            <a:extLst>
              <a:ext uri="{FF2B5EF4-FFF2-40B4-BE49-F238E27FC236}">
                <a16:creationId xmlns:a16="http://schemas.microsoft.com/office/drawing/2014/main" id="{05FD3582-EB85-DA45-B4CE-204786C78141}"/>
              </a:ext>
            </a:extLst>
          </p:cNvPr>
          <p:cNvSpPr txBox="1"/>
          <p:nvPr/>
        </p:nvSpPr>
        <p:spPr>
          <a:xfrm>
            <a:off x="838199" y="1519023"/>
            <a:ext cx="9297474" cy="5078313"/>
          </a:xfrm>
          <a:prstGeom prst="rect">
            <a:avLst/>
          </a:prstGeom>
          <a:solidFill>
            <a:schemeClr val="bg2"/>
          </a:solidFill>
        </p:spPr>
        <p:txBody>
          <a:bodyPr wrap="square" rtlCol="0">
            <a:spAutoFit/>
          </a:bodyPr>
          <a:lstStyle/>
          <a:p>
            <a:r>
              <a:rPr lang="en-US" dirty="0"/>
              <a:t># Load an enhanced-performance python compiler that works with GPU - </a:t>
            </a:r>
            <a:r>
              <a:rPr lang="en-US" b="1" dirty="0"/>
              <a:t>Directive</a:t>
            </a:r>
            <a:r>
              <a:rPr lang="en-US" dirty="0"/>
              <a:t>                   </a:t>
            </a:r>
          </a:p>
          <a:p>
            <a:r>
              <a:rPr lang="en-US" dirty="0"/>
              <a:t>from </a:t>
            </a:r>
            <a:r>
              <a:rPr lang="en-US" dirty="0" err="1"/>
              <a:t>numba</a:t>
            </a:r>
            <a:r>
              <a:rPr lang="en-US" dirty="0"/>
              <a:t> import vectorize</a:t>
            </a:r>
          </a:p>
          <a:p>
            <a:endParaRPr lang="en-US" b="1" i="1" dirty="0">
              <a:solidFill>
                <a:schemeClr val="accent2"/>
              </a:solidFill>
            </a:endParaRPr>
          </a:p>
          <a:p>
            <a:r>
              <a:rPr lang="en-US" dirty="0"/>
              <a:t># Declare size of the array. Must be a high value to make it suitable for GPU computing.</a:t>
            </a:r>
          </a:p>
          <a:p>
            <a:r>
              <a:rPr lang="en-US" dirty="0"/>
              <a:t># Define the </a:t>
            </a:r>
            <a:r>
              <a:rPr lang="en-US" b="1" dirty="0"/>
              <a:t>CPU</a:t>
            </a:r>
            <a:r>
              <a:rPr lang="en-US" dirty="0"/>
              <a:t> version of addition</a:t>
            </a:r>
          </a:p>
          <a:p>
            <a:r>
              <a:rPr lang="en-US" dirty="0"/>
              <a:t>def </a:t>
            </a:r>
            <a:r>
              <a:rPr lang="en-US" dirty="0" err="1"/>
              <a:t>vector_add_cpu</a:t>
            </a:r>
            <a:r>
              <a:rPr lang="en-US" dirty="0"/>
              <a:t>(a, b):</a:t>
            </a:r>
          </a:p>
          <a:p>
            <a:r>
              <a:rPr lang="en-US" dirty="0"/>
              <a:t>…….</a:t>
            </a:r>
          </a:p>
          <a:p>
            <a:endParaRPr lang="en-US" dirty="0"/>
          </a:p>
          <a:p>
            <a:r>
              <a:rPr lang="en-US" dirty="0"/>
              <a:t># Define the </a:t>
            </a:r>
            <a:r>
              <a:rPr lang="en-US" b="1" dirty="0"/>
              <a:t>GPU</a:t>
            </a:r>
            <a:r>
              <a:rPr lang="en-US" dirty="0"/>
              <a:t> version of addition using </a:t>
            </a:r>
            <a:r>
              <a:rPr lang="en-US" b="1" i="1" dirty="0"/>
              <a:t>@vectorize()</a:t>
            </a:r>
          </a:p>
          <a:p>
            <a:r>
              <a:rPr lang="en-US" dirty="0"/>
              <a:t>@vectorize(["float32(float32, float32)"], target='</a:t>
            </a:r>
            <a:r>
              <a:rPr lang="en-US" dirty="0" err="1"/>
              <a:t>cuda</a:t>
            </a:r>
            <a:r>
              <a:rPr lang="en-US" dirty="0"/>
              <a:t>')</a:t>
            </a:r>
          </a:p>
          <a:p>
            <a:r>
              <a:rPr lang="en-US" dirty="0"/>
              <a:t>def </a:t>
            </a:r>
            <a:r>
              <a:rPr lang="en-US" dirty="0" err="1"/>
              <a:t>vector_add_gpu</a:t>
            </a:r>
            <a:r>
              <a:rPr lang="en-US" dirty="0"/>
              <a:t>(a, b):</a:t>
            </a:r>
          </a:p>
          <a:p>
            <a:r>
              <a:rPr lang="en-US" dirty="0"/>
              <a:t>return a + b;</a:t>
            </a:r>
          </a:p>
          <a:p>
            <a:endParaRPr lang="en-US" dirty="0"/>
          </a:p>
          <a:p>
            <a:r>
              <a:rPr lang="en-US" dirty="0"/>
              <a:t># Compare Results in Main part of the program. </a:t>
            </a:r>
          </a:p>
          <a:p>
            <a:r>
              <a:rPr lang="en-US" dirty="0"/>
              <a:t># No separate Device &amp; Host codes due to the usage of a </a:t>
            </a:r>
            <a:r>
              <a:rPr lang="en-US" b="1" dirty="0"/>
              <a:t>Directive</a:t>
            </a:r>
            <a:r>
              <a:rPr lang="en-US" dirty="0"/>
              <a:t>. </a:t>
            </a:r>
          </a:p>
          <a:p>
            <a:endParaRPr lang="en-US" dirty="0"/>
          </a:p>
          <a:p>
            <a:r>
              <a:rPr lang="en-US" dirty="0"/>
              <a:t># To see results, submit job using </a:t>
            </a:r>
            <a:r>
              <a:rPr lang="en-US" b="1" i="1" dirty="0" err="1"/>
              <a:t>sbatch</a:t>
            </a:r>
            <a:r>
              <a:rPr lang="en-US" dirty="0"/>
              <a:t>: </a:t>
            </a:r>
            <a:r>
              <a:rPr lang="en-US" dirty="0" err="1"/>
              <a:t>sbatch</a:t>
            </a:r>
            <a:r>
              <a:rPr lang="en-US" dirty="0"/>
              <a:t> </a:t>
            </a:r>
            <a:r>
              <a:rPr lang="en-US" dirty="0" err="1"/>
              <a:t>main_py.bash</a:t>
            </a:r>
            <a:endParaRPr lang="en-US" dirty="0"/>
          </a:p>
          <a:p>
            <a:endParaRPr lang="en-US" dirty="0"/>
          </a:p>
        </p:txBody>
      </p:sp>
    </p:spTree>
    <p:extLst>
      <p:ext uri="{BB962C8B-B14F-4D97-AF65-F5344CB8AC3E}">
        <p14:creationId xmlns:p14="http://schemas.microsoft.com/office/powerpoint/2010/main" val="351681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1993E-3DB3-6244-B6B3-F6DD29DBC1D7}"/>
              </a:ext>
            </a:extLst>
          </p:cNvPr>
          <p:cNvSpPr>
            <a:spLocks noGrp="1"/>
          </p:cNvSpPr>
          <p:nvPr>
            <p:ph idx="1"/>
          </p:nvPr>
        </p:nvSpPr>
        <p:spPr>
          <a:xfrm>
            <a:off x="838200" y="321972"/>
            <a:ext cx="10515600" cy="6399503"/>
          </a:xfrm>
        </p:spPr>
        <p:txBody>
          <a:bodyPr/>
          <a:lstStyle/>
          <a:p>
            <a:pPr marL="0" indent="0">
              <a:buNone/>
            </a:pPr>
            <a:r>
              <a:rPr lang="en-US" dirty="0"/>
              <a:t>CPU vs GPU Performance using Matrix Multiplication</a:t>
            </a:r>
          </a:p>
        </p:txBody>
      </p:sp>
      <p:sp>
        <p:nvSpPr>
          <p:cNvPr id="3" name="Slide Number Placeholder 2">
            <a:extLst>
              <a:ext uri="{FF2B5EF4-FFF2-40B4-BE49-F238E27FC236}">
                <a16:creationId xmlns:a16="http://schemas.microsoft.com/office/drawing/2014/main" id="{897B1A89-6B7E-0B49-A816-567DAEAF98E9}"/>
              </a:ext>
            </a:extLst>
          </p:cNvPr>
          <p:cNvSpPr>
            <a:spLocks noGrp="1"/>
          </p:cNvSpPr>
          <p:nvPr>
            <p:ph type="sldNum" sz="quarter" idx="10"/>
          </p:nvPr>
        </p:nvSpPr>
        <p:spPr/>
        <p:txBody>
          <a:bodyPr/>
          <a:lstStyle/>
          <a:p>
            <a:fld id="{2BE017B6-6466-CA44-A203-DCC007137B39}" type="slidenum">
              <a:rPr lang="en-US" smtClean="0"/>
              <a:pPr/>
              <a:t>28</a:t>
            </a:fld>
            <a:endParaRPr lang="en-US" dirty="0"/>
          </a:p>
        </p:txBody>
      </p:sp>
      <p:sp>
        <p:nvSpPr>
          <p:cNvPr id="5" name="TextBox 4">
            <a:extLst>
              <a:ext uri="{FF2B5EF4-FFF2-40B4-BE49-F238E27FC236}">
                <a16:creationId xmlns:a16="http://schemas.microsoft.com/office/drawing/2014/main" id="{5E832743-3BE4-E54E-BF82-4E3F93281DA0}"/>
              </a:ext>
            </a:extLst>
          </p:cNvPr>
          <p:cNvSpPr txBox="1"/>
          <p:nvPr/>
        </p:nvSpPr>
        <p:spPr>
          <a:xfrm>
            <a:off x="851079" y="798009"/>
            <a:ext cx="7146701"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Exercise_MATLAB</a:t>
            </a:r>
            <a:endParaRPr lang="en-US" sz="2400" dirty="0"/>
          </a:p>
        </p:txBody>
      </p:sp>
      <p:sp>
        <p:nvSpPr>
          <p:cNvPr id="7" name="TextBox 6">
            <a:extLst>
              <a:ext uri="{FF2B5EF4-FFF2-40B4-BE49-F238E27FC236}">
                <a16:creationId xmlns:a16="http://schemas.microsoft.com/office/drawing/2014/main" id="{B5E11448-90C6-8543-BF2D-B5D9B200F2DD}"/>
              </a:ext>
            </a:extLst>
          </p:cNvPr>
          <p:cNvSpPr txBox="1"/>
          <p:nvPr/>
        </p:nvSpPr>
        <p:spPr>
          <a:xfrm>
            <a:off x="838198" y="1519023"/>
            <a:ext cx="10044449" cy="5078313"/>
          </a:xfrm>
          <a:prstGeom prst="rect">
            <a:avLst/>
          </a:prstGeom>
          <a:solidFill>
            <a:schemeClr val="bg2"/>
          </a:solidFill>
        </p:spPr>
        <p:txBody>
          <a:bodyPr wrap="square" rtlCol="0">
            <a:spAutoFit/>
          </a:bodyPr>
          <a:lstStyle/>
          <a:p>
            <a:r>
              <a:rPr lang="en-US" dirty="0"/>
              <a:t>% Declare a function that performs matrix multiplication on CPU and GPU, function </a:t>
            </a:r>
            <a:r>
              <a:rPr lang="en-US" dirty="0" err="1"/>
              <a:t>matmult</a:t>
            </a:r>
            <a:r>
              <a:rPr lang="en-US" dirty="0"/>
              <a:t>(A, B).</a:t>
            </a:r>
          </a:p>
          <a:p>
            <a:r>
              <a:rPr lang="en-US" dirty="0"/>
              <a:t>% Declare variables and arrays, say A &amp; B. Arrays should be large in size. Here, 1 M.</a:t>
            </a:r>
          </a:p>
          <a:p>
            <a:r>
              <a:rPr lang="en-US" dirty="0"/>
              <a:t>% Perform matrix multiplication on </a:t>
            </a:r>
            <a:r>
              <a:rPr lang="en-US" b="1" dirty="0"/>
              <a:t>CPU</a:t>
            </a:r>
          </a:p>
          <a:p>
            <a:r>
              <a:rPr lang="en-US" dirty="0"/>
              <a:t>tic</a:t>
            </a:r>
          </a:p>
          <a:p>
            <a:r>
              <a:rPr lang="en-US" dirty="0"/>
              <a:t>C = A*B;   </a:t>
            </a:r>
          </a:p>
          <a:p>
            <a:r>
              <a:rPr lang="en-US" dirty="0" err="1"/>
              <a:t>tC</a:t>
            </a:r>
            <a:r>
              <a:rPr lang="en-US" dirty="0"/>
              <a:t> = toc;</a:t>
            </a:r>
          </a:p>
          <a:p>
            <a:endParaRPr lang="en-US" dirty="0"/>
          </a:p>
          <a:p>
            <a:r>
              <a:rPr lang="en-US" dirty="0"/>
              <a:t>% </a:t>
            </a:r>
            <a:r>
              <a:rPr lang="en-US" b="1" dirty="0"/>
              <a:t>Copy</a:t>
            </a:r>
            <a:r>
              <a:rPr lang="en-US" dirty="0"/>
              <a:t> A and B from </a:t>
            </a:r>
            <a:r>
              <a:rPr lang="en-US" b="1" dirty="0"/>
              <a:t>CPU</a:t>
            </a:r>
            <a:r>
              <a:rPr lang="en-US" dirty="0"/>
              <a:t> to </a:t>
            </a:r>
            <a:r>
              <a:rPr lang="en-US" b="1" dirty="0"/>
              <a:t>GPU</a:t>
            </a:r>
            <a:r>
              <a:rPr lang="en-US" dirty="0"/>
              <a:t> using </a:t>
            </a:r>
            <a:r>
              <a:rPr lang="en-US" b="1" i="1" dirty="0" err="1"/>
              <a:t>gpuArray</a:t>
            </a:r>
            <a:r>
              <a:rPr lang="en-US" b="1" i="1" dirty="0"/>
              <a:t>()</a:t>
            </a:r>
            <a:r>
              <a:rPr lang="en-US" dirty="0"/>
              <a:t> functionality of MATLAB.</a:t>
            </a:r>
          </a:p>
          <a:p>
            <a:r>
              <a:rPr lang="en-US" dirty="0"/>
              <a:t>a = </a:t>
            </a:r>
            <a:r>
              <a:rPr lang="en-US" dirty="0" err="1"/>
              <a:t>gpuArray</a:t>
            </a:r>
            <a:r>
              <a:rPr lang="en-US" dirty="0"/>
              <a:t>(A); b = </a:t>
            </a:r>
            <a:r>
              <a:rPr lang="en-US" dirty="0" err="1"/>
              <a:t>gpuArray</a:t>
            </a:r>
            <a:r>
              <a:rPr lang="en-US" dirty="0"/>
              <a:t>(B);</a:t>
            </a:r>
          </a:p>
          <a:p>
            <a:endParaRPr lang="en-US" dirty="0"/>
          </a:p>
          <a:p>
            <a:r>
              <a:rPr lang="en-US" dirty="0"/>
              <a:t>% Perform matrix multiplication on </a:t>
            </a:r>
            <a:r>
              <a:rPr lang="en-US" b="1" dirty="0"/>
              <a:t>GPU</a:t>
            </a:r>
          </a:p>
          <a:p>
            <a:r>
              <a:rPr lang="en-US" dirty="0"/>
              <a:t>tic</a:t>
            </a:r>
          </a:p>
          <a:p>
            <a:r>
              <a:rPr lang="en-US" dirty="0"/>
              <a:t>c = a*b;   </a:t>
            </a:r>
          </a:p>
          <a:p>
            <a:r>
              <a:rPr lang="en-US" dirty="0" err="1"/>
              <a:t>tgpu</a:t>
            </a:r>
            <a:r>
              <a:rPr lang="en-US" dirty="0"/>
              <a:t> = toc;</a:t>
            </a:r>
          </a:p>
          <a:p>
            <a:endParaRPr lang="en-US" dirty="0"/>
          </a:p>
          <a:p>
            <a:r>
              <a:rPr lang="en-US" dirty="0"/>
              <a:t>% </a:t>
            </a:r>
            <a:r>
              <a:rPr lang="en-US" b="1" dirty="0"/>
              <a:t>Copy</a:t>
            </a:r>
            <a:r>
              <a:rPr lang="en-US" dirty="0"/>
              <a:t> data from </a:t>
            </a:r>
            <a:r>
              <a:rPr lang="en-US" b="1" dirty="0"/>
              <a:t>GPU</a:t>
            </a:r>
            <a:r>
              <a:rPr lang="en-US" dirty="0"/>
              <a:t> to </a:t>
            </a:r>
            <a:r>
              <a:rPr lang="en-US" b="1" dirty="0"/>
              <a:t>CPU</a:t>
            </a:r>
            <a:r>
              <a:rPr lang="en-US" dirty="0"/>
              <a:t> using </a:t>
            </a:r>
            <a:r>
              <a:rPr lang="en-US" b="1" i="1" dirty="0"/>
              <a:t>gather()</a:t>
            </a:r>
            <a:r>
              <a:rPr lang="en-US" dirty="0"/>
              <a:t>.</a:t>
            </a:r>
          </a:p>
          <a:p>
            <a:endParaRPr lang="en-US" dirty="0"/>
          </a:p>
          <a:p>
            <a:r>
              <a:rPr lang="en-US" dirty="0"/>
              <a:t>% Display Results by running the job using </a:t>
            </a:r>
            <a:r>
              <a:rPr lang="en-US" b="1" i="1" dirty="0" err="1"/>
              <a:t>sbatch</a:t>
            </a:r>
            <a:r>
              <a:rPr lang="en-US" dirty="0"/>
              <a:t>: </a:t>
            </a:r>
            <a:r>
              <a:rPr lang="en-US" dirty="0" err="1"/>
              <a:t>sbatch</a:t>
            </a:r>
            <a:r>
              <a:rPr lang="en-US" dirty="0"/>
              <a:t> </a:t>
            </a:r>
            <a:r>
              <a:rPr lang="en-US" dirty="0" err="1"/>
              <a:t>main_m.bash</a:t>
            </a:r>
            <a:endParaRPr lang="en-US" dirty="0"/>
          </a:p>
        </p:txBody>
      </p:sp>
    </p:spTree>
    <p:extLst>
      <p:ext uri="{BB962C8B-B14F-4D97-AF65-F5344CB8AC3E}">
        <p14:creationId xmlns:p14="http://schemas.microsoft.com/office/powerpoint/2010/main" val="16574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F23DFB-B7DF-3644-AB2A-9D73D3855CBE}"/>
              </a:ext>
            </a:extLst>
          </p:cNvPr>
          <p:cNvSpPr>
            <a:spLocks noGrp="1"/>
          </p:cNvSpPr>
          <p:nvPr>
            <p:ph idx="1"/>
          </p:nvPr>
        </p:nvSpPr>
        <p:spPr>
          <a:xfrm>
            <a:off x="838198" y="270455"/>
            <a:ext cx="10515602" cy="6451020"/>
          </a:xfrm>
        </p:spPr>
        <p:txBody>
          <a:bodyPr/>
          <a:lstStyle/>
          <a:p>
            <a:pPr marL="0" indent="0">
              <a:buNone/>
            </a:pPr>
            <a:r>
              <a:rPr lang="en-US" dirty="0" err="1"/>
              <a:t>Tensorflow</a:t>
            </a:r>
            <a:r>
              <a:rPr lang="en-US" dirty="0"/>
              <a:t> For GPU</a:t>
            </a:r>
          </a:p>
        </p:txBody>
      </p:sp>
      <p:sp>
        <p:nvSpPr>
          <p:cNvPr id="3" name="Slide Number Placeholder 2">
            <a:extLst>
              <a:ext uri="{FF2B5EF4-FFF2-40B4-BE49-F238E27FC236}">
                <a16:creationId xmlns:a16="http://schemas.microsoft.com/office/drawing/2014/main" id="{A5E08AA2-D3F6-1743-BD5F-03D4C068FE1B}"/>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5" name="TextBox 4">
            <a:extLst>
              <a:ext uri="{FF2B5EF4-FFF2-40B4-BE49-F238E27FC236}">
                <a16:creationId xmlns:a16="http://schemas.microsoft.com/office/drawing/2014/main" id="{F5BFDE01-D668-024B-B8CD-D71F3AB26D4B}"/>
              </a:ext>
            </a:extLst>
          </p:cNvPr>
          <p:cNvSpPr txBox="1"/>
          <p:nvPr/>
        </p:nvSpPr>
        <p:spPr>
          <a:xfrm>
            <a:off x="851079" y="798009"/>
            <a:ext cx="7417157" cy="461665"/>
          </a:xfrm>
          <a:prstGeom prst="rect">
            <a:avLst/>
          </a:prstGeom>
          <a:solidFill>
            <a:schemeClr val="bg2"/>
          </a:solidFill>
        </p:spPr>
        <p:txBody>
          <a:bodyPr wrap="square" rtlCol="0">
            <a:spAutoFit/>
          </a:bodyPr>
          <a:lstStyle/>
          <a:p>
            <a:r>
              <a:rPr lang="en-US" sz="2400" dirty="0"/>
              <a:t>cd /shared/</a:t>
            </a:r>
            <a:r>
              <a:rPr lang="en-US" sz="2400" dirty="0" err="1"/>
              <a:t>rc</a:t>
            </a:r>
            <a:r>
              <a:rPr lang="en-US" sz="2400" dirty="0"/>
              <a:t>/training/</a:t>
            </a:r>
            <a:r>
              <a:rPr lang="en-US" sz="2400" dirty="0" err="1"/>
              <a:t>GPU_training</a:t>
            </a:r>
            <a:r>
              <a:rPr lang="en-US" sz="2400" dirty="0"/>
              <a:t>/</a:t>
            </a:r>
            <a:r>
              <a:rPr lang="en-US" sz="2400" dirty="0" err="1"/>
              <a:t>Exercise_Tensorflow</a:t>
            </a:r>
            <a:endParaRPr lang="en-US" sz="2400" dirty="0"/>
          </a:p>
        </p:txBody>
      </p:sp>
      <p:sp>
        <p:nvSpPr>
          <p:cNvPr id="6" name="TextBox 5">
            <a:extLst>
              <a:ext uri="{FF2B5EF4-FFF2-40B4-BE49-F238E27FC236}">
                <a16:creationId xmlns:a16="http://schemas.microsoft.com/office/drawing/2014/main" id="{B0F8C974-3CCA-7F41-95CE-065B613F2C4A}"/>
              </a:ext>
            </a:extLst>
          </p:cNvPr>
          <p:cNvSpPr txBox="1"/>
          <p:nvPr/>
        </p:nvSpPr>
        <p:spPr>
          <a:xfrm>
            <a:off x="838198" y="1441749"/>
            <a:ext cx="10289148" cy="5355312"/>
          </a:xfrm>
          <a:prstGeom prst="rect">
            <a:avLst/>
          </a:prstGeom>
          <a:solidFill>
            <a:schemeClr val="bg2"/>
          </a:solidFill>
        </p:spPr>
        <p:txBody>
          <a:bodyPr wrap="square" rtlCol="0">
            <a:spAutoFit/>
          </a:bodyPr>
          <a:lstStyle/>
          <a:p>
            <a:r>
              <a:rPr lang="en-US" dirty="0"/>
              <a:t># Create a </a:t>
            </a:r>
            <a:r>
              <a:rPr lang="en-US" dirty="0" err="1"/>
              <a:t>conda</a:t>
            </a:r>
            <a:r>
              <a:rPr lang="en-US" dirty="0"/>
              <a:t> environment using steps given in </a:t>
            </a:r>
            <a:r>
              <a:rPr lang="en-US" b="1" dirty="0" err="1"/>
              <a:t>create_tf-env_interactive.txt</a:t>
            </a:r>
            <a:endParaRPr lang="en-US" b="1" dirty="0"/>
          </a:p>
          <a:p>
            <a:r>
              <a:rPr lang="en-US" dirty="0"/>
              <a:t># Use </a:t>
            </a:r>
            <a:r>
              <a:rPr lang="en-US" dirty="0" err="1"/>
              <a:t>srun</a:t>
            </a:r>
            <a:r>
              <a:rPr lang="en-US" dirty="0"/>
              <a:t> to start an interactive session on a GPU compute node</a:t>
            </a:r>
          </a:p>
          <a:p>
            <a:r>
              <a:rPr lang="en-US" dirty="0" err="1"/>
              <a:t>srun</a:t>
            </a:r>
            <a:r>
              <a:rPr lang="en-US" dirty="0"/>
              <a:t> -p </a:t>
            </a:r>
            <a:r>
              <a:rPr lang="en-US" dirty="0" err="1"/>
              <a:t>gpu</a:t>
            </a:r>
            <a:r>
              <a:rPr lang="en-US" dirty="0"/>
              <a:t> --nodes=1 --x11 --</a:t>
            </a:r>
            <a:r>
              <a:rPr lang="en-US" dirty="0" err="1"/>
              <a:t>pty</a:t>
            </a:r>
            <a:r>
              <a:rPr lang="en-US" dirty="0"/>
              <a:t> --</a:t>
            </a:r>
            <a:r>
              <a:rPr lang="en-US" dirty="0" err="1"/>
              <a:t>gres</a:t>
            </a:r>
            <a:r>
              <a:rPr lang="en-US" dirty="0"/>
              <a:t>=gpu:1 --time=01:00:00 --export=ALL /bin/bash</a:t>
            </a:r>
          </a:p>
          <a:p>
            <a:endParaRPr lang="en-US" dirty="0"/>
          </a:p>
          <a:p>
            <a:r>
              <a:rPr lang="en-US" dirty="0"/>
              <a:t># Load required modules to create the environment</a:t>
            </a:r>
          </a:p>
          <a:p>
            <a:r>
              <a:rPr lang="en-US" dirty="0"/>
              <a:t>module load anaconda3/3.7 </a:t>
            </a:r>
            <a:r>
              <a:rPr lang="en-US" dirty="0" err="1"/>
              <a:t>cuda</a:t>
            </a:r>
            <a:r>
              <a:rPr lang="en-US" dirty="0"/>
              <a:t>/10.2</a:t>
            </a:r>
          </a:p>
          <a:p>
            <a:endParaRPr lang="en-US" dirty="0"/>
          </a:p>
          <a:p>
            <a:r>
              <a:rPr lang="en-US" dirty="0"/>
              <a:t># Create the environment using </a:t>
            </a:r>
            <a:r>
              <a:rPr lang="en-US" b="1" i="1" dirty="0" err="1"/>
              <a:t>conda</a:t>
            </a:r>
            <a:r>
              <a:rPr lang="en-US" b="1" i="1" dirty="0"/>
              <a:t> create</a:t>
            </a:r>
          </a:p>
          <a:p>
            <a:r>
              <a:rPr lang="en-US" dirty="0" err="1"/>
              <a:t>conda</a:t>
            </a:r>
            <a:r>
              <a:rPr lang="en-US" dirty="0"/>
              <a:t> create --name </a:t>
            </a:r>
            <a:r>
              <a:rPr lang="en-US" dirty="0" err="1"/>
              <a:t>TF_env</a:t>
            </a:r>
            <a:r>
              <a:rPr lang="en-US" dirty="0"/>
              <a:t> python=3.7 anaconda #where </a:t>
            </a:r>
            <a:r>
              <a:rPr lang="en-US" dirty="0" err="1"/>
              <a:t>TF_env</a:t>
            </a:r>
            <a:r>
              <a:rPr lang="en-US" dirty="0"/>
              <a:t> is the name of the </a:t>
            </a:r>
            <a:r>
              <a:rPr lang="en-US" dirty="0" err="1"/>
              <a:t>conda</a:t>
            </a:r>
            <a:r>
              <a:rPr lang="en-US" dirty="0"/>
              <a:t> environment</a:t>
            </a:r>
          </a:p>
          <a:p>
            <a:endParaRPr lang="en-US" dirty="0"/>
          </a:p>
          <a:p>
            <a:r>
              <a:rPr lang="en-US" dirty="0"/>
              <a:t>#Activate the environment using </a:t>
            </a:r>
            <a:r>
              <a:rPr lang="en-US" b="1" i="1" dirty="0"/>
              <a:t>source activate</a:t>
            </a:r>
          </a:p>
          <a:p>
            <a:r>
              <a:rPr lang="en-US" dirty="0"/>
              <a:t>source  activate </a:t>
            </a:r>
            <a:r>
              <a:rPr lang="en-US" dirty="0" err="1"/>
              <a:t>TF_env</a:t>
            </a:r>
            <a:endParaRPr lang="en-US" dirty="0"/>
          </a:p>
          <a:p>
            <a:endParaRPr lang="en-US" dirty="0"/>
          </a:p>
          <a:p>
            <a:r>
              <a:rPr lang="en-US" dirty="0"/>
              <a:t># Install </a:t>
            </a:r>
            <a:r>
              <a:rPr lang="en-US" dirty="0" err="1"/>
              <a:t>gpu</a:t>
            </a:r>
            <a:r>
              <a:rPr lang="en-US" dirty="0"/>
              <a:t> version of </a:t>
            </a:r>
            <a:r>
              <a:rPr lang="en-US" dirty="0" err="1"/>
              <a:t>tensorflow</a:t>
            </a:r>
            <a:r>
              <a:rPr lang="en-US" dirty="0"/>
              <a:t> using </a:t>
            </a:r>
            <a:r>
              <a:rPr lang="en-US" b="1" i="1" dirty="0" err="1"/>
              <a:t>conda</a:t>
            </a:r>
            <a:r>
              <a:rPr lang="en-US" b="1" i="1" dirty="0"/>
              <a:t> install</a:t>
            </a:r>
          </a:p>
          <a:p>
            <a:r>
              <a:rPr lang="en-US" dirty="0" err="1"/>
              <a:t>conda</a:t>
            </a:r>
            <a:r>
              <a:rPr lang="en-US" dirty="0"/>
              <a:t> install -c anaconda </a:t>
            </a:r>
            <a:r>
              <a:rPr lang="en-US" dirty="0" err="1"/>
              <a:t>tensorflow-gpu</a:t>
            </a:r>
            <a:endParaRPr lang="en-US" dirty="0"/>
          </a:p>
          <a:p>
            <a:endParaRPr lang="en-US" dirty="0"/>
          </a:p>
          <a:p>
            <a:r>
              <a:rPr lang="en-US" dirty="0"/>
              <a:t># Details on </a:t>
            </a:r>
            <a:r>
              <a:rPr lang="en-US" dirty="0">
                <a:hlinkClick r:id="rId2"/>
              </a:rPr>
              <a:t>https://rc-docs.northeastern.edu/en/latest/using-discovery/workingwithgpu.html</a:t>
            </a:r>
            <a:endParaRPr lang="en-US" dirty="0"/>
          </a:p>
          <a:p>
            <a:r>
              <a:rPr lang="en-US" dirty="0"/>
              <a:t># Run the sample program on matrix multiplication using tensors on GPU using </a:t>
            </a:r>
            <a:r>
              <a:rPr lang="en-US" b="1" i="1" dirty="0" err="1"/>
              <a:t>sbatch</a:t>
            </a:r>
            <a:r>
              <a:rPr lang="en-US" dirty="0"/>
              <a:t>.</a:t>
            </a:r>
          </a:p>
          <a:p>
            <a:r>
              <a:rPr lang="en-US" dirty="0" err="1"/>
              <a:t>sbatch</a:t>
            </a:r>
            <a:r>
              <a:rPr lang="en-US" dirty="0"/>
              <a:t> </a:t>
            </a:r>
            <a:r>
              <a:rPr lang="en-US" dirty="0" err="1"/>
              <a:t>main_tf.bash</a:t>
            </a:r>
            <a:endParaRPr lang="en-US" dirty="0"/>
          </a:p>
        </p:txBody>
      </p:sp>
    </p:spTree>
    <p:extLst>
      <p:ext uri="{BB962C8B-B14F-4D97-AF65-F5344CB8AC3E}">
        <p14:creationId xmlns:p14="http://schemas.microsoft.com/office/powerpoint/2010/main" val="332059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09DF09-9F1A-874C-86C0-F38A12220747}"/>
              </a:ext>
            </a:extLst>
          </p:cNvPr>
          <p:cNvSpPr>
            <a:spLocks noGrp="1"/>
          </p:cNvSpPr>
          <p:nvPr>
            <p:ph idx="1"/>
          </p:nvPr>
        </p:nvSpPr>
        <p:spPr>
          <a:xfrm>
            <a:off x="130629" y="1045029"/>
            <a:ext cx="11952514" cy="5511346"/>
          </a:xfrm>
        </p:spPr>
        <p:txBody>
          <a:bodyPr>
            <a:normAutofit fontScale="70000" lnSpcReduction="20000"/>
          </a:bodyPr>
          <a:lstStyle/>
          <a:p>
            <a:pPr marL="514350" indent="-514350">
              <a:buFont typeface="+mj-lt"/>
              <a:buAutoNum type="arabicPeriod"/>
            </a:pPr>
            <a:r>
              <a:rPr lang="en-US" dirty="0">
                <a:hlinkClick r:id="rId2"/>
              </a:rPr>
              <a:t>https://en.wikipedia.org/wiki/Graphics_processing_unit</a:t>
            </a:r>
            <a:r>
              <a:rPr lang="en-US" dirty="0"/>
              <a:t> </a:t>
            </a:r>
          </a:p>
          <a:p>
            <a:pPr marL="514350" indent="-514350">
              <a:buFont typeface="+mj-lt"/>
              <a:buAutoNum type="arabicPeriod"/>
            </a:pPr>
            <a:r>
              <a:rPr lang="en-US" dirty="0">
                <a:hlinkClick r:id="rId3"/>
              </a:rPr>
              <a:t>https://www.intel.com/content/www/us/en/products/docs/processors/what-is-a-gpu.html</a:t>
            </a:r>
            <a:r>
              <a:rPr lang="en-US" dirty="0"/>
              <a:t> </a:t>
            </a:r>
          </a:p>
          <a:p>
            <a:pPr marL="514350" indent="-514350">
              <a:buFont typeface="+mj-lt"/>
              <a:buAutoNum type="arabicPeriod"/>
            </a:pPr>
            <a:r>
              <a:rPr lang="en-US" dirty="0">
                <a:hlinkClick r:id="rId4"/>
              </a:rPr>
              <a:t>https://www.intel.com/content/www/us/en/products/docs/processors/cpu-vs-gpu.html</a:t>
            </a:r>
            <a:r>
              <a:rPr lang="en-US" dirty="0"/>
              <a:t> </a:t>
            </a:r>
          </a:p>
          <a:p>
            <a:pPr marL="514350" indent="-514350">
              <a:buFont typeface="+mj-lt"/>
              <a:buAutoNum type="arabicPeriod"/>
            </a:pPr>
            <a:r>
              <a:rPr lang="en-US" dirty="0">
                <a:hlinkClick r:id="rId5"/>
              </a:rPr>
              <a:t>https://www.boston.co.uk/info/nvidia-kepler/what-is-gpu-computing.aspx</a:t>
            </a:r>
            <a:r>
              <a:rPr lang="en-US" dirty="0"/>
              <a:t> </a:t>
            </a:r>
          </a:p>
          <a:p>
            <a:pPr marL="514350" indent="-514350">
              <a:buFont typeface="+mj-lt"/>
              <a:buAutoNum type="arabicPeriod"/>
            </a:pPr>
            <a:r>
              <a:rPr lang="en-US" dirty="0">
                <a:hlinkClick r:id="rId6"/>
              </a:rPr>
              <a:t>https://www.omnisci.com/technical-glossary/cpu-vs-gpu</a:t>
            </a:r>
            <a:r>
              <a:rPr lang="en-US" dirty="0"/>
              <a:t> </a:t>
            </a:r>
          </a:p>
          <a:p>
            <a:pPr marL="514350" indent="-514350">
              <a:buFont typeface="+mj-lt"/>
              <a:buAutoNum type="arabicPeriod"/>
            </a:pPr>
            <a:r>
              <a:rPr lang="en-US" dirty="0">
                <a:hlinkClick r:id="rId7"/>
              </a:rPr>
              <a:t>https://blogs.nvidia.com/blog/2009/12/16/whats-the-difference-between-a-cpu-and-a-gpu/?ncid=afm-chs-44270&amp;ranMID=44270&amp;ranEAID=a1LgFw09t88&amp;ranSiteID=a1LgFw09t88-f.sbMZrKc2uBE1vsFxyu6w</a:t>
            </a:r>
            <a:r>
              <a:rPr lang="en-US" dirty="0"/>
              <a:t> </a:t>
            </a:r>
          </a:p>
          <a:p>
            <a:pPr marL="514350" indent="-514350">
              <a:buFont typeface="+mj-lt"/>
              <a:buAutoNum type="arabicPeriod"/>
            </a:pPr>
            <a:r>
              <a:rPr lang="en-US" dirty="0">
                <a:hlinkClick r:id="rId8"/>
              </a:rPr>
              <a:t>https://www.techpowerup.com/gpu-specs/tesla-k20m.c2029</a:t>
            </a:r>
            <a:r>
              <a:rPr lang="en-US" dirty="0"/>
              <a:t> </a:t>
            </a:r>
          </a:p>
          <a:p>
            <a:pPr marL="514350" indent="-514350">
              <a:buFont typeface="+mj-lt"/>
              <a:buAutoNum type="arabicPeriod"/>
            </a:pPr>
            <a:r>
              <a:rPr lang="en-US" dirty="0">
                <a:hlinkClick r:id="rId9"/>
              </a:rPr>
              <a:t>https://www.techpowerup.com/gpu-specs/tesla-k40m.c2529</a:t>
            </a:r>
            <a:r>
              <a:rPr lang="en-US" dirty="0"/>
              <a:t> </a:t>
            </a:r>
          </a:p>
          <a:p>
            <a:pPr marL="514350" indent="-514350">
              <a:buFont typeface="+mj-lt"/>
              <a:buAutoNum type="arabicPeriod"/>
            </a:pPr>
            <a:r>
              <a:rPr lang="en-US" dirty="0">
                <a:hlinkClick r:id="rId10"/>
              </a:rPr>
              <a:t>https://www.techpowerup.com/gpu-specs/tesla-k80.c2616</a:t>
            </a:r>
            <a:r>
              <a:rPr lang="en-US" dirty="0"/>
              <a:t> </a:t>
            </a:r>
          </a:p>
          <a:p>
            <a:pPr marL="514350" indent="-514350">
              <a:buFont typeface="+mj-lt"/>
              <a:buAutoNum type="arabicPeriod"/>
            </a:pPr>
            <a:r>
              <a:rPr lang="en-US" dirty="0">
                <a:hlinkClick r:id="rId11"/>
              </a:rPr>
              <a:t>https://www.nvidia.com/en-gb/data-center/tesla-k80/?ncid=afm-chs-44270&amp;ranMID=44270&amp;ranEAID=a1LgFw09t88&amp;ranSiteID=a1LgFw09t88-_qFy8Z5gnAykrfpPWVrG6Q</a:t>
            </a:r>
            <a:endParaRPr lang="en-US" dirty="0"/>
          </a:p>
          <a:p>
            <a:pPr marL="514350" indent="-514350">
              <a:buFont typeface="+mj-lt"/>
              <a:buAutoNum type="arabicPeriod"/>
            </a:pPr>
            <a:r>
              <a:rPr lang="en-US" dirty="0">
                <a:hlinkClick r:id="rId12"/>
              </a:rPr>
              <a:t>https://www.techpowerup.com/gpu-specs/tesla-p100-pcie-16-gb.c2888</a:t>
            </a:r>
            <a:endParaRPr lang="en-US" dirty="0"/>
          </a:p>
          <a:p>
            <a:pPr marL="514350" indent="-514350">
              <a:buFont typeface="+mj-lt"/>
              <a:buAutoNum type="arabicPeriod"/>
            </a:pPr>
            <a:r>
              <a:rPr lang="en-US" dirty="0">
                <a:hlinkClick r:id="rId13"/>
              </a:rPr>
              <a:t>https://www.nvidia.com/en-us/data-center/tesla-p100/?ncid=afm-chs-44270&amp;ranMID=44270&amp;ranEAID=a1LgFw09t88&amp;ranSiteID=a1LgFw09t88-yrGtdekAO3N2TJ.zF60rFA</a:t>
            </a: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3" name="Slide Number Placeholder 2">
            <a:extLst>
              <a:ext uri="{FF2B5EF4-FFF2-40B4-BE49-F238E27FC236}">
                <a16:creationId xmlns:a16="http://schemas.microsoft.com/office/drawing/2014/main" id="{A47BB325-FE85-5F4E-9BB0-7E6BFFAB2A38}"/>
              </a:ext>
            </a:extLst>
          </p:cNvPr>
          <p:cNvSpPr>
            <a:spLocks noGrp="1"/>
          </p:cNvSpPr>
          <p:nvPr>
            <p:ph type="sldNum" sz="quarter" idx="10"/>
          </p:nvPr>
        </p:nvSpPr>
        <p:spPr/>
        <p:txBody>
          <a:bodyPr/>
          <a:lstStyle/>
          <a:p>
            <a:fld id="{2BE017B6-6466-CA44-A203-DCC007137B39}" type="slidenum">
              <a:rPr lang="en-US" smtClean="0"/>
              <a:pPr/>
              <a:t>30</a:t>
            </a:fld>
            <a:endParaRPr lang="en-US" dirty="0"/>
          </a:p>
        </p:txBody>
      </p:sp>
      <p:sp>
        <p:nvSpPr>
          <p:cNvPr id="5" name="Title 4">
            <a:extLst>
              <a:ext uri="{FF2B5EF4-FFF2-40B4-BE49-F238E27FC236}">
                <a16:creationId xmlns:a16="http://schemas.microsoft.com/office/drawing/2014/main" id="{3B073155-19EB-A741-9D02-80B6C984FBA6}"/>
              </a:ext>
            </a:extLst>
          </p:cNvPr>
          <p:cNvSpPr>
            <a:spLocks noGrp="1"/>
          </p:cNvSpPr>
          <p:nvPr>
            <p:ph type="title"/>
          </p:nvPr>
        </p:nvSpPr>
        <p:spPr>
          <a:xfrm>
            <a:off x="838200" y="301625"/>
            <a:ext cx="10515600" cy="612775"/>
          </a:xfrm>
        </p:spPr>
        <p:txBody>
          <a:bodyPr>
            <a:normAutofit fontScale="90000"/>
          </a:bodyPr>
          <a:lstStyle/>
          <a:p>
            <a:r>
              <a:rPr lang="en-US" dirty="0"/>
              <a:t>References</a:t>
            </a:r>
          </a:p>
        </p:txBody>
      </p:sp>
    </p:spTree>
    <p:extLst>
      <p:ext uri="{BB962C8B-B14F-4D97-AF65-F5344CB8AC3E}">
        <p14:creationId xmlns:p14="http://schemas.microsoft.com/office/powerpoint/2010/main" val="50327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3" y="136525"/>
            <a:ext cx="4944533" cy="958179"/>
          </a:xfrm>
        </p:spPr>
        <p:txBody>
          <a:bodyPr/>
          <a:lstStyle/>
          <a:p>
            <a:r>
              <a:rPr lang="en-US" dirty="0"/>
              <a:t>What Are GPUs</a:t>
            </a:r>
          </a:p>
        </p:txBody>
      </p:sp>
      <p:sp>
        <p:nvSpPr>
          <p:cNvPr id="6" name="Content Placeholder 5"/>
          <p:cNvSpPr>
            <a:spLocks noGrp="1"/>
          </p:cNvSpPr>
          <p:nvPr>
            <p:ph sz="half" idx="1"/>
          </p:nvPr>
        </p:nvSpPr>
        <p:spPr>
          <a:xfrm>
            <a:off x="116983" y="1094705"/>
            <a:ext cx="5858814" cy="5626770"/>
          </a:xfrm>
        </p:spPr>
        <p:txBody>
          <a:bodyPr>
            <a:normAutofit fontScale="92500" lnSpcReduction="20000"/>
          </a:bodyPr>
          <a:lstStyle/>
          <a:p>
            <a:r>
              <a:rPr lang="en-US" i="1" dirty="0"/>
              <a:t>Graphics processing unit</a:t>
            </a:r>
            <a:r>
              <a:rPr lang="en-US" dirty="0"/>
              <a:t> (GPU)  - specialized microprocessor designed to accelerate graphics rendering to a display device [1,2].</a:t>
            </a:r>
          </a:p>
          <a:p>
            <a:r>
              <a:rPr lang="en-US" dirty="0"/>
              <a:t>Highly parallel structure, process large blocks of data </a:t>
            </a:r>
            <a:r>
              <a:rPr lang="en-US" b="1" dirty="0"/>
              <a:t>simultaneously</a:t>
            </a:r>
            <a:r>
              <a:rPr lang="en-US" dirty="0"/>
              <a:t>.</a:t>
            </a:r>
          </a:p>
          <a:p>
            <a:r>
              <a:rPr lang="en-US" dirty="0"/>
              <a:t>Machine Learning (ML), High-Performance Computing (HPC), video editing, gaming applications.</a:t>
            </a:r>
          </a:p>
          <a:p>
            <a:r>
              <a:rPr lang="en-US" dirty="0"/>
              <a:t>Mobile phones, laptops, workstations, game consoles as embedded systems. </a:t>
            </a:r>
          </a:p>
          <a:p>
            <a:r>
              <a:rPr lang="en-US" dirty="0"/>
              <a:t>Integrated into computer’s central processing unit (CPU) or offered as a discrete hardware unit.</a:t>
            </a:r>
          </a:p>
          <a:p>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4</a:t>
            </a:fld>
            <a:endParaRPr lang="en-US" dirty="0"/>
          </a:p>
        </p:txBody>
      </p:sp>
      <p:pic>
        <p:nvPicPr>
          <p:cNvPr id="9" name="Content Placeholder 8">
            <a:extLst>
              <a:ext uri="{FF2B5EF4-FFF2-40B4-BE49-F238E27FC236}">
                <a16:creationId xmlns:a16="http://schemas.microsoft.com/office/drawing/2014/main" id="{E46ACCCD-5A2B-8749-BDD7-2EFA2BF1C65B}"/>
              </a:ext>
            </a:extLst>
          </p:cNvPr>
          <p:cNvPicPr>
            <a:picLocks noGrp="1" noChangeAspect="1"/>
          </p:cNvPicPr>
          <p:nvPr>
            <p:ph sz="half" idx="2"/>
          </p:nvPr>
        </p:nvPicPr>
        <p:blipFill>
          <a:blip r:embed="rId3">
            <a:extLst>
              <a:ext uri="{96DAC541-7B7A-43D3-8B79-37D633B846F1}">
                <asvg:svgBlip xmlns:asvg="http://schemas.microsoft.com/office/drawing/2016/SVG/main" xmlns="" r:embed="rId4"/>
              </a:ext>
            </a:extLst>
          </a:blip>
          <a:stretch>
            <a:fillRect/>
          </a:stretch>
        </p:blipFill>
        <p:spPr>
          <a:xfrm>
            <a:off x="6443388" y="72130"/>
            <a:ext cx="5687345" cy="5336996"/>
          </a:xfrm>
        </p:spPr>
      </p:pic>
      <p:sp>
        <p:nvSpPr>
          <p:cNvPr id="11" name="Rectangle 10">
            <a:extLst>
              <a:ext uri="{FF2B5EF4-FFF2-40B4-BE49-F238E27FC236}">
                <a16:creationId xmlns:a16="http://schemas.microsoft.com/office/drawing/2014/main" id="{0790F4C7-F1B5-1043-AFDC-85A9E56D1FB3}"/>
              </a:ext>
            </a:extLst>
          </p:cNvPr>
          <p:cNvSpPr/>
          <p:nvPr/>
        </p:nvSpPr>
        <p:spPr>
          <a:xfrm>
            <a:off x="6340699" y="5681343"/>
            <a:ext cx="3910885" cy="430887"/>
          </a:xfrm>
          <a:prstGeom prst="rect">
            <a:avLst/>
          </a:prstGeom>
        </p:spPr>
        <p:txBody>
          <a:bodyPr wrap="square">
            <a:spAutoFit/>
          </a:bodyPr>
          <a:lstStyle/>
          <a:p>
            <a:r>
              <a:rPr lang="en-US" sz="1100" dirty="0">
                <a:solidFill>
                  <a:srgbClr val="000000"/>
                </a:solidFill>
              </a:rPr>
              <a:t>By </a:t>
            </a:r>
            <a:r>
              <a:rPr lang="en-US" sz="1100" dirty="0" err="1">
                <a:solidFill>
                  <a:srgbClr val="000000"/>
                </a:solidFill>
              </a:rPr>
              <a:t>ScotXW</a:t>
            </a:r>
            <a:r>
              <a:rPr lang="en-US" sz="1100" dirty="0">
                <a:solidFill>
                  <a:srgbClr val="000000"/>
                </a:solidFill>
              </a:rPr>
              <a:t> - Own work, CC0,</a:t>
            </a:r>
          </a:p>
          <a:p>
            <a:r>
              <a:rPr lang="en-US" sz="1100" dirty="0">
                <a:solidFill>
                  <a:srgbClr val="000000"/>
                </a:solidFill>
              </a:rPr>
              <a:t> </a:t>
            </a:r>
            <a:r>
              <a:rPr lang="en-US" sz="1100" u="sng" dirty="0">
                <a:solidFill>
                  <a:srgbClr val="296EAA"/>
                </a:solidFill>
                <a:hlinkClick r:id="rId5"/>
              </a:rPr>
              <a:t>https://commons.wikimedia.org/w/index.php?curid=61055349</a:t>
            </a:r>
            <a:endParaRPr lang="en-US" sz="1100" dirty="0"/>
          </a:p>
        </p:txBody>
      </p:sp>
    </p:spTree>
    <p:extLst>
      <p:ext uri="{BB962C8B-B14F-4D97-AF65-F5344CB8AC3E}">
        <p14:creationId xmlns:p14="http://schemas.microsoft.com/office/powerpoint/2010/main" val="36333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420BB9-95FC-224D-BEE1-11579608150E}"/>
              </a:ext>
            </a:extLst>
          </p:cNvPr>
          <p:cNvSpPr>
            <a:spLocks noGrp="1"/>
          </p:cNvSpPr>
          <p:nvPr>
            <p:ph idx="1"/>
          </p:nvPr>
        </p:nvSpPr>
        <p:spPr>
          <a:xfrm>
            <a:off x="91440" y="136526"/>
            <a:ext cx="11952514" cy="6584950"/>
          </a:xfrm>
        </p:spPr>
        <p:txBody>
          <a:bodyPr>
            <a:normAutofit fontScale="40000" lnSpcReduction="20000"/>
          </a:bodyPr>
          <a:lstStyle/>
          <a:p>
            <a:pPr marL="514350" indent="-514350">
              <a:buFont typeface="+mj-lt"/>
              <a:buAutoNum type="arabicPeriod" startAt="13"/>
            </a:pPr>
            <a:r>
              <a:rPr lang="en-US" sz="3400" dirty="0">
                <a:hlinkClick r:id="rId2"/>
              </a:rPr>
              <a:t>https://www.techpowerup.com/gpu-specs/tesla-v100-pcie-32-gb.c3184</a:t>
            </a:r>
            <a:r>
              <a:rPr lang="en-US" sz="3400" dirty="0"/>
              <a:t> </a:t>
            </a:r>
          </a:p>
          <a:p>
            <a:pPr marL="514350" indent="-514350">
              <a:buFont typeface="+mj-lt"/>
              <a:buAutoNum type="arabicPeriod" startAt="13"/>
            </a:pPr>
            <a:r>
              <a:rPr lang="en-US" sz="3400" dirty="0">
                <a:hlinkClick r:id="rId3"/>
              </a:rPr>
              <a:t>https://www.nvidia.com/en-us/data-center/v100/?ncid=afm-chs-44270&amp;ranMID=44270&amp;ranEAID=a1LgFw09t88&amp;ranSiteID=a1LgFw09t88-osKIXys4ipWkL71z9CX6Mw</a:t>
            </a:r>
            <a:r>
              <a:rPr lang="en-US" sz="3400" dirty="0"/>
              <a:t> </a:t>
            </a:r>
          </a:p>
          <a:p>
            <a:pPr marL="514350" indent="-514350">
              <a:buFont typeface="+mj-lt"/>
              <a:buAutoNum type="arabicPeriod" startAt="13"/>
            </a:pPr>
            <a:r>
              <a:rPr lang="en-US" sz="3400" dirty="0">
                <a:hlinkClick r:id="rId4"/>
              </a:rPr>
              <a:t>https://www.techpowerup.com/gpu-specs/tesla-v100-sxm2-32-gb.c3185</a:t>
            </a:r>
            <a:r>
              <a:rPr lang="en-US" sz="3400" dirty="0"/>
              <a:t> </a:t>
            </a:r>
          </a:p>
          <a:p>
            <a:pPr marL="514350" indent="-514350">
              <a:buFont typeface="+mj-lt"/>
              <a:buAutoNum type="arabicPeriod" startAt="13"/>
            </a:pPr>
            <a:r>
              <a:rPr lang="en-US" sz="3400" dirty="0">
                <a:hlinkClick r:id="rId5"/>
              </a:rPr>
              <a:t>https://www.techpowerup.com/gpu-specs/tesla-t4.c3316</a:t>
            </a:r>
            <a:r>
              <a:rPr lang="en-US" sz="3400" dirty="0"/>
              <a:t> </a:t>
            </a:r>
          </a:p>
          <a:p>
            <a:pPr marL="514350" indent="-514350">
              <a:buFont typeface="+mj-lt"/>
              <a:buAutoNum type="arabicPeriod" startAt="13"/>
            </a:pPr>
            <a:r>
              <a:rPr lang="en-US" sz="3400" dirty="0">
                <a:hlinkClick r:id="rId6"/>
              </a:rPr>
              <a:t>https://www.nvidia.com/en-us/data-center/tesla-t4/?ncid=afm-chs-44270&amp;ranMID=44270&amp;ranEAID=a1LgFw09t88&amp;ranSiteID=a1LgFw09t88-OeJNemEieaA9ySKjMmtBlA</a:t>
            </a:r>
            <a:r>
              <a:rPr lang="en-US" sz="3400" dirty="0"/>
              <a:t> </a:t>
            </a:r>
          </a:p>
          <a:p>
            <a:pPr marL="514350" indent="-514350">
              <a:buFont typeface="+mj-lt"/>
              <a:buAutoNum type="arabicPeriod" startAt="13"/>
            </a:pPr>
            <a:r>
              <a:rPr lang="en-US" sz="3400" dirty="0">
                <a:hlinkClick r:id="rId7"/>
              </a:rPr>
              <a:t>https://en.wikipedia.org/wiki/Moore%27s_law</a:t>
            </a:r>
            <a:r>
              <a:rPr lang="en-US" sz="3400" dirty="0"/>
              <a:t> </a:t>
            </a:r>
          </a:p>
          <a:p>
            <a:pPr marL="514350" indent="-514350">
              <a:buFont typeface="+mj-lt"/>
              <a:buAutoNum type="arabicPeriod" startAt="13"/>
            </a:pPr>
            <a:r>
              <a:rPr lang="en-US" sz="3400" dirty="0">
                <a:hlinkClick r:id="rId8"/>
              </a:rPr>
              <a:t>https://www.karlrupp.net/2018/02/42-years-of-microprocessor-trend-data/</a:t>
            </a:r>
            <a:r>
              <a:rPr lang="en-US" sz="3400" dirty="0"/>
              <a:t> </a:t>
            </a:r>
          </a:p>
          <a:p>
            <a:pPr marL="514350" indent="-514350">
              <a:buFont typeface="+mj-lt"/>
              <a:buAutoNum type="arabicPeriod" startAt="13"/>
            </a:pPr>
            <a:r>
              <a:rPr lang="en-US" sz="3400" dirty="0">
                <a:hlinkClick r:id="rId9"/>
              </a:rPr>
              <a:t>https://www.r-ccs.riken.jp/r-ccssite/wp-content/uploads/2019/10/campus_mapmr.JohnUrbanic-1.pdf</a:t>
            </a:r>
            <a:r>
              <a:rPr lang="en-US" sz="3400" dirty="0"/>
              <a:t> </a:t>
            </a:r>
          </a:p>
          <a:p>
            <a:pPr marL="514350" indent="-514350">
              <a:buFont typeface="+mj-lt"/>
              <a:buAutoNum type="arabicPeriod" startAt="13"/>
            </a:pPr>
            <a:r>
              <a:rPr lang="en-US" sz="3400" dirty="0">
                <a:hlinkClick r:id="rId10"/>
              </a:rPr>
              <a:t>https://www.slideserve.com/gram/etm-555-supplementary-lecture-notes-version-5-201-2-contents-powerpoint-ppt-presentation</a:t>
            </a:r>
            <a:r>
              <a:rPr lang="en-US" sz="3400" dirty="0"/>
              <a:t> </a:t>
            </a:r>
          </a:p>
          <a:p>
            <a:pPr marL="514350" indent="-514350">
              <a:buFont typeface="+mj-lt"/>
              <a:buAutoNum type="arabicPeriod" startAt="13"/>
            </a:pPr>
            <a:r>
              <a:rPr lang="en-US" sz="3400" dirty="0">
                <a:hlinkClick r:id="rId11"/>
              </a:rPr>
              <a:t>https://en.wikipedia.org/wiki/CUDA</a:t>
            </a:r>
            <a:r>
              <a:rPr lang="en-US" sz="3400" dirty="0"/>
              <a:t> </a:t>
            </a:r>
          </a:p>
          <a:p>
            <a:pPr marL="514350" indent="-514350">
              <a:buFont typeface="+mj-lt"/>
              <a:buAutoNum type="arabicPeriod" startAt="13"/>
            </a:pPr>
            <a:r>
              <a:rPr lang="en-US" sz="3400" dirty="0">
                <a:hlinkClick r:id="rId12"/>
              </a:rPr>
              <a:t>https://blogs.nvidia.com/blog/2012/09/10/what-is-cuda-2/?ncid=afm-chs-44270&amp;ranMID=44270&amp;ranEAID=a1LgFw09t88&amp;ranSiteID=a1LgFw09t88-Q_jh59H99YMEYsRxTy2Oeg</a:t>
            </a:r>
            <a:r>
              <a:rPr lang="en-US" sz="3400" dirty="0"/>
              <a:t> </a:t>
            </a:r>
          </a:p>
          <a:p>
            <a:pPr marL="514350" indent="-514350">
              <a:buFont typeface="+mj-lt"/>
              <a:buAutoNum type="arabicPeriod" startAt="13"/>
            </a:pPr>
            <a:r>
              <a:rPr lang="en-US" sz="3400" dirty="0">
                <a:hlinkClick r:id="rId13"/>
              </a:rPr>
              <a:t>https://en.wikipedia.org/wiki/Halide_(programming_language)</a:t>
            </a:r>
            <a:r>
              <a:rPr lang="en-US" sz="3400" dirty="0"/>
              <a:t> </a:t>
            </a:r>
          </a:p>
          <a:p>
            <a:pPr marL="514350" indent="-514350">
              <a:buFont typeface="+mj-lt"/>
              <a:buAutoNum type="arabicPeriod" startAt="13"/>
            </a:pPr>
            <a:r>
              <a:rPr lang="en-US" sz="3400" dirty="0">
                <a:hlinkClick r:id="rId14"/>
              </a:rPr>
              <a:t>https://en.wikipedia.org/wiki/OpenACC</a:t>
            </a:r>
            <a:r>
              <a:rPr lang="en-US" sz="3400" dirty="0"/>
              <a:t> </a:t>
            </a:r>
          </a:p>
          <a:p>
            <a:pPr marL="514350" indent="-514350">
              <a:buFont typeface="+mj-lt"/>
              <a:buAutoNum type="arabicPeriod" startAt="13"/>
            </a:pPr>
            <a:r>
              <a:rPr lang="en-US" sz="3400" dirty="0">
                <a:hlinkClick r:id="rId15"/>
              </a:rPr>
              <a:t>https://developer.nvidia.com/opencl?ncid=afm-chs-44270&amp;ranMID=44270&amp;ranEAID=a1LgFw09t88&amp;ranSiteID=a1LgFw09t88-xBHt2AswA25NHd3UnN0jbQ</a:t>
            </a:r>
            <a:r>
              <a:rPr lang="en-US" sz="3400" dirty="0"/>
              <a:t> </a:t>
            </a:r>
          </a:p>
          <a:p>
            <a:pPr marL="514350" indent="-514350">
              <a:buFont typeface="+mj-lt"/>
              <a:buAutoNum type="arabicPeriod" startAt="13"/>
            </a:pPr>
            <a:r>
              <a:rPr lang="en-US" sz="3400" dirty="0">
                <a:hlinkClick r:id="rId16"/>
              </a:rPr>
              <a:t>https://docs.nvidia.com/cuda/cuda-c-best-practices-guide/index.html?ncid=afm-chs-44270&amp;ranMID=44270&amp;ranEAID=a1LgFw09t88&amp;ranSiteID=a1LgFw09t88-Ykc6GLrcM_KaPvdcP3eo4w</a:t>
            </a:r>
            <a:r>
              <a:rPr lang="en-US" sz="3400" dirty="0"/>
              <a:t> </a:t>
            </a:r>
          </a:p>
          <a:p>
            <a:pPr marL="514350" indent="-514350">
              <a:buFont typeface="+mj-lt"/>
              <a:buAutoNum type="arabicPeriod" startAt="13"/>
            </a:pPr>
            <a:r>
              <a:rPr lang="en-US" sz="3400" dirty="0">
                <a:hlinkClick r:id="rId17"/>
              </a:rPr>
              <a:t>https://people.duke.edu/~ccc14/sta-663/CUDAPython.html</a:t>
            </a:r>
            <a:r>
              <a:rPr lang="en-US" sz="3400" dirty="0"/>
              <a:t> </a:t>
            </a:r>
          </a:p>
          <a:p>
            <a:pPr marL="514350" indent="-514350">
              <a:buFont typeface="+mj-lt"/>
              <a:buAutoNum type="arabicPeriod" startAt="13"/>
            </a:pPr>
            <a:r>
              <a:rPr lang="en-US" sz="3400" dirty="0">
                <a:hlinkClick r:id="rId18"/>
              </a:rPr>
              <a:t>https://research.nvidia.com/publication/2017-06_MCM-GPU%3A-Multi-Chip-Module-GPUs</a:t>
            </a:r>
            <a:r>
              <a:rPr lang="en-US" sz="3400" dirty="0"/>
              <a:t> </a:t>
            </a:r>
          </a:p>
          <a:p>
            <a:pPr marL="514350" indent="-514350">
              <a:buFont typeface="+mj-lt"/>
              <a:buAutoNum type="arabicPeriod" startAt="13"/>
            </a:pPr>
            <a:r>
              <a:rPr lang="en-US" sz="3400" dirty="0">
                <a:hlinkClick r:id="rId19"/>
              </a:rPr>
              <a:t>https://medium.com/gpgpu/multi-gpu-programming-6768eeb42e2c</a:t>
            </a:r>
            <a:r>
              <a:rPr lang="en-US" sz="3400" dirty="0"/>
              <a:t> </a:t>
            </a:r>
          </a:p>
          <a:p>
            <a:pPr marL="514350" indent="-514350">
              <a:buFont typeface="+mj-lt"/>
              <a:buAutoNum type="arabicPeriod" startAt="13"/>
            </a:pPr>
            <a:r>
              <a:rPr lang="en-US" sz="3400" dirty="0">
                <a:hlinkClick r:id="rId20"/>
              </a:rPr>
              <a:t>https://developer.nvidia.com/blog/easy-introduction-cuda-c-and-c/?ncid=afm-chs-44270&amp;ranMID=44270&amp;ranEAID=a1LgFw09t88&amp;ranSiteID=a1LgFw09t88-IKbgke2Ie3siiYxpJZGAog</a:t>
            </a:r>
            <a:endParaRPr lang="en-US" sz="3400" dirty="0"/>
          </a:p>
          <a:p>
            <a:pPr marL="0" indent="0">
              <a:buNone/>
            </a:pPr>
            <a:endParaRPr lang="en-US" dirty="0"/>
          </a:p>
        </p:txBody>
      </p:sp>
      <p:sp>
        <p:nvSpPr>
          <p:cNvPr id="3" name="Slide Number Placeholder 2">
            <a:extLst>
              <a:ext uri="{FF2B5EF4-FFF2-40B4-BE49-F238E27FC236}">
                <a16:creationId xmlns:a16="http://schemas.microsoft.com/office/drawing/2014/main" id="{AA054AAB-7C64-B141-A1DB-0B43477A25FF}"/>
              </a:ext>
            </a:extLst>
          </p:cNvPr>
          <p:cNvSpPr>
            <a:spLocks noGrp="1"/>
          </p:cNvSpPr>
          <p:nvPr>
            <p:ph type="sldNum" sz="quarter" idx="10"/>
          </p:nvPr>
        </p:nvSpPr>
        <p:spPr/>
        <p:txBody>
          <a:bodyPr/>
          <a:lstStyle/>
          <a:p>
            <a:fld id="{2BE017B6-6466-CA44-A203-DCC007137B39}" type="slidenum">
              <a:rPr lang="en-US" smtClean="0"/>
              <a:pPr/>
              <a:t>31</a:t>
            </a:fld>
            <a:endParaRPr lang="en-US" dirty="0"/>
          </a:p>
        </p:txBody>
      </p:sp>
    </p:spTree>
    <p:extLst>
      <p:ext uri="{BB962C8B-B14F-4D97-AF65-F5344CB8AC3E}">
        <p14:creationId xmlns:p14="http://schemas.microsoft.com/office/powerpoint/2010/main" val="223968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74" y="117665"/>
            <a:ext cx="5671261" cy="1325563"/>
          </a:xfrm>
        </p:spPr>
        <p:txBody>
          <a:bodyPr/>
          <a:lstStyle/>
          <a:p>
            <a:r>
              <a:rPr lang="en-US" dirty="0"/>
              <a:t>CPUs vs GPUs</a:t>
            </a:r>
          </a:p>
        </p:txBody>
      </p:sp>
      <p:sp>
        <p:nvSpPr>
          <p:cNvPr id="6" name="Content Placeholder 5"/>
          <p:cNvSpPr>
            <a:spLocks noGrp="1"/>
          </p:cNvSpPr>
          <p:nvPr>
            <p:ph sz="half" idx="1"/>
          </p:nvPr>
        </p:nvSpPr>
        <p:spPr>
          <a:xfrm>
            <a:off x="164874" y="1681933"/>
            <a:ext cx="5830977" cy="5039541"/>
          </a:xfrm>
        </p:spPr>
        <p:txBody>
          <a:bodyPr>
            <a:normAutofit fontScale="92500" lnSpcReduction="10000"/>
          </a:bodyPr>
          <a:lstStyle/>
          <a:p>
            <a:r>
              <a:rPr lang="en-US" dirty="0"/>
              <a:t>CPU - millions of transistors [3], ~ 4-8 cores. </a:t>
            </a:r>
          </a:p>
          <a:p>
            <a:r>
              <a:rPr lang="en-US" dirty="0"/>
              <a:t>GPU - 100s of smaller processing cores [4], known as Arithmetic Logic Units [ALUs]). </a:t>
            </a:r>
          </a:p>
          <a:p>
            <a:r>
              <a:rPr lang="en-US" dirty="0"/>
              <a:t>CPU - Low latency &amp; reasonable throughput. Computes a job as fast as possible.</a:t>
            </a:r>
          </a:p>
          <a:p>
            <a:r>
              <a:rPr lang="en-US" dirty="0"/>
              <a:t>GPU - High throughput &amp; reasonable latency (</a:t>
            </a:r>
            <a:r>
              <a:rPr lang="en-US" i="1" dirty="0"/>
              <a:t>delay between a user's action and an application's response to that action</a:t>
            </a:r>
            <a:r>
              <a:rPr lang="en-US" dirty="0"/>
              <a:t>). Computes many jobs within a reasonable timeframe.</a:t>
            </a:r>
            <a:endParaRPr lang="en-US" sz="3000"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5</a:t>
            </a:fld>
            <a:endParaRPr lang="en-US" dirty="0"/>
          </a:p>
        </p:txBody>
      </p:sp>
      <p:pic>
        <p:nvPicPr>
          <p:cNvPr id="9" name="Content Placeholder 8">
            <a:extLst>
              <a:ext uri="{FF2B5EF4-FFF2-40B4-BE49-F238E27FC236}">
                <a16:creationId xmlns:a16="http://schemas.microsoft.com/office/drawing/2014/main" id="{FE84BE4E-558A-5748-B84E-4D2B70CE61F6}"/>
              </a:ext>
            </a:extLst>
          </p:cNvPr>
          <p:cNvPicPr>
            <a:picLocks noGrp="1" noChangeAspect="1"/>
          </p:cNvPicPr>
          <p:nvPr>
            <p:ph sz="half" idx="2"/>
          </p:nvPr>
        </p:nvPicPr>
        <p:blipFill>
          <a:blip r:embed="rId3"/>
          <a:stretch>
            <a:fillRect/>
          </a:stretch>
        </p:blipFill>
        <p:spPr>
          <a:xfrm>
            <a:off x="6355865" y="313608"/>
            <a:ext cx="5671261" cy="3215203"/>
          </a:xfrm>
        </p:spPr>
      </p:pic>
    </p:spTree>
    <p:extLst>
      <p:ext uri="{BB962C8B-B14F-4D97-AF65-F5344CB8AC3E}">
        <p14:creationId xmlns:p14="http://schemas.microsoft.com/office/powerpoint/2010/main" val="6224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7B45D1C-5715-4341-8090-EDA9B7A1D298}"/>
              </a:ext>
            </a:extLst>
          </p:cNvPr>
          <p:cNvSpPr>
            <a:spLocks noGrp="1"/>
          </p:cNvSpPr>
          <p:nvPr>
            <p:ph idx="1"/>
          </p:nvPr>
        </p:nvSpPr>
        <p:spPr>
          <a:xfrm>
            <a:off x="431800" y="1593669"/>
            <a:ext cx="10136051" cy="4885508"/>
          </a:xfrm>
        </p:spPr>
        <p:txBody>
          <a:bodyPr>
            <a:normAutofit/>
          </a:bodyPr>
          <a:lstStyle/>
          <a:p>
            <a:r>
              <a:rPr lang="en-US" dirty="0"/>
              <a:t>GPUs used as co-processors to accelerate CPUs for computing.</a:t>
            </a:r>
          </a:p>
          <a:p>
            <a:r>
              <a:rPr lang="en-US" dirty="0"/>
              <a:t>Accelerates by offloading compute-intensive, time consuming portions of code. </a:t>
            </a:r>
          </a:p>
          <a:p>
            <a:r>
              <a:rPr lang="en-US" dirty="0"/>
              <a:t>Massively parallel architecture of GPU is responsible for its high compute performance.</a:t>
            </a:r>
          </a:p>
          <a:p>
            <a:r>
              <a:rPr lang="en-US" dirty="0"/>
              <a:t>CPU cores smarter than individual GPU cores. They process large &amp; broad instruction sets, manage I/O of a computer. </a:t>
            </a:r>
          </a:p>
          <a:p>
            <a:r>
              <a:rPr lang="en-US" dirty="0"/>
              <a:t>GPU cannot do that but processes data several orders of magnitude faster than a CPU due to massive parallelism.</a:t>
            </a:r>
          </a:p>
        </p:txBody>
      </p:sp>
      <p:sp>
        <p:nvSpPr>
          <p:cNvPr id="6" name="Title 5">
            <a:extLst>
              <a:ext uri="{FF2B5EF4-FFF2-40B4-BE49-F238E27FC236}">
                <a16:creationId xmlns:a16="http://schemas.microsoft.com/office/drawing/2014/main" id="{77D1D107-460C-E64A-8C7C-99E38093222C}"/>
              </a:ext>
            </a:extLst>
          </p:cNvPr>
          <p:cNvSpPr>
            <a:spLocks noGrp="1"/>
          </p:cNvSpPr>
          <p:nvPr>
            <p:ph type="title"/>
          </p:nvPr>
        </p:nvSpPr>
        <p:spPr>
          <a:xfrm>
            <a:off x="790303" y="136525"/>
            <a:ext cx="10515600" cy="1325563"/>
          </a:xfrm>
        </p:spPr>
        <p:txBody>
          <a:bodyPr/>
          <a:lstStyle/>
          <a:p>
            <a:r>
              <a:rPr lang="en-US" dirty="0"/>
              <a:t>CPUs vs GPUs contd.</a:t>
            </a:r>
          </a:p>
        </p:txBody>
      </p:sp>
      <p:sp>
        <p:nvSpPr>
          <p:cNvPr id="5" name="Slide Number Placeholder 4">
            <a:extLst>
              <a:ext uri="{FF2B5EF4-FFF2-40B4-BE49-F238E27FC236}">
                <a16:creationId xmlns:a16="http://schemas.microsoft.com/office/drawing/2014/main" id="{298E8CDE-28A9-174E-B88B-48EDE31F2E2C}"/>
              </a:ext>
            </a:extLst>
          </p:cNvPr>
          <p:cNvSpPr>
            <a:spLocks noGrp="1"/>
          </p:cNvSpPr>
          <p:nvPr>
            <p:ph type="sldNum" sz="quarter" idx="10"/>
          </p:nvPr>
        </p:nvSpPr>
        <p:spPr/>
        <p:txBody>
          <a:bodyPr/>
          <a:lstStyle/>
          <a:p>
            <a:fld id="{2BE017B6-6466-CA44-A203-DCC007137B39}" type="slidenum">
              <a:rPr lang="en-US" smtClean="0"/>
              <a:pPr/>
              <a:t>6</a:t>
            </a:fld>
            <a:endParaRPr lang="en-US" dirty="0"/>
          </a:p>
        </p:txBody>
      </p:sp>
    </p:spTree>
    <p:extLst>
      <p:ext uri="{BB962C8B-B14F-4D97-AF65-F5344CB8AC3E}">
        <p14:creationId xmlns:p14="http://schemas.microsoft.com/office/powerpoint/2010/main" val="149525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A4D01D-7425-E24E-84F7-49DD108E92B1}"/>
              </a:ext>
            </a:extLst>
          </p:cNvPr>
          <p:cNvSpPr>
            <a:spLocks noGrp="1"/>
          </p:cNvSpPr>
          <p:nvPr>
            <p:ph idx="1"/>
          </p:nvPr>
        </p:nvSpPr>
        <p:spPr>
          <a:xfrm>
            <a:off x="825137" y="1542508"/>
            <a:ext cx="9860280" cy="5118100"/>
          </a:xfrm>
        </p:spPr>
        <p:txBody>
          <a:bodyPr/>
          <a:lstStyle/>
          <a:p>
            <a:r>
              <a:rPr lang="en-US" dirty="0"/>
              <a:t>CPUs &amp; GPUs work together to increase throughput (</a:t>
            </a:r>
            <a:r>
              <a:rPr lang="en-US" i="1" dirty="0"/>
              <a:t>amount of data that can be transferred from one location to another in a given amount of time</a:t>
            </a:r>
            <a:r>
              <a:rPr lang="en-US" dirty="0"/>
              <a:t>) of data &amp; number of simultaneous calculations within an application [5].</a:t>
            </a:r>
          </a:p>
          <a:p>
            <a:r>
              <a:rPr lang="en-US" dirty="0"/>
              <a:t>GPU cannot fully replace a CPU but complements it and completes more work in same time compared to a CPU.</a:t>
            </a:r>
          </a:p>
          <a:p>
            <a:r>
              <a:rPr lang="en-US" dirty="0"/>
              <a:t>GPU performs a narrower range of more specialized tasks (</a:t>
            </a:r>
            <a:r>
              <a:rPr lang="en-US" i="1" dirty="0"/>
              <a:t>usually mathematical</a:t>
            </a:r>
            <a:r>
              <a:rPr lang="en-US" dirty="0"/>
              <a:t>). </a:t>
            </a:r>
          </a:p>
          <a:p>
            <a:endParaRPr lang="en-US" dirty="0"/>
          </a:p>
        </p:txBody>
      </p:sp>
      <p:sp>
        <p:nvSpPr>
          <p:cNvPr id="3" name="Slide Number Placeholder 2">
            <a:extLst>
              <a:ext uri="{FF2B5EF4-FFF2-40B4-BE49-F238E27FC236}">
                <a16:creationId xmlns:a16="http://schemas.microsoft.com/office/drawing/2014/main" id="{DF75E0D8-75D6-1D49-A2B1-D03A26E83724}"/>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Tree>
    <p:extLst>
      <p:ext uri="{BB962C8B-B14F-4D97-AF65-F5344CB8AC3E}">
        <p14:creationId xmlns:p14="http://schemas.microsoft.com/office/powerpoint/2010/main" val="410074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CB48E-3635-5C4C-9E53-729C4AC2BF5D}"/>
              </a:ext>
            </a:extLst>
          </p:cNvPr>
          <p:cNvSpPr>
            <a:spLocks noGrp="1"/>
          </p:cNvSpPr>
          <p:nvPr>
            <p:ph idx="1"/>
          </p:nvPr>
        </p:nvSpPr>
        <p:spPr>
          <a:xfrm>
            <a:off x="524688" y="1551124"/>
            <a:ext cx="10922000" cy="5118100"/>
          </a:xfrm>
        </p:spPr>
        <p:txBody>
          <a:bodyPr/>
          <a:lstStyle/>
          <a:p>
            <a:r>
              <a:rPr lang="en-US" dirty="0"/>
              <a:t>GPUs have </a:t>
            </a:r>
            <a:r>
              <a:rPr lang="en-US" b="1" dirty="0"/>
              <a:t>many cores</a:t>
            </a:r>
            <a:r>
              <a:rPr lang="en-US" dirty="0"/>
              <a:t>, handle </a:t>
            </a:r>
            <a:r>
              <a:rPr lang="en-US" b="1" dirty="0"/>
              <a:t>high throughput. </a:t>
            </a:r>
          </a:p>
          <a:p>
            <a:r>
              <a:rPr lang="en-US" dirty="0"/>
              <a:t>Known for </a:t>
            </a:r>
            <a:r>
              <a:rPr lang="en-US" b="1" dirty="0"/>
              <a:t>parallel processing </a:t>
            </a:r>
            <a:r>
              <a:rPr lang="en-US" dirty="0"/>
              <a:t>with performing thousands of operations at once [6]. </a:t>
            </a:r>
          </a:p>
          <a:p>
            <a:r>
              <a:rPr lang="en-US" dirty="0"/>
              <a:t>Highly optimized for carrying out mathematical calculations, such as matrix multiplication, on </a:t>
            </a:r>
            <a:r>
              <a:rPr lang="en-US" b="1" dirty="0"/>
              <a:t>large data sets</a:t>
            </a:r>
            <a:r>
              <a:rPr lang="en-US" dirty="0"/>
              <a:t>.</a:t>
            </a:r>
          </a:p>
          <a:p>
            <a:r>
              <a:rPr lang="en-US" dirty="0"/>
              <a:t>CPUs have </a:t>
            </a:r>
            <a:r>
              <a:rPr lang="en-US" b="1" dirty="0"/>
              <a:t>several cores</a:t>
            </a:r>
            <a:r>
              <a:rPr lang="en-US" dirty="0"/>
              <a:t>, offer </a:t>
            </a:r>
            <a:r>
              <a:rPr lang="en-US" b="1" dirty="0"/>
              <a:t>low latency</a:t>
            </a:r>
            <a:r>
              <a:rPr lang="en-US" dirty="0"/>
              <a:t>. </a:t>
            </a:r>
          </a:p>
          <a:p>
            <a:r>
              <a:rPr lang="en-US" dirty="0"/>
              <a:t>Good for </a:t>
            </a:r>
            <a:r>
              <a:rPr lang="en-US" b="1" dirty="0"/>
              <a:t>serial programming </a:t>
            </a:r>
            <a:r>
              <a:rPr lang="en-US" dirty="0"/>
              <a:t>but do only handful of operations at once.</a:t>
            </a:r>
          </a:p>
          <a:p>
            <a:r>
              <a:rPr lang="en-US" b="1" dirty="0"/>
              <a:t>Logical processing </a:t>
            </a:r>
            <a:r>
              <a:rPr lang="en-US" dirty="0"/>
              <a:t>better suited for CPUs.</a:t>
            </a:r>
          </a:p>
          <a:p>
            <a:r>
              <a:rPr lang="en-US" dirty="0"/>
              <a:t>Check out: </a:t>
            </a:r>
            <a:r>
              <a:rPr lang="en-US" u="sng" dirty="0">
                <a:hlinkClick r:id="rId3"/>
              </a:rPr>
              <a:t>https://www.youtube.com/watch?v=ZrJeYFxpUyQ</a:t>
            </a:r>
            <a:endParaRPr lang="en-US" dirty="0"/>
          </a:p>
        </p:txBody>
      </p:sp>
      <p:sp>
        <p:nvSpPr>
          <p:cNvPr id="3" name="Slide Number Placeholder 2">
            <a:extLst>
              <a:ext uri="{FF2B5EF4-FFF2-40B4-BE49-F238E27FC236}">
                <a16:creationId xmlns:a16="http://schemas.microsoft.com/office/drawing/2014/main" id="{9F3FDA30-AE50-794E-972A-DEFDF1945D6A}"/>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C89CBB01-A2F6-F64E-ADDB-B094E497DDF0}"/>
              </a:ext>
            </a:extLst>
          </p:cNvPr>
          <p:cNvSpPr>
            <a:spLocks noGrp="1"/>
          </p:cNvSpPr>
          <p:nvPr>
            <p:ph type="title"/>
          </p:nvPr>
        </p:nvSpPr>
        <p:spPr>
          <a:xfrm>
            <a:off x="838200" y="188776"/>
            <a:ext cx="10515600" cy="1325563"/>
          </a:xfrm>
        </p:spPr>
        <p:txBody>
          <a:bodyPr/>
          <a:lstStyle/>
          <a:p>
            <a:r>
              <a:rPr lang="en-US" dirty="0"/>
              <a:t>What are GPUs &amp; CPUs Good For?</a:t>
            </a:r>
          </a:p>
        </p:txBody>
      </p:sp>
    </p:spTree>
    <p:extLst>
      <p:ext uri="{BB962C8B-B14F-4D97-AF65-F5344CB8AC3E}">
        <p14:creationId xmlns:p14="http://schemas.microsoft.com/office/powerpoint/2010/main" val="46288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AD49D4-4427-7B4F-AE1A-8CE99CE43C83}"/>
              </a:ext>
            </a:extLst>
          </p:cNvPr>
          <p:cNvSpPr>
            <a:spLocks noGrp="1"/>
          </p:cNvSpPr>
          <p:nvPr>
            <p:ph idx="1"/>
          </p:nvPr>
        </p:nvSpPr>
        <p:spPr/>
        <p:txBody>
          <a:bodyPr>
            <a:normAutofit lnSpcReduction="10000"/>
          </a:bodyPr>
          <a:lstStyle/>
          <a:p>
            <a:r>
              <a:rPr lang="en-US" dirty="0"/>
              <a:t>GPUs developed by NVIDIA.</a:t>
            </a:r>
          </a:p>
          <a:p>
            <a:r>
              <a:rPr lang="en-US" b="1" dirty="0"/>
              <a:t>k20m</a:t>
            </a:r>
            <a:r>
              <a:rPr lang="en-US" dirty="0"/>
              <a:t> - Launched in Jan 2013 [7].</a:t>
            </a:r>
          </a:p>
          <a:p>
            <a:r>
              <a:rPr lang="en-US" b="1" dirty="0"/>
              <a:t>k40m</a:t>
            </a:r>
            <a:r>
              <a:rPr lang="en-US" dirty="0"/>
              <a:t> - Launched in Nov 2013 [8].</a:t>
            </a:r>
          </a:p>
          <a:p>
            <a:r>
              <a:rPr lang="en-US" b="1" dirty="0"/>
              <a:t>k80</a:t>
            </a:r>
            <a:r>
              <a:rPr lang="en-US" dirty="0"/>
              <a:t> - Professional graphics card launched in Nov 2014 [9, 10].</a:t>
            </a:r>
          </a:p>
          <a:p>
            <a:r>
              <a:rPr lang="en-US" b="1" dirty="0"/>
              <a:t>p100</a:t>
            </a:r>
            <a:r>
              <a:rPr lang="en-US" dirty="0"/>
              <a:t> - Launched in June 2016 [11, 12].</a:t>
            </a:r>
          </a:p>
          <a:p>
            <a:r>
              <a:rPr lang="en-US" b="1" dirty="0"/>
              <a:t>v100-pcie</a:t>
            </a:r>
            <a:r>
              <a:rPr lang="en-US" dirty="0"/>
              <a:t> &amp; </a:t>
            </a:r>
            <a:r>
              <a:rPr lang="en-US" b="1" dirty="0"/>
              <a:t>v100-sxm2</a:t>
            </a:r>
            <a:r>
              <a:rPr lang="en-US" dirty="0"/>
              <a:t> - Professional graphics card launched in March 2018 [13, 14, 15].</a:t>
            </a:r>
          </a:p>
          <a:p>
            <a:r>
              <a:rPr lang="en-US" b="1" dirty="0"/>
              <a:t>T4</a:t>
            </a:r>
            <a:r>
              <a:rPr lang="en-US" dirty="0"/>
              <a:t> - Professional graphics card launched in Sept 2018 [16, 17].</a:t>
            </a:r>
          </a:p>
        </p:txBody>
      </p:sp>
      <p:sp>
        <p:nvSpPr>
          <p:cNvPr id="5" name="Title 4">
            <a:extLst>
              <a:ext uri="{FF2B5EF4-FFF2-40B4-BE49-F238E27FC236}">
                <a16:creationId xmlns:a16="http://schemas.microsoft.com/office/drawing/2014/main" id="{FEBB9529-A771-4A4E-83FB-CE1B3EA17800}"/>
              </a:ext>
            </a:extLst>
          </p:cNvPr>
          <p:cNvSpPr>
            <a:spLocks noGrp="1"/>
          </p:cNvSpPr>
          <p:nvPr>
            <p:ph type="title"/>
          </p:nvPr>
        </p:nvSpPr>
        <p:spPr/>
        <p:txBody>
          <a:bodyPr/>
          <a:lstStyle/>
          <a:p>
            <a:r>
              <a:rPr lang="en-US" dirty="0"/>
              <a:t>Various GPUs on Discovery</a:t>
            </a:r>
          </a:p>
        </p:txBody>
      </p:sp>
      <p:sp>
        <p:nvSpPr>
          <p:cNvPr id="3" name="Slide Number Placeholder 2">
            <a:extLst>
              <a:ext uri="{FF2B5EF4-FFF2-40B4-BE49-F238E27FC236}">
                <a16:creationId xmlns:a16="http://schemas.microsoft.com/office/drawing/2014/main" id="{D8096B04-725A-114B-AA9A-945BBB0DEEC7}"/>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Tree>
    <p:extLst>
      <p:ext uri="{BB962C8B-B14F-4D97-AF65-F5344CB8AC3E}">
        <p14:creationId xmlns:p14="http://schemas.microsoft.com/office/powerpoint/2010/main" val="69982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C0A60E-1855-1548-B39D-94986F5CE93F}"/>
              </a:ext>
            </a:extLst>
          </p:cNvPr>
          <p:cNvSpPr>
            <a:spLocks noGrp="1"/>
          </p:cNvSpPr>
          <p:nvPr>
            <p:ph idx="1"/>
          </p:nvPr>
        </p:nvSpPr>
        <p:spPr>
          <a:xfrm>
            <a:off x="380995" y="1692001"/>
            <a:ext cx="11379205" cy="4761050"/>
          </a:xfrm>
        </p:spPr>
        <p:txBody>
          <a:bodyPr>
            <a:normAutofit fontScale="85000" lnSpcReduction="20000"/>
          </a:bodyPr>
          <a:lstStyle/>
          <a:p>
            <a:r>
              <a:rPr lang="en-US" dirty="0"/>
              <a:t>Access </a:t>
            </a:r>
            <a:r>
              <a:rPr lang="en-US" i="1" dirty="0" err="1"/>
              <a:t>gpu</a:t>
            </a:r>
            <a:r>
              <a:rPr lang="en-US" dirty="0"/>
              <a:t> partition using </a:t>
            </a:r>
            <a:r>
              <a:rPr lang="en-US" b="1" i="1" dirty="0"/>
              <a:t>--</a:t>
            </a:r>
            <a:r>
              <a:rPr lang="en-US" b="1" i="1" dirty="0" err="1"/>
              <a:t>gres</a:t>
            </a:r>
            <a:r>
              <a:rPr lang="en-US" b="1" i="1" dirty="0"/>
              <a:t>=</a:t>
            </a:r>
            <a:r>
              <a:rPr lang="en-US" dirty="0"/>
              <a:t> flag while running </a:t>
            </a:r>
            <a:r>
              <a:rPr lang="en-US" b="1" dirty="0" err="1"/>
              <a:t>srun</a:t>
            </a:r>
            <a:r>
              <a:rPr lang="en-US" dirty="0"/>
              <a:t> or </a:t>
            </a:r>
            <a:r>
              <a:rPr lang="en-US" b="1" dirty="0" err="1"/>
              <a:t>sbatch</a:t>
            </a:r>
            <a:r>
              <a:rPr lang="en-US" dirty="0"/>
              <a:t>. </a:t>
            </a:r>
          </a:p>
          <a:p>
            <a:r>
              <a:rPr lang="en-US" dirty="0"/>
              <a:t>Only a </a:t>
            </a:r>
            <a:r>
              <a:rPr lang="en-US" b="1" dirty="0"/>
              <a:t>single</a:t>
            </a:r>
            <a:r>
              <a:rPr lang="en-US" dirty="0"/>
              <a:t> </a:t>
            </a:r>
            <a:r>
              <a:rPr lang="en-US" dirty="0" err="1"/>
              <a:t>gpu</a:t>
            </a:r>
            <a:r>
              <a:rPr lang="en-US" dirty="0"/>
              <a:t> (</a:t>
            </a:r>
            <a:r>
              <a:rPr lang="en-US" i="1" dirty="0"/>
              <a:t>--</a:t>
            </a:r>
            <a:r>
              <a:rPr lang="en-US" i="1" dirty="0" err="1"/>
              <a:t>gres</a:t>
            </a:r>
            <a:r>
              <a:rPr lang="en-US" i="1" dirty="0"/>
              <a:t>=gpu:1</a:t>
            </a:r>
            <a:r>
              <a:rPr lang="en-US" dirty="0"/>
              <a:t>) can be accessed on </a:t>
            </a:r>
            <a:r>
              <a:rPr lang="en-US" dirty="0" err="1"/>
              <a:t>gpu</a:t>
            </a:r>
            <a:r>
              <a:rPr lang="en-US" dirty="0"/>
              <a:t> partition.</a:t>
            </a:r>
          </a:p>
          <a:p>
            <a:r>
              <a:rPr lang="en-US" dirty="0"/>
              <a:t>Various types of GPUs can be accessed using option:</a:t>
            </a:r>
            <a:br>
              <a:rPr lang="en-US" dirty="0"/>
            </a:br>
            <a:r>
              <a:rPr lang="en-US" dirty="0"/>
              <a:t> </a:t>
            </a:r>
            <a:r>
              <a:rPr lang="en-US" b="1" i="1" dirty="0"/>
              <a:t>--</a:t>
            </a:r>
            <a:r>
              <a:rPr lang="en-US" b="1" i="1" dirty="0" err="1"/>
              <a:t>gres</a:t>
            </a:r>
            <a:r>
              <a:rPr lang="en-US" b="1" i="1" dirty="0"/>
              <a:t>=gpu:gpu-type:1</a:t>
            </a:r>
          </a:p>
          <a:p>
            <a:r>
              <a:rPr lang="en-US" dirty="0"/>
              <a:t>For details go to: </a:t>
            </a:r>
            <a:br>
              <a:rPr lang="en-US" dirty="0"/>
            </a:br>
            <a:r>
              <a:rPr lang="en-US" u="sng" dirty="0">
                <a:hlinkClick r:id="rId2"/>
              </a:rPr>
              <a:t>https://rc-docs.northeastern.edu/en/latest/using-discovery/workingwithgpu.html</a:t>
            </a:r>
            <a:endParaRPr lang="en-US" u="sng" dirty="0"/>
          </a:p>
          <a:p>
            <a:r>
              <a:rPr lang="en-US" dirty="0"/>
              <a:t>Demo </a:t>
            </a:r>
          </a:p>
          <a:p>
            <a:pPr marL="914400" lvl="1" indent="-457200">
              <a:buFont typeface="+mj-lt"/>
              <a:buAutoNum type="alphaLcPeriod"/>
            </a:pPr>
            <a:r>
              <a:rPr lang="en-US" dirty="0"/>
              <a:t>Login to Discovery: </a:t>
            </a:r>
            <a:r>
              <a:rPr lang="en-US" dirty="0" err="1"/>
              <a:t>ssh</a:t>
            </a:r>
            <a:r>
              <a:rPr lang="en-US" dirty="0"/>
              <a:t> </a:t>
            </a:r>
            <a:r>
              <a:rPr lang="en-US" dirty="0">
                <a:hlinkClick r:id="rId3"/>
              </a:rPr>
              <a:t>username@login.discovery.neu.edu</a:t>
            </a:r>
            <a:endParaRPr lang="en-US" dirty="0"/>
          </a:p>
          <a:p>
            <a:pPr marL="914400" lvl="1" indent="-457200">
              <a:buFont typeface="+mj-lt"/>
              <a:buAutoNum type="alphaLcPeriod"/>
            </a:pPr>
            <a:r>
              <a:rPr lang="en-US" dirty="0" err="1"/>
              <a:t>srun</a:t>
            </a:r>
            <a:r>
              <a:rPr lang="en-US" dirty="0"/>
              <a:t> --partition=</a:t>
            </a:r>
            <a:r>
              <a:rPr lang="en-US" dirty="0" err="1"/>
              <a:t>gpu</a:t>
            </a:r>
            <a:r>
              <a:rPr lang="en-US" dirty="0"/>
              <a:t> --nodes=1 --</a:t>
            </a:r>
            <a:r>
              <a:rPr lang="en-US" dirty="0" err="1"/>
              <a:t>pty</a:t>
            </a:r>
            <a:r>
              <a:rPr lang="en-US" dirty="0"/>
              <a:t> --export=All --</a:t>
            </a:r>
            <a:r>
              <a:rPr lang="en-US" dirty="0" err="1"/>
              <a:t>gres</a:t>
            </a:r>
            <a:r>
              <a:rPr lang="en-US" dirty="0"/>
              <a:t>=gpu:1 --mem=1G --time=00:30:00 /bin/bash</a:t>
            </a:r>
          </a:p>
          <a:p>
            <a:pPr marL="914400" lvl="1" indent="-457200">
              <a:buFont typeface="+mj-lt"/>
              <a:buAutoNum type="alphaLcPeriod"/>
            </a:pPr>
            <a:r>
              <a:rPr lang="en-US" dirty="0"/>
              <a:t>exit</a:t>
            </a:r>
          </a:p>
          <a:p>
            <a:pPr marL="914400" lvl="1" indent="-457200">
              <a:buFont typeface="+mj-lt"/>
              <a:buAutoNum type="alphaLcPeriod"/>
            </a:pPr>
            <a:r>
              <a:rPr lang="en-US" dirty="0" err="1"/>
              <a:t>srun</a:t>
            </a:r>
            <a:r>
              <a:rPr lang="en-US" dirty="0"/>
              <a:t> --partition=</a:t>
            </a:r>
            <a:r>
              <a:rPr lang="en-US" dirty="0" err="1"/>
              <a:t>gpu</a:t>
            </a:r>
            <a:r>
              <a:rPr lang="en-US" dirty="0"/>
              <a:t> --nodes=1 --</a:t>
            </a:r>
            <a:r>
              <a:rPr lang="en-US" dirty="0" err="1"/>
              <a:t>pty</a:t>
            </a:r>
            <a:r>
              <a:rPr lang="en-US" dirty="0"/>
              <a:t> --export=All --</a:t>
            </a:r>
            <a:r>
              <a:rPr lang="en-US" dirty="0" err="1"/>
              <a:t>gres</a:t>
            </a:r>
            <a:r>
              <a:rPr lang="en-US" dirty="0"/>
              <a:t>=gpu:k80:1 --mem=1G </a:t>
            </a:r>
            <a:br>
              <a:rPr lang="en-US" dirty="0"/>
            </a:br>
            <a:r>
              <a:rPr lang="en-US" dirty="0"/>
              <a:t>--time=00:30:00 /bin/bash</a:t>
            </a:r>
          </a:p>
          <a:p>
            <a:pPr marL="914400" lvl="1" indent="-457200">
              <a:buFont typeface="+mj-lt"/>
              <a:buAutoNum type="alphaLcPeriod"/>
            </a:pPr>
            <a:r>
              <a:rPr lang="en-US" dirty="0"/>
              <a:t>exit</a:t>
            </a:r>
          </a:p>
        </p:txBody>
      </p:sp>
      <p:sp>
        <p:nvSpPr>
          <p:cNvPr id="3" name="Title 2">
            <a:extLst>
              <a:ext uri="{FF2B5EF4-FFF2-40B4-BE49-F238E27FC236}">
                <a16:creationId xmlns:a16="http://schemas.microsoft.com/office/drawing/2014/main" id="{35D37EC0-A923-1741-A91F-59274C0F1464}"/>
              </a:ext>
            </a:extLst>
          </p:cNvPr>
          <p:cNvSpPr>
            <a:spLocks noGrp="1"/>
          </p:cNvSpPr>
          <p:nvPr>
            <p:ph type="title"/>
          </p:nvPr>
        </p:nvSpPr>
        <p:spPr/>
        <p:txBody>
          <a:bodyPr/>
          <a:lstStyle/>
          <a:p>
            <a:r>
              <a:rPr lang="en-US" dirty="0"/>
              <a:t>How to access them?</a:t>
            </a:r>
          </a:p>
        </p:txBody>
      </p:sp>
      <p:sp>
        <p:nvSpPr>
          <p:cNvPr id="4" name="Slide Number Placeholder 3">
            <a:extLst>
              <a:ext uri="{FF2B5EF4-FFF2-40B4-BE49-F238E27FC236}">
                <a16:creationId xmlns:a16="http://schemas.microsoft.com/office/drawing/2014/main" id="{3FE38645-D790-1547-B821-36ABC16D00EF}"/>
              </a:ext>
            </a:extLst>
          </p:cNvPr>
          <p:cNvSpPr>
            <a:spLocks noGrp="1"/>
          </p:cNvSpPr>
          <p:nvPr>
            <p:ph type="sldNum" sz="quarter" idx="10"/>
          </p:nvPr>
        </p:nvSpPr>
        <p:spPr/>
        <p:txBody>
          <a:bodyPr/>
          <a:lstStyle/>
          <a:p>
            <a:fld id="{2BE017B6-6466-CA44-A203-DCC007137B39}" type="slidenum">
              <a:rPr lang="en-US" smtClean="0"/>
              <a:pPr/>
              <a:t>10</a:t>
            </a:fld>
            <a:endParaRPr lang="en-US" dirty="0"/>
          </a:p>
        </p:txBody>
      </p:sp>
    </p:spTree>
    <p:extLst>
      <p:ext uri="{BB962C8B-B14F-4D97-AF65-F5344CB8AC3E}">
        <p14:creationId xmlns:p14="http://schemas.microsoft.com/office/powerpoint/2010/main" val="260755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3971</TotalTime>
  <Words>4803</Words>
  <Application>Microsoft Office PowerPoint</Application>
  <PresentationFormat>Widescreen</PresentationFormat>
  <Paragraphs>435</Paragraphs>
  <Slides>31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 Math</vt:lpstr>
      <vt:lpstr>Real Head Pro</vt:lpstr>
      <vt:lpstr>Real Text Pro</vt:lpstr>
      <vt:lpstr>Real Text Pro Demibold</vt:lpstr>
      <vt:lpstr>Office Theme</vt:lpstr>
      <vt:lpstr>Using GPUs On Discovery </vt:lpstr>
      <vt:lpstr>PowerPoint Presentation</vt:lpstr>
      <vt:lpstr>What Are GPUs</vt:lpstr>
      <vt:lpstr>CPUs vs GPUs</vt:lpstr>
      <vt:lpstr>CPUs vs GPUs contd.</vt:lpstr>
      <vt:lpstr>PowerPoint Presentation</vt:lpstr>
      <vt:lpstr>What are GPUs &amp; CPUs Good For?</vt:lpstr>
      <vt:lpstr>Various GPUs on Discovery</vt:lpstr>
      <vt:lpstr>How to access them?</vt:lpstr>
      <vt:lpstr>Multi GPU Partition Access</vt:lpstr>
      <vt:lpstr>Parallel Computation Using GPUs</vt:lpstr>
      <vt:lpstr>Parallel Computation contd.</vt:lpstr>
      <vt:lpstr>PowerPoint Presentation</vt:lpstr>
      <vt:lpstr>GPU Computing</vt:lpstr>
      <vt:lpstr>GPU Programming Languages &amp; Directives</vt:lpstr>
      <vt:lpstr>CUDA </vt:lpstr>
      <vt:lpstr>PowerPoint Presentation</vt:lpstr>
      <vt:lpstr>PowerPoint Presentation</vt:lpstr>
      <vt:lpstr>Processing Flow</vt:lpstr>
      <vt:lpstr>Multi GPU Programming</vt:lpstr>
      <vt:lpstr>CUDA Basics</vt:lpstr>
      <vt:lpstr>CUDA Programming Workflow</vt:lpstr>
      <vt:lpstr>Cuda Examples </vt:lpstr>
      <vt:lpstr>Result</vt:lpstr>
      <vt:lpstr>PowerPoint Presentation</vt:lpstr>
      <vt:lpstr>PowerPoint Presentation</vt:lpstr>
      <vt:lpstr>PowerPoint Presentation</vt:lpstr>
      <vt:lpstr>PowerPoint Presentation</vt:lpstr>
      <vt:lpstr>References</vt:lpstr>
      <vt:lpstr>PowerPoint Presentation</vt:lpstr>
      <vt:lpstr>Thank you</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Cho, Julia</cp:lastModifiedBy>
  <cp:revision>76</cp:revision>
  <cp:lastPrinted>2019-03-27T19:18:08Z</cp:lastPrinted>
  <dcterms:created xsi:type="dcterms:W3CDTF">2019-05-16T14:42:28Z</dcterms:created>
  <dcterms:modified xsi:type="dcterms:W3CDTF">2020-11-09T19:24:57Z</dcterms:modified>
  <cp:category/>
</cp:coreProperties>
</file>