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45"/>
  </p:notesMasterIdLst>
  <p:sldIdLst>
    <p:sldId id="318" r:id="rId2"/>
    <p:sldId id="322" r:id="rId3"/>
    <p:sldId id="415" r:id="rId4"/>
    <p:sldId id="444" r:id="rId5"/>
    <p:sldId id="443" r:id="rId6"/>
    <p:sldId id="275" r:id="rId7"/>
    <p:sldId id="332" r:id="rId8"/>
    <p:sldId id="317" r:id="rId9"/>
    <p:sldId id="325" r:id="rId10"/>
    <p:sldId id="329" r:id="rId11"/>
    <p:sldId id="434" r:id="rId12"/>
    <p:sldId id="433" r:id="rId13"/>
    <p:sldId id="436" r:id="rId14"/>
    <p:sldId id="437" r:id="rId15"/>
    <p:sldId id="438" r:id="rId16"/>
    <p:sldId id="439" r:id="rId17"/>
    <p:sldId id="435" r:id="rId18"/>
    <p:sldId id="333" r:id="rId19"/>
    <p:sldId id="440" r:id="rId20"/>
    <p:sldId id="334" r:id="rId21"/>
    <p:sldId id="335" r:id="rId22"/>
    <p:sldId id="336" r:id="rId23"/>
    <p:sldId id="337" r:id="rId24"/>
    <p:sldId id="338" r:id="rId25"/>
    <p:sldId id="339" r:id="rId26"/>
    <p:sldId id="340" r:id="rId27"/>
    <p:sldId id="441" r:id="rId28"/>
    <p:sldId id="452" r:id="rId29"/>
    <p:sldId id="471" r:id="rId30"/>
    <p:sldId id="446" r:id="rId31"/>
    <p:sldId id="447" r:id="rId32"/>
    <p:sldId id="448" r:id="rId33"/>
    <p:sldId id="449" r:id="rId34"/>
    <p:sldId id="432" r:id="rId35"/>
    <p:sldId id="450" r:id="rId36"/>
    <p:sldId id="451" r:id="rId37"/>
    <p:sldId id="342" r:id="rId38"/>
    <p:sldId id="276" r:id="rId39"/>
    <p:sldId id="431" r:id="rId40"/>
    <p:sldId id="326" r:id="rId41"/>
    <p:sldId id="331" r:id="rId42"/>
    <p:sldId id="327" r:id="rId43"/>
    <p:sldId id="32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92B"/>
    <a:srgbClr val="E11A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94740"/>
  </p:normalViewPr>
  <p:slideViewPr>
    <p:cSldViewPr snapToGrid="0">
      <p:cViewPr varScale="1">
        <p:scale>
          <a:sx n="124" d="100"/>
          <a:sy n="124" d="100"/>
        </p:scale>
        <p:origin x="6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Manasvita" userId="b2777bbc-8c28-4ef4-a885-611424095b67" providerId="ADAL" clId="{55E9EB87-6098-B04F-9DCA-45DE152AD59D}"/>
    <pc:docChg chg="undo custSel addSld delSld modSld">
      <pc:chgData name="Joshi, Manasvita" userId="b2777bbc-8c28-4ef4-a885-611424095b67" providerId="ADAL" clId="{55E9EB87-6098-B04F-9DCA-45DE152AD59D}" dt="2021-10-14T02:11:51.487" v="1181" actId="1038"/>
      <pc:docMkLst>
        <pc:docMk/>
      </pc:docMkLst>
      <pc:sldChg chg="modSp mod">
        <pc:chgData name="Joshi, Manasvita" userId="b2777bbc-8c28-4ef4-a885-611424095b67" providerId="ADAL" clId="{55E9EB87-6098-B04F-9DCA-45DE152AD59D}" dt="2021-10-13T01:51:42.979" v="41" actId="20577"/>
        <pc:sldMkLst>
          <pc:docMk/>
          <pc:sldMk cId="2934323297" sldId="322"/>
        </pc:sldMkLst>
        <pc:spChg chg="mod">
          <ac:chgData name="Joshi, Manasvita" userId="b2777bbc-8c28-4ef4-a885-611424095b67" providerId="ADAL" clId="{55E9EB87-6098-B04F-9DCA-45DE152AD59D}" dt="2021-10-13T01:51:42.979" v="41" actId="20577"/>
          <ac:spMkLst>
            <pc:docMk/>
            <pc:sldMk cId="2934323297" sldId="322"/>
            <ac:spMk id="2" creationId="{00000000-0000-0000-0000-000000000000}"/>
          </ac:spMkLst>
        </pc:spChg>
      </pc:sldChg>
      <pc:sldChg chg="modSp mod">
        <pc:chgData name="Joshi, Manasvita" userId="b2777bbc-8c28-4ef4-a885-611424095b67" providerId="ADAL" clId="{55E9EB87-6098-B04F-9DCA-45DE152AD59D}" dt="2021-10-14T01:12:31.786" v="906" actId="20577"/>
        <pc:sldMkLst>
          <pc:docMk/>
          <pc:sldMk cId="805068678" sldId="342"/>
        </pc:sldMkLst>
        <pc:spChg chg="mod">
          <ac:chgData name="Joshi, Manasvita" userId="b2777bbc-8c28-4ef4-a885-611424095b67" providerId="ADAL" clId="{55E9EB87-6098-B04F-9DCA-45DE152AD59D}" dt="2021-10-14T01:12:31.786" v="906" actId="20577"/>
          <ac:spMkLst>
            <pc:docMk/>
            <pc:sldMk cId="805068678" sldId="342"/>
            <ac:spMk id="2" creationId="{497FB79E-46F6-AB4D-9DA7-0985DDD2F6C8}"/>
          </ac:spMkLst>
        </pc:spChg>
        <pc:spChg chg="mod">
          <ac:chgData name="Joshi, Manasvita" userId="b2777bbc-8c28-4ef4-a885-611424095b67" providerId="ADAL" clId="{55E9EB87-6098-B04F-9DCA-45DE152AD59D}" dt="2021-10-14T01:12:02.530" v="868" actId="20577"/>
          <ac:spMkLst>
            <pc:docMk/>
            <pc:sldMk cId="805068678" sldId="342"/>
            <ac:spMk id="3" creationId="{C87C0AFF-4E06-A24E-BF8E-B2A54424B24B}"/>
          </ac:spMkLst>
        </pc:spChg>
      </pc:sldChg>
      <pc:sldChg chg="modSp add">
        <pc:chgData name="Joshi, Manasvita" userId="b2777bbc-8c28-4ef4-a885-611424095b67" providerId="ADAL" clId="{55E9EB87-6098-B04F-9DCA-45DE152AD59D}" dt="2021-10-14T01:18:38.075" v="931" actId="20577"/>
        <pc:sldMkLst>
          <pc:docMk/>
          <pc:sldMk cId="2398863855" sldId="415"/>
        </pc:sldMkLst>
        <pc:spChg chg="mod">
          <ac:chgData name="Joshi, Manasvita" userId="b2777bbc-8c28-4ef4-a885-611424095b67" providerId="ADAL" clId="{55E9EB87-6098-B04F-9DCA-45DE152AD59D}" dt="2021-10-14T01:18:38.075" v="931" actId="20577"/>
          <ac:spMkLst>
            <pc:docMk/>
            <pc:sldMk cId="2398863855" sldId="415"/>
            <ac:spMk id="2" creationId="{00000000-0000-0000-0000-000000000000}"/>
          </ac:spMkLst>
        </pc:spChg>
      </pc:sldChg>
      <pc:sldChg chg="del">
        <pc:chgData name="Joshi, Manasvita" userId="b2777bbc-8c28-4ef4-a885-611424095b67" providerId="ADAL" clId="{55E9EB87-6098-B04F-9DCA-45DE152AD59D}" dt="2021-10-14T01:26:59.080" v="1023" actId="2696"/>
        <pc:sldMkLst>
          <pc:docMk/>
          <pc:sldMk cId="997333211" sldId="419"/>
        </pc:sldMkLst>
      </pc:sldChg>
      <pc:sldChg chg="modSp mod">
        <pc:chgData name="Joshi, Manasvita" userId="b2777bbc-8c28-4ef4-a885-611424095b67" providerId="ADAL" clId="{55E9EB87-6098-B04F-9DCA-45DE152AD59D}" dt="2021-10-14T00:59:55.392" v="501" actId="27636"/>
        <pc:sldMkLst>
          <pc:docMk/>
          <pc:sldMk cId="167843382" sldId="432"/>
        </pc:sldMkLst>
        <pc:spChg chg="mod">
          <ac:chgData name="Joshi, Manasvita" userId="b2777bbc-8c28-4ef4-a885-611424095b67" providerId="ADAL" clId="{55E9EB87-6098-B04F-9DCA-45DE152AD59D}" dt="2021-10-14T00:59:55.392" v="501" actId="27636"/>
          <ac:spMkLst>
            <pc:docMk/>
            <pc:sldMk cId="167843382" sldId="432"/>
            <ac:spMk id="2" creationId="{20C9815F-FF3D-E74B-9778-758805D11BB7}"/>
          </ac:spMkLst>
        </pc:spChg>
      </pc:sldChg>
      <pc:sldChg chg="modSp mod">
        <pc:chgData name="Joshi, Manasvita" userId="b2777bbc-8c28-4ef4-a885-611424095b67" providerId="ADAL" clId="{55E9EB87-6098-B04F-9DCA-45DE152AD59D}" dt="2021-10-14T01:27:14.914" v="1025" actId="20577"/>
        <pc:sldMkLst>
          <pc:docMk/>
          <pc:sldMk cId="2041616961" sldId="434"/>
        </pc:sldMkLst>
        <pc:spChg chg="mod">
          <ac:chgData name="Joshi, Manasvita" userId="b2777bbc-8c28-4ef4-a885-611424095b67" providerId="ADAL" clId="{55E9EB87-6098-B04F-9DCA-45DE152AD59D}" dt="2021-10-14T01:27:14.914" v="1025" actId="20577"/>
          <ac:spMkLst>
            <pc:docMk/>
            <pc:sldMk cId="2041616961" sldId="434"/>
            <ac:spMk id="3" creationId="{01D73147-2A38-4547-8CA5-9F8F8123959C}"/>
          </ac:spMkLst>
        </pc:spChg>
      </pc:sldChg>
      <pc:sldChg chg="modSp mod">
        <pc:chgData name="Joshi, Manasvita" userId="b2777bbc-8c28-4ef4-a885-611424095b67" providerId="ADAL" clId="{55E9EB87-6098-B04F-9DCA-45DE152AD59D}" dt="2021-10-14T01:27:59.165" v="1027" actId="20577"/>
        <pc:sldMkLst>
          <pc:docMk/>
          <pc:sldMk cId="1787523576" sldId="435"/>
        </pc:sldMkLst>
        <pc:spChg chg="mod">
          <ac:chgData name="Joshi, Manasvita" userId="b2777bbc-8c28-4ef4-a885-611424095b67" providerId="ADAL" clId="{55E9EB87-6098-B04F-9DCA-45DE152AD59D}" dt="2021-10-14T01:27:59.165" v="1027" actId="20577"/>
          <ac:spMkLst>
            <pc:docMk/>
            <pc:sldMk cId="1787523576" sldId="435"/>
            <ac:spMk id="3" creationId="{01D73147-2A38-4547-8CA5-9F8F8123959C}"/>
          </ac:spMkLst>
        </pc:spChg>
      </pc:sldChg>
      <pc:sldChg chg="modSp mod">
        <pc:chgData name="Joshi, Manasvita" userId="b2777bbc-8c28-4ef4-a885-611424095b67" providerId="ADAL" clId="{55E9EB87-6098-B04F-9DCA-45DE152AD59D}" dt="2021-10-14T01:28:38.721" v="1029" actId="20577"/>
        <pc:sldMkLst>
          <pc:docMk/>
          <pc:sldMk cId="585906247" sldId="441"/>
        </pc:sldMkLst>
        <pc:spChg chg="mod">
          <ac:chgData name="Joshi, Manasvita" userId="b2777bbc-8c28-4ef4-a885-611424095b67" providerId="ADAL" clId="{55E9EB87-6098-B04F-9DCA-45DE152AD59D}" dt="2021-10-14T01:28:38.721" v="1029" actId="20577"/>
          <ac:spMkLst>
            <pc:docMk/>
            <pc:sldMk cId="585906247" sldId="441"/>
            <ac:spMk id="3" creationId="{01D73147-2A38-4547-8CA5-9F8F8123959C}"/>
          </ac:spMkLst>
        </pc:spChg>
      </pc:sldChg>
      <pc:sldChg chg="modSp mod">
        <pc:chgData name="Joshi, Manasvita" userId="b2777bbc-8c28-4ef4-a885-611424095b67" providerId="ADAL" clId="{55E9EB87-6098-B04F-9DCA-45DE152AD59D}" dt="2021-10-14T01:26:42.547" v="1022" actId="14100"/>
        <pc:sldMkLst>
          <pc:docMk/>
          <pc:sldMk cId="532466174" sldId="443"/>
        </pc:sldMkLst>
        <pc:spChg chg="mod">
          <ac:chgData name="Joshi, Manasvita" userId="b2777bbc-8c28-4ef4-a885-611424095b67" providerId="ADAL" clId="{55E9EB87-6098-B04F-9DCA-45DE152AD59D}" dt="2021-10-14T01:26:42.547" v="1022" actId="14100"/>
          <ac:spMkLst>
            <pc:docMk/>
            <pc:sldMk cId="532466174" sldId="443"/>
            <ac:spMk id="3" creationId="{63A11A40-D321-1F4A-AF48-0CAB3507B79A}"/>
          </ac:spMkLst>
        </pc:spChg>
        <pc:spChg chg="mod">
          <ac:chgData name="Joshi, Manasvita" userId="b2777bbc-8c28-4ef4-a885-611424095b67" providerId="ADAL" clId="{55E9EB87-6098-B04F-9DCA-45DE152AD59D}" dt="2021-10-14T01:26:04.939" v="1016" actId="1076"/>
          <ac:spMkLst>
            <pc:docMk/>
            <pc:sldMk cId="532466174" sldId="443"/>
            <ac:spMk id="6" creationId="{D1736C3F-696E-C04F-8BC8-D73D6E04C4E1}"/>
          </ac:spMkLst>
        </pc:spChg>
      </pc:sldChg>
      <pc:sldChg chg="modSp mod">
        <pc:chgData name="Joshi, Manasvita" userId="b2777bbc-8c28-4ef4-a885-611424095b67" providerId="ADAL" clId="{55E9EB87-6098-B04F-9DCA-45DE152AD59D}" dt="2021-10-14T01:20:43.357" v="949" actId="20577"/>
        <pc:sldMkLst>
          <pc:docMk/>
          <pc:sldMk cId="3834152162" sldId="444"/>
        </pc:sldMkLst>
        <pc:spChg chg="mod">
          <ac:chgData name="Joshi, Manasvita" userId="b2777bbc-8c28-4ef4-a885-611424095b67" providerId="ADAL" clId="{55E9EB87-6098-B04F-9DCA-45DE152AD59D}" dt="2021-10-14T01:20:43.357" v="949" actId="20577"/>
          <ac:spMkLst>
            <pc:docMk/>
            <pc:sldMk cId="3834152162" sldId="444"/>
            <ac:spMk id="2" creationId="{3C9A2819-8E41-AA45-BA1A-85D94C4097B3}"/>
          </ac:spMkLst>
        </pc:spChg>
        <pc:spChg chg="mod">
          <ac:chgData name="Joshi, Manasvita" userId="b2777bbc-8c28-4ef4-a885-611424095b67" providerId="ADAL" clId="{55E9EB87-6098-B04F-9DCA-45DE152AD59D}" dt="2021-10-14T01:20:23.383" v="944" actId="20577"/>
          <ac:spMkLst>
            <pc:docMk/>
            <pc:sldMk cId="3834152162" sldId="444"/>
            <ac:spMk id="16" creationId="{EB01D27B-8E5B-CC48-96EF-95B1B52EDCC2}"/>
          </ac:spMkLst>
        </pc:spChg>
      </pc:sldChg>
      <pc:sldChg chg="delSp mod">
        <pc:chgData name="Joshi, Manasvita" userId="b2777bbc-8c28-4ef4-a885-611424095b67" providerId="ADAL" clId="{55E9EB87-6098-B04F-9DCA-45DE152AD59D}" dt="2021-10-14T02:06:03.004" v="1140" actId="478"/>
        <pc:sldMkLst>
          <pc:docMk/>
          <pc:sldMk cId="3905146309" sldId="448"/>
        </pc:sldMkLst>
        <pc:spChg chg="del">
          <ac:chgData name="Joshi, Manasvita" userId="b2777bbc-8c28-4ef4-a885-611424095b67" providerId="ADAL" clId="{55E9EB87-6098-B04F-9DCA-45DE152AD59D}" dt="2021-10-14T02:06:03.004" v="1140" actId="478"/>
          <ac:spMkLst>
            <pc:docMk/>
            <pc:sldMk cId="3905146309" sldId="448"/>
            <ac:spMk id="7" creationId="{FF5A7EDB-8644-49A5-9574-0C57D7B10180}"/>
          </ac:spMkLst>
        </pc:spChg>
      </pc:sldChg>
      <pc:sldChg chg="modSp mod">
        <pc:chgData name="Joshi, Manasvita" userId="b2777bbc-8c28-4ef4-a885-611424095b67" providerId="ADAL" clId="{55E9EB87-6098-B04F-9DCA-45DE152AD59D}" dt="2021-10-14T02:06:37.951" v="1142" actId="20577"/>
        <pc:sldMkLst>
          <pc:docMk/>
          <pc:sldMk cId="3159349602" sldId="449"/>
        </pc:sldMkLst>
        <pc:spChg chg="mod">
          <ac:chgData name="Joshi, Manasvita" userId="b2777bbc-8c28-4ef4-a885-611424095b67" providerId="ADAL" clId="{55E9EB87-6098-B04F-9DCA-45DE152AD59D}" dt="2021-10-14T02:06:37.951" v="1142" actId="20577"/>
          <ac:spMkLst>
            <pc:docMk/>
            <pc:sldMk cId="3159349602" sldId="449"/>
            <ac:spMk id="2" creationId="{3C9A2819-8E41-AA45-BA1A-85D94C4097B3}"/>
          </ac:spMkLst>
        </pc:spChg>
      </pc:sldChg>
      <pc:sldChg chg="modSp new mod">
        <pc:chgData name="Joshi, Manasvita" userId="b2777bbc-8c28-4ef4-a885-611424095b67" providerId="ADAL" clId="{55E9EB87-6098-B04F-9DCA-45DE152AD59D}" dt="2021-10-14T02:09:23.262" v="1145" actId="20577"/>
        <pc:sldMkLst>
          <pc:docMk/>
          <pc:sldMk cId="3574176326" sldId="450"/>
        </pc:sldMkLst>
        <pc:spChg chg="mod">
          <ac:chgData name="Joshi, Manasvita" userId="b2777bbc-8c28-4ef4-a885-611424095b67" providerId="ADAL" clId="{55E9EB87-6098-B04F-9DCA-45DE152AD59D}" dt="2021-10-14T02:09:23.262" v="1145" actId="20577"/>
          <ac:spMkLst>
            <pc:docMk/>
            <pc:sldMk cId="3574176326" sldId="450"/>
            <ac:spMk id="2" creationId="{54427D39-9162-B742-869C-45D101219FA0}"/>
          </ac:spMkLst>
        </pc:spChg>
        <pc:spChg chg="mod">
          <ac:chgData name="Joshi, Manasvita" userId="b2777bbc-8c28-4ef4-a885-611424095b67" providerId="ADAL" clId="{55E9EB87-6098-B04F-9DCA-45DE152AD59D}" dt="2021-10-13T19:43:40.135" v="174" actId="20577"/>
          <ac:spMkLst>
            <pc:docMk/>
            <pc:sldMk cId="3574176326" sldId="450"/>
            <ac:spMk id="3" creationId="{4EB37B71-45B4-9F47-A5D0-51E6BD0433A9}"/>
          </ac:spMkLst>
        </pc:spChg>
      </pc:sldChg>
      <pc:sldChg chg="modSp new del mod">
        <pc:chgData name="Joshi, Manasvita" userId="b2777bbc-8c28-4ef4-a885-611424095b67" providerId="ADAL" clId="{55E9EB87-6098-B04F-9DCA-45DE152AD59D}" dt="2021-10-13T19:47:59.890" v="276" actId="2696"/>
        <pc:sldMkLst>
          <pc:docMk/>
          <pc:sldMk cId="1105425719" sldId="451"/>
        </pc:sldMkLst>
        <pc:spChg chg="mod">
          <ac:chgData name="Joshi, Manasvita" userId="b2777bbc-8c28-4ef4-a885-611424095b67" providerId="ADAL" clId="{55E9EB87-6098-B04F-9DCA-45DE152AD59D}" dt="2021-10-13T19:47:29.724" v="275" actId="20577"/>
          <ac:spMkLst>
            <pc:docMk/>
            <pc:sldMk cId="1105425719" sldId="451"/>
            <ac:spMk id="3" creationId="{138D771E-836F-D349-8C22-E1E12918D8FB}"/>
          </ac:spMkLst>
        </pc:spChg>
      </pc:sldChg>
      <pc:sldChg chg="addSp delSp modSp new mod">
        <pc:chgData name="Joshi, Manasvita" userId="b2777bbc-8c28-4ef4-a885-611424095b67" providerId="ADAL" clId="{55E9EB87-6098-B04F-9DCA-45DE152AD59D}" dt="2021-10-14T02:11:51.487" v="1181" actId="1038"/>
        <pc:sldMkLst>
          <pc:docMk/>
          <pc:sldMk cId="2316971123" sldId="451"/>
        </pc:sldMkLst>
        <pc:spChg chg="mod">
          <ac:chgData name="Joshi, Manasvita" userId="b2777bbc-8c28-4ef4-a885-611424095b67" providerId="ADAL" clId="{55E9EB87-6098-B04F-9DCA-45DE152AD59D}" dt="2021-10-14T02:11:51.487" v="1181" actId="1038"/>
          <ac:spMkLst>
            <pc:docMk/>
            <pc:sldMk cId="2316971123" sldId="451"/>
            <ac:spMk id="2" creationId="{8197A1C2-E86A-0649-A863-7849B7D9BDE8}"/>
          </ac:spMkLst>
        </pc:spChg>
        <pc:spChg chg="mod">
          <ac:chgData name="Joshi, Manasvita" userId="b2777bbc-8c28-4ef4-a885-611424095b67" providerId="ADAL" clId="{55E9EB87-6098-B04F-9DCA-45DE152AD59D}" dt="2021-10-14T01:01:35.006" v="518" actId="5793"/>
          <ac:spMkLst>
            <pc:docMk/>
            <pc:sldMk cId="2316971123" sldId="451"/>
            <ac:spMk id="3" creationId="{7557C574-C541-4C48-9884-4F2A52347BC6}"/>
          </ac:spMkLst>
        </pc:spChg>
        <pc:spChg chg="add del mod">
          <ac:chgData name="Joshi, Manasvita" userId="b2777bbc-8c28-4ef4-a885-611424095b67" providerId="ADAL" clId="{55E9EB87-6098-B04F-9DCA-45DE152AD59D}" dt="2021-10-14T01:04:05.111" v="604"/>
          <ac:spMkLst>
            <pc:docMk/>
            <pc:sldMk cId="2316971123" sldId="451"/>
            <ac:spMk id="5" creationId="{659FF2F2-377B-6E4F-9725-D2EE1B7C39BC}"/>
          </ac:spMkLst>
        </pc:spChg>
      </pc:sldChg>
      <pc:sldChg chg="modSp add mod">
        <pc:chgData name="Joshi, Manasvita" userId="b2777bbc-8c28-4ef4-a885-611424095b67" providerId="ADAL" clId="{55E9EB87-6098-B04F-9DCA-45DE152AD59D}" dt="2021-10-14T01:33:43.404" v="1129" actId="21"/>
        <pc:sldMkLst>
          <pc:docMk/>
          <pc:sldMk cId="2501989277" sldId="452"/>
        </pc:sldMkLst>
        <pc:spChg chg="mod">
          <ac:chgData name="Joshi, Manasvita" userId="b2777bbc-8c28-4ef4-a885-611424095b67" providerId="ADAL" clId="{55E9EB87-6098-B04F-9DCA-45DE152AD59D}" dt="2021-10-14T01:30:34.059" v="1060" actId="1076"/>
          <ac:spMkLst>
            <pc:docMk/>
            <pc:sldMk cId="2501989277" sldId="452"/>
            <ac:spMk id="3" creationId="{63A11A40-D321-1F4A-AF48-0CAB3507B79A}"/>
          </ac:spMkLst>
        </pc:spChg>
        <pc:spChg chg="mod">
          <ac:chgData name="Joshi, Manasvita" userId="b2777bbc-8c28-4ef4-a885-611424095b67" providerId="ADAL" clId="{55E9EB87-6098-B04F-9DCA-45DE152AD59D}" dt="2021-10-14T01:33:43.404" v="1129" actId="21"/>
          <ac:spMkLst>
            <pc:docMk/>
            <pc:sldMk cId="2501989277" sldId="452"/>
            <ac:spMk id="6" creationId="{D1736C3F-696E-C04F-8BC8-D73D6E04C4E1}"/>
          </ac:spMkLst>
        </pc:spChg>
      </pc:sldChg>
      <pc:sldChg chg="modSp add mod">
        <pc:chgData name="Joshi, Manasvita" userId="b2777bbc-8c28-4ef4-a885-611424095b67" providerId="ADAL" clId="{55E9EB87-6098-B04F-9DCA-45DE152AD59D}" dt="2021-10-14T01:34:01.163" v="1139" actId="20577"/>
        <pc:sldMkLst>
          <pc:docMk/>
          <pc:sldMk cId="4224290071" sldId="471"/>
        </pc:sldMkLst>
        <pc:spChg chg="mod">
          <ac:chgData name="Joshi, Manasvita" userId="b2777bbc-8c28-4ef4-a885-611424095b67" providerId="ADAL" clId="{55E9EB87-6098-B04F-9DCA-45DE152AD59D}" dt="2021-10-14T01:33:19.254" v="1110" actId="20577"/>
          <ac:spMkLst>
            <pc:docMk/>
            <pc:sldMk cId="4224290071" sldId="471"/>
            <ac:spMk id="3" creationId="{63A11A40-D321-1F4A-AF48-0CAB3507B79A}"/>
          </ac:spMkLst>
        </pc:spChg>
        <pc:spChg chg="mod">
          <ac:chgData name="Joshi, Manasvita" userId="b2777bbc-8c28-4ef4-a885-611424095b67" providerId="ADAL" clId="{55E9EB87-6098-B04F-9DCA-45DE152AD59D}" dt="2021-10-14T01:33:53.593" v="1130"/>
          <ac:spMkLst>
            <pc:docMk/>
            <pc:sldMk cId="4224290071" sldId="471"/>
            <ac:spMk id="7" creationId="{EAE2AEA7-51DB-494A-B625-76618072BD0B}"/>
          </ac:spMkLst>
        </pc:spChg>
        <pc:spChg chg="mod">
          <ac:chgData name="Joshi, Manasvita" userId="b2777bbc-8c28-4ef4-a885-611424095b67" providerId="ADAL" clId="{55E9EB87-6098-B04F-9DCA-45DE152AD59D}" dt="2021-10-14T01:33:05.471" v="1092" actId="20577"/>
          <ac:spMkLst>
            <pc:docMk/>
            <pc:sldMk cId="4224290071" sldId="471"/>
            <ac:spMk id="8" creationId="{B2B1B7C4-4F3C-6345-8B72-BFD6EB81A934}"/>
          </ac:spMkLst>
        </pc:spChg>
        <pc:spChg chg="mod">
          <ac:chgData name="Joshi, Manasvita" userId="b2777bbc-8c28-4ef4-a885-611424095b67" providerId="ADAL" clId="{55E9EB87-6098-B04F-9DCA-45DE152AD59D}" dt="2021-10-14T01:34:01.163" v="1139" actId="20577"/>
          <ac:spMkLst>
            <pc:docMk/>
            <pc:sldMk cId="4224290071" sldId="471"/>
            <ac:spMk id="9" creationId="{895A527A-496C-2C4C-BF1A-0CE2299C1F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5/24/22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87545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22</a:t>
            </a:fld>
            <a:endParaRPr lang="en-US"/>
          </a:p>
        </p:txBody>
      </p:sp>
    </p:spTree>
    <p:extLst>
      <p:ext uri="{BB962C8B-B14F-4D97-AF65-F5344CB8AC3E}">
        <p14:creationId xmlns:p14="http://schemas.microsoft.com/office/powerpoint/2010/main" val="88243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29</a:t>
            </a:fld>
            <a:endParaRPr lang="en-US"/>
          </a:p>
        </p:txBody>
      </p:sp>
    </p:spTree>
    <p:extLst>
      <p:ext uri="{BB962C8B-B14F-4D97-AF65-F5344CB8AC3E}">
        <p14:creationId xmlns:p14="http://schemas.microsoft.com/office/powerpoint/2010/main" val="1324216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30</a:t>
            </a:fld>
            <a:endParaRPr lang="en-US"/>
          </a:p>
        </p:txBody>
      </p:sp>
    </p:spTree>
    <p:extLst>
      <p:ext uri="{BB962C8B-B14F-4D97-AF65-F5344CB8AC3E}">
        <p14:creationId xmlns:p14="http://schemas.microsoft.com/office/powerpoint/2010/main" val="3057852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31</a:t>
            </a:fld>
            <a:endParaRPr lang="en-US"/>
          </a:p>
        </p:txBody>
      </p:sp>
    </p:spTree>
    <p:extLst>
      <p:ext uri="{BB962C8B-B14F-4D97-AF65-F5344CB8AC3E}">
        <p14:creationId xmlns:p14="http://schemas.microsoft.com/office/powerpoint/2010/main" val="4197496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32</a:t>
            </a:fld>
            <a:endParaRPr lang="en-US"/>
          </a:p>
        </p:txBody>
      </p:sp>
    </p:spTree>
    <p:extLst>
      <p:ext uri="{BB962C8B-B14F-4D97-AF65-F5344CB8AC3E}">
        <p14:creationId xmlns:p14="http://schemas.microsoft.com/office/powerpoint/2010/main" val="822996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33</a:t>
            </a:fld>
            <a:endParaRPr lang="en-US"/>
          </a:p>
        </p:txBody>
      </p:sp>
    </p:spTree>
    <p:extLst>
      <p:ext uri="{BB962C8B-B14F-4D97-AF65-F5344CB8AC3E}">
        <p14:creationId xmlns:p14="http://schemas.microsoft.com/office/powerpoint/2010/main" val="2487229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34</a:t>
            </a:fld>
            <a:endParaRPr lang="en-US"/>
          </a:p>
        </p:txBody>
      </p:sp>
    </p:spTree>
    <p:extLst>
      <p:ext uri="{BB962C8B-B14F-4D97-AF65-F5344CB8AC3E}">
        <p14:creationId xmlns:p14="http://schemas.microsoft.com/office/powerpoint/2010/main" val="2088527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This is the most prevalent of the machine learning algorithms. In this case, the user provides the algorithm with pairs of inputs and desired outputs, and the algorithm finds a way to produce the desired output given an input (</a:t>
            </a:r>
            <a:r>
              <a:rPr lang="en-US" sz="1200" b="1" i="0" kern="1200">
                <a:solidFill>
                  <a:schemeClr val="tx1"/>
                </a:solidFill>
                <a:effectLst/>
                <a:latin typeface="+mn-lt"/>
                <a:ea typeface="+mn-ea"/>
                <a:cs typeface="+mn-cs"/>
              </a:rPr>
              <a:t>training</a:t>
            </a:r>
            <a:r>
              <a:rPr lang="en-US" sz="1200" b="0" i="0" kern="1200">
                <a:solidFill>
                  <a:schemeClr val="tx1"/>
                </a:solidFill>
                <a:effectLst/>
                <a:latin typeface="+mn-lt"/>
                <a:ea typeface="+mn-ea"/>
                <a:cs typeface="+mn-cs"/>
              </a:rPr>
              <a:t> data set). The data is labeled to tell the machine exactly what patterns it should look for. The algorithm is then able to create an output for an input it has never seen before (</a:t>
            </a:r>
            <a:r>
              <a:rPr lang="en-US" sz="1200" b="1" i="0" kern="1200">
                <a:solidFill>
                  <a:schemeClr val="tx1"/>
                </a:solidFill>
                <a:effectLst/>
                <a:latin typeface="+mn-lt"/>
                <a:ea typeface="+mn-ea"/>
                <a:cs typeface="+mn-cs"/>
              </a:rPr>
              <a:t>testing</a:t>
            </a:r>
            <a:r>
              <a:rPr lang="en-US" sz="1200" b="0" i="0" kern="1200">
                <a:solidFill>
                  <a:schemeClr val="tx1"/>
                </a:solidFill>
                <a:effectLst/>
                <a:latin typeface="+mn-lt"/>
                <a:ea typeface="+mn-ea"/>
                <a:cs typeface="+mn-cs"/>
              </a:rPr>
              <a:t> data set) without any help from a human and based on the training it received. Since the algorithm learns from input/output pairs, it is called supervised because a "teacher" provides supervision to the algorithms in the form of the desired outputs for each example that they learn from.</a:t>
            </a:r>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41</a:t>
            </a:fld>
            <a:endParaRPr lang="en-US"/>
          </a:p>
        </p:txBody>
      </p:sp>
    </p:spTree>
    <p:extLst>
      <p:ext uri="{BB962C8B-B14F-4D97-AF65-F5344CB8AC3E}">
        <p14:creationId xmlns:p14="http://schemas.microsoft.com/office/powerpoint/2010/main" val="2053018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In this type of learning, only the input data is known, and no known output data is given to the algorithm. we don't have any information on how the output data might look like. The data has no labels and the algorithm just looks for whatever patterns it can find. Since there is no supervision being provided to the algorithm in the form of desired outputs, this kind of learning is called unsupervised. However, unsupervised learning isn't as popular because they have less obvious applications but a combination of supervised and unsupervised techniques, implemented correctly, can give very accurate predictions.</a:t>
            </a:r>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42</a:t>
            </a:fld>
            <a:endParaRPr lang="en-US"/>
          </a:p>
        </p:txBody>
      </p:sp>
    </p:spTree>
    <p:extLst>
      <p:ext uri="{BB962C8B-B14F-4D97-AF65-F5344CB8AC3E}">
        <p14:creationId xmlns:p14="http://schemas.microsoft.com/office/powerpoint/2010/main" val="2447780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In this case, the algorithm learns by trial and error to achieve a clear objective. It tries out different paths and is either rewarded or penalized depending on whether the path taken helps or hinders the algorithm from reaching its goal, which has already been defined. In layman terms, this is like giving or withholding treats when teaching a dog a new trick. Reinforcement learning is the basis of Google’s AlphaGo, the program that famously beat the best human players in the complex game of Go.</a:t>
            </a:r>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43</a:t>
            </a:fld>
            <a:endParaRPr lang="en-US"/>
          </a:p>
        </p:txBody>
      </p:sp>
    </p:spTree>
    <p:extLst>
      <p:ext uri="{BB962C8B-B14F-4D97-AF65-F5344CB8AC3E}">
        <p14:creationId xmlns:p14="http://schemas.microsoft.com/office/powerpoint/2010/main" val="2059533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1233985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For any machine learning task, it is important to have a representation of the input data that a computer can understand. Often it is helpful to think of the input data as a table. Each data point forms the row of the data set, and each property that describes that data point is a column. In other words, each entity or </a:t>
            </a:r>
            <a:r>
              <a:rPr lang="en-US" sz="1200" b="1" i="0" kern="1200">
                <a:solidFill>
                  <a:schemeClr val="tx1"/>
                </a:solidFill>
                <a:effectLst/>
                <a:latin typeface="+mn-lt"/>
                <a:ea typeface="+mn-ea"/>
                <a:cs typeface="+mn-cs"/>
              </a:rPr>
              <a:t>row</a:t>
            </a:r>
            <a:r>
              <a:rPr lang="en-US" sz="1200" b="0" i="0" kern="1200">
                <a:solidFill>
                  <a:schemeClr val="tx1"/>
                </a:solidFill>
                <a:effectLst/>
                <a:latin typeface="+mn-lt"/>
                <a:ea typeface="+mn-ea"/>
                <a:cs typeface="+mn-cs"/>
              </a:rPr>
              <a:t> can be called as a </a:t>
            </a:r>
            <a:r>
              <a:rPr lang="en-US" sz="1200" b="1" i="0" kern="1200">
                <a:solidFill>
                  <a:schemeClr val="tx1"/>
                </a:solidFill>
                <a:effectLst/>
                <a:latin typeface="+mn-lt"/>
                <a:ea typeface="+mn-ea"/>
                <a:cs typeface="+mn-cs"/>
              </a:rPr>
              <a:t>sample</a:t>
            </a:r>
            <a:r>
              <a:rPr lang="en-US" sz="1200" b="0" i="0" kern="1200">
                <a:solidFill>
                  <a:schemeClr val="tx1"/>
                </a:solidFill>
                <a:effectLst/>
                <a:latin typeface="+mn-lt"/>
                <a:ea typeface="+mn-ea"/>
                <a:cs typeface="+mn-cs"/>
              </a:rPr>
              <a:t> or data point or an </a:t>
            </a:r>
            <a:r>
              <a:rPr lang="en-US" sz="1200" b="1" i="0" kern="1200">
                <a:solidFill>
                  <a:schemeClr val="tx1"/>
                </a:solidFill>
                <a:effectLst/>
                <a:latin typeface="+mn-lt"/>
                <a:ea typeface="+mn-ea"/>
                <a:cs typeface="+mn-cs"/>
              </a:rPr>
              <a:t>instance</a:t>
            </a:r>
            <a:r>
              <a:rPr lang="en-US" sz="1200" b="0" i="0" kern="1200">
                <a:solidFill>
                  <a:schemeClr val="tx1"/>
                </a:solidFill>
                <a:effectLst/>
                <a:latin typeface="+mn-lt"/>
                <a:ea typeface="+mn-ea"/>
                <a:cs typeface="+mn-cs"/>
              </a:rPr>
              <a:t> in machine learning, while the </a:t>
            </a:r>
            <a:r>
              <a:rPr lang="en-US" sz="1200" b="1" i="0" kern="1200">
                <a:solidFill>
                  <a:schemeClr val="tx1"/>
                </a:solidFill>
                <a:effectLst/>
                <a:latin typeface="+mn-lt"/>
                <a:ea typeface="+mn-ea"/>
                <a:cs typeface="+mn-cs"/>
              </a:rPr>
              <a:t>columns</a:t>
            </a:r>
            <a:r>
              <a:rPr lang="en-US" sz="1200" b="0" i="0" kern="1200">
                <a:solidFill>
                  <a:schemeClr val="tx1"/>
                </a:solidFill>
                <a:effectLst/>
                <a:latin typeface="+mn-lt"/>
                <a:ea typeface="+mn-ea"/>
                <a:cs typeface="+mn-cs"/>
              </a:rPr>
              <a:t>—the properties that describe these entities—are called </a:t>
            </a:r>
            <a:r>
              <a:rPr lang="en-US" sz="1200" b="1" i="0" kern="1200">
                <a:solidFill>
                  <a:schemeClr val="tx1"/>
                </a:solidFill>
                <a:effectLst/>
                <a:latin typeface="+mn-lt"/>
                <a:ea typeface="+mn-ea"/>
                <a:cs typeface="+mn-cs"/>
              </a:rPr>
              <a:t>features</a:t>
            </a:r>
            <a:r>
              <a:rPr lang="en-US" sz="1200" b="0" i="0" kern="1200">
                <a:solidFill>
                  <a:schemeClr val="tx1"/>
                </a:solidFill>
                <a:effectLst/>
                <a:latin typeface="+mn-lt"/>
                <a:ea typeface="+mn-ea"/>
                <a:cs typeface="+mn-cs"/>
              </a:rPr>
              <a:t>. The topic of building a good representation of the input data is called </a:t>
            </a:r>
            <a:r>
              <a:rPr lang="en-US" sz="1200" b="1" i="0" kern="1200">
                <a:solidFill>
                  <a:schemeClr val="tx1"/>
                </a:solidFill>
                <a:effectLst/>
                <a:latin typeface="+mn-lt"/>
                <a:ea typeface="+mn-ea"/>
                <a:cs typeface="+mn-cs"/>
              </a:rPr>
              <a:t>feature extraction</a:t>
            </a:r>
            <a:r>
              <a:rPr lang="en-US" sz="1200" b="0" i="0" kern="1200">
                <a:solidFill>
                  <a:schemeClr val="tx1"/>
                </a:solidFill>
                <a:effectLst/>
                <a:latin typeface="+mn-lt"/>
                <a:ea typeface="+mn-ea"/>
                <a:cs typeface="+mn-cs"/>
              </a:rPr>
              <a:t> or </a:t>
            </a:r>
            <a:r>
              <a:rPr lang="en-US" sz="1200" b="1" i="0" kern="1200">
                <a:solidFill>
                  <a:schemeClr val="tx1"/>
                </a:solidFill>
                <a:effectLst/>
                <a:latin typeface="+mn-lt"/>
                <a:ea typeface="+mn-ea"/>
                <a:cs typeface="+mn-cs"/>
              </a:rPr>
              <a:t>feature engineering</a:t>
            </a:r>
            <a:r>
              <a:rPr lang="en-US" sz="1200" b="0" i="0" kern="1200">
                <a:solidFill>
                  <a:schemeClr val="tx1"/>
                </a:solidFill>
                <a:effectLst/>
                <a:latin typeface="+mn-lt"/>
                <a:ea typeface="+mn-ea"/>
                <a:cs typeface="+mn-cs"/>
              </a:rPr>
              <a:t>.</a:t>
            </a:r>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44</a:t>
            </a:fld>
            <a:endParaRPr lang="en-US"/>
          </a:p>
        </p:txBody>
      </p:sp>
    </p:spTree>
    <p:extLst>
      <p:ext uri="{BB962C8B-B14F-4D97-AF65-F5344CB8AC3E}">
        <p14:creationId xmlns:p14="http://schemas.microsoft.com/office/powerpoint/2010/main" val="163301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622144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2446790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It is the art of gathering, understanding, processing, and extracting value from data in order to be able to visualize and communicate insights from it to your organization. The insights are then used to further the cause of the organization, improve its workflow, and drive strategic decision making in the organization.</a:t>
            </a:r>
            <a:endParaRPr lang="en-US"/>
          </a:p>
        </p:txBody>
      </p:sp>
      <p:sp>
        <p:nvSpPr>
          <p:cNvPr id="4" name="Slide Number Placeholder 3"/>
          <p:cNvSpPr>
            <a:spLocks noGrp="1"/>
          </p:cNvSpPr>
          <p:nvPr>
            <p:ph type="sldNum" sz="quarter" idx="10"/>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162279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The main steps involved in carrying out a data science project can be summarized as follows:</a:t>
            </a:r>
          </a:p>
          <a:p>
            <a:r>
              <a:rPr lang="en-US" sz="1200" b="1" i="0" kern="1200">
                <a:solidFill>
                  <a:schemeClr val="tx1"/>
                </a:solidFill>
                <a:effectLst/>
                <a:latin typeface="+mn-lt"/>
                <a:ea typeface="+mn-ea"/>
                <a:cs typeface="+mn-cs"/>
              </a:rPr>
              <a:t>Capture</a:t>
            </a:r>
            <a:r>
              <a:rPr lang="en-US" sz="1200" b="0" i="0" kern="1200">
                <a:solidFill>
                  <a:schemeClr val="tx1"/>
                </a:solidFill>
                <a:effectLst/>
                <a:latin typeface="+mn-lt"/>
                <a:ea typeface="+mn-ea"/>
                <a:cs typeface="+mn-cs"/>
              </a:rPr>
              <a:t> - Data Collection/Gathering</a:t>
            </a:r>
          </a:p>
          <a:p>
            <a:r>
              <a:rPr lang="en-US" sz="1200" b="1" i="0" kern="1200">
                <a:solidFill>
                  <a:schemeClr val="tx1"/>
                </a:solidFill>
                <a:effectLst/>
                <a:latin typeface="+mn-lt"/>
                <a:ea typeface="+mn-ea"/>
                <a:cs typeface="+mn-cs"/>
              </a:rPr>
              <a:t>Maintain</a:t>
            </a:r>
            <a:r>
              <a:rPr lang="en-US" sz="1200" b="0" i="0" kern="1200">
                <a:solidFill>
                  <a:schemeClr val="tx1"/>
                </a:solidFill>
                <a:effectLst/>
                <a:latin typeface="+mn-lt"/>
                <a:ea typeface="+mn-ea"/>
                <a:cs typeface="+mn-cs"/>
              </a:rPr>
              <a:t> - Data Processing/Cleaning</a:t>
            </a:r>
          </a:p>
          <a:p>
            <a:r>
              <a:rPr lang="en-US" sz="1200" b="1" i="0" kern="1200">
                <a:solidFill>
                  <a:schemeClr val="tx1"/>
                </a:solidFill>
                <a:effectLst/>
                <a:latin typeface="+mn-lt"/>
                <a:ea typeface="+mn-ea"/>
                <a:cs typeface="+mn-cs"/>
              </a:rPr>
              <a:t>Process</a:t>
            </a:r>
            <a:r>
              <a:rPr lang="en-US" sz="1200" b="0" i="0" kern="1200">
                <a:solidFill>
                  <a:schemeClr val="tx1"/>
                </a:solidFill>
                <a:effectLst/>
                <a:latin typeface="+mn-lt"/>
                <a:ea typeface="+mn-ea"/>
                <a:cs typeface="+mn-cs"/>
              </a:rPr>
              <a:t> - Data Exploration/Mining</a:t>
            </a:r>
          </a:p>
          <a:p>
            <a:r>
              <a:rPr lang="en-US" sz="1200" b="1" i="0" kern="1200">
                <a:solidFill>
                  <a:schemeClr val="tx1"/>
                </a:solidFill>
                <a:effectLst/>
                <a:latin typeface="+mn-lt"/>
                <a:ea typeface="+mn-ea"/>
                <a:cs typeface="+mn-cs"/>
              </a:rPr>
              <a:t>Analyze</a:t>
            </a:r>
            <a:r>
              <a:rPr lang="en-US" sz="1200" b="0" i="0" kern="1200">
                <a:solidFill>
                  <a:schemeClr val="tx1"/>
                </a:solidFill>
                <a:effectLst/>
                <a:latin typeface="+mn-lt"/>
                <a:ea typeface="+mn-ea"/>
                <a:cs typeface="+mn-cs"/>
              </a:rPr>
              <a:t> - Data Analysis/Interpretation</a:t>
            </a:r>
          </a:p>
          <a:p>
            <a:r>
              <a:rPr lang="en-US" sz="1200" b="1" i="0" kern="1200">
                <a:solidFill>
                  <a:schemeClr val="tx1"/>
                </a:solidFill>
                <a:effectLst/>
                <a:latin typeface="+mn-lt"/>
                <a:ea typeface="+mn-ea"/>
                <a:cs typeface="+mn-cs"/>
              </a:rPr>
              <a:t>Communicate</a:t>
            </a:r>
            <a:r>
              <a:rPr lang="en-US" sz="1200" b="0" i="0" kern="1200">
                <a:solidFill>
                  <a:schemeClr val="tx1"/>
                </a:solidFill>
                <a:effectLst/>
                <a:latin typeface="+mn-lt"/>
                <a:ea typeface="+mn-ea"/>
                <a:cs typeface="+mn-cs"/>
              </a:rPr>
              <a:t> - Data Communication/Visualization</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In other words, the entire life cycle of data science can be summed up according to the figure above.</a:t>
            </a:r>
          </a:p>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2387618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It is about extracting knowledge from data, finding and applying patterns to data in order to make highly educated guesses about what one might want next. Data can include numbers, words, images, clicks, or anything that can be digitally stored and machine learning algorithms use statistics to find patterns in huge amounts of such data. From automatic recommendations of which movies to watch, to what food to order or which products to buy, to personalized online radio and recognizing your friends in your photos, many modern websites and devices have machine learning algorithms at their core. Complex websites, such as Facebook, Amazon, Netflix, contain multiple machine learning models in nearly every part of their site.</a:t>
            </a:r>
          </a:p>
          <a:p>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3237909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There are three major machine learning algorithms - supervised, unsupervised, and reinforcement.</a:t>
            </a:r>
          </a:p>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10</a:t>
            </a:fld>
            <a:endParaRPr lang="en-US"/>
          </a:p>
        </p:txBody>
      </p:sp>
    </p:spTree>
    <p:extLst>
      <p:ext uri="{BB962C8B-B14F-4D97-AF65-F5344CB8AC3E}">
        <p14:creationId xmlns:p14="http://schemas.microsoft.com/office/powerpoint/2010/main" val="2839745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We will start with a very small machine learning project that can be considered the </a:t>
            </a:r>
            <a:r>
              <a:rPr lang="en-US" sz="1200" b="1" i="0" kern="1200">
                <a:solidFill>
                  <a:schemeClr val="tx1"/>
                </a:solidFill>
                <a:effectLst/>
                <a:latin typeface="+mn-lt"/>
                <a:ea typeface="+mn-ea"/>
                <a:cs typeface="+mn-cs"/>
              </a:rPr>
              <a:t>"Hello World"</a:t>
            </a:r>
            <a:r>
              <a:rPr lang="en-US" sz="1200" b="0" i="0" kern="1200">
                <a:solidFill>
                  <a:schemeClr val="tx1"/>
                </a:solidFill>
                <a:effectLst/>
                <a:latin typeface="+mn-lt"/>
                <a:ea typeface="+mn-ea"/>
                <a:cs typeface="+mn-cs"/>
              </a:rPr>
              <a:t> of machine learning. It is based on supervised learning and is a multi-class classification problem because the data set contains 3 classes, 50 instances each, of iris plant. Features of the data set are all numeric or nominal and storing this data doesn't require much memory because it only has 4 attributes/features and 150 rows. All of the numeric attributes are in the same units and the same scale, not requiring any special scaling or transforms to get started. This means that for this data set most machine learning algorithms will be straightforward to apply.</a:t>
            </a:r>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19</a:t>
            </a:fld>
            <a:endParaRPr lang="en-US"/>
          </a:p>
        </p:txBody>
      </p:sp>
    </p:spTree>
    <p:extLst>
      <p:ext uri="{BB962C8B-B14F-4D97-AF65-F5344CB8AC3E}">
        <p14:creationId xmlns:p14="http://schemas.microsoft.com/office/powerpoint/2010/main" val="2954754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rc-docs.northeastern.edu/en/latest/using-ood/fileexplore.html" TargetMode="External"/><Relationship Id="rId2" Type="http://schemas.openxmlformats.org/officeDocument/2006/relationships/hyperlink" Target="https://rc-docs.northeastern.edu/en/latest/using-ood/introduction.htm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machinelearningmastery.com/machine-learning-in-python-step-by-step/"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ood.discovery.neu.edu/"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rc-docs.northeastern.edu/en/latest/using-discovery/transferringdata.html?highlight=scp" TargetMode="External"/><Relationship Id="rId4" Type="http://schemas.openxmlformats.org/officeDocument/2006/relationships/hyperlink" Target="https://rc-docs.northeastern.edu/en/latest/using-ood/fileexplore.htm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download-cdn.jetbrains.com/python/pycharm-community-2021.2.2.tar.gz"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mailto:username@login.discovery.neu.edu"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machinelearningmastery.com/supervised-and-unsupervised-machine-learning-algorithms/"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Reinforcement_learning"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rc-docs.northeastern.edu/en/latest/using-discovery/workingwithgpu.html"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docs.conda.io/projects/conda/en/latest/commands.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s://datascience.berkeley.edu/about/what-is-data-scienc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technologyreview.com/2018/11/17/103781/what-is-machine-learning-we-drew-you-another-flowchart/"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371" y="1122363"/>
            <a:ext cx="11178556" cy="1247350"/>
          </a:xfrm>
        </p:spPr>
        <p:txBody>
          <a:bodyPr/>
          <a:lstStyle/>
          <a:p>
            <a:pPr algn="ctr"/>
            <a:r>
              <a:rPr lang="en-US"/>
              <a:t>Machine Learning On Discovery </a:t>
            </a:r>
          </a:p>
        </p:txBody>
      </p:sp>
      <p:sp>
        <p:nvSpPr>
          <p:cNvPr id="6" name="Subtitle 2">
            <a:extLst>
              <a:ext uri="{FF2B5EF4-FFF2-40B4-BE49-F238E27FC236}">
                <a16:creationId xmlns:a16="http://schemas.microsoft.com/office/drawing/2014/main" id="{BE312A08-20EB-6649-9A67-45951B4B6232}"/>
              </a:ext>
            </a:extLst>
          </p:cNvPr>
          <p:cNvSpPr>
            <a:spLocks noGrp="1"/>
          </p:cNvSpPr>
          <p:nvPr>
            <p:ph type="subTitle" idx="1"/>
          </p:nvPr>
        </p:nvSpPr>
        <p:spPr>
          <a:xfrm>
            <a:off x="631370" y="4449652"/>
            <a:ext cx="6096807" cy="1114851"/>
          </a:xfrm>
        </p:spPr>
        <p:txBody>
          <a:bodyPr>
            <a:normAutofit lnSpcReduction="10000"/>
          </a:bodyPr>
          <a:lstStyle/>
          <a:p>
            <a:r>
              <a:rPr lang="en-US" dirty="0"/>
              <a:t>Training Module</a:t>
            </a:r>
          </a:p>
          <a:p>
            <a:r>
              <a:rPr lang="en-US" dirty="0"/>
              <a:t>Instructors: </a:t>
            </a:r>
            <a:br>
              <a:rPr lang="en-US" dirty="0"/>
            </a:br>
            <a:r>
              <a:rPr lang="en-US" dirty="0"/>
              <a:t>Dr. </a:t>
            </a:r>
            <a:r>
              <a:rPr lang="en-US" dirty="0" err="1"/>
              <a:t>Manasvita</a:t>
            </a:r>
            <a:r>
              <a:rPr lang="en-US" dirty="0"/>
              <a:t> Joshi</a:t>
            </a:r>
          </a:p>
        </p:txBody>
      </p:sp>
    </p:spTree>
    <p:extLst>
      <p:ext uri="{BB962C8B-B14F-4D97-AF65-F5344CB8AC3E}">
        <p14:creationId xmlns:p14="http://schemas.microsoft.com/office/powerpoint/2010/main" val="164577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2" y="365125"/>
            <a:ext cx="5679702" cy="1325563"/>
          </a:xfrm>
        </p:spPr>
        <p:txBody>
          <a:bodyPr>
            <a:normAutofit/>
          </a:bodyPr>
          <a:lstStyle/>
          <a:p>
            <a:r>
              <a:rPr lang="en-US" b="1"/>
              <a:t>How is ML connected to DS?</a:t>
            </a:r>
            <a:endParaRPr lang="en-US"/>
          </a:p>
        </p:txBody>
      </p:sp>
      <p:sp>
        <p:nvSpPr>
          <p:cNvPr id="3" name="Content Placeholder 2">
            <a:extLst>
              <a:ext uri="{FF2B5EF4-FFF2-40B4-BE49-F238E27FC236}">
                <a16:creationId xmlns:a16="http://schemas.microsoft.com/office/drawing/2014/main" id="{5A38543F-20F5-6B47-9D89-B8B7E967A897}"/>
              </a:ext>
            </a:extLst>
          </p:cNvPr>
          <p:cNvSpPr>
            <a:spLocks noGrp="1"/>
          </p:cNvSpPr>
          <p:nvPr>
            <p:ph sz="half" idx="1"/>
          </p:nvPr>
        </p:nvSpPr>
        <p:spPr>
          <a:xfrm>
            <a:off x="103032" y="1825624"/>
            <a:ext cx="5898523" cy="4922905"/>
          </a:xfrm>
        </p:spPr>
        <p:txBody>
          <a:bodyPr/>
          <a:lstStyle/>
          <a:p>
            <a:r>
              <a:rPr lang="en-US" dirty="0"/>
              <a:t>DS is a multi-disciplinary field that includes ML, data analytics, predictive analytics, data visualization, etc. </a:t>
            </a:r>
          </a:p>
          <a:p>
            <a:r>
              <a:rPr lang="en-US" dirty="0"/>
              <a:t>Entire life cycle of a DS project goes through 5 steps. </a:t>
            </a:r>
          </a:p>
          <a:p>
            <a:r>
              <a:rPr lang="en-US" dirty="0"/>
              <a:t>ML techniques get used in Process &amp; Analysis part of DS </a:t>
            </a:r>
            <a:r>
              <a:rPr lang="en-US"/>
              <a:t>life cycle. </a:t>
            </a:r>
            <a:endParaRPr lang="en-US" dirty="0"/>
          </a:p>
          <a:p>
            <a:r>
              <a:rPr lang="en-US" dirty="0"/>
              <a:t>Data analytics and ML are two of the many tools and processes that DS uses.</a:t>
            </a:r>
          </a:p>
        </p:txBody>
      </p:sp>
      <p:pic>
        <p:nvPicPr>
          <p:cNvPr id="6" name="Content Placeholder 5">
            <a:extLst>
              <a:ext uri="{FF2B5EF4-FFF2-40B4-BE49-F238E27FC236}">
                <a16:creationId xmlns:a16="http://schemas.microsoft.com/office/drawing/2014/main" id="{64826FFA-F118-BC4F-BDD6-7E8CA4ECE007}"/>
              </a:ext>
            </a:extLst>
          </p:cNvPr>
          <p:cNvPicPr>
            <a:picLocks noGrp="1" noChangeAspect="1"/>
          </p:cNvPicPr>
          <p:nvPr>
            <p:ph sz="half" idx="2"/>
          </p:nvPr>
        </p:nvPicPr>
        <p:blipFill>
          <a:blip r:embed="rId2"/>
          <a:stretch>
            <a:fillRect/>
          </a:stretch>
        </p:blipFill>
        <p:spPr>
          <a:xfrm>
            <a:off x="6228962" y="1678854"/>
            <a:ext cx="5687626" cy="3192582"/>
          </a:xfrm>
        </p:spPr>
      </p:pic>
    </p:spTree>
    <p:extLst>
      <p:ext uri="{BB962C8B-B14F-4D97-AF65-F5344CB8AC3E}">
        <p14:creationId xmlns:p14="http://schemas.microsoft.com/office/powerpoint/2010/main" val="37872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838200" y="2956727"/>
            <a:ext cx="10515600" cy="660680"/>
          </a:xfrm>
        </p:spPr>
        <p:txBody>
          <a:bodyPr>
            <a:normAutofit/>
          </a:bodyPr>
          <a:lstStyle/>
          <a:p>
            <a:pPr marL="0" indent="0" algn="ctr">
              <a:buNone/>
            </a:pPr>
            <a:r>
              <a:rPr lang="en-US" sz="3200" dirty="0"/>
              <a:t>Access ML Resources Through OOD</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2</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12</a:t>
            </a:fld>
            <a:endParaRPr lang="en-US"/>
          </a:p>
        </p:txBody>
      </p:sp>
    </p:spTree>
    <p:extLst>
      <p:ext uri="{BB962C8B-B14F-4D97-AF65-F5344CB8AC3E}">
        <p14:creationId xmlns:p14="http://schemas.microsoft.com/office/powerpoint/2010/main" val="204161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76E1C4-532D-6249-A800-7B1AA73F4CF5}"/>
              </a:ext>
            </a:extLst>
          </p:cNvPr>
          <p:cNvSpPr>
            <a:spLocks noGrp="1"/>
          </p:cNvSpPr>
          <p:nvPr>
            <p:ph idx="1"/>
          </p:nvPr>
        </p:nvSpPr>
        <p:spPr/>
        <p:txBody>
          <a:bodyPr/>
          <a:lstStyle/>
          <a:p>
            <a:r>
              <a:rPr lang="en-US"/>
              <a:t>Open OnDemand (OOD) – web portal to Discovery cluster.</a:t>
            </a:r>
          </a:p>
          <a:p>
            <a:r>
              <a:rPr lang="en-US"/>
              <a:t>Various Interactive Apps available on OOD, including </a:t>
            </a:r>
            <a:r>
              <a:rPr lang="en-US" err="1"/>
              <a:t>Jupyter</a:t>
            </a:r>
            <a:r>
              <a:rPr lang="en-US"/>
              <a:t> notebook, </a:t>
            </a:r>
            <a:r>
              <a:rPr lang="en-US" err="1"/>
              <a:t>JupyterLab</a:t>
            </a:r>
            <a:r>
              <a:rPr lang="en-US"/>
              <a:t>, </a:t>
            </a:r>
            <a:r>
              <a:rPr lang="en-US" err="1"/>
              <a:t>Knime</a:t>
            </a:r>
            <a:r>
              <a:rPr lang="en-US"/>
              <a:t>, &amp; WEKA ML platforms.</a:t>
            </a:r>
          </a:p>
          <a:p>
            <a:r>
              <a:rPr lang="en-US">
                <a:hlinkClick r:id="rId2"/>
              </a:rPr>
              <a:t>https://rc-docs.northeastern.edu/en/latest/using-ood/introduction.html</a:t>
            </a:r>
            <a:endParaRPr lang="en-US"/>
          </a:p>
          <a:p>
            <a:r>
              <a:rPr lang="en-US"/>
              <a:t>Manage files on Discovery using OOD</a:t>
            </a:r>
          </a:p>
          <a:p>
            <a:r>
              <a:rPr lang="en-US">
                <a:hlinkClick r:id="rId3"/>
              </a:rPr>
              <a:t>https://rc-docs.northeastern.edu/en/latest/using-ood/fileexplore.html</a:t>
            </a:r>
            <a:endParaRPr lang="en-US"/>
          </a:p>
          <a:p>
            <a:endParaRPr lang="en-US"/>
          </a:p>
        </p:txBody>
      </p:sp>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13</a:t>
            </a:fld>
            <a:endParaRPr lang="en-US"/>
          </a:p>
        </p:txBody>
      </p:sp>
    </p:spTree>
    <p:extLst>
      <p:ext uri="{BB962C8B-B14F-4D97-AF65-F5344CB8AC3E}">
        <p14:creationId xmlns:p14="http://schemas.microsoft.com/office/powerpoint/2010/main" val="90536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a:xfrm>
            <a:off x="838200" y="302418"/>
            <a:ext cx="10515600" cy="1056022"/>
          </a:xfrm>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14</a:t>
            </a:fld>
            <a:endParaRPr lang="en-US"/>
          </a:p>
        </p:txBody>
      </p:sp>
      <p:pic>
        <p:nvPicPr>
          <p:cNvPr id="8" name="Content Placeholder 7">
            <a:extLst>
              <a:ext uri="{FF2B5EF4-FFF2-40B4-BE49-F238E27FC236}">
                <a16:creationId xmlns:a16="http://schemas.microsoft.com/office/drawing/2014/main" id="{62D1E2D3-1D30-FB43-9860-565DA73ADF37}"/>
              </a:ext>
            </a:extLst>
          </p:cNvPr>
          <p:cNvPicPr>
            <a:picLocks noGrp="1" noChangeAspect="1"/>
          </p:cNvPicPr>
          <p:nvPr>
            <p:ph idx="1"/>
          </p:nvPr>
        </p:nvPicPr>
        <p:blipFill>
          <a:blip r:embed="rId2"/>
          <a:stretch>
            <a:fillRect/>
          </a:stretch>
        </p:blipFill>
        <p:spPr>
          <a:xfrm>
            <a:off x="554862" y="1470704"/>
            <a:ext cx="4777505" cy="5250772"/>
          </a:xfrm>
        </p:spPr>
      </p:pic>
      <p:sp>
        <p:nvSpPr>
          <p:cNvPr id="11" name="Oval 10">
            <a:extLst>
              <a:ext uri="{FF2B5EF4-FFF2-40B4-BE49-F238E27FC236}">
                <a16:creationId xmlns:a16="http://schemas.microsoft.com/office/drawing/2014/main" id="{A90B80E2-B689-6B40-9627-BDA3A4F61F1B}"/>
              </a:ext>
            </a:extLst>
          </p:cNvPr>
          <p:cNvSpPr/>
          <p:nvPr/>
        </p:nvSpPr>
        <p:spPr>
          <a:xfrm>
            <a:off x="2794716" y="4262907"/>
            <a:ext cx="772732" cy="206062"/>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FEA6728-3B50-0D47-BD87-6DA819670F71}"/>
              </a:ext>
            </a:extLst>
          </p:cNvPr>
          <p:cNvGrpSpPr/>
          <p:nvPr/>
        </p:nvGrpSpPr>
        <p:grpSpPr>
          <a:xfrm>
            <a:off x="5802744" y="1622485"/>
            <a:ext cx="6135971" cy="4986725"/>
            <a:chOff x="5815623" y="1622485"/>
            <a:chExt cx="6135971" cy="4986725"/>
          </a:xfrm>
        </p:grpSpPr>
        <p:pic>
          <p:nvPicPr>
            <p:cNvPr id="10" name="Picture 9">
              <a:extLst>
                <a:ext uri="{FF2B5EF4-FFF2-40B4-BE49-F238E27FC236}">
                  <a16:creationId xmlns:a16="http://schemas.microsoft.com/office/drawing/2014/main" id="{51C53AF5-E7F8-0D4E-BF35-9B34551535A1}"/>
                </a:ext>
              </a:extLst>
            </p:cNvPr>
            <p:cNvPicPr>
              <a:picLocks noChangeAspect="1"/>
            </p:cNvPicPr>
            <p:nvPr/>
          </p:nvPicPr>
          <p:blipFill>
            <a:blip r:embed="rId3"/>
            <a:stretch>
              <a:fillRect/>
            </a:stretch>
          </p:blipFill>
          <p:spPr>
            <a:xfrm>
              <a:off x="5815623" y="1622485"/>
              <a:ext cx="6135971" cy="4986725"/>
            </a:xfrm>
            <a:prstGeom prst="rect">
              <a:avLst/>
            </a:prstGeom>
          </p:spPr>
        </p:pic>
        <p:sp>
          <p:nvSpPr>
            <p:cNvPr id="12" name="Oval 11">
              <a:extLst>
                <a:ext uri="{FF2B5EF4-FFF2-40B4-BE49-F238E27FC236}">
                  <a16:creationId xmlns:a16="http://schemas.microsoft.com/office/drawing/2014/main" id="{7CBDD2BF-124C-9E45-A534-92A54C09207D}"/>
                </a:ext>
              </a:extLst>
            </p:cNvPr>
            <p:cNvSpPr/>
            <p:nvPr/>
          </p:nvSpPr>
          <p:spPr>
            <a:xfrm>
              <a:off x="6141078" y="5291069"/>
              <a:ext cx="5212722" cy="646091"/>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517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F51C3FF-EDA1-594B-99BB-5D99477935D3}"/>
              </a:ext>
            </a:extLst>
          </p:cNvPr>
          <p:cNvPicPr>
            <a:picLocks noGrp="1" noChangeAspect="1"/>
          </p:cNvPicPr>
          <p:nvPr>
            <p:ph idx="1"/>
          </p:nvPr>
        </p:nvPicPr>
        <p:blipFill>
          <a:blip r:embed="rId2"/>
          <a:stretch>
            <a:fillRect/>
          </a:stretch>
        </p:blipFill>
        <p:spPr>
          <a:xfrm>
            <a:off x="619259" y="1627980"/>
            <a:ext cx="10515600" cy="3696531"/>
          </a:xfrm>
        </p:spPr>
      </p:pic>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15</a:t>
            </a:fld>
            <a:endParaRPr lang="en-US"/>
          </a:p>
        </p:txBody>
      </p:sp>
      <p:sp>
        <p:nvSpPr>
          <p:cNvPr id="7" name="Oval 6">
            <a:extLst>
              <a:ext uri="{FF2B5EF4-FFF2-40B4-BE49-F238E27FC236}">
                <a16:creationId xmlns:a16="http://schemas.microsoft.com/office/drawing/2014/main" id="{38051A24-4AC4-764C-B967-91DAD8EA0D0F}"/>
              </a:ext>
            </a:extLst>
          </p:cNvPr>
          <p:cNvSpPr/>
          <p:nvPr/>
        </p:nvSpPr>
        <p:spPr>
          <a:xfrm>
            <a:off x="966990" y="4134119"/>
            <a:ext cx="2278487" cy="515156"/>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1E41EF2-E402-3C41-85D4-01B59FE20ED7}"/>
              </a:ext>
            </a:extLst>
          </p:cNvPr>
          <p:cNvSpPr/>
          <p:nvPr/>
        </p:nvSpPr>
        <p:spPr>
          <a:xfrm>
            <a:off x="8912180" y="2240924"/>
            <a:ext cx="2171166" cy="712619"/>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80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16</a:t>
            </a:fld>
            <a:endParaRPr lang="en-US"/>
          </a:p>
        </p:txBody>
      </p:sp>
      <p:pic>
        <p:nvPicPr>
          <p:cNvPr id="10" name="Content Placeholder 9">
            <a:extLst>
              <a:ext uri="{FF2B5EF4-FFF2-40B4-BE49-F238E27FC236}">
                <a16:creationId xmlns:a16="http://schemas.microsoft.com/office/drawing/2014/main" id="{5A822626-716A-E742-BDC7-F2B47D704AD7}"/>
              </a:ext>
            </a:extLst>
          </p:cNvPr>
          <p:cNvPicPr>
            <a:picLocks noGrp="1" noChangeAspect="1"/>
          </p:cNvPicPr>
          <p:nvPr>
            <p:ph idx="1"/>
          </p:nvPr>
        </p:nvPicPr>
        <p:blipFill>
          <a:blip r:embed="rId2"/>
          <a:stretch>
            <a:fillRect/>
          </a:stretch>
        </p:blipFill>
        <p:spPr>
          <a:xfrm>
            <a:off x="1106240" y="1532586"/>
            <a:ext cx="9396714" cy="4892826"/>
          </a:xfrm>
        </p:spPr>
      </p:pic>
      <p:sp>
        <p:nvSpPr>
          <p:cNvPr id="7" name="Oval 6">
            <a:extLst>
              <a:ext uri="{FF2B5EF4-FFF2-40B4-BE49-F238E27FC236}">
                <a16:creationId xmlns:a16="http://schemas.microsoft.com/office/drawing/2014/main" id="{38051A24-4AC4-764C-B967-91DAD8EA0D0F}"/>
              </a:ext>
            </a:extLst>
          </p:cNvPr>
          <p:cNvSpPr/>
          <p:nvPr/>
        </p:nvSpPr>
        <p:spPr>
          <a:xfrm>
            <a:off x="1222150" y="3777319"/>
            <a:ext cx="2278487" cy="515156"/>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70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17</a:t>
            </a:fld>
            <a:endParaRPr lang="en-US"/>
          </a:p>
        </p:txBody>
      </p:sp>
      <p:pic>
        <p:nvPicPr>
          <p:cNvPr id="8" name="Content Placeholder 7">
            <a:extLst>
              <a:ext uri="{FF2B5EF4-FFF2-40B4-BE49-F238E27FC236}">
                <a16:creationId xmlns:a16="http://schemas.microsoft.com/office/drawing/2014/main" id="{8FFCD027-9A4F-7F41-842F-4A091190ED54}"/>
              </a:ext>
            </a:extLst>
          </p:cNvPr>
          <p:cNvPicPr>
            <a:picLocks noGrp="1" noChangeAspect="1"/>
          </p:cNvPicPr>
          <p:nvPr>
            <p:ph idx="1"/>
          </p:nvPr>
        </p:nvPicPr>
        <p:blipFill>
          <a:blip r:embed="rId2"/>
          <a:stretch>
            <a:fillRect/>
          </a:stretch>
        </p:blipFill>
        <p:spPr>
          <a:xfrm>
            <a:off x="778365" y="2006160"/>
            <a:ext cx="10515600" cy="2827227"/>
          </a:xfrm>
        </p:spPr>
      </p:pic>
      <p:sp>
        <p:nvSpPr>
          <p:cNvPr id="7" name="Oval 6">
            <a:extLst>
              <a:ext uri="{FF2B5EF4-FFF2-40B4-BE49-F238E27FC236}">
                <a16:creationId xmlns:a16="http://schemas.microsoft.com/office/drawing/2014/main" id="{38051A24-4AC4-764C-B967-91DAD8EA0D0F}"/>
              </a:ext>
            </a:extLst>
          </p:cNvPr>
          <p:cNvSpPr/>
          <p:nvPr/>
        </p:nvSpPr>
        <p:spPr>
          <a:xfrm>
            <a:off x="1016088" y="3734587"/>
            <a:ext cx="2278487" cy="399531"/>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742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838200" y="2956727"/>
            <a:ext cx="10515600" cy="660680"/>
          </a:xfrm>
        </p:spPr>
        <p:txBody>
          <a:bodyPr>
            <a:normAutofit/>
          </a:bodyPr>
          <a:lstStyle/>
          <a:p>
            <a:pPr marL="0" indent="0" algn="ctr">
              <a:buNone/>
            </a:pPr>
            <a:r>
              <a:rPr lang="en-US" sz="3200" dirty="0"/>
              <a:t>ML on OOD</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3</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18</a:t>
            </a:fld>
            <a:endParaRPr lang="en-US"/>
          </a:p>
        </p:txBody>
      </p:sp>
    </p:spTree>
    <p:extLst>
      <p:ext uri="{BB962C8B-B14F-4D97-AF65-F5344CB8AC3E}">
        <p14:creationId xmlns:p14="http://schemas.microsoft.com/office/powerpoint/2010/main" val="178752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B35700-AC3B-9749-9864-C69C393B3ACA}"/>
              </a:ext>
            </a:extLst>
          </p:cNvPr>
          <p:cNvSpPr>
            <a:spLocks noGrp="1"/>
          </p:cNvSpPr>
          <p:nvPr>
            <p:ph type="title"/>
          </p:nvPr>
        </p:nvSpPr>
        <p:spPr/>
        <p:txBody>
          <a:bodyPr/>
          <a:lstStyle/>
          <a:p>
            <a:r>
              <a:rPr lang="en-US" b="1"/>
              <a:t>Iris Classification</a:t>
            </a:r>
            <a:endParaRPr lang="en-US"/>
          </a:p>
        </p:txBody>
      </p:sp>
      <p:sp>
        <p:nvSpPr>
          <p:cNvPr id="7" name="Content Placeholder 6">
            <a:extLst>
              <a:ext uri="{FF2B5EF4-FFF2-40B4-BE49-F238E27FC236}">
                <a16:creationId xmlns:a16="http://schemas.microsoft.com/office/drawing/2014/main" id="{C25FEDBD-609E-3746-82E1-D4B34720E591}"/>
              </a:ext>
            </a:extLst>
          </p:cNvPr>
          <p:cNvSpPr>
            <a:spLocks noGrp="1"/>
          </p:cNvSpPr>
          <p:nvPr>
            <p:ph idx="1"/>
          </p:nvPr>
        </p:nvSpPr>
        <p:spPr>
          <a:xfrm>
            <a:off x="567741" y="1692000"/>
            <a:ext cx="10958852" cy="4798951"/>
          </a:xfrm>
        </p:spPr>
        <p:txBody>
          <a:bodyPr>
            <a:normAutofit/>
          </a:bodyPr>
          <a:lstStyle/>
          <a:p>
            <a:r>
              <a:rPr lang="en-US"/>
              <a:t>Small </a:t>
            </a:r>
            <a:r>
              <a:rPr lang="en-US" b="1"/>
              <a:t>"Hello World"</a:t>
            </a:r>
            <a:r>
              <a:rPr lang="en-US"/>
              <a:t> of machine learning. </a:t>
            </a:r>
          </a:p>
          <a:p>
            <a:r>
              <a:rPr lang="en-US"/>
              <a:t>Based on supervised learning. </a:t>
            </a:r>
          </a:p>
          <a:p>
            <a:r>
              <a:rPr lang="en-US"/>
              <a:t>It is a multi-class classification problem – data set contains 3 classes of iris plant with 50 instances of each class.</a:t>
            </a:r>
          </a:p>
          <a:p>
            <a:r>
              <a:rPr lang="en-US"/>
              <a:t>Features of data set are all </a:t>
            </a:r>
            <a:r>
              <a:rPr lang="en-US" b="1"/>
              <a:t>numeric</a:t>
            </a:r>
            <a:r>
              <a:rPr lang="en-US"/>
              <a:t> or nominal. </a:t>
            </a:r>
          </a:p>
          <a:p>
            <a:r>
              <a:rPr lang="en-US"/>
              <a:t>Storing this data doesn't require much memory because it only has 4 attributes/features and 150 rows. </a:t>
            </a:r>
          </a:p>
          <a:p>
            <a:r>
              <a:rPr lang="en-US"/>
              <a:t>All numeric attributes are in same units &amp; scale – no scaling or transforms needed. </a:t>
            </a:r>
          </a:p>
          <a:p>
            <a:r>
              <a:rPr lang="en-US"/>
              <a:t>For this data set most ML algorithms are straightforward to apply.</a:t>
            </a:r>
          </a:p>
        </p:txBody>
      </p:sp>
      <p:sp>
        <p:nvSpPr>
          <p:cNvPr id="5" name="Slide Number Placeholder 4">
            <a:extLst>
              <a:ext uri="{FF2B5EF4-FFF2-40B4-BE49-F238E27FC236}">
                <a16:creationId xmlns:a16="http://schemas.microsoft.com/office/drawing/2014/main" id="{93047E1D-2B08-164D-A2C8-BC5D654E8629}"/>
              </a:ext>
            </a:extLst>
          </p:cNvPr>
          <p:cNvSpPr>
            <a:spLocks noGrp="1"/>
          </p:cNvSpPr>
          <p:nvPr>
            <p:ph type="sldNum" sz="quarter" idx="10"/>
          </p:nvPr>
        </p:nvSpPr>
        <p:spPr/>
        <p:txBody>
          <a:bodyPr/>
          <a:lstStyle/>
          <a:p>
            <a:fld id="{2BE017B6-6466-CA44-A203-DCC007137B39}" type="slidenum">
              <a:rPr lang="en-US" smtClean="0"/>
              <a:pPr/>
              <a:t>19</a:t>
            </a:fld>
            <a:endParaRPr lang="en-US"/>
          </a:p>
        </p:txBody>
      </p:sp>
    </p:spTree>
    <p:extLst>
      <p:ext uri="{BB962C8B-B14F-4D97-AF65-F5344CB8AC3E}">
        <p14:creationId xmlns:p14="http://schemas.microsoft.com/office/powerpoint/2010/main" val="3106110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BCD49-623D-2740-A19A-3DD9B2C693AA}"/>
              </a:ext>
            </a:extLst>
          </p:cNvPr>
          <p:cNvSpPr>
            <a:spLocks noGrp="1"/>
          </p:cNvSpPr>
          <p:nvPr>
            <p:ph type="title"/>
          </p:nvPr>
        </p:nvSpPr>
        <p:spPr>
          <a:xfrm>
            <a:off x="838200" y="302417"/>
            <a:ext cx="10515600" cy="1077121"/>
          </a:xfrm>
        </p:spPr>
        <p:txBody>
          <a:bodyPr/>
          <a:lstStyle/>
          <a:p>
            <a:r>
              <a:rPr lang="en-US"/>
              <a:t>Demo</a:t>
            </a:r>
          </a:p>
        </p:txBody>
      </p:sp>
      <p:sp>
        <p:nvSpPr>
          <p:cNvPr id="4" name="Slide Number Placeholder 3">
            <a:extLst>
              <a:ext uri="{FF2B5EF4-FFF2-40B4-BE49-F238E27FC236}">
                <a16:creationId xmlns:a16="http://schemas.microsoft.com/office/drawing/2014/main" id="{0A874D6F-B223-C648-A5AA-4CCE7EDFE9E4}"/>
              </a:ext>
            </a:extLst>
          </p:cNvPr>
          <p:cNvSpPr>
            <a:spLocks noGrp="1"/>
          </p:cNvSpPr>
          <p:nvPr>
            <p:ph type="sldNum" sz="quarter" idx="4"/>
          </p:nvPr>
        </p:nvSpPr>
        <p:spPr/>
        <p:txBody>
          <a:bodyPr/>
          <a:lstStyle/>
          <a:p>
            <a:fld id="{2BE017B6-6466-CA44-A203-DCC007137B39}" type="slidenum">
              <a:rPr lang="en-US" smtClean="0"/>
              <a:pPr/>
              <a:t>20</a:t>
            </a:fld>
            <a:endParaRPr lang="en-US"/>
          </a:p>
        </p:txBody>
      </p:sp>
      <p:pic>
        <p:nvPicPr>
          <p:cNvPr id="9" name="Content Placeholder 8">
            <a:extLst>
              <a:ext uri="{FF2B5EF4-FFF2-40B4-BE49-F238E27FC236}">
                <a16:creationId xmlns:a16="http://schemas.microsoft.com/office/drawing/2014/main" id="{A086EC01-6719-B94B-BC5D-76FB6BAF238C}"/>
              </a:ext>
            </a:extLst>
          </p:cNvPr>
          <p:cNvPicPr>
            <a:picLocks noGrp="1" noChangeAspect="1"/>
          </p:cNvPicPr>
          <p:nvPr>
            <p:ph idx="1"/>
          </p:nvPr>
        </p:nvPicPr>
        <p:blipFill>
          <a:blip r:embed="rId2"/>
          <a:stretch>
            <a:fillRect/>
          </a:stretch>
        </p:blipFill>
        <p:spPr>
          <a:xfrm>
            <a:off x="1775498" y="1692275"/>
            <a:ext cx="8641003" cy="4351338"/>
          </a:xfrm>
        </p:spPr>
      </p:pic>
      <p:sp>
        <p:nvSpPr>
          <p:cNvPr id="7" name="Oval 6">
            <a:extLst>
              <a:ext uri="{FF2B5EF4-FFF2-40B4-BE49-F238E27FC236}">
                <a16:creationId xmlns:a16="http://schemas.microsoft.com/office/drawing/2014/main" id="{38051A24-4AC4-764C-B967-91DAD8EA0D0F}"/>
              </a:ext>
            </a:extLst>
          </p:cNvPr>
          <p:cNvSpPr/>
          <p:nvPr/>
        </p:nvSpPr>
        <p:spPr>
          <a:xfrm>
            <a:off x="3580327" y="2575775"/>
            <a:ext cx="1545465" cy="167425"/>
          </a:xfrm>
          <a:prstGeom prst="ellipse">
            <a:avLst/>
          </a:prstGeom>
          <a:noFill/>
          <a:ln w="25400">
            <a:solidFill>
              <a:srgbClr val="E11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91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86377"/>
            <a:ext cx="10515600" cy="3956962"/>
          </a:xfrm>
        </p:spPr>
        <p:txBody>
          <a:bodyPr/>
          <a:lstStyle/>
          <a:p>
            <a:r>
              <a:rPr lang="en-US" dirty="0" err="1"/>
              <a:t>Conda</a:t>
            </a:r>
            <a:r>
              <a:rPr lang="en-US" dirty="0"/>
              <a:t> Environment &amp; OOD – Exercise 1</a:t>
            </a:r>
          </a:p>
          <a:p>
            <a:r>
              <a:rPr lang="en-US" dirty="0"/>
              <a:t>Basic introduction to Data Science</a:t>
            </a:r>
          </a:p>
          <a:p>
            <a:r>
              <a:rPr lang="en-US" dirty="0"/>
              <a:t>Introduction to Machine Learning</a:t>
            </a:r>
          </a:p>
          <a:p>
            <a:r>
              <a:rPr lang="en-US" dirty="0"/>
              <a:t>Machine Learning Algorithms</a:t>
            </a:r>
          </a:p>
          <a:p>
            <a:r>
              <a:rPr lang="en-US" dirty="0"/>
              <a:t>Relation between Data Science and Machine Learning</a:t>
            </a:r>
          </a:p>
          <a:p>
            <a:r>
              <a:rPr lang="en-US" dirty="0"/>
              <a:t>Multi-classification problem using supervised learning – Exercise 2</a:t>
            </a:r>
          </a:p>
          <a:p>
            <a:r>
              <a:rPr lang="en-US" dirty="0"/>
              <a:t>Image net problem using </a:t>
            </a:r>
            <a:r>
              <a:rPr lang="en-US" dirty="0" err="1"/>
              <a:t>PyTorch</a:t>
            </a:r>
            <a:r>
              <a:rPr lang="en-US" dirty="0"/>
              <a:t> – Exercise 3</a:t>
            </a:r>
          </a:p>
          <a:p>
            <a:endParaRPr lang="en-US"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a:p>
        </p:txBody>
      </p:sp>
    </p:spTree>
    <p:extLst>
      <p:ext uri="{BB962C8B-B14F-4D97-AF65-F5344CB8AC3E}">
        <p14:creationId xmlns:p14="http://schemas.microsoft.com/office/powerpoint/2010/main" val="293432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0BBAC7D-E45F-D344-9028-435DE7200046}"/>
              </a:ext>
            </a:extLst>
          </p:cNvPr>
          <p:cNvSpPr>
            <a:spLocks noGrp="1"/>
          </p:cNvSpPr>
          <p:nvPr>
            <p:ph idx="1"/>
          </p:nvPr>
        </p:nvSpPr>
        <p:spPr>
          <a:xfrm>
            <a:off x="838200" y="1692001"/>
            <a:ext cx="10515600" cy="613317"/>
          </a:xfrm>
        </p:spPr>
        <p:txBody>
          <a:bodyPr/>
          <a:lstStyle/>
          <a:p>
            <a:r>
              <a:rPr lang="en-US" b="1"/>
              <a:t>Set up </a:t>
            </a:r>
            <a:r>
              <a:rPr lang="en-US"/>
              <a:t>the right environment &amp; import libraries</a:t>
            </a:r>
          </a:p>
          <a:p>
            <a:endParaRPr lang="en-US"/>
          </a:p>
        </p:txBody>
      </p:sp>
      <p:sp>
        <p:nvSpPr>
          <p:cNvPr id="4" name="Slide Number Placeholder 3">
            <a:extLst>
              <a:ext uri="{FF2B5EF4-FFF2-40B4-BE49-F238E27FC236}">
                <a16:creationId xmlns:a16="http://schemas.microsoft.com/office/drawing/2014/main" id="{E2AE0476-A25F-0140-838F-22D4D50ADA17}"/>
              </a:ext>
            </a:extLst>
          </p:cNvPr>
          <p:cNvSpPr>
            <a:spLocks noGrp="1"/>
          </p:cNvSpPr>
          <p:nvPr>
            <p:ph type="sldNum" sz="quarter" idx="10"/>
          </p:nvPr>
        </p:nvSpPr>
        <p:spPr/>
        <p:txBody>
          <a:bodyPr/>
          <a:lstStyle/>
          <a:p>
            <a:fld id="{2BE017B6-6466-CA44-A203-DCC007137B39}" type="slidenum">
              <a:rPr lang="en-US" smtClean="0"/>
              <a:pPr/>
              <a:t>21</a:t>
            </a:fld>
            <a:endParaRPr lang="en-US"/>
          </a:p>
        </p:txBody>
      </p:sp>
      <p:sp>
        <p:nvSpPr>
          <p:cNvPr id="5" name="Title 4">
            <a:extLst>
              <a:ext uri="{FF2B5EF4-FFF2-40B4-BE49-F238E27FC236}">
                <a16:creationId xmlns:a16="http://schemas.microsoft.com/office/drawing/2014/main" id="{59B8E54E-253D-F341-B6B6-B055452AE8DF}"/>
              </a:ext>
            </a:extLst>
          </p:cNvPr>
          <p:cNvSpPr>
            <a:spLocks noGrp="1"/>
          </p:cNvSpPr>
          <p:nvPr>
            <p:ph type="title"/>
          </p:nvPr>
        </p:nvSpPr>
        <p:spPr/>
        <p:txBody>
          <a:bodyPr/>
          <a:lstStyle/>
          <a:p>
            <a:r>
              <a:rPr lang="en-US"/>
              <a:t>Step 1</a:t>
            </a:r>
          </a:p>
        </p:txBody>
      </p:sp>
      <p:sp>
        <p:nvSpPr>
          <p:cNvPr id="7" name="TextBox 6">
            <a:extLst>
              <a:ext uri="{FF2B5EF4-FFF2-40B4-BE49-F238E27FC236}">
                <a16:creationId xmlns:a16="http://schemas.microsoft.com/office/drawing/2014/main" id="{E9A71BE4-16C7-F24D-8920-4A39DD13EE78}"/>
              </a:ext>
            </a:extLst>
          </p:cNvPr>
          <p:cNvSpPr txBox="1"/>
          <p:nvPr/>
        </p:nvSpPr>
        <p:spPr>
          <a:xfrm>
            <a:off x="194257" y="2305315"/>
            <a:ext cx="5576552" cy="3785652"/>
          </a:xfrm>
          <a:prstGeom prst="rect">
            <a:avLst/>
          </a:prstGeom>
          <a:solidFill>
            <a:schemeClr val="bg2"/>
          </a:solidFill>
        </p:spPr>
        <p:txBody>
          <a:bodyPr wrap="square" rtlCol="0">
            <a:spAutoFit/>
          </a:bodyPr>
          <a:lstStyle/>
          <a:p>
            <a:r>
              <a:rPr lang="en-US" sz="2000"/>
              <a:t># Python version</a:t>
            </a:r>
          </a:p>
          <a:p>
            <a:r>
              <a:rPr lang="en-US" sz="2000"/>
              <a:t>import sys</a:t>
            </a:r>
          </a:p>
          <a:p>
            <a:r>
              <a:rPr lang="en-US" sz="2000"/>
              <a:t>print('Python: {}'.format(</a:t>
            </a:r>
            <a:r>
              <a:rPr lang="en-US" sz="2000" err="1"/>
              <a:t>sys.version</a:t>
            </a:r>
            <a:r>
              <a:rPr lang="en-US" sz="2000"/>
              <a:t>))</a:t>
            </a:r>
          </a:p>
          <a:p>
            <a:endParaRPr lang="en-US" sz="2000"/>
          </a:p>
          <a:p>
            <a:r>
              <a:rPr lang="en-US" sz="2000"/>
              <a:t># </a:t>
            </a:r>
            <a:r>
              <a:rPr lang="en-US" sz="2000" err="1"/>
              <a:t>scipy</a:t>
            </a:r>
            <a:endParaRPr lang="en-US" sz="2000"/>
          </a:p>
          <a:p>
            <a:r>
              <a:rPr lang="en-US" sz="2000"/>
              <a:t>import </a:t>
            </a:r>
            <a:r>
              <a:rPr lang="en-US" sz="2000" err="1"/>
              <a:t>scipy</a:t>
            </a:r>
            <a:endParaRPr lang="en-US" sz="2000"/>
          </a:p>
          <a:p>
            <a:r>
              <a:rPr lang="en-US" sz="2000"/>
              <a:t>print('</a:t>
            </a:r>
            <a:r>
              <a:rPr lang="en-US" sz="2000" err="1"/>
              <a:t>scipy</a:t>
            </a:r>
            <a:r>
              <a:rPr lang="en-US" sz="2000"/>
              <a:t>: {}'.format(</a:t>
            </a:r>
            <a:r>
              <a:rPr lang="en-US" sz="2000" err="1"/>
              <a:t>scipy</a:t>
            </a:r>
            <a:r>
              <a:rPr lang="en-US" sz="2000"/>
              <a:t>.__version__))</a:t>
            </a:r>
          </a:p>
          <a:p>
            <a:endParaRPr lang="en-US" sz="2000"/>
          </a:p>
          <a:p>
            <a:r>
              <a:rPr lang="en-US" sz="2000"/>
              <a:t>import </a:t>
            </a:r>
            <a:r>
              <a:rPr lang="en-US" sz="2000" err="1"/>
              <a:t>numpy</a:t>
            </a:r>
            <a:endParaRPr lang="en-US" sz="2000"/>
          </a:p>
          <a:p>
            <a:r>
              <a:rPr lang="en-US" sz="2000"/>
              <a:t>import matplotlib</a:t>
            </a:r>
          </a:p>
          <a:p>
            <a:r>
              <a:rPr lang="en-US" sz="2000"/>
              <a:t>import pandas</a:t>
            </a:r>
          </a:p>
          <a:p>
            <a:r>
              <a:rPr lang="en-US" sz="2000"/>
              <a:t>import </a:t>
            </a:r>
            <a:r>
              <a:rPr lang="en-US" sz="2000" err="1"/>
              <a:t>sklearn</a:t>
            </a:r>
            <a:endParaRPr lang="en-US" sz="2000"/>
          </a:p>
        </p:txBody>
      </p:sp>
      <p:sp>
        <p:nvSpPr>
          <p:cNvPr id="8" name="TextBox 7">
            <a:extLst>
              <a:ext uri="{FF2B5EF4-FFF2-40B4-BE49-F238E27FC236}">
                <a16:creationId xmlns:a16="http://schemas.microsoft.com/office/drawing/2014/main" id="{00291AC5-28A1-4245-8EDB-153568EFD6E8}"/>
              </a:ext>
            </a:extLst>
          </p:cNvPr>
          <p:cNvSpPr txBox="1"/>
          <p:nvPr/>
        </p:nvSpPr>
        <p:spPr>
          <a:xfrm>
            <a:off x="6190444" y="2292436"/>
            <a:ext cx="5576552" cy="4278094"/>
          </a:xfrm>
          <a:prstGeom prst="rect">
            <a:avLst/>
          </a:prstGeom>
          <a:solidFill>
            <a:schemeClr val="bg2"/>
          </a:solidFill>
        </p:spPr>
        <p:txBody>
          <a:bodyPr wrap="square" rtlCol="0">
            <a:spAutoFit/>
          </a:bodyPr>
          <a:lstStyle/>
          <a:p>
            <a:r>
              <a:rPr lang="en-US" sz="1600"/>
              <a:t># Load libraries</a:t>
            </a:r>
          </a:p>
          <a:p>
            <a:r>
              <a:rPr lang="en-US" sz="1600"/>
              <a:t>from pandas import </a:t>
            </a:r>
            <a:r>
              <a:rPr lang="en-US" sz="1600" err="1"/>
              <a:t>read_csv</a:t>
            </a:r>
            <a:endParaRPr lang="en-US" sz="1600"/>
          </a:p>
          <a:p>
            <a:r>
              <a:rPr lang="en-US" sz="1600"/>
              <a:t>from </a:t>
            </a:r>
            <a:r>
              <a:rPr lang="en-US" sz="1600" err="1"/>
              <a:t>pandas.plotting</a:t>
            </a:r>
            <a:r>
              <a:rPr lang="en-US" sz="1600"/>
              <a:t> import </a:t>
            </a:r>
            <a:r>
              <a:rPr lang="en-US" sz="1600" err="1"/>
              <a:t>scatter_matrix</a:t>
            </a:r>
            <a:endParaRPr lang="en-US" sz="1600"/>
          </a:p>
          <a:p>
            <a:r>
              <a:rPr lang="en-US" sz="1600"/>
              <a:t>from matplotlib import </a:t>
            </a:r>
            <a:r>
              <a:rPr lang="en-US" sz="1600" err="1"/>
              <a:t>pyplot</a:t>
            </a:r>
            <a:endParaRPr lang="en-US" sz="1600"/>
          </a:p>
          <a:p>
            <a:r>
              <a:rPr lang="en-US" sz="1600"/>
              <a:t>from </a:t>
            </a:r>
            <a:r>
              <a:rPr lang="en-US" sz="1600" err="1"/>
              <a:t>sklearn.model_selection</a:t>
            </a:r>
            <a:r>
              <a:rPr lang="en-US" sz="1600"/>
              <a:t> import </a:t>
            </a:r>
            <a:r>
              <a:rPr lang="en-US" sz="1600" err="1"/>
              <a:t>train_test_split</a:t>
            </a:r>
            <a:endParaRPr lang="en-US" sz="1600"/>
          </a:p>
          <a:p>
            <a:r>
              <a:rPr lang="en-US" sz="1600"/>
              <a:t>from </a:t>
            </a:r>
            <a:r>
              <a:rPr lang="en-US" sz="1600" err="1"/>
              <a:t>sklearn.model_selection</a:t>
            </a:r>
            <a:r>
              <a:rPr lang="en-US" sz="1600"/>
              <a:t> import </a:t>
            </a:r>
            <a:r>
              <a:rPr lang="en-US" sz="1600" err="1"/>
              <a:t>cross_val_score</a:t>
            </a:r>
            <a:endParaRPr lang="en-US" sz="1600"/>
          </a:p>
          <a:p>
            <a:r>
              <a:rPr lang="en-US" sz="1600"/>
              <a:t>from </a:t>
            </a:r>
            <a:r>
              <a:rPr lang="en-US" sz="1600" err="1"/>
              <a:t>sklearn.model_selection</a:t>
            </a:r>
            <a:r>
              <a:rPr lang="en-US" sz="1600"/>
              <a:t> import </a:t>
            </a:r>
            <a:r>
              <a:rPr lang="en-US" sz="1600" err="1"/>
              <a:t>StratifiedKFold</a:t>
            </a:r>
            <a:endParaRPr lang="en-US" sz="1600"/>
          </a:p>
          <a:p>
            <a:r>
              <a:rPr lang="en-US" sz="1600"/>
              <a:t>from </a:t>
            </a:r>
            <a:r>
              <a:rPr lang="en-US" sz="1600" err="1"/>
              <a:t>sklearn.metrics</a:t>
            </a:r>
            <a:r>
              <a:rPr lang="en-US" sz="1600"/>
              <a:t> import </a:t>
            </a:r>
            <a:r>
              <a:rPr lang="en-US" sz="1600" err="1"/>
              <a:t>classification_report</a:t>
            </a:r>
            <a:endParaRPr lang="en-US" sz="1600"/>
          </a:p>
          <a:p>
            <a:r>
              <a:rPr lang="en-US" sz="1600"/>
              <a:t>from </a:t>
            </a:r>
            <a:r>
              <a:rPr lang="en-US" sz="1600" err="1"/>
              <a:t>sklearn.metrics</a:t>
            </a:r>
            <a:r>
              <a:rPr lang="en-US" sz="1600"/>
              <a:t> import </a:t>
            </a:r>
            <a:r>
              <a:rPr lang="en-US" sz="1600" err="1"/>
              <a:t>confusion_matrix</a:t>
            </a:r>
            <a:endParaRPr lang="en-US" sz="1600"/>
          </a:p>
          <a:p>
            <a:r>
              <a:rPr lang="en-US" sz="1600"/>
              <a:t>from </a:t>
            </a:r>
            <a:r>
              <a:rPr lang="en-US" sz="1600" err="1"/>
              <a:t>sklearn.metrics</a:t>
            </a:r>
            <a:r>
              <a:rPr lang="en-US" sz="1600"/>
              <a:t> import </a:t>
            </a:r>
            <a:r>
              <a:rPr lang="en-US" sz="1600" err="1"/>
              <a:t>accuracy_score</a:t>
            </a:r>
            <a:endParaRPr lang="en-US" sz="1600"/>
          </a:p>
          <a:p>
            <a:r>
              <a:rPr lang="en-US" sz="1600"/>
              <a:t>from </a:t>
            </a:r>
            <a:r>
              <a:rPr lang="en-US" sz="1600" err="1"/>
              <a:t>sklearn.linear_model</a:t>
            </a:r>
            <a:r>
              <a:rPr lang="en-US" sz="1600"/>
              <a:t> import </a:t>
            </a:r>
            <a:r>
              <a:rPr lang="en-US" sz="1600" err="1"/>
              <a:t>LogisticRegression</a:t>
            </a:r>
            <a:endParaRPr lang="en-US" sz="1600"/>
          </a:p>
          <a:p>
            <a:r>
              <a:rPr lang="en-US" sz="1600"/>
              <a:t>from </a:t>
            </a:r>
            <a:r>
              <a:rPr lang="en-US" sz="1600" err="1"/>
              <a:t>sklearn.tree</a:t>
            </a:r>
            <a:r>
              <a:rPr lang="en-US" sz="1600"/>
              <a:t> import </a:t>
            </a:r>
            <a:r>
              <a:rPr lang="en-US" sz="1600" err="1"/>
              <a:t>DecisionTreeClassifier</a:t>
            </a:r>
            <a:endParaRPr lang="en-US" sz="1600"/>
          </a:p>
          <a:p>
            <a:r>
              <a:rPr lang="en-US" sz="1600"/>
              <a:t>from </a:t>
            </a:r>
            <a:r>
              <a:rPr lang="en-US" sz="1600" err="1"/>
              <a:t>sklearn.neighbors</a:t>
            </a:r>
            <a:r>
              <a:rPr lang="en-US" sz="1600"/>
              <a:t> import </a:t>
            </a:r>
            <a:r>
              <a:rPr lang="en-US" sz="1600" err="1"/>
              <a:t>KNeighborsClassifier</a:t>
            </a:r>
            <a:endParaRPr lang="en-US" sz="1600"/>
          </a:p>
          <a:p>
            <a:r>
              <a:rPr lang="en-US" sz="1600"/>
              <a:t>from </a:t>
            </a:r>
            <a:r>
              <a:rPr lang="en-US" sz="1600" err="1"/>
              <a:t>sklearn.discriminant_analysis</a:t>
            </a:r>
            <a:r>
              <a:rPr lang="en-US" sz="1600"/>
              <a:t> import </a:t>
            </a:r>
            <a:r>
              <a:rPr lang="en-US" sz="1600" err="1"/>
              <a:t>LinearDiscriminantAnalysis</a:t>
            </a:r>
            <a:endParaRPr lang="en-US" sz="1600"/>
          </a:p>
          <a:p>
            <a:r>
              <a:rPr lang="en-US" sz="1600"/>
              <a:t>from </a:t>
            </a:r>
            <a:r>
              <a:rPr lang="en-US" sz="1600" err="1"/>
              <a:t>sklearn.naive_bayes</a:t>
            </a:r>
            <a:r>
              <a:rPr lang="en-US" sz="1600"/>
              <a:t> import </a:t>
            </a:r>
            <a:r>
              <a:rPr lang="en-US" sz="1600" err="1"/>
              <a:t>GaussianNB</a:t>
            </a:r>
            <a:endParaRPr lang="en-US" sz="1600"/>
          </a:p>
          <a:p>
            <a:r>
              <a:rPr lang="en-US" sz="1600"/>
              <a:t>from </a:t>
            </a:r>
            <a:r>
              <a:rPr lang="en-US" sz="1600" err="1"/>
              <a:t>sklearn.svm</a:t>
            </a:r>
            <a:r>
              <a:rPr lang="en-US" sz="1600"/>
              <a:t> import SVC</a:t>
            </a:r>
          </a:p>
        </p:txBody>
      </p:sp>
    </p:spTree>
    <p:extLst>
      <p:ext uri="{BB962C8B-B14F-4D97-AF65-F5344CB8AC3E}">
        <p14:creationId xmlns:p14="http://schemas.microsoft.com/office/powerpoint/2010/main" val="1744006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7D1475-2101-C143-95A8-A38FFCEE65CE}"/>
              </a:ext>
            </a:extLst>
          </p:cNvPr>
          <p:cNvSpPr>
            <a:spLocks noGrp="1"/>
          </p:cNvSpPr>
          <p:nvPr>
            <p:ph idx="1"/>
          </p:nvPr>
        </p:nvSpPr>
        <p:spPr>
          <a:xfrm>
            <a:off x="838200" y="1692001"/>
            <a:ext cx="10515600" cy="4800874"/>
          </a:xfrm>
        </p:spPr>
        <p:txBody>
          <a:bodyPr>
            <a:normAutofit lnSpcReduction="10000"/>
          </a:bodyPr>
          <a:lstStyle/>
          <a:p>
            <a:r>
              <a:rPr lang="en-US" b="1"/>
              <a:t>Data Collection</a:t>
            </a:r>
          </a:p>
          <a:p>
            <a:endParaRPr lang="en-US"/>
          </a:p>
          <a:p>
            <a:endParaRPr lang="en-US"/>
          </a:p>
          <a:p>
            <a:endParaRPr lang="en-US"/>
          </a:p>
          <a:p>
            <a:endParaRPr lang="en-US"/>
          </a:p>
          <a:p>
            <a:endParaRPr lang="en-US"/>
          </a:p>
          <a:p>
            <a:endParaRPr lang="en-US"/>
          </a:p>
          <a:p>
            <a:endParaRPr lang="en-US"/>
          </a:p>
          <a:p>
            <a:endParaRPr lang="en-US"/>
          </a:p>
          <a:p>
            <a:r>
              <a:rPr lang="en-US"/>
              <a:t>No need for Data Cleaning/Processing in this case.</a:t>
            </a:r>
          </a:p>
        </p:txBody>
      </p:sp>
      <p:sp>
        <p:nvSpPr>
          <p:cNvPr id="3" name="Slide Number Placeholder 2">
            <a:extLst>
              <a:ext uri="{FF2B5EF4-FFF2-40B4-BE49-F238E27FC236}">
                <a16:creationId xmlns:a16="http://schemas.microsoft.com/office/drawing/2014/main" id="{3AF6FB0D-EAD9-6B49-AF00-5336F2EB4E24}"/>
              </a:ext>
            </a:extLst>
          </p:cNvPr>
          <p:cNvSpPr>
            <a:spLocks noGrp="1"/>
          </p:cNvSpPr>
          <p:nvPr>
            <p:ph type="sldNum" sz="quarter" idx="10"/>
          </p:nvPr>
        </p:nvSpPr>
        <p:spPr/>
        <p:txBody>
          <a:bodyPr/>
          <a:lstStyle/>
          <a:p>
            <a:fld id="{2BE017B6-6466-CA44-A203-DCC007137B39}" type="slidenum">
              <a:rPr lang="en-US" smtClean="0"/>
              <a:pPr/>
              <a:t>22</a:t>
            </a:fld>
            <a:endParaRPr lang="en-US"/>
          </a:p>
        </p:txBody>
      </p:sp>
      <p:sp>
        <p:nvSpPr>
          <p:cNvPr id="4" name="Title 3">
            <a:extLst>
              <a:ext uri="{FF2B5EF4-FFF2-40B4-BE49-F238E27FC236}">
                <a16:creationId xmlns:a16="http://schemas.microsoft.com/office/drawing/2014/main" id="{30A28AE2-76F8-0448-A6A9-9E7EC029ACB0}"/>
              </a:ext>
            </a:extLst>
          </p:cNvPr>
          <p:cNvSpPr>
            <a:spLocks noGrp="1"/>
          </p:cNvSpPr>
          <p:nvPr>
            <p:ph type="title"/>
          </p:nvPr>
        </p:nvSpPr>
        <p:spPr/>
        <p:txBody>
          <a:bodyPr/>
          <a:lstStyle/>
          <a:p>
            <a:r>
              <a:rPr lang="en-US"/>
              <a:t>Step 2 </a:t>
            </a:r>
          </a:p>
        </p:txBody>
      </p:sp>
      <p:sp>
        <p:nvSpPr>
          <p:cNvPr id="6" name="TextBox 5">
            <a:extLst>
              <a:ext uri="{FF2B5EF4-FFF2-40B4-BE49-F238E27FC236}">
                <a16:creationId xmlns:a16="http://schemas.microsoft.com/office/drawing/2014/main" id="{CF5C8330-776E-7541-9A3A-78975568A9DB}"/>
              </a:ext>
            </a:extLst>
          </p:cNvPr>
          <p:cNvSpPr txBox="1"/>
          <p:nvPr/>
        </p:nvSpPr>
        <p:spPr>
          <a:xfrm>
            <a:off x="941231" y="2220187"/>
            <a:ext cx="8782318" cy="3477875"/>
          </a:xfrm>
          <a:prstGeom prst="rect">
            <a:avLst/>
          </a:prstGeom>
          <a:solidFill>
            <a:schemeClr val="bg2"/>
          </a:solidFill>
        </p:spPr>
        <p:txBody>
          <a:bodyPr wrap="square" rtlCol="0">
            <a:spAutoFit/>
          </a:bodyPr>
          <a:lstStyle/>
          <a:p>
            <a:r>
              <a:rPr lang="en-US" sz="2000"/>
              <a:t># Load dataset</a:t>
            </a:r>
          </a:p>
          <a:p>
            <a:r>
              <a:rPr lang="en-US" sz="2000" err="1"/>
              <a:t>url</a:t>
            </a:r>
            <a:r>
              <a:rPr lang="en-US" sz="2000"/>
              <a:t> = "https://</a:t>
            </a:r>
            <a:r>
              <a:rPr lang="en-US" sz="2000" err="1"/>
              <a:t>raw.githubusercontent.com</a:t>
            </a:r>
            <a:r>
              <a:rPr lang="en-US" sz="2000"/>
              <a:t>/</a:t>
            </a:r>
            <a:r>
              <a:rPr lang="en-US" sz="2000" err="1"/>
              <a:t>jbrownlee</a:t>
            </a:r>
            <a:r>
              <a:rPr lang="en-US" sz="2000"/>
              <a:t>/Datasets/master/</a:t>
            </a:r>
            <a:r>
              <a:rPr lang="en-US" sz="2000" err="1"/>
              <a:t>iris.csv</a:t>
            </a:r>
            <a:r>
              <a:rPr lang="en-US" sz="2000"/>
              <a:t>"</a:t>
            </a:r>
          </a:p>
          <a:p>
            <a:endParaRPr lang="en-US" sz="2000"/>
          </a:p>
          <a:p>
            <a:r>
              <a:rPr lang="en-US" sz="2000"/>
              <a:t>#Declare column or feature names</a:t>
            </a:r>
          </a:p>
          <a:p>
            <a:r>
              <a:rPr lang="en-US" sz="2000"/>
              <a:t>names = ['sepal-length', 'sepal-width', 'petal-length', 'petal-width', 'class']</a:t>
            </a:r>
          </a:p>
          <a:p>
            <a:endParaRPr lang="en-US" sz="2000"/>
          </a:p>
          <a:p>
            <a:r>
              <a:rPr lang="en-US" sz="2000"/>
              <a:t>#Dataset can be read in two ways - directly using the </a:t>
            </a:r>
            <a:r>
              <a:rPr lang="en-US" sz="2000" err="1"/>
              <a:t>url</a:t>
            </a:r>
            <a:endParaRPr lang="en-US" sz="2000"/>
          </a:p>
          <a:p>
            <a:r>
              <a:rPr lang="en-US" sz="2000"/>
              <a:t>dataset = </a:t>
            </a:r>
            <a:r>
              <a:rPr lang="en-US" sz="2000" err="1"/>
              <a:t>read_csv</a:t>
            </a:r>
            <a:r>
              <a:rPr lang="en-US" sz="2000"/>
              <a:t>(</a:t>
            </a:r>
            <a:r>
              <a:rPr lang="en-US" sz="2000" err="1"/>
              <a:t>url</a:t>
            </a:r>
            <a:r>
              <a:rPr lang="en-US" sz="2000"/>
              <a:t>, names=names)</a:t>
            </a:r>
          </a:p>
          <a:p>
            <a:endParaRPr lang="en-US" sz="2000"/>
          </a:p>
          <a:p>
            <a:r>
              <a:rPr lang="en-US" sz="2000"/>
              <a:t>#or from a locally downloaded copy of </a:t>
            </a:r>
            <a:r>
              <a:rPr lang="en-US" sz="2000" err="1"/>
              <a:t>iris.csv</a:t>
            </a:r>
            <a:endParaRPr lang="en-US" sz="2000"/>
          </a:p>
          <a:p>
            <a:r>
              <a:rPr lang="en-US" sz="2000"/>
              <a:t>#dataset = </a:t>
            </a:r>
            <a:r>
              <a:rPr lang="en-US" sz="2000" err="1"/>
              <a:t>read_csv</a:t>
            </a:r>
            <a:r>
              <a:rPr lang="en-US" sz="2000"/>
              <a:t>("./</a:t>
            </a:r>
            <a:r>
              <a:rPr lang="en-US" sz="2000" err="1"/>
              <a:t>iris.csv</a:t>
            </a:r>
            <a:r>
              <a:rPr lang="en-US" sz="2000"/>
              <a:t>", names=names)</a:t>
            </a:r>
          </a:p>
        </p:txBody>
      </p:sp>
    </p:spTree>
    <p:extLst>
      <p:ext uri="{BB962C8B-B14F-4D97-AF65-F5344CB8AC3E}">
        <p14:creationId xmlns:p14="http://schemas.microsoft.com/office/powerpoint/2010/main" val="270551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E9E096-5801-D449-A6F1-D9F19C20EB8A}"/>
              </a:ext>
            </a:extLst>
          </p:cNvPr>
          <p:cNvSpPr>
            <a:spLocks noGrp="1"/>
          </p:cNvSpPr>
          <p:nvPr>
            <p:ph idx="1"/>
          </p:nvPr>
        </p:nvSpPr>
        <p:spPr>
          <a:xfrm>
            <a:off x="838200" y="1692001"/>
            <a:ext cx="10515600" cy="708299"/>
          </a:xfrm>
        </p:spPr>
        <p:txBody>
          <a:bodyPr/>
          <a:lstStyle/>
          <a:p>
            <a:r>
              <a:rPr lang="en-US" b="1"/>
              <a:t>Data Exploration/Summary </a:t>
            </a:r>
          </a:p>
        </p:txBody>
      </p:sp>
      <p:sp>
        <p:nvSpPr>
          <p:cNvPr id="3" name="Slide Number Placeholder 2">
            <a:extLst>
              <a:ext uri="{FF2B5EF4-FFF2-40B4-BE49-F238E27FC236}">
                <a16:creationId xmlns:a16="http://schemas.microsoft.com/office/drawing/2014/main" id="{4214EB5B-32E5-624B-A877-D92EC754C1C1}"/>
              </a:ext>
            </a:extLst>
          </p:cNvPr>
          <p:cNvSpPr>
            <a:spLocks noGrp="1"/>
          </p:cNvSpPr>
          <p:nvPr>
            <p:ph type="sldNum" sz="quarter" idx="10"/>
          </p:nvPr>
        </p:nvSpPr>
        <p:spPr/>
        <p:txBody>
          <a:bodyPr/>
          <a:lstStyle/>
          <a:p>
            <a:fld id="{2BE017B6-6466-CA44-A203-DCC007137B39}" type="slidenum">
              <a:rPr lang="en-US" smtClean="0"/>
              <a:pPr/>
              <a:t>23</a:t>
            </a:fld>
            <a:endParaRPr lang="en-US"/>
          </a:p>
        </p:txBody>
      </p:sp>
      <p:sp>
        <p:nvSpPr>
          <p:cNvPr id="4" name="Title 3">
            <a:extLst>
              <a:ext uri="{FF2B5EF4-FFF2-40B4-BE49-F238E27FC236}">
                <a16:creationId xmlns:a16="http://schemas.microsoft.com/office/drawing/2014/main" id="{9E17FBF6-24FC-0E40-9EB5-1976AAC7E358}"/>
              </a:ext>
            </a:extLst>
          </p:cNvPr>
          <p:cNvSpPr>
            <a:spLocks noGrp="1"/>
          </p:cNvSpPr>
          <p:nvPr>
            <p:ph type="title"/>
          </p:nvPr>
        </p:nvSpPr>
        <p:spPr/>
        <p:txBody>
          <a:bodyPr/>
          <a:lstStyle/>
          <a:p>
            <a:r>
              <a:rPr lang="en-US"/>
              <a:t>Step 3</a:t>
            </a:r>
          </a:p>
        </p:txBody>
      </p:sp>
      <p:sp>
        <p:nvSpPr>
          <p:cNvPr id="5" name="TextBox 4">
            <a:extLst>
              <a:ext uri="{FF2B5EF4-FFF2-40B4-BE49-F238E27FC236}">
                <a16:creationId xmlns:a16="http://schemas.microsoft.com/office/drawing/2014/main" id="{0570F838-A747-0C46-ABCB-BC0900531336}"/>
              </a:ext>
            </a:extLst>
          </p:cNvPr>
          <p:cNvSpPr txBox="1"/>
          <p:nvPr/>
        </p:nvSpPr>
        <p:spPr>
          <a:xfrm>
            <a:off x="838200" y="2262922"/>
            <a:ext cx="9626600" cy="4093428"/>
          </a:xfrm>
          <a:prstGeom prst="rect">
            <a:avLst/>
          </a:prstGeom>
          <a:solidFill>
            <a:schemeClr val="bg2"/>
          </a:solidFill>
        </p:spPr>
        <p:txBody>
          <a:bodyPr wrap="square" rtlCol="0">
            <a:spAutoFit/>
          </a:bodyPr>
          <a:lstStyle/>
          <a:p>
            <a:r>
              <a:rPr lang="en-US" sz="2000"/>
              <a:t># Dimensions or shape of the data set</a:t>
            </a:r>
          </a:p>
          <a:p>
            <a:r>
              <a:rPr lang="en-US" sz="2000" err="1"/>
              <a:t>dataset.shape</a:t>
            </a:r>
            <a:endParaRPr lang="en-US" sz="2000"/>
          </a:p>
          <a:p>
            <a:endParaRPr lang="en-US" sz="2000"/>
          </a:p>
          <a:p>
            <a:r>
              <a:rPr lang="en-US" sz="2000"/>
              <a:t># Peek at the, say first 20 rows, of the data set using head</a:t>
            </a:r>
          </a:p>
          <a:p>
            <a:r>
              <a:rPr lang="en-US" sz="2000" err="1"/>
              <a:t>dataset.head</a:t>
            </a:r>
            <a:r>
              <a:rPr lang="en-US" sz="2000"/>
              <a:t>(20)</a:t>
            </a:r>
          </a:p>
          <a:p>
            <a:endParaRPr lang="en-US" sz="2000"/>
          </a:p>
          <a:p>
            <a:r>
              <a:rPr lang="en-US" sz="2000"/>
              <a:t># Statistical summary of each attribute</a:t>
            </a:r>
          </a:p>
          <a:p>
            <a:r>
              <a:rPr lang="en-US" sz="2000"/>
              <a:t># Pandas describe() is used to view basic statistical details, like count, mean, min and max,</a:t>
            </a:r>
          </a:p>
          <a:p>
            <a:r>
              <a:rPr lang="en-US" sz="2000"/>
              <a:t># &amp; some percentiles</a:t>
            </a:r>
          </a:p>
          <a:p>
            <a:r>
              <a:rPr lang="en-US" sz="2000" err="1"/>
              <a:t>dataset.describe</a:t>
            </a:r>
            <a:r>
              <a:rPr lang="en-US" sz="2000"/>
              <a:t>()</a:t>
            </a:r>
          </a:p>
          <a:p>
            <a:endParaRPr lang="en-US" sz="2000"/>
          </a:p>
          <a:p>
            <a:r>
              <a:rPr lang="en-US" sz="2000"/>
              <a:t># Number of instances (rows) that belong to each class =&gt; class distribution</a:t>
            </a:r>
          </a:p>
          <a:p>
            <a:r>
              <a:rPr lang="en-US" sz="2000" err="1"/>
              <a:t>dataset.groupby</a:t>
            </a:r>
            <a:r>
              <a:rPr lang="en-US" sz="2000"/>
              <a:t>('class').size()</a:t>
            </a:r>
          </a:p>
        </p:txBody>
      </p:sp>
    </p:spTree>
    <p:extLst>
      <p:ext uri="{BB962C8B-B14F-4D97-AF65-F5344CB8AC3E}">
        <p14:creationId xmlns:p14="http://schemas.microsoft.com/office/powerpoint/2010/main" val="1686817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992AB3-DFFF-2F4D-8BF2-92B56B6E8A6F}"/>
              </a:ext>
            </a:extLst>
          </p:cNvPr>
          <p:cNvSpPr>
            <a:spLocks noGrp="1"/>
          </p:cNvSpPr>
          <p:nvPr>
            <p:ph idx="1"/>
          </p:nvPr>
        </p:nvSpPr>
        <p:spPr>
          <a:xfrm>
            <a:off x="838200" y="1692001"/>
            <a:ext cx="9918700" cy="3184799"/>
          </a:xfrm>
        </p:spPr>
        <p:txBody>
          <a:bodyPr/>
          <a:lstStyle/>
          <a:p>
            <a:r>
              <a:rPr lang="en-US" b="1"/>
              <a:t>Data Visualization</a:t>
            </a:r>
            <a:br>
              <a:rPr lang="en-US" b="1"/>
            </a:br>
            <a:endParaRPr lang="en-US" b="1"/>
          </a:p>
          <a:p>
            <a:r>
              <a:rPr lang="en-US"/>
              <a:t>Univariate plots to better understand each attribute.</a:t>
            </a:r>
          </a:p>
          <a:p>
            <a:r>
              <a:rPr lang="en-US"/>
              <a:t>Multivariate plots to better understand the relationships between attributes.</a:t>
            </a:r>
          </a:p>
          <a:p>
            <a:endParaRPr lang="en-US"/>
          </a:p>
        </p:txBody>
      </p:sp>
      <p:sp>
        <p:nvSpPr>
          <p:cNvPr id="3" name="Slide Number Placeholder 2">
            <a:extLst>
              <a:ext uri="{FF2B5EF4-FFF2-40B4-BE49-F238E27FC236}">
                <a16:creationId xmlns:a16="http://schemas.microsoft.com/office/drawing/2014/main" id="{99245202-12A9-3F44-9EEF-30F8B3164DD4}"/>
              </a:ext>
            </a:extLst>
          </p:cNvPr>
          <p:cNvSpPr>
            <a:spLocks noGrp="1"/>
          </p:cNvSpPr>
          <p:nvPr>
            <p:ph type="sldNum" sz="quarter" idx="10"/>
          </p:nvPr>
        </p:nvSpPr>
        <p:spPr/>
        <p:txBody>
          <a:bodyPr/>
          <a:lstStyle/>
          <a:p>
            <a:fld id="{2BE017B6-6466-CA44-A203-DCC007137B39}" type="slidenum">
              <a:rPr lang="en-US" smtClean="0"/>
              <a:pPr/>
              <a:t>24</a:t>
            </a:fld>
            <a:endParaRPr lang="en-US"/>
          </a:p>
        </p:txBody>
      </p:sp>
      <p:sp>
        <p:nvSpPr>
          <p:cNvPr id="4" name="Title 3">
            <a:extLst>
              <a:ext uri="{FF2B5EF4-FFF2-40B4-BE49-F238E27FC236}">
                <a16:creationId xmlns:a16="http://schemas.microsoft.com/office/drawing/2014/main" id="{C611BF3E-2A48-6844-A187-E13476C2CEB3}"/>
              </a:ext>
            </a:extLst>
          </p:cNvPr>
          <p:cNvSpPr>
            <a:spLocks noGrp="1"/>
          </p:cNvSpPr>
          <p:nvPr>
            <p:ph type="title"/>
          </p:nvPr>
        </p:nvSpPr>
        <p:spPr/>
        <p:txBody>
          <a:bodyPr/>
          <a:lstStyle/>
          <a:p>
            <a:r>
              <a:rPr lang="en-US"/>
              <a:t>Step 4</a:t>
            </a:r>
          </a:p>
        </p:txBody>
      </p:sp>
      <p:sp>
        <p:nvSpPr>
          <p:cNvPr id="5" name="Rectangle 4">
            <a:extLst>
              <a:ext uri="{FF2B5EF4-FFF2-40B4-BE49-F238E27FC236}">
                <a16:creationId xmlns:a16="http://schemas.microsoft.com/office/drawing/2014/main" id="{457861C3-31DF-6F49-AA1E-52BB24344621}"/>
              </a:ext>
            </a:extLst>
          </p:cNvPr>
          <p:cNvSpPr/>
          <p:nvPr/>
        </p:nvSpPr>
        <p:spPr>
          <a:xfrm>
            <a:off x="838200" y="5630232"/>
            <a:ext cx="6908800" cy="338554"/>
          </a:xfrm>
          <a:prstGeom prst="rect">
            <a:avLst/>
          </a:prstGeom>
        </p:spPr>
        <p:txBody>
          <a:bodyPr wrap="square">
            <a:spAutoFit/>
          </a:bodyPr>
          <a:lstStyle/>
          <a:p>
            <a:r>
              <a:rPr lang="en-US" sz="1600" u="sng">
                <a:solidFill>
                  <a:srgbClr val="1A466C"/>
                </a:solidFill>
                <a:hlinkClick r:id="rId2"/>
              </a:rPr>
              <a:t>https://machinelearningmastery.com/machine-learning-in-python-step-by-step/</a:t>
            </a:r>
            <a:endParaRPr lang="en-US" sz="1600" b="0" i="0">
              <a:solidFill>
                <a:srgbClr val="000000"/>
              </a:solidFill>
              <a:effectLst/>
            </a:endParaRPr>
          </a:p>
        </p:txBody>
      </p:sp>
    </p:spTree>
    <p:extLst>
      <p:ext uri="{BB962C8B-B14F-4D97-AF65-F5344CB8AC3E}">
        <p14:creationId xmlns:p14="http://schemas.microsoft.com/office/powerpoint/2010/main" val="2653955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0A0239-196B-D14C-9C9C-BFFAF2035BAD}"/>
              </a:ext>
            </a:extLst>
          </p:cNvPr>
          <p:cNvSpPr>
            <a:spLocks noGrp="1"/>
          </p:cNvSpPr>
          <p:nvPr>
            <p:ph idx="1"/>
          </p:nvPr>
        </p:nvSpPr>
        <p:spPr>
          <a:xfrm>
            <a:off x="838200" y="1692001"/>
            <a:ext cx="9753600" cy="4800874"/>
          </a:xfrm>
        </p:spPr>
        <p:txBody>
          <a:bodyPr>
            <a:normAutofit lnSpcReduction="10000"/>
          </a:bodyPr>
          <a:lstStyle/>
          <a:p>
            <a:r>
              <a:rPr lang="en-US" b="1"/>
              <a:t>Data Modeling/Analysis</a:t>
            </a:r>
          </a:p>
          <a:p>
            <a:r>
              <a:rPr lang="en-US"/>
              <a:t>Create Training &amp; Testing/Validation Set</a:t>
            </a:r>
            <a:br>
              <a:rPr lang="en-US"/>
            </a:br>
            <a:br>
              <a:rPr lang="en-US"/>
            </a:br>
            <a:br>
              <a:rPr lang="en-US"/>
            </a:br>
            <a:br>
              <a:rPr lang="en-US"/>
            </a:br>
            <a:br>
              <a:rPr lang="en-US"/>
            </a:br>
            <a:br>
              <a:rPr lang="en-US"/>
            </a:br>
            <a:br>
              <a:rPr lang="en-US"/>
            </a:br>
            <a:br>
              <a:rPr lang="en-US"/>
            </a:br>
            <a:endParaRPr lang="en-US"/>
          </a:p>
          <a:p>
            <a:r>
              <a:rPr lang="en-US"/>
              <a:t>Build &amp; Evaluate Models - Better to apply several models on data set, compare accuracy against one another, and then select final model to apply on testing data set.</a:t>
            </a:r>
          </a:p>
          <a:p>
            <a:endParaRPr lang="en-US"/>
          </a:p>
        </p:txBody>
      </p:sp>
      <p:sp>
        <p:nvSpPr>
          <p:cNvPr id="3" name="Slide Number Placeholder 2">
            <a:extLst>
              <a:ext uri="{FF2B5EF4-FFF2-40B4-BE49-F238E27FC236}">
                <a16:creationId xmlns:a16="http://schemas.microsoft.com/office/drawing/2014/main" id="{DBE6A85B-9F85-AA45-9622-E019540D3969}"/>
              </a:ext>
            </a:extLst>
          </p:cNvPr>
          <p:cNvSpPr>
            <a:spLocks noGrp="1"/>
          </p:cNvSpPr>
          <p:nvPr>
            <p:ph type="sldNum" sz="quarter" idx="10"/>
          </p:nvPr>
        </p:nvSpPr>
        <p:spPr/>
        <p:txBody>
          <a:bodyPr/>
          <a:lstStyle/>
          <a:p>
            <a:fld id="{2BE017B6-6466-CA44-A203-DCC007137B39}" type="slidenum">
              <a:rPr lang="en-US" smtClean="0"/>
              <a:pPr/>
              <a:t>25</a:t>
            </a:fld>
            <a:endParaRPr lang="en-US"/>
          </a:p>
        </p:txBody>
      </p:sp>
      <p:sp>
        <p:nvSpPr>
          <p:cNvPr id="4" name="Title 3">
            <a:extLst>
              <a:ext uri="{FF2B5EF4-FFF2-40B4-BE49-F238E27FC236}">
                <a16:creationId xmlns:a16="http://schemas.microsoft.com/office/drawing/2014/main" id="{5FB9370A-3371-3F4D-A5D0-2E393BE37DF3}"/>
              </a:ext>
            </a:extLst>
          </p:cNvPr>
          <p:cNvSpPr>
            <a:spLocks noGrp="1"/>
          </p:cNvSpPr>
          <p:nvPr>
            <p:ph type="title"/>
          </p:nvPr>
        </p:nvSpPr>
        <p:spPr/>
        <p:txBody>
          <a:bodyPr/>
          <a:lstStyle/>
          <a:p>
            <a:r>
              <a:rPr lang="en-US"/>
              <a:t>Step 5</a:t>
            </a:r>
          </a:p>
        </p:txBody>
      </p:sp>
      <p:sp>
        <p:nvSpPr>
          <p:cNvPr id="5" name="TextBox 4">
            <a:extLst>
              <a:ext uri="{FF2B5EF4-FFF2-40B4-BE49-F238E27FC236}">
                <a16:creationId xmlns:a16="http://schemas.microsoft.com/office/drawing/2014/main" id="{5BBBD86D-BAED-4541-8CE2-54915D70599C}"/>
              </a:ext>
            </a:extLst>
          </p:cNvPr>
          <p:cNvSpPr txBox="1"/>
          <p:nvPr/>
        </p:nvSpPr>
        <p:spPr>
          <a:xfrm>
            <a:off x="1184857" y="2737370"/>
            <a:ext cx="5576552" cy="2246769"/>
          </a:xfrm>
          <a:prstGeom prst="rect">
            <a:avLst/>
          </a:prstGeom>
          <a:solidFill>
            <a:schemeClr val="bg2"/>
          </a:solidFill>
        </p:spPr>
        <p:txBody>
          <a:bodyPr wrap="square" rtlCol="0">
            <a:spAutoFit/>
          </a:bodyPr>
          <a:lstStyle/>
          <a:p>
            <a:r>
              <a:rPr lang="en-US" sz="2000"/>
              <a:t># Split-out training &amp; validation datasets</a:t>
            </a:r>
          </a:p>
          <a:p>
            <a:r>
              <a:rPr lang="en-US" sz="2000"/>
              <a:t>array = </a:t>
            </a:r>
            <a:r>
              <a:rPr lang="en-US" sz="2000" err="1"/>
              <a:t>dataset.values</a:t>
            </a:r>
            <a:endParaRPr lang="en-US" sz="2000"/>
          </a:p>
          <a:p>
            <a:r>
              <a:rPr lang="en-US" sz="2000"/>
              <a:t>X = array[:,0:4]</a:t>
            </a:r>
          </a:p>
          <a:p>
            <a:r>
              <a:rPr lang="en-US" sz="2000"/>
              <a:t>y = array[:,4]</a:t>
            </a:r>
          </a:p>
          <a:p>
            <a:r>
              <a:rPr lang="en-US" sz="2000" err="1"/>
              <a:t>X_train</a:t>
            </a:r>
            <a:r>
              <a:rPr lang="en-US" sz="2000"/>
              <a:t>, </a:t>
            </a:r>
            <a:r>
              <a:rPr lang="en-US" sz="2000" err="1"/>
              <a:t>X_validation</a:t>
            </a:r>
            <a:r>
              <a:rPr lang="en-US" sz="2000"/>
              <a:t>, </a:t>
            </a:r>
            <a:r>
              <a:rPr lang="en-US" sz="2000" err="1"/>
              <a:t>Y_train</a:t>
            </a:r>
            <a:r>
              <a:rPr lang="en-US" sz="2000"/>
              <a:t>, </a:t>
            </a:r>
            <a:r>
              <a:rPr lang="en-US" sz="2000" err="1"/>
              <a:t>Y_validation</a:t>
            </a:r>
            <a:r>
              <a:rPr lang="en-US" sz="2000"/>
              <a:t> = </a:t>
            </a:r>
            <a:r>
              <a:rPr lang="en-US" sz="2000" err="1"/>
              <a:t>train_test_split</a:t>
            </a:r>
            <a:r>
              <a:rPr lang="en-US" sz="2000"/>
              <a:t>(X, y, </a:t>
            </a:r>
            <a:r>
              <a:rPr lang="en-US" sz="2000" err="1"/>
              <a:t>test_size</a:t>
            </a:r>
            <a:r>
              <a:rPr lang="en-US" sz="2000"/>
              <a:t>=0.20, </a:t>
            </a:r>
            <a:r>
              <a:rPr lang="en-US" sz="2000" err="1"/>
              <a:t>random_state</a:t>
            </a:r>
            <a:r>
              <a:rPr lang="en-US" sz="2000"/>
              <a:t>=1)</a:t>
            </a:r>
          </a:p>
        </p:txBody>
      </p:sp>
    </p:spTree>
    <p:extLst>
      <p:ext uri="{BB962C8B-B14F-4D97-AF65-F5344CB8AC3E}">
        <p14:creationId xmlns:p14="http://schemas.microsoft.com/office/powerpoint/2010/main" val="3288334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E2514F-7B2F-834C-BB82-E4F82DB055F8}"/>
              </a:ext>
            </a:extLst>
          </p:cNvPr>
          <p:cNvSpPr>
            <a:spLocks noGrp="1"/>
          </p:cNvSpPr>
          <p:nvPr>
            <p:ph idx="1"/>
          </p:nvPr>
        </p:nvSpPr>
        <p:spPr>
          <a:xfrm>
            <a:off x="838200" y="1692001"/>
            <a:ext cx="9740900" cy="4800874"/>
          </a:xfrm>
        </p:spPr>
        <p:txBody>
          <a:bodyPr>
            <a:normAutofit lnSpcReduction="10000"/>
          </a:bodyPr>
          <a:lstStyle/>
          <a:p>
            <a:r>
              <a:rPr lang="en-US"/>
              <a:t>Logistic Regression (</a:t>
            </a:r>
            <a:r>
              <a:rPr lang="en-US" b="1"/>
              <a:t>LR</a:t>
            </a:r>
            <a:r>
              <a:rPr lang="en-US"/>
              <a:t>).</a:t>
            </a:r>
          </a:p>
          <a:p>
            <a:r>
              <a:rPr lang="en-US"/>
              <a:t>Linear Discriminant Analysis (</a:t>
            </a:r>
            <a:r>
              <a:rPr lang="en-US" b="1"/>
              <a:t>LDA</a:t>
            </a:r>
            <a:r>
              <a:rPr lang="en-US"/>
              <a:t>).</a:t>
            </a:r>
          </a:p>
          <a:p>
            <a:r>
              <a:rPr lang="en-US"/>
              <a:t>K-Nearest Neighbors (</a:t>
            </a:r>
            <a:r>
              <a:rPr lang="en-US" b="1"/>
              <a:t>KNN</a:t>
            </a:r>
            <a:r>
              <a:rPr lang="en-US"/>
              <a:t>).</a:t>
            </a:r>
          </a:p>
          <a:p>
            <a:r>
              <a:rPr lang="en-US"/>
              <a:t>Classification and Regression Trees (</a:t>
            </a:r>
            <a:r>
              <a:rPr lang="en-US" b="1"/>
              <a:t>CART</a:t>
            </a:r>
            <a:r>
              <a:rPr lang="en-US"/>
              <a:t>).</a:t>
            </a:r>
          </a:p>
          <a:p>
            <a:r>
              <a:rPr lang="en-US"/>
              <a:t>Gaussian Naive Bayes (</a:t>
            </a:r>
            <a:r>
              <a:rPr lang="en-US" b="1"/>
              <a:t>NB</a:t>
            </a:r>
            <a:r>
              <a:rPr lang="en-US"/>
              <a:t>).</a:t>
            </a:r>
          </a:p>
          <a:p>
            <a:r>
              <a:rPr lang="en-US"/>
              <a:t>Support Vector Machines (</a:t>
            </a:r>
            <a:r>
              <a:rPr lang="en-US" b="1"/>
              <a:t>SVM</a:t>
            </a:r>
            <a:r>
              <a:rPr lang="en-US"/>
              <a:t>).</a:t>
            </a:r>
            <a:br>
              <a:rPr lang="en-US"/>
            </a:br>
            <a:endParaRPr lang="en-US"/>
          </a:p>
          <a:p>
            <a:r>
              <a:rPr lang="en-US"/>
              <a:t>Good mixture of simple linear (LR and LDA), and nonlinear (KNN, CART, NB and SVM) algorithms.</a:t>
            </a:r>
          </a:p>
          <a:p>
            <a:r>
              <a:rPr lang="en-US"/>
              <a:t>Select the </a:t>
            </a:r>
            <a:r>
              <a:rPr lang="en-US" b="1"/>
              <a:t>best model </a:t>
            </a:r>
            <a:r>
              <a:rPr lang="en-US"/>
              <a:t>based on accuracy.</a:t>
            </a:r>
          </a:p>
        </p:txBody>
      </p:sp>
      <p:sp>
        <p:nvSpPr>
          <p:cNvPr id="3" name="Slide Number Placeholder 2">
            <a:extLst>
              <a:ext uri="{FF2B5EF4-FFF2-40B4-BE49-F238E27FC236}">
                <a16:creationId xmlns:a16="http://schemas.microsoft.com/office/drawing/2014/main" id="{5D5D8607-5DE9-CF44-BD36-30796110F86F}"/>
              </a:ext>
            </a:extLst>
          </p:cNvPr>
          <p:cNvSpPr>
            <a:spLocks noGrp="1"/>
          </p:cNvSpPr>
          <p:nvPr>
            <p:ph type="sldNum" sz="quarter" idx="10"/>
          </p:nvPr>
        </p:nvSpPr>
        <p:spPr/>
        <p:txBody>
          <a:bodyPr/>
          <a:lstStyle/>
          <a:p>
            <a:fld id="{2BE017B6-6466-CA44-A203-DCC007137B39}" type="slidenum">
              <a:rPr lang="en-US" smtClean="0"/>
              <a:pPr/>
              <a:t>26</a:t>
            </a:fld>
            <a:endParaRPr lang="en-US"/>
          </a:p>
        </p:txBody>
      </p:sp>
      <p:sp>
        <p:nvSpPr>
          <p:cNvPr id="4" name="Title 3">
            <a:extLst>
              <a:ext uri="{FF2B5EF4-FFF2-40B4-BE49-F238E27FC236}">
                <a16:creationId xmlns:a16="http://schemas.microsoft.com/office/drawing/2014/main" id="{0A902FFB-5BAF-A44D-BB86-C05A245206E8}"/>
              </a:ext>
            </a:extLst>
          </p:cNvPr>
          <p:cNvSpPr>
            <a:spLocks noGrp="1"/>
          </p:cNvSpPr>
          <p:nvPr>
            <p:ph type="title"/>
          </p:nvPr>
        </p:nvSpPr>
        <p:spPr/>
        <p:txBody>
          <a:bodyPr/>
          <a:lstStyle/>
          <a:p>
            <a:r>
              <a:rPr lang="en-US"/>
              <a:t>Six Algorithms Applied</a:t>
            </a:r>
          </a:p>
        </p:txBody>
      </p:sp>
    </p:spTree>
    <p:extLst>
      <p:ext uri="{BB962C8B-B14F-4D97-AF65-F5344CB8AC3E}">
        <p14:creationId xmlns:p14="http://schemas.microsoft.com/office/powerpoint/2010/main" val="181710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9551DA-6A33-0541-89FB-14C84EAB195E}"/>
              </a:ext>
            </a:extLst>
          </p:cNvPr>
          <p:cNvSpPr>
            <a:spLocks noGrp="1"/>
          </p:cNvSpPr>
          <p:nvPr>
            <p:ph idx="1"/>
          </p:nvPr>
        </p:nvSpPr>
        <p:spPr>
          <a:xfrm>
            <a:off x="838200" y="1692001"/>
            <a:ext cx="10515600" cy="682899"/>
          </a:xfrm>
        </p:spPr>
        <p:txBody>
          <a:bodyPr/>
          <a:lstStyle/>
          <a:p>
            <a:r>
              <a:rPr lang="en-US" b="1"/>
              <a:t>Make &amp; Evaluate Predictions and Communicate</a:t>
            </a:r>
            <a:endParaRPr lang="en-US"/>
          </a:p>
        </p:txBody>
      </p:sp>
      <p:sp>
        <p:nvSpPr>
          <p:cNvPr id="3" name="Slide Number Placeholder 2">
            <a:extLst>
              <a:ext uri="{FF2B5EF4-FFF2-40B4-BE49-F238E27FC236}">
                <a16:creationId xmlns:a16="http://schemas.microsoft.com/office/drawing/2014/main" id="{40451935-86F9-7D49-82B4-CB2A5BF0A62B}"/>
              </a:ext>
            </a:extLst>
          </p:cNvPr>
          <p:cNvSpPr>
            <a:spLocks noGrp="1"/>
          </p:cNvSpPr>
          <p:nvPr>
            <p:ph type="sldNum" sz="quarter" idx="10"/>
          </p:nvPr>
        </p:nvSpPr>
        <p:spPr/>
        <p:txBody>
          <a:bodyPr/>
          <a:lstStyle/>
          <a:p>
            <a:fld id="{2BE017B6-6466-CA44-A203-DCC007137B39}" type="slidenum">
              <a:rPr lang="en-US" smtClean="0"/>
              <a:pPr/>
              <a:t>27</a:t>
            </a:fld>
            <a:endParaRPr lang="en-US"/>
          </a:p>
        </p:txBody>
      </p:sp>
      <p:sp>
        <p:nvSpPr>
          <p:cNvPr id="4" name="Title 3">
            <a:extLst>
              <a:ext uri="{FF2B5EF4-FFF2-40B4-BE49-F238E27FC236}">
                <a16:creationId xmlns:a16="http://schemas.microsoft.com/office/drawing/2014/main" id="{66A046A0-B99F-9243-A619-F2F92C9EEB26}"/>
              </a:ext>
            </a:extLst>
          </p:cNvPr>
          <p:cNvSpPr>
            <a:spLocks noGrp="1"/>
          </p:cNvSpPr>
          <p:nvPr>
            <p:ph type="title"/>
          </p:nvPr>
        </p:nvSpPr>
        <p:spPr/>
        <p:txBody>
          <a:bodyPr/>
          <a:lstStyle/>
          <a:p>
            <a:r>
              <a:rPr lang="en-US"/>
              <a:t>Step 6</a:t>
            </a:r>
          </a:p>
        </p:txBody>
      </p:sp>
      <p:sp>
        <p:nvSpPr>
          <p:cNvPr id="5" name="TextBox 4">
            <a:extLst>
              <a:ext uri="{FF2B5EF4-FFF2-40B4-BE49-F238E27FC236}">
                <a16:creationId xmlns:a16="http://schemas.microsoft.com/office/drawing/2014/main" id="{FDB85D10-3C58-A544-933B-B8C6BFE51CEA}"/>
              </a:ext>
            </a:extLst>
          </p:cNvPr>
          <p:cNvSpPr txBox="1"/>
          <p:nvPr/>
        </p:nvSpPr>
        <p:spPr>
          <a:xfrm>
            <a:off x="838200" y="2305615"/>
            <a:ext cx="5461000" cy="1938992"/>
          </a:xfrm>
          <a:prstGeom prst="rect">
            <a:avLst/>
          </a:prstGeom>
          <a:solidFill>
            <a:schemeClr val="bg2"/>
          </a:solidFill>
        </p:spPr>
        <p:txBody>
          <a:bodyPr wrap="square" rtlCol="0">
            <a:spAutoFit/>
          </a:bodyPr>
          <a:lstStyle/>
          <a:p>
            <a:r>
              <a:rPr lang="en-US" sz="2000"/>
              <a:t># Fit the SVM model on the entire training dataset # and </a:t>
            </a:r>
            <a:r>
              <a:rPr lang="en-US" sz="2000" b="1"/>
              <a:t>make predictions </a:t>
            </a:r>
            <a:r>
              <a:rPr lang="en-US" sz="2000"/>
              <a:t>on the validation dataset.</a:t>
            </a:r>
            <a:br>
              <a:rPr lang="en-US" sz="2000"/>
            </a:br>
            <a:endParaRPr lang="en-US" sz="2000"/>
          </a:p>
          <a:p>
            <a:r>
              <a:rPr lang="en-US" sz="2000"/>
              <a:t>model = SVC(gamma='auto')</a:t>
            </a:r>
          </a:p>
          <a:p>
            <a:r>
              <a:rPr lang="en-US" sz="2000" err="1"/>
              <a:t>model.fit</a:t>
            </a:r>
            <a:r>
              <a:rPr lang="en-US" sz="2000"/>
              <a:t>(</a:t>
            </a:r>
            <a:r>
              <a:rPr lang="en-US" sz="2000" err="1"/>
              <a:t>X_train</a:t>
            </a:r>
            <a:r>
              <a:rPr lang="en-US" sz="2000"/>
              <a:t>, </a:t>
            </a:r>
            <a:r>
              <a:rPr lang="en-US" sz="2000" err="1"/>
              <a:t>Y_train</a:t>
            </a:r>
            <a:r>
              <a:rPr lang="en-US" sz="2000"/>
              <a:t>)</a:t>
            </a:r>
          </a:p>
          <a:p>
            <a:r>
              <a:rPr lang="en-US" sz="2000"/>
              <a:t>predictions = </a:t>
            </a:r>
            <a:r>
              <a:rPr lang="en-US" sz="2000" err="1"/>
              <a:t>model.predict</a:t>
            </a:r>
            <a:r>
              <a:rPr lang="en-US" sz="2000"/>
              <a:t>(</a:t>
            </a:r>
            <a:r>
              <a:rPr lang="en-US" sz="2000" err="1"/>
              <a:t>X_validation</a:t>
            </a:r>
            <a:r>
              <a:rPr lang="en-US" sz="2000"/>
              <a:t>)</a:t>
            </a:r>
          </a:p>
        </p:txBody>
      </p:sp>
      <p:sp>
        <p:nvSpPr>
          <p:cNvPr id="6" name="TextBox 5">
            <a:extLst>
              <a:ext uri="{FF2B5EF4-FFF2-40B4-BE49-F238E27FC236}">
                <a16:creationId xmlns:a16="http://schemas.microsoft.com/office/drawing/2014/main" id="{04EAC143-A873-E84F-865C-D5089766B613}"/>
              </a:ext>
            </a:extLst>
          </p:cNvPr>
          <p:cNvSpPr txBox="1"/>
          <p:nvPr/>
        </p:nvSpPr>
        <p:spPr>
          <a:xfrm>
            <a:off x="6438900" y="2299830"/>
            <a:ext cx="5461000" cy="1938992"/>
          </a:xfrm>
          <a:prstGeom prst="rect">
            <a:avLst/>
          </a:prstGeom>
          <a:solidFill>
            <a:schemeClr val="bg2"/>
          </a:solidFill>
        </p:spPr>
        <p:txBody>
          <a:bodyPr wrap="square" rtlCol="0">
            <a:spAutoFit/>
          </a:bodyPr>
          <a:lstStyle/>
          <a:p>
            <a:r>
              <a:rPr lang="en-US" sz="2000"/>
              <a:t># </a:t>
            </a:r>
            <a:r>
              <a:rPr lang="en-US" sz="2000" b="1"/>
              <a:t>Evaluate predictions</a:t>
            </a:r>
            <a:br>
              <a:rPr lang="en-US" sz="2000" b="1"/>
            </a:br>
            <a:endParaRPr lang="en-US" sz="2000" b="1"/>
          </a:p>
          <a:p>
            <a:r>
              <a:rPr lang="en-US" sz="2000"/>
              <a:t>print(</a:t>
            </a:r>
            <a:r>
              <a:rPr lang="en-US" sz="2000" err="1"/>
              <a:t>accuracy_score</a:t>
            </a:r>
            <a:r>
              <a:rPr lang="en-US" sz="2000"/>
              <a:t>(</a:t>
            </a:r>
            <a:r>
              <a:rPr lang="en-US" sz="2000" err="1"/>
              <a:t>Y_validation</a:t>
            </a:r>
            <a:r>
              <a:rPr lang="en-US" sz="2000"/>
              <a:t>, predictions))</a:t>
            </a:r>
          </a:p>
          <a:p>
            <a:r>
              <a:rPr lang="en-US" sz="2000"/>
              <a:t>print(</a:t>
            </a:r>
            <a:r>
              <a:rPr lang="en-US" sz="2000" err="1"/>
              <a:t>confusion_matrix</a:t>
            </a:r>
            <a:r>
              <a:rPr lang="en-US" sz="2000"/>
              <a:t>(</a:t>
            </a:r>
            <a:r>
              <a:rPr lang="en-US" sz="2000" err="1"/>
              <a:t>Y_validation</a:t>
            </a:r>
            <a:r>
              <a:rPr lang="en-US" sz="2000"/>
              <a:t>, predictions))</a:t>
            </a:r>
          </a:p>
          <a:p>
            <a:r>
              <a:rPr lang="en-US" sz="2000"/>
              <a:t>print(</a:t>
            </a:r>
            <a:r>
              <a:rPr lang="en-US" sz="2000" err="1"/>
              <a:t>classification_report</a:t>
            </a:r>
            <a:r>
              <a:rPr lang="en-US" sz="2000"/>
              <a:t>(</a:t>
            </a:r>
            <a:r>
              <a:rPr lang="en-US" sz="2000" err="1"/>
              <a:t>Y_validation</a:t>
            </a:r>
            <a:r>
              <a:rPr lang="en-US" sz="2000"/>
              <a:t>, predictions))</a:t>
            </a:r>
          </a:p>
        </p:txBody>
      </p:sp>
    </p:spTree>
    <p:extLst>
      <p:ext uri="{BB962C8B-B14F-4D97-AF65-F5344CB8AC3E}">
        <p14:creationId xmlns:p14="http://schemas.microsoft.com/office/powerpoint/2010/main" val="368455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17AD52-1B49-394D-86D4-6C52E14CA7AA}"/>
              </a:ext>
            </a:extLst>
          </p:cNvPr>
          <p:cNvSpPr>
            <a:spLocks noGrp="1"/>
          </p:cNvSpPr>
          <p:nvPr>
            <p:ph idx="1"/>
          </p:nvPr>
        </p:nvSpPr>
        <p:spPr>
          <a:xfrm>
            <a:off x="838200" y="2956727"/>
            <a:ext cx="10515600" cy="660680"/>
          </a:xfrm>
        </p:spPr>
        <p:txBody>
          <a:bodyPr>
            <a:normAutofit/>
          </a:bodyPr>
          <a:lstStyle/>
          <a:p>
            <a:pPr marL="0" indent="0" algn="ctr">
              <a:buNone/>
            </a:pPr>
            <a:r>
              <a:rPr lang="en-US" sz="3200" dirty="0"/>
              <a:t>ML on Command Line using Image net Data</a:t>
            </a:r>
          </a:p>
        </p:txBody>
      </p:sp>
      <p:sp>
        <p:nvSpPr>
          <p:cNvPr id="3" name="Title 2">
            <a:extLst>
              <a:ext uri="{FF2B5EF4-FFF2-40B4-BE49-F238E27FC236}">
                <a16:creationId xmlns:a16="http://schemas.microsoft.com/office/drawing/2014/main" id="{01D73147-2A38-4547-8CA5-9F8F8123959C}"/>
              </a:ext>
            </a:extLst>
          </p:cNvPr>
          <p:cNvSpPr>
            <a:spLocks noGrp="1"/>
          </p:cNvSpPr>
          <p:nvPr>
            <p:ph type="title"/>
          </p:nvPr>
        </p:nvSpPr>
        <p:spPr/>
        <p:txBody>
          <a:bodyPr/>
          <a:lstStyle/>
          <a:p>
            <a:r>
              <a:rPr lang="en-US" dirty="0"/>
              <a:t>Exercise 4</a:t>
            </a:r>
          </a:p>
        </p:txBody>
      </p:sp>
      <p:sp>
        <p:nvSpPr>
          <p:cNvPr id="4" name="Slide Number Placeholder 3">
            <a:extLst>
              <a:ext uri="{FF2B5EF4-FFF2-40B4-BE49-F238E27FC236}">
                <a16:creationId xmlns:a16="http://schemas.microsoft.com/office/drawing/2014/main" id="{1EB81519-33B5-1F4B-9D78-AAF8B23C082F}"/>
              </a:ext>
            </a:extLst>
          </p:cNvPr>
          <p:cNvSpPr>
            <a:spLocks noGrp="1"/>
          </p:cNvSpPr>
          <p:nvPr>
            <p:ph type="sldNum" sz="quarter" idx="4"/>
          </p:nvPr>
        </p:nvSpPr>
        <p:spPr/>
        <p:txBody>
          <a:bodyPr/>
          <a:lstStyle/>
          <a:p>
            <a:fld id="{2BE017B6-6466-CA44-A203-DCC007137B39}" type="slidenum">
              <a:rPr lang="en-US" smtClean="0"/>
              <a:pPr/>
              <a:t>28</a:t>
            </a:fld>
            <a:endParaRPr lang="en-US"/>
          </a:p>
        </p:txBody>
      </p:sp>
    </p:spTree>
    <p:extLst>
      <p:ext uri="{BB962C8B-B14F-4D97-AF65-F5344CB8AC3E}">
        <p14:creationId xmlns:p14="http://schemas.microsoft.com/office/powerpoint/2010/main" val="585906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vert="horz" lIns="91440" tIns="45720" rIns="91440" bIns="45720" rtlCol="0" anchor="t">
            <a:normAutofit/>
          </a:bodyPr>
          <a:lstStyle/>
          <a:p>
            <a:r>
              <a:rPr lang="en-US" dirty="0"/>
              <a:t>Did </a:t>
            </a:r>
            <a:r>
              <a:rPr lang="en-US" dirty="0" err="1"/>
              <a:t>PyTorch</a:t>
            </a:r>
            <a:r>
              <a:rPr lang="en-US" dirty="0"/>
              <a:t> environment creation work? If not, use</a:t>
            </a:r>
          </a:p>
          <a:p>
            <a:pPr marL="0" indent="0">
              <a:buNone/>
            </a:pPr>
            <a:endParaRPr lang="en-US" dirty="0"/>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a:t>Exercise 1</a:t>
            </a:r>
            <a:br>
              <a:rPr lang="en-US" sz="5400"/>
            </a:br>
            <a:r>
              <a:rPr lang="en-US" sz="2800"/>
              <a:t>Create </a:t>
            </a:r>
            <a:r>
              <a:rPr lang="en-US" sz="2800" err="1"/>
              <a:t>Conda</a:t>
            </a:r>
            <a:r>
              <a:rPr lang="en-US" sz="2800"/>
              <a:t> Environment</a:t>
            </a:r>
            <a:endParaRPr lang="en-US" sz="200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29</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838200" y="2413337"/>
            <a:ext cx="10922000" cy="2308324"/>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module load </a:t>
            </a:r>
            <a:r>
              <a:rPr lang="en-US" dirty="0" err="1"/>
              <a:t>cuda</a:t>
            </a:r>
            <a:r>
              <a:rPr lang="en-US" dirty="0"/>
              <a:t>/11.0 (if not already loaded) </a:t>
            </a:r>
          </a:p>
          <a:p>
            <a:r>
              <a:rPr lang="en-US" dirty="0">
                <a:latin typeface="Courier New"/>
                <a:cs typeface="Courier New"/>
              </a:rPr>
              <a:t>module load anaconda3/2021.05</a:t>
            </a:r>
          </a:p>
          <a:p>
            <a:r>
              <a:rPr lang="en-US" dirty="0">
                <a:solidFill>
                  <a:srgbClr val="0070C0"/>
                </a:solidFill>
              </a:rPr>
              <a:t>## Load the virtual </a:t>
            </a:r>
            <a:r>
              <a:rPr lang="en-US" dirty="0" err="1">
                <a:solidFill>
                  <a:srgbClr val="0070C0"/>
                </a:solidFill>
              </a:rPr>
              <a:t>conda</a:t>
            </a:r>
            <a:r>
              <a:rPr lang="en-US" dirty="0">
                <a:solidFill>
                  <a:srgbClr val="0070C0"/>
                </a:solidFill>
              </a:rPr>
              <a:t> environment “</a:t>
            </a:r>
            <a:r>
              <a:rPr lang="en-US" dirty="0" err="1">
                <a:solidFill>
                  <a:srgbClr val="0070C0"/>
                </a:solidFill>
              </a:rPr>
              <a:t>pytorch_env</a:t>
            </a:r>
            <a:r>
              <a:rPr lang="en-US" dirty="0">
                <a:solidFill>
                  <a:srgbClr val="0070C0"/>
                </a:solidFill>
              </a:rPr>
              <a:t>”:</a:t>
            </a:r>
            <a:r>
              <a:rPr lang="en-US" dirty="0"/>
              <a:t> </a:t>
            </a:r>
          </a:p>
          <a:p>
            <a:r>
              <a:rPr lang="en-US" dirty="0"/>
              <a:t>source activate </a:t>
            </a:r>
            <a:r>
              <a:rPr lang="en-US" dirty="0" err="1"/>
              <a:t>pytorch_env</a:t>
            </a:r>
            <a:r>
              <a:rPr lang="en-US" dirty="0"/>
              <a:t> </a:t>
            </a:r>
          </a:p>
          <a:p>
            <a:r>
              <a:rPr lang="en-US" dirty="0">
                <a:solidFill>
                  <a:srgbClr val="0070C0"/>
                </a:solidFill>
              </a:rPr>
              <a:t>## OR</a:t>
            </a:r>
          </a:p>
          <a:p>
            <a:r>
              <a:rPr lang="en-US" dirty="0"/>
              <a:t>source activate /work/bootcamp/</a:t>
            </a:r>
            <a:r>
              <a:rPr lang="en-US" dirty="0" err="1"/>
              <a:t>ml_training</a:t>
            </a:r>
            <a:r>
              <a:rPr lang="en-US" dirty="0"/>
              <a:t>/</a:t>
            </a:r>
            <a:r>
              <a:rPr lang="en-US" dirty="0" err="1"/>
              <a:t>pytorch_env</a:t>
            </a:r>
            <a:endParaRPr lang="en-US" dirty="0"/>
          </a:p>
          <a:p>
            <a:r>
              <a:rPr lang="en-US" dirty="0">
                <a:solidFill>
                  <a:srgbClr val="0070C0"/>
                </a:solidFill>
              </a:rPr>
              <a:t>## Install </a:t>
            </a:r>
            <a:r>
              <a:rPr lang="en-US" dirty="0" err="1">
                <a:solidFill>
                  <a:srgbClr val="0070C0"/>
                </a:solidFill>
              </a:rPr>
              <a:t>gpu</a:t>
            </a:r>
            <a:r>
              <a:rPr lang="en-US" dirty="0">
                <a:solidFill>
                  <a:srgbClr val="0070C0"/>
                </a:solidFill>
              </a:rPr>
              <a:t>-enabled </a:t>
            </a:r>
            <a:r>
              <a:rPr lang="en-US" dirty="0" err="1">
                <a:solidFill>
                  <a:srgbClr val="0070C0"/>
                </a:solidFill>
              </a:rPr>
              <a:t>PyTorch</a:t>
            </a:r>
            <a:r>
              <a:rPr lang="en-US" dirty="0">
                <a:solidFill>
                  <a:srgbClr val="0070C0"/>
                </a:solidFill>
              </a:rPr>
              <a:t> inside the virtual environment:</a:t>
            </a:r>
            <a:endParaRPr lang="en-US" dirty="0"/>
          </a:p>
          <a:p>
            <a:r>
              <a:rPr lang="en-US" dirty="0" err="1"/>
              <a:t>conda</a:t>
            </a:r>
            <a:r>
              <a:rPr lang="en-US" dirty="0"/>
              <a:t> install </a:t>
            </a:r>
            <a:r>
              <a:rPr lang="en-US" dirty="0" err="1"/>
              <a:t>pytorch</a:t>
            </a:r>
            <a:r>
              <a:rPr lang="en-US" dirty="0"/>
              <a:t> </a:t>
            </a:r>
            <a:r>
              <a:rPr lang="en-US" dirty="0" err="1"/>
              <a:t>torchvision</a:t>
            </a:r>
            <a:r>
              <a:rPr lang="en-US" dirty="0"/>
              <a:t> </a:t>
            </a:r>
            <a:r>
              <a:rPr lang="en-US" dirty="0" err="1"/>
              <a:t>torchaudio</a:t>
            </a:r>
            <a:r>
              <a:rPr lang="en-US" dirty="0"/>
              <a:t> </a:t>
            </a:r>
            <a:r>
              <a:rPr lang="en-US" dirty="0" err="1"/>
              <a:t>cudatoolkit</a:t>
            </a:r>
            <a:r>
              <a:rPr lang="en-US" dirty="0"/>
              <a:t>=11.0 -c </a:t>
            </a:r>
            <a:r>
              <a:rPr lang="en-US" dirty="0" err="1"/>
              <a:t>pytorch</a:t>
            </a:r>
            <a:r>
              <a:rPr lang="en-US" dirty="0"/>
              <a:t> -y</a:t>
            </a:r>
          </a:p>
        </p:txBody>
      </p:sp>
    </p:spTree>
    <p:extLst>
      <p:ext uri="{BB962C8B-B14F-4D97-AF65-F5344CB8AC3E}">
        <p14:creationId xmlns:p14="http://schemas.microsoft.com/office/powerpoint/2010/main" val="2501989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431800" y="1692001"/>
            <a:ext cx="10922000" cy="4859524"/>
          </a:xfrm>
        </p:spPr>
        <p:txBody>
          <a:bodyPr>
            <a:normAutofit/>
          </a:bodyPr>
          <a:lstStyle/>
          <a:p>
            <a:r>
              <a:rPr lang="en-US" dirty="0"/>
              <a:t>Once the env is loaded, check if </a:t>
            </a:r>
            <a:r>
              <a:rPr lang="en-US" dirty="0" err="1"/>
              <a:t>PyTorch</a:t>
            </a:r>
            <a:r>
              <a:rPr lang="en-US" dirty="0"/>
              <a:t> recognizes the GPU device. </a:t>
            </a:r>
            <a:br>
              <a:rPr lang="en-US" dirty="0"/>
            </a:br>
            <a:r>
              <a:rPr lang="en-US" b="1" i="1" dirty="0"/>
              <a:t>True =&gt;</a:t>
            </a:r>
            <a:r>
              <a:rPr lang="en-US" dirty="0"/>
              <a:t> ready to start working with GPU-supported </a:t>
            </a:r>
            <a:r>
              <a:rPr lang="en-US" dirty="0" err="1"/>
              <a:t>PyTorch</a:t>
            </a:r>
            <a:r>
              <a:rPr lang="en-US" dirty="0"/>
              <a:t> functions:</a:t>
            </a:r>
          </a:p>
          <a:p>
            <a:endParaRPr lang="en-US" dirty="0"/>
          </a:p>
          <a:p>
            <a:endParaRPr lang="en-US" dirty="0"/>
          </a:p>
          <a:p>
            <a:endParaRPr lang="en-US" dirty="0"/>
          </a:p>
          <a:p>
            <a:r>
              <a:rPr lang="en-US" dirty="0"/>
              <a:t>To deactivate an environment</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30</a:t>
            </a:fld>
            <a:endParaRPr lang="en-US" dirty="0"/>
          </a:p>
        </p:txBody>
      </p:sp>
      <p:sp>
        <p:nvSpPr>
          <p:cNvPr id="7" name="TextBox 6">
            <a:extLst>
              <a:ext uri="{FF2B5EF4-FFF2-40B4-BE49-F238E27FC236}">
                <a16:creationId xmlns:a16="http://schemas.microsoft.com/office/drawing/2014/main" id="{EAE2AEA7-51DB-494A-B625-76618072BD0B}"/>
              </a:ext>
            </a:extLst>
          </p:cNvPr>
          <p:cNvSpPr txBox="1"/>
          <p:nvPr/>
        </p:nvSpPr>
        <p:spPr>
          <a:xfrm>
            <a:off x="838200" y="2754708"/>
            <a:ext cx="9413383" cy="92333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solidFill>
                  <a:srgbClr val="0070C0"/>
                </a:solidFill>
              </a:rPr>
              <a:t>## Test if GPU device is detected with </a:t>
            </a:r>
            <a:r>
              <a:rPr lang="en-US" dirty="0" err="1">
                <a:solidFill>
                  <a:srgbClr val="0070C0"/>
                </a:solidFill>
              </a:rPr>
              <a:t>PyTorch</a:t>
            </a:r>
            <a:r>
              <a:rPr lang="en-US" dirty="0">
                <a:solidFill>
                  <a:srgbClr val="0070C0"/>
                </a:solidFill>
              </a:rPr>
              <a:t>:</a:t>
            </a:r>
            <a:endParaRPr lang="en-US" b="1" dirty="0"/>
          </a:p>
          <a:p>
            <a:r>
              <a:rPr lang="en-US" dirty="0"/>
              <a:t>(</a:t>
            </a:r>
            <a:r>
              <a:rPr lang="en-US" dirty="0" err="1"/>
              <a:t>pytorch_env</a:t>
            </a:r>
            <a:r>
              <a:rPr lang="en-US" dirty="0"/>
              <a:t>) $ python -</a:t>
            </a:r>
            <a:r>
              <a:rPr lang="en-US" dirty="0" err="1"/>
              <a:t>c'import</a:t>
            </a:r>
            <a:r>
              <a:rPr lang="en-US" dirty="0"/>
              <a:t> torch; print(</a:t>
            </a:r>
            <a:r>
              <a:rPr lang="en-US" dirty="0" err="1"/>
              <a:t>torch.cuda.is_available</a:t>
            </a:r>
            <a:r>
              <a:rPr lang="en-US" dirty="0"/>
              <a:t>())’</a:t>
            </a:r>
          </a:p>
        </p:txBody>
      </p:sp>
      <p:sp>
        <p:nvSpPr>
          <p:cNvPr id="8" name="Title 1">
            <a:extLst>
              <a:ext uri="{FF2B5EF4-FFF2-40B4-BE49-F238E27FC236}">
                <a16:creationId xmlns:a16="http://schemas.microsoft.com/office/drawing/2014/main" id="{B2B1B7C4-4F3C-6345-8B72-BFD6EB81A934}"/>
              </a:ext>
            </a:extLst>
          </p:cNvPr>
          <p:cNvSpPr>
            <a:spLocks noGrp="1"/>
          </p:cNvSpPr>
          <p:nvPr>
            <p:ph type="title"/>
          </p:nvPr>
        </p:nvSpPr>
        <p:spPr>
          <a:xfrm>
            <a:off x="838200" y="350823"/>
            <a:ext cx="10515600" cy="976767"/>
          </a:xfrm>
        </p:spPr>
        <p:txBody>
          <a:bodyPr>
            <a:noAutofit/>
          </a:bodyPr>
          <a:lstStyle/>
          <a:p>
            <a:pPr algn="ctr"/>
            <a:r>
              <a:rPr lang="en-US" sz="3600" b="1" dirty="0"/>
              <a:t>Exercise 1</a:t>
            </a:r>
            <a:br>
              <a:rPr lang="en-US" sz="5400" dirty="0"/>
            </a:br>
            <a:r>
              <a:rPr lang="en-US" sz="2800" dirty="0"/>
              <a:t>Activate GPU-enabled </a:t>
            </a:r>
            <a:r>
              <a:rPr lang="en-US" sz="2800" dirty="0" err="1"/>
              <a:t>PyTorch</a:t>
            </a:r>
            <a:r>
              <a:rPr lang="en-US" sz="2800" dirty="0"/>
              <a:t> environment</a:t>
            </a:r>
            <a:endParaRPr lang="en-US" sz="2000" dirty="0"/>
          </a:p>
        </p:txBody>
      </p:sp>
      <p:sp>
        <p:nvSpPr>
          <p:cNvPr id="9" name="TextBox 8">
            <a:extLst>
              <a:ext uri="{FF2B5EF4-FFF2-40B4-BE49-F238E27FC236}">
                <a16:creationId xmlns:a16="http://schemas.microsoft.com/office/drawing/2014/main" id="{895A527A-496C-2C4C-BF1A-0CE2299C1F63}"/>
              </a:ext>
            </a:extLst>
          </p:cNvPr>
          <p:cNvSpPr txBox="1"/>
          <p:nvPr/>
        </p:nvSpPr>
        <p:spPr>
          <a:xfrm>
            <a:off x="810294" y="4658634"/>
            <a:ext cx="9413383" cy="646331"/>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solidFill>
                  <a:srgbClr val="0070C0"/>
                </a:solidFill>
              </a:rPr>
              <a:t>## Deactivate </a:t>
            </a:r>
            <a:r>
              <a:rPr lang="en-US" dirty="0" err="1">
                <a:solidFill>
                  <a:srgbClr val="0070C0"/>
                </a:solidFill>
              </a:rPr>
              <a:t>conda</a:t>
            </a:r>
            <a:r>
              <a:rPr lang="en-US" dirty="0">
                <a:solidFill>
                  <a:srgbClr val="0070C0"/>
                </a:solidFill>
              </a:rPr>
              <a:t> environment:</a:t>
            </a:r>
            <a:endParaRPr lang="en-US" b="1" dirty="0"/>
          </a:p>
          <a:p>
            <a:r>
              <a:rPr lang="en-US" dirty="0"/>
              <a:t>(</a:t>
            </a:r>
            <a:r>
              <a:rPr lang="en-US" dirty="0" err="1"/>
              <a:t>pytorch_env</a:t>
            </a:r>
            <a:r>
              <a:rPr lang="en-US" dirty="0"/>
              <a:t>) $ </a:t>
            </a:r>
            <a:r>
              <a:rPr lang="en-US" dirty="0" err="1"/>
              <a:t>conda</a:t>
            </a:r>
            <a:r>
              <a:rPr lang="en-US" dirty="0"/>
              <a:t> deactivate</a:t>
            </a:r>
          </a:p>
        </p:txBody>
      </p:sp>
    </p:spTree>
    <p:extLst>
      <p:ext uri="{BB962C8B-B14F-4D97-AF65-F5344CB8AC3E}">
        <p14:creationId xmlns:p14="http://schemas.microsoft.com/office/powerpoint/2010/main" val="422429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482136"/>
            <a:ext cx="10949065" cy="4717531"/>
          </a:xfrm>
        </p:spPr>
        <p:txBody>
          <a:bodyPr>
            <a:normAutofit/>
          </a:bodyPr>
          <a:lstStyle/>
          <a:p>
            <a:pPr marL="514350" indent="-514350">
              <a:buAutoNum type="arabicPeriod"/>
            </a:pPr>
            <a:r>
              <a:rPr lang="en-US" sz="2400" dirty="0"/>
              <a:t>Download the </a:t>
            </a:r>
            <a:r>
              <a:rPr lang="en-US" sz="2400" i="1" dirty="0">
                <a:solidFill>
                  <a:srgbClr val="C00000"/>
                </a:solidFill>
              </a:rPr>
              <a:t>ML_on_Discovery-1021.zip </a:t>
            </a:r>
            <a:r>
              <a:rPr lang="en-US" sz="2400" dirty="0"/>
              <a:t>to your local machine.</a:t>
            </a:r>
          </a:p>
          <a:p>
            <a:pPr marL="514350" indent="-514350">
              <a:buAutoNum type="arabicPeriod"/>
            </a:pPr>
            <a:r>
              <a:rPr lang="en-US" sz="2400" dirty="0"/>
              <a:t>Copy training material to your $HOME (~) directory on Discovery. </a:t>
            </a:r>
            <a:br>
              <a:rPr lang="en-US" sz="2400" dirty="0"/>
            </a:br>
            <a:r>
              <a:rPr lang="en-US" sz="2400" dirty="0"/>
              <a:t>You can use one of these options:</a:t>
            </a:r>
          </a:p>
          <a:p>
            <a:pPr marL="971550" lvl="1" indent="-514350">
              <a:buAutoNum type="arabicPeriod"/>
            </a:pPr>
            <a:r>
              <a:rPr lang="en-US" sz="2000" dirty="0"/>
              <a:t>File Explorer on OOD: </a:t>
            </a:r>
            <a:r>
              <a:rPr lang="en-US" sz="2000" dirty="0">
                <a:hlinkClick r:id="rId3"/>
              </a:rPr>
              <a:t>https://ood.discovery.neu.edu/</a:t>
            </a:r>
            <a:r>
              <a:rPr lang="en-US" sz="2000" dirty="0"/>
              <a:t> </a:t>
            </a:r>
            <a:br>
              <a:rPr lang="en-US" sz="2000" dirty="0"/>
            </a:br>
            <a:r>
              <a:rPr lang="en-US" sz="2000" dirty="0"/>
              <a:t>Instructions: </a:t>
            </a:r>
            <a:r>
              <a:rPr lang="en-US" sz="2000" dirty="0">
                <a:hlinkClick r:id="rId4"/>
              </a:rPr>
              <a:t>https://rc-docs.northeastern.edu/en/latest/using-ood/fileexplore.html</a:t>
            </a:r>
            <a:r>
              <a:rPr lang="en-US" sz="2000" dirty="0"/>
              <a:t> </a:t>
            </a:r>
          </a:p>
          <a:p>
            <a:pPr marL="971550" lvl="1" indent="-514350">
              <a:buAutoNum type="arabicPeriod"/>
            </a:pPr>
            <a:r>
              <a:rPr lang="en-US" sz="2000" dirty="0"/>
              <a:t>’</a:t>
            </a:r>
            <a:r>
              <a:rPr lang="en-US" sz="2000" dirty="0" err="1"/>
              <a:t>scp</a:t>
            </a:r>
            <a:r>
              <a:rPr lang="en-US" sz="2000" dirty="0"/>
              <a:t>’ through terminal/shell: </a:t>
            </a:r>
            <a:br>
              <a:rPr lang="en-US" sz="2000" dirty="0"/>
            </a:br>
            <a:r>
              <a:rPr lang="en-US" sz="2000" dirty="0">
                <a:hlinkClick r:id="rId5"/>
              </a:rPr>
              <a:t>https://rc-docs.northeastern.edu/en/latest/using-discovery/transferringdata.html?highlight=scp#</a:t>
            </a:r>
            <a:br>
              <a:rPr lang="en-US" sz="2000" dirty="0"/>
            </a:br>
            <a:br>
              <a:rPr lang="en-US" sz="2000" dirty="0"/>
            </a:br>
            <a:r>
              <a:rPr lang="en-US" sz="2000" dirty="0"/>
              <a:t>From the location of downloaded material on your local machine’s terminal, execute:</a:t>
            </a:r>
            <a:br>
              <a:rPr lang="en-US" sz="2000" dirty="0"/>
            </a:br>
            <a:br>
              <a:rPr lang="en-US" sz="2000" dirty="0"/>
            </a:br>
            <a:r>
              <a:rPr lang="en-US" sz="2000" dirty="0" err="1"/>
              <a:t>scp</a:t>
            </a:r>
            <a:r>
              <a:rPr lang="en-US" sz="2000" dirty="0"/>
              <a:t> </a:t>
            </a:r>
            <a:r>
              <a:rPr lang="en-US" sz="2000" i="1" dirty="0">
                <a:solidFill>
                  <a:srgbClr val="C00000"/>
                </a:solidFill>
              </a:rPr>
              <a:t>ML_on_Discovery-1021.zip</a:t>
            </a:r>
            <a:r>
              <a:rPr lang="en-US" sz="2000" dirty="0"/>
              <a:t> </a:t>
            </a:r>
            <a:r>
              <a:rPr lang="en-US" sz="2000" dirty="0" err="1"/>
              <a:t>username@xfer.discovery.neu.edu</a:t>
            </a:r>
            <a:r>
              <a:rPr lang="en-US" sz="2000" dirty="0"/>
              <a:t>:~</a:t>
            </a:r>
          </a:p>
        </p:txBody>
      </p:sp>
      <p:sp>
        <p:nvSpPr>
          <p:cNvPr id="3" name="Slide Number Placeholder 2"/>
          <p:cNvSpPr>
            <a:spLocks noGrp="1"/>
          </p:cNvSpPr>
          <p:nvPr>
            <p:ph type="sldNum" sz="quarter" idx="10"/>
          </p:nvPr>
        </p:nvSpPr>
        <p:spPr/>
        <p:txBody>
          <a:bodyPr/>
          <a:lstStyle/>
          <a:p>
            <a:fld id="{2BE017B6-6466-CA44-A203-DCC007137B39}" type="slidenum">
              <a:rPr lang="en-US" smtClean="0"/>
              <a:pPr/>
              <a:t>4</a:t>
            </a:fld>
            <a:endParaRPr lang="en-US" dirty="0"/>
          </a:p>
        </p:txBody>
      </p:sp>
      <p:sp>
        <p:nvSpPr>
          <p:cNvPr id="4" name="TextBox 3">
            <a:extLst>
              <a:ext uri="{FF2B5EF4-FFF2-40B4-BE49-F238E27FC236}">
                <a16:creationId xmlns:a16="http://schemas.microsoft.com/office/drawing/2014/main" id="{D16010F8-A4ED-C84A-96F1-B99BEE24B16D}"/>
              </a:ext>
            </a:extLst>
          </p:cNvPr>
          <p:cNvSpPr txBox="1"/>
          <p:nvPr/>
        </p:nvSpPr>
        <p:spPr>
          <a:xfrm>
            <a:off x="4227226" y="658333"/>
            <a:ext cx="5415072" cy="584775"/>
          </a:xfrm>
          <a:prstGeom prst="rect">
            <a:avLst/>
          </a:prstGeom>
          <a:noFill/>
        </p:spPr>
        <p:txBody>
          <a:bodyPr wrap="none" rtlCol="0">
            <a:spAutoFit/>
          </a:bodyPr>
          <a:lstStyle/>
          <a:p>
            <a:r>
              <a:rPr lang="en-US" sz="3200" b="1" dirty="0"/>
              <a:t>Accessing the training material</a:t>
            </a:r>
          </a:p>
        </p:txBody>
      </p:sp>
    </p:spTree>
    <p:extLst>
      <p:ext uri="{BB962C8B-B14F-4D97-AF65-F5344CB8AC3E}">
        <p14:creationId xmlns:p14="http://schemas.microsoft.com/office/powerpoint/2010/main" val="23988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355175"/>
            <a:ext cx="10515600" cy="4859524"/>
          </a:xfrm>
        </p:spPr>
        <p:txBody>
          <a:bodyPr vert="horz" lIns="91440" tIns="45720" rIns="91440" bIns="45720" rtlCol="0" anchor="t">
            <a:normAutofit/>
          </a:bodyPr>
          <a:lstStyle/>
          <a:p>
            <a:endParaRPr lang="en-US" dirty="0">
              <a:latin typeface="Real Text Pro"/>
            </a:endParaRPr>
          </a:p>
          <a:p>
            <a:r>
              <a:rPr lang="en-US" dirty="0">
                <a:latin typeface="Real Text Pro"/>
              </a:rPr>
              <a:t>Train Dataset : 1000 categories. 1,281,167 million images, 732-1300 images per category</a:t>
            </a:r>
            <a:endParaRPr lang="en-US"/>
          </a:p>
          <a:p>
            <a:endParaRPr lang="en-US" dirty="0">
              <a:latin typeface="Real Text Pro"/>
            </a:endParaRPr>
          </a:p>
          <a:p>
            <a:r>
              <a:rPr lang="en-US" dirty="0">
                <a:latin typeface="Real Text Pro"/>
              </a:rPr>
              <a:t>Validation Dataset : 1000 categories. 50,000 images, 50 images per category. </a:t>
            </a:r>
            <a:endParaRPr lang="en-US"/>
          </a:p>
          <a:p>
            <a:endParaRPr lang="en-US"/>
          </a:p>
          <a:p>
            <a:pPr marL="0" indent="0">
              <a:buNone/>
            </a:pPr>
            <a:endParaRPr lang="en-US"/>
          </a:p>
          <a:p>
            <a:pPr marL="0" indent="0">
              <a:buNone/>
            </a:pPr>
            <a:endParaRPr lang="en-US"/>
          </a:p>
          <a:p>
            <a:pPr marL="0" indent="0">
              <a:buNone/>
            </a:pPr>
            <a:endParaRPr lang="en-US"/>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latin typeface="Real Head Pro"/>
              </a:rPr>
              <a:t>ImageNet Dataset</a:t>
            </a:r>
            <a:endParaRPr lang="en-US" sz="5400">
              <a:latin typeface="Real Head Pro"/>
            </a:endParaRPr>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31</a:t>
            </a:fld>
            <a:endParaRPr lang="en-US"/>
          </a:p>
        </p:txBody>
      </p:sp>
    </p:spTree>
    <p:extLst>
      <p:ext uri="{BB962C8B-B14F-4D97-AF65-F5344CB8AC3E}">
        <p14:creationId xmlns:p14="http://schemas.microsoft.com/office/powerpoint/2010/main" val="2797422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355175"/>
            <a:ext cx="10515600" cy="4859524"/>
          </a:xfrm>
        </p:spPr>
        <p:txBody>
          <a:bodyPr vert="horz" lIns="91440" tIns="45720" rIns="91440" bIns="45720" rtlCol="0" anchor="t">
            <a:normAutofit/>
          </a:bodyPr>
          <a:lstStyle/>
          <a:p>
            <a:endParaRPr lang="en-US" dirty="0"/>
          </a:p>
          <a:p>
            <a:pPr marL="0" indent="0">
              <a:buNone/>
            </a:pPr>
            <a:endParaRPr lang="en-US"/>
          </a:p>
          <a:p>
            <a:pPr marL="0" indent="0">
              <a:buNone/>
            </a:pPr>
            <a:endParaRPr lang="en-US"/>
          </a:p>
          <a:p>
            <a:pPr marL="0" indent="0">
              <a:buNone/>
            </a:pPr>
            <a:endParaRPr lang="en-US"/>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latin typeface="Real Head Pro"/>
              </a:rPr>
              <a:t>ImageNet Dataset</a:t>
            </a:r>
            <a:endParaRPr lang="en-US" sz="5400">
              <a:latin typeface="Real Head Pro"/>
            </a:endParaRPr>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32</a:t>
            </a:fld>
            <a:endParaRPr lang="en-US"/>
          </a:p>
        </p:txBody>
      </p:sp>
      <p:sp>
        <p:nvSpPr>
          <p:cNvPr id="4" name="TextBox 3">
            <a:extLst>
              <a:ext uri="{FF2B5EF4-FFF2-40B4-BE49-F238E27FC236}">
                <a16:creationId xmlns:a16="http://schemas.microsoft.com/office/drawing/2014/main" id="{C94FFD1E-135D-4D5B-B4EB-44ED3ED7BF8C}"/>
              </a:ext>
            </a:extLst>
          </p:cNvPr>
          <p:cNvSpPr txBox="1"/>
          <p:nvPr/>
        </p:nvSpPr>
        <p:spPr>
          <a:xfrm>
            <a:off x="3227572" y="2077814"/>
            <a:ext cx="5488547" cy="341632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train/
  ├── n01440764
  │   ├── n01440764_10026.JPEG
  │   ├── n01440764_10027.JPEG
  │   ├── ......
  ├── ......
  </a:t>
            </a:r>
            <a:r>
              <a:rPr lang="en-US" dirty="0" err="1">
                <a:latin typeface="Courier New"/>
                <a:cs typeface="Courier New"/>
              </a:rPr>
              <a:t>val</a:t>
            </a:r>
            <a:r>
              <a:rPr lang="en-US" dirty="0">
                <a:latin typeface="Courier New"/>
                <a:cs typeface="Courier New"/>
              </a:rPr>
              <a:t>/
  ├── n01440764
  │   ├── ILSVRC2012_val_00000293.JPEG
  │   ├── ILSVRC2012_val_00002138.JPEG
  │   ├── ......
  ├── ......</a:t>
            </a:r>
            <a:endParaRPr lang="en-US" dirty="0"/>
          </a:p>
        </p:txBody>
      </p:sp>
    </p:spTree>
    <p:extLst>
      <p:ext uri="{BB962C8B-B14F-4D97-AF65-F5344CB8AC3E}">
        <p14:creationId xmlns:p14="http://schemas.microsoft.com/office/powerpoint/2010/main" val="1760158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355175"/>
            <a:ext cx="10515600" cy="4859524"/>
          </a:xfrm>
        </p:spPr>
        <p:txBody>
          <a:bodyPr vert="horz" lIns="91440" tIns="45720" rIns="91440" bIns="45720" rtlCol="0" anchor="t">
            <a:normAutofit/>
          </a:bodyPr>
          <a:lstStyle/>
          <a:p>
            <a:endParaRPr lang="en-US" dirty="0"/>
          </a:p>
          <a:p>
            <a:pPr marL="0" indent="0">
              <a:buNone/>
            </a:pPr>
            <a:endParaRPr lang="en-US"/>
          </a:p>
          <a:p>
            <a:pPr marL="0" indent="0">
              <a:buNone/>
            </a:pPr>
            <a:endParaRPr lang="en-US"/>
          </a:p>
          <a:p>
            <a:pPr marL="0" indent="0">
              <a:buNone/>
            </a:pPr>
            <a:endParaRPr lang="en-US"/>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latin typeface="Real Head Pro"/>
              </a:rPr>
              <a:t>ImageNet Dataset</a:t>
            </a:r>
            <a:endParaRPr lang="en-US" sz="5400">
              <a:latin typeface="Real Head Pro"/>
            </a:endParaRPr>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33</a:t>
            </a:fld>
            <a:endParaRPr lang="en-US"/>
          </a:p>
        </p:txBody>
      </p:sp>
      <p:pic>
        <p:nvPicPr>
          <p:cNvPr id="6" name="Picture 7" descr="A picture containing text&#10;&#10;Description automatically generated">
            <a:extLst>
              <a:ext uri="{FF2B5EF4-FFF2-40B4-BE49-F238E27FC236}">
                <a16:creationId xmlns:a16="http://schemas.microsoft.com/office/drawing/2014/main" id="{DE08A00D-F27B-4604-A4F3-0FDE0E711B98}"/>
              </a:ext>
            </a:extLst>
          </p:cNvPr>
          <p:cNvPicPr>
            <a:picLocks noChangeAspect="1"/>
          </p:cNvPicPr>
          <p:nvPr/>
        </p:nvPicPr>
        <p:blipFill>
          <a:blip r:embed="rId3"/>
          <a:stretch>
            <a:fillRect/>
          </a:stretch>
        </p:blipFill>
        <p:spPr>
          <a:xfrm>
            <a:off x="796834" y="2135036"/>
            <a:ext cx="10310948" cy="471744"/>
          </a:xfrm>
          <a:prstGeom prst="rect">
            <a:avLst/>
          </a:prstGeom>
        </p:spPr>
      </p:pic>
      <p:pic>
        <p:nvPicPr>
          <p:cNvPr id="8" name="Picture 9">
            <a:extLst>
              <a:ext uri="{FF2B5EF4-FFF2-40B4-BE49-F238E27FC236}">
                <a16:creationId xmlns:a16="http://schemas.microsoft.com/office/drawing/2014/main" id="{04AF15A5-9E58-4887-92AB-2D487D9164EE}"/>
              </a:ext>
            </a:extLst>
          </p:cNvPr>
          <p:cNvPicPr>
            <a:picLocks noChangeAspect="1"/>
          </p:cNvPicPr>
          <p:nvPr/>
        </p:nvPicPr>
        <p:blipFill>
          <a:blip r:embed="rId4"/>
          <a:stretch>
            <a:fillRect/>
          </a:stretch>
        </p:blipFill>
        <p:spPr>
          <a:xfrm>
            <a:off x="844732" y="3453131"/>
            <a:ext cx="10219508" cy="565694"/>
          </a:xfrm>
          <a:prstGeom prst="rect">
            <a:avLst/>
          </a:prstGeom>
        </p:spPr>
      </p:pic>
      <p:pic>
        <p:nvPicPr>
          <p:cNvPr id="10" name="Picture 10" descr="A picture containing logo&#10;&#10;Description automatically generated">
            <a:extLst>
              <a:ext uri="{FF2B5EF4-FFF2-40B4-BE49-F238E27FC236}">
                <a16:creationId xmlns:a16="http://schemas.microsoft.com/office/drawing/2014/main" id="{AA9D1E38-15CB-4862-8A0B-D63EC7982224}"/>
              </a:ext>
            </a:extLst>
          </p:cNvPr>
          <p:cNvPicPr>
            <a:picLocks noChangeAspect="1"/>
          </p:cNvPicPr>
          <p:nvPr/>
        </p:nvPicPr>
        <p:blipFill>
          <a:blip r:embed="rId5"/>
          <a:stretch>
            <a:fillRect/>
          </a:stretch>
        </p:blipFill>
        <p:spPr>
          <a:xfrm>
            <a:off x="844731" y="5004119"/>
            <a:ext cx="10215155" cy="563970"/>
          </a:xfrm>
          <a:prstGeom prst="rect">
            <a:avLst/>
          </a:prstGeom>
        </p:spPr>
      </p:pic>
      <p:sp>
        <p:nvSpPr>
          <p:cNvPr id="11" name="Arrow: Right 10">
            <a:extLst>
              <a:ext uri="{FF2B5EF4-FFF2-40B4-BE49-F238E27FC236}">
                <a16:creationId xmlns:a16="http://schemas.microsoft.com/office/drawing/2014/main" id="{2CD90A9B-03FF-45B7-8632-E536E256AAEE}"/>
              </a:ext>
            </a:extLst>
          </p:cNvPr>
          <p:cNvSpPr/>
          <p:nvPr/>
        </p:nvSpPr>
        <p:spPr>
          <a:xfrm rot="5280000">
            <a:off x="5254714" y="1756882"/>
            <a:ext cx="287385" cy="23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AD2C60-31D1-47D8-B0A4-065A4AA1F65C}"/>
              </a:ext>
            </a:extLst>
          </p:cNvPr>
          <p:cNvSpPr txBox="1"/>
          <p:nvPr/>
        </p:nvSpPr>
        <p:spPr>
          <a:xfrm>
            <a:off x="4366532" y="1353365"/>
            <a:ext cx="21510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Directory Structure</a:t>
            </a:r>
          </a:p>
        </p:txBody>
      </p:sp>
      <p:sp>
        <p:nvSpPr>
          <p:cNvPr id="14" name="TextBox 13">
            <a:extLst>
              <a:ext uri="{FF2B5EF4-FFF2-40B4-BE49-F238E27FC236}">
                <a16:creationId xmlns:a16="http://schemas.microsoft.com/office/drawing/2014/main" id="{26CCA891-77C9-418A-A878-DF045A6553B7}"/>
              </a:ext>
            </a:extLst>
          </p:cNvPr>
          <p:cNvSpPr txBox="1"/>
          <p:nvPr/>
        </p:nvSpPr>
        <p:spPr>
          <a:xfrm>
            <a:off x="4714875" y="2716256"/>
            <a:ext cx="13672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1000 classes</a:t>
            </a:r>
            <a:endParaRPr lang="en-US" dirty="0"/>
          </a:p>
        </p:txBody>
      </p:sp>
      <p:sp>
        <p:nvSpPr>
          <p:cNvPr id="15" name="Arrow: Right 14">
            <a:extLst>
              <a:ext uri="{FF2B5EF4-FFF2-40B4-BE49-F238E27FC236}">
                <a16:creationId xmlns:a16="http://schemas.microsoft.com/office/drawing/2014/main" id="{946F7F2F-AAFB-4AC8-89E0-8B4803D8185C}"/>
              </a:ext>
            </a:extLst>
          </p:cNvPr>
          <p:cNvSpPr/>
          <p:nvPr/>
        </p:nvSpPr>
        <p:spPr>
          <a:xfrm rot="5280000">
            <a:off x="5132794" y="3119773"/>
            <a:ext cx="287385" cy="23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E56391F-40C4-4337-AA8A-7D6D8E675FA4}"/>
              </a:ext>
            </a:extLst>
          </p:cNvPr>
          <p:cNvSpPr txBox="1"/>
          <p:nvPr/>
        </p:nvSpPr>
        <p:spPr>
          <a:xfrm>
            <a:off x="2877367" y="4174941"/>
            <a:ext cx="51293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1300 images of a sample class </a:t>
            </a:r>
            <a:r>
              <a:rPr lang="en-US" dirty="0">
                <a:ea typeface="+mn-lt"/>
                <a:cs typeface="+mn-lt"/>
              </a:rPr>
              <a:t>n02138441 (meerkat)</a:t>
            </a:r>
            <a:endParaRPr lang="en-US" dirty="0"/>
          </a:p>
        </p:txBody>
      </p:sp>
      <p:sp>
        <p:nvSpPr>
          <p:cNvPr id="17" name="Arrow: Right 16">
            <a:extLst>
              <a:ext uri="{FF2B5EF4-FFF2-40B4-BE49-F238E27FC236}">
                <a16:creationId xmlns:a16="http://schemas.microsoft.com/office/drawing/2014/main" id="{D39BF6F5-7EA7-4634-B490-C5DDFB0595A2}"/>
              </a:ext>
            </a:extLst>
          </p:cNvPr>
          <p:cNvSpPr/>
          <p:nvPr/>
        </p:nvSpPr>
        <p:spPr>
          <a:xfrm rot="5280000">
            <a:off x="5254714" y="4604584"/>
            <a:ext cx="287385" cy="230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146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355175"/>
            <a:ext cx="10515600" cy="4859524"/>
          </a:xfrm>
        </p:spPr>
        <p:txBody>
          <a:bodyPr vert="horz" lIns="91440" tIns="45720" rIns="91440" bIns="45720" rtlCol="0" anchor="t">
            <a:normAutofit/>
          </a:bodyPr>
          <a:lstStyle/>
          <a:p>
            <a:r>
              <a:rPr lang="en-US" dirty="0">
                <a:latin typeface="Real Text Pro"/>
              </a:rPr>
              <a:t>Execute following commands on compute node you got when you created </a:t>
            </a:r>
            <a:r>
              <a:rPr lang="en-US" dirty="0" err="1">
                <a:latin typeface="Real Text Pro"/>
              </a:rPr>
              <a:t>conda</a:t>
            </a:r>
            <a:r>
              <a:rPr lang="en-US" dirty="0">
                <a:latin typeface="Real Text Pro"/>
              </a:rPr>
              <a:t> environment, which should be activated. </a:t>
            </a:r>
            <a:endParaRPr lang="en-US" dirty="0"/>
          </a:p>
          <a:p>
            <a:endParaRPr lang="en-US"/>
          </a:p>
          <a:p>
            <a:pPr marL="0" indent="0">
              <a:buNone/>
            </a:pPr>
            <a:endParaRPr lang="en-US"/>
          </a:p>
          <a:p>
            <a:pPr marL="0" indent="0">
              <a:buNone/>
            </a:pPr>
            <a:endParaRPr lang="en-US"/>
          </a:p>
          <a:p>
            <a:pPr marL="0" indent="0">
              <a:buNone/>
            </a:pPr>
            <a:endParaRPr lang="en-US"/>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4</a:t>
            </a:r>
            <a:br>
              <a:rPr lang="en-US" sz="5400" dirty="0"/>
            </a:br>
            <a:r>
              <a:rPr lang="en-US" sz="2800" dirty="0"/>
              <a:t>Run Image Net Data Using </a:t>
            </a:r>
            <a:r>
              <a:rPr lang="en-US" sz="2800" dirty="0" err="1"/>
              <a:t>PyTorch</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34</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1120098" y="2321655"/>
            <a:ext cx="9720912" cy="341632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cd /scratch/&lt;</a:t>
            </a:r>
            <a:r>
              <a:rPr lang="en-US" dirty="0" err="1">
                <a:latin typeface="Courier New"/>
                <a:cs typeface="Courier New"/>
              </a:rPr>
              <a:t>user_name</a:t>
            </a:r>
            <a:r>
              <a:rPr lang="en-US" dirty="0">
                <a:latin typeface="Courier New"/>
                <a:cs typeface="Courier New"/>
              </a:rPr>
              <a:t>&gt;</a:t>
            </a:r>
            <a:endParaRPr lang="en-US" dirty="0"/>
          </a:p>
          <a:p>
            <a:r>
              <a:rPr lang="en-US" dirty="0">
                <a:latin typeface="Courier New"/>
                <a:cs typeface="Courier New"/>
              </a:rPr>
              <a:t>$ </a:t>
            </a:r>
            <a:r>
              <a:rPr lang="en-US" dirty="0" err="1">
                <a:latin typeface="Courier New"/>
                <a:cs typeface="Courier New"/>
              </a:rPr>
              <a:t>mkdir</a:t>
            </a:r>
            <a:r>
              <a:rPr lang="en-US" dirty="0">
                <a:latin typeface="Courier New"/>
                <a:cs typeface="Courier New"/>
              </a:rPr>
              <a:t> </a:t>
            </a:r>
            <a:r>
              <a:rPr lang="en-US" dirty="0" err="1">
                <a:latin typeface="Courier New"/>
                <a:cs typeface="Courier New"/>
              </a:rPr>
              <a:t>pytorch_imagenet</a:t>
            </a:r>
            <a:endParaRPr lang="en-US" dirty="0" err="1"/>
          </a:p>
          <a:p>
            <a:r>
              <a:rPr lang="en-US" dirty="0">
                <a:latin typeface="Courier New"/>
                <a:cs typeface="Courier New"/>
              </a:rPr>
              <a:t>$ cd </a:t>
            </a:r>
            <a:r>
              <a:rPr lang="en-US" dirty="0" err="1">
                <a:latin typeface="Courier New"/>
                <a:cs typeface="Courier New"/>
              </a:rPr>
              <a:t>pytorch_imagenet</a:t>
            </a:r>
            <a:endParaRPr lang="en-US" dirty="0">
              <a:latin typeface="Courier New"/>
              <a:cs typeface="Courier New"/>
            </a:endParaRPr>
          </a:p>
          <a:p>
            <a:r>
              <a:rPr lang="en-US" dirty="0">
                <a:latin typeface="Courier New"/>
                <a:cs typeface="Courier New"/>
              </a:rPr>
              <a:t>$ cp /work/bootcamp/ml_training/pytorch_imagenet/create_data.sh .</a:t>
            </a:r>
            <a:endParaRPr lang="en-US" dirty="0"/>
          </a:p>
          <a:p>
            <a:r>
              <a:rPr lang="en-US" dirty="0">
                <a:latin typeface="Courier New"/>
                <a:cs typeface="Courier New"/>
              </a:rPr>
              <a:t>$ cp /work/bootcamp/ml_training/pytorch_imagenet/main.py .</a:t>
            </a:r>
          </a:p>
          <a:p>
            <a:r>
              <a:rPr lang="en-US" dirty="0">
                <a:latin typeface="Courier New"/>
                <a:cs typeface="Courier New"/>
              </a:rPr>
              <a:t>$ #source create_data.sh #script command for reference. Do not run. Dataset is already downloaded</a:t>
            </a:r>
          </a:p>
          <a:p>
            <a:r>
              <a:rPr lang="en-US" dirty="0">
                <a:latin typeface="Courier New"/>
                <a:cs typeface="Courier New"/>
              </a:rPr>
              <a:t>$ python main.py --arch resnet18 --batch 2048 --pretrained --evaluate /work/bootcamp/</a:t>
            </a:r>
            <a:r>
              <a:rPr lang="en-US" dirty="0" err="1">
                <a:latin typeface="Courier New"/>
                <a:cs typeface="Courier New"/>
              </a:rPr>
              <a:t>ml_training</a:t>
            </a:r>
            <a:r>
              <a:rPr lang="en-US" dirty="0">
                <a:latin typeface="Courier New"/>
                <a:cs typeface="Courier New"/>
              </a:rPr>
              <a:t>/</a:t>
            </a:r>
            <a:r>
              <a:rPr lang="en-US" dirty="0" err="1">
                <a:latin typeface="Courier New"/>
                <a:cs typeface="Courier New"/>
              </a:rPr>
              <a:t>pytorch_imagenet</a:t>
            </a:r>
            <a:r>
              <a:rPr lang="en-US" dirty="0">
                <a:latin typeface="Courier New"/>
                <a:cs typeface="Courier New"/>
              </a:rPr>
              <a:t>/</a:t>
            </a:r>
            <a:r>
              <a:rPr lang="en-US" dirty="0" err="1">
                <a:latin typeface="Courier New"/>
                <a:cs typeface="Courier New"/>
              </a:rPr>
              <a:t>imagenet_untar</a:t>
            </a:r>
            <a:endParaRPr lang="en-US" dirty="0">
              <a:latin typeface="Courier New"/>
              <a:cs typeface="Courier New"/>
            </a:endParaRPr>
          </a:p>
          <a:p>
            <a:r>
              <a:rPr lang="en-US" dirty="0">
                <a:latin typeface="Courier New"/>
                <a:cs typeface="Courier New"/>
              </a:rPr>
              <a:t>$ python main.py --help</a:t>
            </a:r>
          </a:p>
          <a:p>
            <a:r>
              <a:rPr lang="en-US" dirty="0">
                <a:latin typeface="Courier New"/>
                <a:cs typeface="Courier New"/>
              </a:rPr>
              <a:t>$ </a:t>
            </a:r>
            <a:r>
              <a:rPr lang="en-US" dirty="0" err="1">
                <a:latin typeface="Courier New"/>
                <a:cs typeface="Courier New"/>
              </a:rPr>
              <a:t>conda</a:t>
            </a:r>
            <a:r>
              <a:rPr lang="en-US" dirty="0">
                <a:latin typeface="Courier New"/>
                <a:cs typeface="Courier New"/>
              </a:rPr>
              <a:t> deactivate</a:t>
            </a:r>
          </a:p>
          <a:p>
            <a:r>
              <a:rPr lang="en-US" dirty="0">
                <a:latin typeface="Courier New"/>
                <a:cs typeface="Courier New"/>
              </a:rPr>
              <a:t>$ exit</a:t>
            </a:r>
            <a:endParaRPr lang="en-US" dirty="0"/>
          </a:p>
        </p:txBody>
      </p:sp>
    </p:spTree>
    <p:extLst>
      <p:ext uri="{BB962C8B-B14F-4D97-AF65-F5344CB8AC3E}">
        <p14:creationId xmlns:p14="http://schemas.microsoft.com/office/powerpoint/2010/main" val="3159349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C9815F-FF3D-E74B-9778-758805D11BB7}"/>
              </a:ext>
            </a:extLst>
          </p:cNvPr>
          <p:cNvSpPr>
            <a:spLocks noGrp="1"/>
          </p:cNvSpPr>
          <p:nvPr>
            <p:ph idx="1"/>
          </p:nvPr>
        </p:nvSpPr>
        <p:spPr>
          <a:xfrm>
            <a:off x="193183" y="1692001"/>
            <a:ext cx="11668259" cy="3722480"/>
          </a:xfrm>
        </p:spPr>
        <p:txBody>
          <a:bodyPr>
            <a:normAutofit/>
          </a:bodyPr>
          <a:lstStyle/>
          <a:p>
            <a:r>
              <a:rPr lang="en-US" dirty="0" err="1"/>
              <a:t>Jupyter</a:t>
            </a:r>
            <a:r>
              <a:rPr lang="en-US" dirty="0"/>
              <a:t> &amp; </a:t>
            </a:r>
            <a:r>
              <a:rPr lang="en-US" dirty="0" err="1"/>
              <a:t>JupyterLab</a:t>
            </a:r>
            <a:r>
              <a:rPr lang="en-US" dirty="0"/>
              <a:t> Notebook [Custom Anaconda Environment] – OOD </a:t>
            </a:r>
          </a:p>
          <a:p>
            <a:r>
              <a:rPr lang="en-US" dirty="0"/>
              <a:t>KNIME &amp; WEKA – OOD </a:t>
            </a:r>
          </a:p>
          <a:p>
            <a:r>
              <a:rPr lang="en-US" dirty="0"/>
              <a:t>VSCODE &amp; Spyder – OOD </a:t>
            </a:r>
          </a:p>
          <a:p>
            <a:r>
              <a:rPr lang="en-US" dirty="0" err="1"/>
              <a:t>Pycharm</a:t>
            </a:r>
            <a:r>
              <a:rPr lang="en-US" dirty="0"/>
              <a:t> – command line &amp; OOD</a:t>
            </a:r>
          </a:p>
          <a:p>
            <a:r>
              <a:rPr lang="en-US" dirty="0"/>
              <a:t>RAPIDS – command line &amp; OOD</a:t>
            </a:r>
          </a:p>
          <a:p>
            <a:r>
              <a:rPr lang="en-US" dirty="0" err="1"/>
              <a:t>Plotly</a:t>
            </a:r>
            <a:r>
              <a:rPr lang="en-US" dirty="0"/>
              <a:t> – singularity container </a:t>
            </a:r>
            <a:br>
              <a:rPr lang="en-US" dirty="0"/>
            </a:br>
            <a:r>
              <a:rPr lang="en-US" dirty="0"/>
              <a:t>located on: /shared/</a:t>
            </a:r>
            <a:r>
              <a:rPr lang="en-US" dirty="0" err="1"/>
              <a:t>container_repository</a:t>
            </a:r>
            <a:r>
              <a:rPr lang="en-US" dirty="0"/>
              <a:t>/</a:t>
            </a:r>
            <a:r>
              <a:rPr lang="en-US" dirty="0" err="1"/>
              <a:t>plotly</a:t>
            </a:r>
            <a:r>
              <a:rPr lang="en-US" dirty="0"/>
              <a:t>-ds </a:t>
            </a:r>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C1E6D78E-E3D0-3645-BF0A-34ACC211E207}"/>
              </a:ext>
            </a:extLst>
          </p:cNvPr>
          <p:cNvSpPr>
            <a:spLocks noGrp="1"/>
          </p:cNvSpPr>
          <p:nvPr>
            <p:ph type="title"/>
          </p:nvPr>
        </p:nvSpPr>
        <p:spPr>
          <a:xfrm>
            <a:off x="735458" y="302417"/>
            <a:ext cx="10515600" cy="1325563"/>
          </a:xfrm>
        </p:spPr>
        <p:txBody>
          <a:bodyPr/>
          <a:lstStyle/>
          <a:p>
            <a:r>
              <a:rPr lang="en-US" dirty="0"/>
              <a:t>DS Tools </a:t>
            </a:r>
          </a:p>
        </p:txBody>
      </p:sp>
      <p:sp>
        <p:nvSpPr>
          <p:cNvPr id="4" name="Slide Number Placeholder 3">
            <a:extLst>
              <a:ext uri="{FF2B5EF4-FFF2-40B4-BE49-F238E27FC236}">
                <a16:creationId xmlns:a16="http://schemas.microsoft.com/office/drawing/2014/main" id="{51BC4F14-A758-D341-AA72-192E6C2F70B5}"/>
              </a:ext>
            </a:extLst>
          </p:cNvPr>
          <p:cNvSpPr>
            <a:spLocks noGrp="1"/>
          </p:cNvSpPr>
          <p:nvPr>
            <p:ph type="sldNum" sz="quarter" idx="4"/>
          </p:nvPr>
        </p:nvSpPr>
        <p:spPr/>
        <p:txBody>
          <a:bodyPr/>
          <a:lstStyle/>
          <a:p>
            <a:fld id="{2BE017B6-6466-CA44-A203-DCC007137B39}" type="slidenum">
              <a:rPr lang="en-US" smtClean="0"/>
              <a:pPr/>
              <a:t>35</a:t>
            </a:fld>
            <a:endParaRPr lang="en-US"/>
          </a:p>
        </p:txBody>
      </p:sp>
    </p:spTree>
    <p:extLst>
      <p:ext uri="{BB962C8B-B14F-4D97-AF65-F5344CB8AC3E}">
        <p14:creationId xmlns:p14="http://schemas.microsoft.com/office/powerpoint/2010/main" val="167843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427D39-9162-B742-869C-45D101219FA0}"/>
              </a:ext>
            </a:extLst>
          </p:cNvPr>
          <p:cNvSpPr>
            <a:spLocks noGrp="1"/>
          </p:cNvSpPr>
          <p:nvPr>
            <p:ph idx="1"/>
          </p:nvPr>
        </p:nvSpPr>
        <p:spPr/>
        <p:txBody>
          <a:bodyPr>
            <a:normAutofit lnSpcReduction="10000"/>
          </a:bodyPr>
          <a:lstStyle/>
          <a:p>
            <a:r>
              <a:rPr lang="en-US" dirty="0" err="1"/>
              <a:t>srun</a:t>
            </a:r>
            <a:r>
              <a:rPr lang="en-US" dirty="0"/>
              <a:t> --partition=short --nodes=1 --</a:t>
            </a:r>
            <a:r>
              <a:rPr lang="en-US" dirty="0" err="1"/>
              <a:t>cpus</a:t>
            </a:r>
            <a:r>
              <a:rPr lang="en-US" dirty="0"/>
              <a:t>-per-task=1 --mem=10G --time=00:30:00 --</a:t>
            </a:r>
            <a:r>
              <a:rPr lang="en-US" dirty="0" err="1"/>
              <a:t>pty</a:t>
            </a:r>
            <a:r>
              <a:rPr lang="en-US" dirty="0"/>
              <a:t> /bin/bash</a:t>
            </a:r>
          </a:p>
          <a:p>
            <a:r>
              <a:rPr lang="en-US" dirty="0" err="1"/>
              <a:t>wget</a:t>
            </a:r>
            <a:r>
              <a:rPr lang="en-US" dirty="0"/>
              <a:t> </a:t>
            </a:r>
            <a:r>
              <a:rPr lang="en-US" dirty="0">
                <a:hlinkClick r:id="rId2"/>
              </a:rPr>
              <a:t>https://download-cdn.jetbrains.com/python/pycharm-community-2021.2.2.tar.gz</a:t>
            </a:r>
            <a:endParaRPr lang="en-US" dirty="0"/>
          </a:p>
          <a:p>
            <a:r>
              <a:rPr lang="en-US" dirty="0"/>
              <a:t>tar -</a:t>
            </a:r>
            <a:r>
              <a:rPr lang="en-US" dirty="0" err="1"/>
              <a:t>xzf</a:t>
            </a:r>
            <a:r>
              <a:rPr lang="en-US" dirty="0"/>
              <a:t> pycharm-community-2021.2.2.tar.gz</a:t>
            </a:r>
          </a:p>
          <a:p>
            <a:r>
              <a:rPr lang="en-US" dirty="0"/>
              <a:t>cd pycharm-community-2021.2.2/bin</a:t>
            </a:r>
          </a:p>
          <a:p>
            <a:r>
              <a:rPr lang="en-US" dirty="0"/>
              <a:t>Open ~/.</a:t>
            </a:r>
            <a:r>
              <a:rPr lang="en-US" dirty="0" err="1"/>
              <a:t>bashrc</a:t>
            </a:r>
            <a:endParaRPr lang="en-US" dirty="0"/>
          </a:p>
          <a:p>
            <a:r>
              <a:rPr lang="en-US" dirty="0"/>
              <a:t>export PYCHARM=/path-to-</a:t>
            </a:r>
            <a:r>
              <a:rPr lang="en-US" dirty="0" err="1"/>
              <a:t>pycharm</a:t>
            </a:r>
            <a:r>
              <a:rPr lang="en-US" dirty="0"/>
              <a:t>-</a:t>
            </a:r>
            <a:r>
              <a:rPr lang="en-US" dirty="0" err="1"/>
              <a:t>tarball</a:t>
            </a:r>
            <a:r>
              <a:rPr lang="en-US" dirty="0"/>
              <a:t>/pycharm-community-2021.2.2/bin/</a:t>
            </a:r>
            <a:r>
              <a:rPr lang="en-US" dirty="0" err="1"/>
              <a:t>pycharm.sh</a:t>
            </a:r>
            <a:endParaRPr lang="en-US" dirty="0"/>
          </a:p>
          <a:p>
            <a:r>
              <a:rPr lang="en-US" dirty="0"/>
              <a:t>OOD -&gt; </a:t>
            </a:r>
            <a:r>
              <a:rPr lang="en-US" dirty="0" err="1"/>
              <a:t>Xfce</a:t>
            </a:r>
            <a:r>
              <a:rPr lang="en-US" dirty="0"/>
              <a:t> Desktop (Alpha) -&gt; $PYCHARM</a:t>
            </a:r>
          </a:p>
        </p:txBody>
      </p:sp>
      <p:sp>
        <p:nvSpPr>
          <p:cNvPr id="3" name="Title 2">
            <a:extLst>
              <a:ext uri="{FF2B5EF4-FFF2-40B4-BE49-F238E27FC236}">
                <a16:creationId xmlns:a16="http://schemas.microsoft.com/office/drawing/2014/main" id="{4EB37B71-45B4-9F47-A5D0-51E6BD0433A9}"/>
              </a:ext>
            </a:extLst>
          </p:cNvPr>
          <p:cNvSpPr>
            <a:spLocks noGrp="1"/>
          </p:cNvSpPr>
          <p:nvPr>
            <p:ph type="title"/>
          </p:nvPr>
        </p:nvSpPr>
        <p:spPr/>
        <p:txBody>
          <a:bodyPr/>
          <a:lstStyle/>
          <a:p>
            <a:r>
              <a:rPr lang="en-US" dirty="0" err="1"/>
              <a:t>Pycharm</a:t>
            </a:r>
            <a:r>
              <a:rPr lang="en-US" dirty="0"/>
              <a:t> - Demo</a:t>
            </a:r>
          </a:p>
        </p:txBody>
      </p:sp>
      <p:sp>
        <p:nvSpPr>
          <p:cNvPr id="4" name="Slide Number Placeholder 3">
            <a:extLst>
              <a:ext uri="{FF2B5EF4-FFF2-40B4-BE49-F238E27FC236}">
                <a16:creationId xmlns:a16="http://schemas.microsoft.com/office/drawing/2014/main" id="{F92FC3D3-CCA8-184D-8618-3F7C70345EBE}"/>
              </a:ext>
            </a:extLst>
          </p:cNvPr>
          <p:cNvSpPr>
            <a:spLocks noGrp="1"/>
          </p:cNvSpPr>
          <p:nvPr>
            <p:ph type="sldNum" sz="quarter" idx="4"/>
          </p:nvPr>
        </p:nvSpPr>
        <p:spPr/>
        <p:txBody>
          <a:bodyPr/>
          <a:lstStyle/>
          <a:p>
            <a:fld id="{2BE017B6-6466-CA44-A203-DCC007137B39}" type="slidenum">
              <a:rPr lang="en-US" smtClean="0"/>
              <a:pPr/>
              <a:t>36</a:t>
            </a:fld>
            <a:endParaRPr lang="en-US"/>
          </a:p>
        </p:txBody>
      </p:sp>
    </p:spTree>
    <p:extLst>
      <p:ext uri="{BB962C8B-B14F-4D97-AF65-F5344CB8AC3E}">
        <p14:creationId xmlns:p14="http://schemas.microsoft.com/office/powerpoint/2010/main" val="3574176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97A1C2-E86A-0649-A863-7849B7D9BDE8}"/>
              </a:ext>
            </a:extLst>
          </p:cNvPr>
          <p:cNvSpPr>
            <a:spLocks noGrp="1"/>
          </p:cNvSpPr>
          <p:nvPr>
            <p:ph idx="1"/>
          </p:nvPr>
        </p:nvSpPr>
        <p:spPr>
          <a:xfrm>
            <a:off x="581348" y="1570998"/>
            <a:ext cx="10515600" cy="4351338"/>
          </a:xfrm>
        </p:spPr>
        <p:txBody>
          <a:bodyPr/>
          <a:lstStyle/>
          <a:p>
            <a:r>
              <a:rPr lang="en-US" dirty="0"/>
              <a:t>On OOD, click on Interactive Apps tab, choose </a:t>
            </a:r>
            <a:r>
              <a:rPr lang="en-US" dirty="0" err="1"/>
              <a:t>Xfce</a:t>
            </a:r>
            <a:r>
              <a:rPr lang="en-US" dirty="0"/>
              <a:t> Desktop (Alpha) </a:t>
            </a:r>
          </a:p>
          <a:p>
            <a:r>
              <a:rPr lang="en-US" dirty="0"/>
              <a:t>Fill the form with desired time &amp; # of CPUs. </a:t>
            </a:r>
            <a:br>
              <a:rPr lang="en-US" dirty="0"/>
            </a:br>
            <a:r>
              <a:rPr lang="en-US" dirty="0" err="1"/>
              <a:t>Tensorflow</a:t>
            </a:r>
            <a:r>
              <a:rPr lang="en-US" dirty="0"/>
              <a:t>-CPU installed in the container.</a:t>
            </a:r>
          </a:p>
          <a:p>
            <a:r>
              <a:rPr lang="en-US" dirty="0"/>
              <a:t> Submit the form and click on the button to launch the </a:t>
            </a:r>
            <a:r>
              <a:rPr lang="en-US" dirty="0" err="1"/>
              <a:t>Xfce</a:t>
            </a:r>
            <a:r>
              <a:rPr lang="en-US" dirty="0"/>
              <a:t> Desktop (Alpha) button once it appears. </a:t>
            </a:r>
          </a:p>
          <a:p>
            <a:r>
              <a:rPr lang="en-US" dirty="0"/>
              <a:t>Start a terminal application. Right click on the mouse and click on "Open terminal here".</a:t>
            </a:r>
          </a:p>
          <a:p>
            <a:r>
              <a:rPr lang="en-US" dirty="0"/>
              <a:t>In the terminal, type:</a:t>
            </a:r>
            <a:br>
              <a:rPr lang="en-US" dirty="0"/>
            </a:br>
            <a:r>
              <a:rPr lang="en-US" dirty="0"/>
              <a:t>bash /shared/</a:t>
            </a:r>
            <a:r>
              <a:rPr lang="en-US" dirty="0" err="1"/>
              <a:t>container_repository</a:t>
            </a:r>
            <a:r>
              <a:rPr lang="en-US" dirty="0"/>
              <a:t>/</a:t>
            </a:r>
            <a:r>
              <a:rPr lang="en-US" dirty="0" err="1"/>
              <a:t>plotly</a:t>
            </a:r>
            <a:r>
              <a:rPr lang="en-US" dirty="0"/>
              <a:t>-ds/</a:t>
            </a:r>
            <a:r>
              <a:rPr lang="en-US" dirty="0" err="1"/>
              <a:t>run_container_plotly.sh</a:t>
            </a:r>
            <a:r>
              <a:rPr lang="en-US" dirty="0"/>
              <a:t> </a:t>
            </a:r>
          </a:p>
          <a:p>
            <a:endParaRPr lang="en-US" dirty="0"/>
          </a:p>
          <a:p>
            <a:endParaRPr lang="en-US" dirty="0"/>
          </a:p>
          <a:p>
            <a:endParaRPr lang="en-US" dirty="0"/>
          </a:p>
        </p:txBody>
      </p:sp>
      <p:sp>
        <p:nvSpPr>
          <p:cNvPr id="3" name="Title 2">
            <a:extLst>
              <a:ext uri="{FF2B5EF4-FFF2-40B4-BE49-F238E27FC236}">
                <a16:creationId xmlns:a16="http://schemas.microsoft.com/office/drawing/2014/main" id="{7557C574-C541-4C48-9884-4F2A52347BC6}"/>
              </a:ext>
            </a:extLst>
          </p:cNvPr>
          <p:cNvSpPr>
            <a:spLocks noGrp="1"/>
          </p:cNvSpPr>
          <p:nvPr>
            <p:ph type="title"/>
          </p:nvPr>
        </p:nvSpPr>
        <p:spPr/>
        <p:txBody>
          <a:bodyPr/>
          <a:lstStyle/>
          <a:p>
            <a:r>
              <a:rPr lang="en-US" dirty="0" err="1"/>
              <a:t>Plotly</a:t>
            </a:r>
            <a:r>
              <a:rPr lang="en-US" dirty="0"/>
              <a:t> Container – Demo </a:t>
            </a:r>
          </a:p>
        </p:txBody>
      </p:sp>
      <p:sp>
        <p:nvSpPr>
          <p:cNvPr id="4" name="Slide Number Placeholder 3">
            <a:extLst>
              <a:ext uri="{FF2B5EF4-FFF2-40B4-BE49-F238E27FC236}">
                <a16:creationId xmlns:a16="http://schemas.microsoft.com/office/drawing/2014/main" id="{23BC8C0F-489C-B546-BF7F-DBCF84BEF4B0}"/>
              </a:ext>
            </a:extLst>
          </p:cNvPr>
          <p:cNvSpPr>
            <a:spLocks noGrp="1"/>
          </p:cNvSpPr>
          <p:nvPr>
            <p:ph type="sldNum" sz="quarter" idx="4"/>
          </p:nvPr>
        </p:nvSpPr>
        <p:spPr/>
        <p:txBody>
          <a:bodyPr/>
          <a:lstStyle/>
          <a:p>
            <a:fld id="{2BE017B6-6466-CA44-A203-DCC007137B39}" type="slidenum">
              <a:rPr lang="en-US" smtClean="0"/>
              <a:pPr/>
              <a:t>37</a:t>
            </a:fld>
            <a:endParaRPr lang="en-US"/>
          </a:p>
        </p:txBody>
      </p:sp>
    </p:spTree>
    <p:extLst>
      <p:ext uri="{BB962C8B-B14F-4D97-AF65-F5344CB8AC3E}">
        <p14:creationId xmlns:p14="http://schemas.microsoft.com/office/powerpoint/2010/main" val="2316971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7FB79E-46F6-AB4D-9DA7-0985DDD2F6C8}"/>
              </a:ext>
            </a:extLst>
          </p:cNvPr>
          <p:cNvSpPr>
            <a:spLocks noGrp="1"/>
          </p:cNvSpPr>
          <p:nvPr>
            <p:ph idx="1"/>
          </p:nvPr>
        </p:nvSpPr>
        <p:spPr>
          <a:xfrm>
            <a:off x="216794" y="1468192"/>
            <a:ext cx="11758411" cy="5253283"/>
          </a:xfrm>
        </p:spPr>
        <p:txBody>
          <a:bodyPr>
            <a:noAutofit/>
          </a:bodyPr>
          <a:lstStyle/>
          <a:p>
            <a:r>
              <a:rPr lang="en-US" dirty="0"/>
              <a:t>On Singularity&gt; prompt, type the following to start miniconda3 environment: </a:t>
            </a:r>
            <a:br>
              <a:rPr lang="en-US" dirty="0"/>
            </a:br>
            <a:r>
              <a:rPr lang="en-US" dirty="0"/>
              <a:t>source /opt/miniconda3/bin/activate  </a:t>
            </a:r>
          </a:p>
          <a:p>
            <a:r>
              <a:rPr lang="en-US" dirty="0"/>
              <a:t>Prompt will change to: (base) Singularity&gt; </a:t>
            </a:r>
          </a:p>
          <a:p>
            <a:r>
              <a:rPr lang="en-US" dirty="0"/>
              <a:t>Command line test – to see if images can be saved using </a:t>
            </a:r>
            <a:r>
              <a:rPr lang="en-US" dirty="0" err="1"/>
              <a:t>Plotly</a:t>
            </a:r>
            <a:r>
              <a:rPr lang="en-US" dirty="0"/>
              <a:t>:</a:t>
            </a:r>
            <a:br>
              <a:rPr lang="en-US" dirty="0"/>
            </a:br>
            <a:r>
              <a:rPr lang="en-US" dirty="0"/>
              <a:t>(base) Singularity&gt; python3 </a:t>
            </a:r>
            <a:r>
              <a:rPr lang="en-US" dirty="0" err="1"/>
              <a:t>test_plotly_training.py</a:t>
            </a:r>
            <a:r>
              <a:rPr lang="en-US" dirty="0"/>
              <a:t> </a:t>
            </a:r>
          </a:p>
          <a:p>
            <a:r>
              <a:rPr lang="en-US" dirty="0"/>
              <a:t>Notebook test – to see if </a:t>
            </a:r>
            <a:r>
              <a:rPr lang="en-US" dirty="0" err="1"/>
              <a:t>Plotly</a:t>
            </a:r>
            <a:r>
              <a:rPr lang="en-US" dirty="0"/>
              <a:t> works with </a:t>
            </a:r>
            <a:r>
              <a:rPr lang="en-US" dirty="0" err="1"/>
              <a:t>Jupyter</a:t>
            </a:r>
            <a:r>
              <a:rPr lang="en-US" dirty="0"/>
              <a:t>:</a:t>
            </a:r>
            <a:br>
              <a:rPr lang="en-US" dirty="0"/>
            </a:br>
            <a:r>
              <a:rPr lang="en-US" dirty="0"/>
              <a:t>(base) Singularity&gt; </a:t>
            </a:r>
            <a:r>
              <a:rPr lang="en-US" dirty="0" err="1"/>
              <a:t>jupyter</a:t>
            </a:r>
            <a:r>
              <a:rPr lang="en-US" dirty="0"/>
              <a:t> notebook</a:t>
            </a:r>
            <a:br>
              <a:rPr lang="en-US" dirty="0"/>
            </a:br>
            <a:r>
              <a:rPr lang="en-US" dirty="0"/>
              <a:t>Run </a:t>
            </a:r>
            <a:r>
              <a:rPr lang="en-US" dirty="0" err="1"/>
              <a:t>plotly_test.ipynb</a:t>
            </a:r>
            <a:endParaRPr lang="en-US" dirty="0"/>
          </a:p>
          <a:p>
            <a:r>
              <a:rPr lang="en-US" dirty="0"/>
              <a:t>$HOME, $PWD, /scratch, /work, &amp; /shared accessible from within the container.</a:t>
            </a:r>
          </a:p>
        </p:txBody>
      </p:sp>
      <p:sp>
        <p:nvSpPr>
          <p:cNvPr id="3" name="Title 2">
            <a:extLst>
              <a:ext uri="{FF2B5EF4-FFF2-40B4-BE49-F238E27FC236}">
                <a16:creationId xmlns:a16="http://schemas.microsoft.com/office/drawing/2014/main" id="{C87C0AFF-4E06-A24E-BF8E-B2A54424B24B}"/>
              </a:ext>
            </a:extLst>
          </p:cNvPr>
          <p:cNvSpPr>
            <a:spLocks noGrp="1"/>
          </p:cNvSpPr>
          <p:nvPr>
            <p:ph type="title"/>
          </p:nvPr>
        </p:nvSpPr>
        <p:spPr>
          <a:xfrm>
            <a:off x="838200" y="302417"/>
            <a:ext cx="10515600" cy="727893"/>
          </a:xfrm>
        </p:spPr>
        <p:txBody>
          <a:bodyPr/>
          <a:lstStyle/>
          <a:p>
            <a:r>
              <a:rPr lang="en-US" dirty="0"/>
              <a:t>Demo Contd.</a:t>
            </a:r>
          </a:p>
        </p:txBody>
      </p:sp>
      <p:sp>
        <p:nvSpPr>
          <p:cNvPr id="4" name="Slide Number Placeholder 3">
            <a:extLst>
              <a:ext uri="{FF2B5EF4-FFF2-40B4-BE49-F238E27FC236}">
                <a16:creationId xmlns:a16="http://schemas.microsoft.com/office/drawing/2014/main" id="{8B035854-10AA-4241-929C-D8D5FF4D72E9}"/>
              </a:ext>
            </a:extLst>
          </p:cNvPr>
          <p:cNvSpPr>
            <a:spLocks noGrp="1"/>
          </p:cNvSpPr>
          <p:nvPr>
            <p:ph type="sldNum" sz="quarter" idx="4"/>
          </p:nvPr>
        </p:nvSpPr>
        <p:spPr/>
        <p:txBody>
          <a:bodyPr/>
          <a:lstStyle/>
          <a:p>
            <a:fld id="{2BE017B6-6466-CA44-A203-DCC007137B39}" type="slidenum">
              <a:rPr lang="en-US" smtClean="0"/>
              <a:pPr/>
              <a:t>38</a:t>
            </a:fld>
            <a:endParaRPr lang="en-US"/>
          </a:p>
        </p:txBody>
      </p:sp>
    </p:spTree>
    <p:extLst>
      <p:ext uri="{BB962C8B-B14F-4D97-AF65-F5344CB8AC3E}">
        <p14:creationId xmlns:p14="http://schemas.microsoft.com/office/powerpoint/2010/main" val="805068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8160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C91B78-E08E-7346-BC45-4D93C4E812CF}"/>
              </a:ext>
            </a:extLst>
          </p:cNvPr>
          <p:cNvSpPr>
            <a:spLocks noGrp="1"/>
          </p:cNvSpPr>
          <p:nvPr>
            <p:ph type="title"/>
          </p:nvPr>
        </p:nvSpPr>
        <p:spPr>
          <a:xfrm>
            <a:off x="838200" y="2766218"/>
            <a:ext cx="10515600" cy="1325563"/>
          </a:xfrm>
        </p:spPr>
        <p:txBody>
          <a:bodyPr/>
          <a:lstStyle/>
          <a:p>
            <a:pPr algn="ctr"/>
            <a:r>
              <a:rPr lang="en-US"/>
              <a:t>Supplemental Material</a:t>
            </a:r>
          </a:p>
        </p:txBody>
      </p:sp>
      <p:sp>
        <p:nvSpPr>
          <p:cNvPr id="4" name="Slide Number Placeholder 3">
            <a:extLst>
              <a:ext uri="{FF2B5EF4-FFF2-40B4-BE49-F238E27FC236}">
                <a16:creationId xmlns:a16="http://schemas.microsoft.com/office/drawing/2014/main" id="{76DE2191-A93E-A041-B6A2-89125A44B145}"/>
              </a:ext>
            </a:extLst>
          </p:cNvPr>
          <p:cNvSpPr>
            <a:spLocks noGrp="1"/>
          </p:cNvSpPr>
          <p:nvPr>
            <p:ph type="sldNum" sz="quarter" idx="4"/>
          </p:nvPr>
        </p:nvSpPr>
        <p:spPr/>
        <p:txBody>
          <a:bodyPr/>
          <a:lstStyle/>
          <a:p>
            <a:fld id="{2BE017B6-6466-CA44-A203-DCC007137B39}" type="slidenum">
              <a:rPr lang="en-US" smtClean="0"/>
              <a:pPr/>
              <a:t>40</a:t>
            </a:fld>
            <a:endParaRPr lang="en-US"/>
          </a:p>
        </p:txBody>
      </p:sp>
    </p:spTree>
    <p:extLst>
      <p:ext uri="{BB962C8B-B14F-4D97-AF65-F5344CB8AC3E}">
        <p14:creationId xmlns:p14="http://schemas.microsoft.com/office/powerpoint/2010/main" val="34361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515600" cy="4859524"/>
          </a:xfrm>
        </p:spPr>
        <p:txBody>
          <a:bodyPr>
            <a:normAutofit/>
          </a:bodyPr>
          <a:lstStyle/>
          <a:p>
            <a:r>
              <a:rPr lang="en-US" dirty="0"/>
              <a:t>Login to Discovery with/without X11 forwarding, resp: </a:t>
            </a:r>
          </a:p>
          <a:p>
            <a:endParaRPr lang="en-US" dirty="0"/>
          </a:p>
          <a:p>
            <a:pPr marL="0" indent="0">
              <a:buNone/>
            </a:pPr>
            <a:endParaRPr lang="en-US" dirty="0"/>
          </a:p>
          <a:p>
            <a:r>
              <a:rPr lang="en-US" dirty="0"/>
              <a:t>Request a GPU compute node:</a:t>
            </a:r>
            <a:br>
              <a:rPr lang="en-US" dirty="0"/>
            </a:br>
            <a:br>
              <a:rPr lang="en-US" dirty="0"/>
            </a:br>
            <a:br>
              <a:rPr lang="en-US" dirty="0"/>
            </a:br>
            <a:endParaRPr lang="en-US" dirty="0"/>
          </a:p>
          <a:p>
            <a:r>
              <a:rPr lang="en-US" dirty="0"/>
              <a:t>Request a GPU compute node outside of reservation:</a:t>
            </a:r>
          </a:p>
          <a:p>
            <a:endParaRPr lang="en-US" dirty="0"/>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dirty="0"/>
              <a:t>Exercise 1</a:t>
            </a:r>
            <a:br>
              <a:rPr lang="en-US" sz="5400" dirty="0"/>
            </a:br>
            <a:r>
              <a:rPr lang="en-US" sz="2800" dirty="0"/>
              <a:t>Access a GPU on Discovery</a:t>
            </a:r>
            <a:endParaRPr lang="en-US" sz="2000" dirty="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5</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1169795" y="2267719"/>
            <a:ext cx="8919146" cy="923330"/>
          </a:xfrm>
          <a:prstGeom prst="rect">
            <a:avLst/>
          </a:prstGeom>
          <a:solidFill>
            <a:schemeClr val="bg1">
              <a:lumMod val="95000"/>
            </a:schemeClr>
          </a:solidFill>
          <a:ln>
            <a:solidFill>
              <a:schemeClr val="tx1"/>
            </a:solidFill>
          </a:ln>
        </p:spPr>
        <p:txBody>
          <a:bodyPr wrap="square" rtlCol="0">
            <a:spAutoFit/>
          </a:bodyPr>
          <a:lstStyle>
            <a:defPPr>
              <a:defRPr lang="en-US"/>
            </a:defPPr>
            <a:lvl1pPr>
              <a:defRPr>
                <a:latin typeface="Courier New" panose="02070309020205020404" pitchFamily="49" charset="0"/>
                <a:cs typeface="Courier New" panose="02070309020205020404" pitchFamily="49" charset="0"/>
              </a:defRPr>
            </a:lvl1pPr>
          </a:lstStyle>
          <a:p>
            <a:r>
              <a:rPr lang="en-US" err="1"/>
              <a:t>ssh</a:t>
            </a:r>
            <a:r>
              <a:rPr lang="en-US"/>
              <a:t> -Y </a:t>
            </a:r>
            <a:r>
              <a:rPr lang="en-US">
                <a:hlinkClick r:id="rId3"/>
              </a:rPr>
              <a:t>username@login.discovery.neu.edu</a:t>
            </a:r>
            <a:endParaRPr lang="en-US"/>
          </a:p>
          <a:p>
            <a:r>
              <a:rPr lang="en-US"/>
              <a:t>OR</a:t>
            </a:r>
          </a:p>
          <a:p>
            <a:r>
              <a:rPr lang="en-US" err="1"/>
              <a:t>ssh</a:t>
            </a:r>
            <a:r>
              <a:rPr lang="en-US"/>
              <a:t> </a:t>
            </a:r>
            <a:r>
              <a:rPr lang="en-US">
                <a:hlinkClick r:id="rId3"/>
              </a:rPr>
              <a:t>username@login.discovery.neu.edu</a:t>
            </a:r>
            <a:endParaRPr lang="en-US"/>
          </a:p>
        </p:txBody>
      </p:sp>
      <p:sp>
        <p:nvSpPr>
          <p:cNvPr id="16" name="TextBox 15">
            <a:extLst>
              <a:ext uri="{FF2B5EF4-FFF2-40B4-BE49-F238E27FC236}">
                <a16:creationId xmlns:a16="http://schemas.microsoft.com/office/drawing/2014/main" id="{EB01D27B-8E5B-CC48-96EF-95B1B52EDCC2}"/>
              </a:ext>
            </a:extLst>
          </p:cNvPr>
          <p:cNvSpPr txBox="1"/>
          <p:nvPr/>
        </p:nvSpPr>
        <p:spPr>
          <a:xfrm>
            <a:off x="1129009" y="3699468"/>
            <a:ext cx="9805153" cy="1200329"/>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--partition=reservation --reservation=octtraining2021ml --nodes=1 –-</a:t>
            </a:r>
            <a:r>
              <a:rPr lang="en-US" dirty="0" err="1">
                <a:latin typeface="Courier New"/>
                <a:cs typeface="Courier New"/>
              </a:rPr>
              <a:t>cpus</a:t>
            </a:r>
            <a:r>
              <a:rPr lang="en-US" dirty="0">
                <a:latin typeface="Courier New"/>
                <a:cs typeface="Courier New"/>
              </a:rPr>
              <a:t>-per-task=4 --</a:t>
            </a:r>
            <a:r>
              <a:rPr lang="en-US" dirty="0" err="1">
                <a:latin typeface="Courier New"/>
                <a:cs typeface="Courier New"/>
              </a:rPr>
              <a:t>pty</a:t>
            </a:r>
            <a:r>
              <a:rPr lang="en-US" dirty="0">
                <a:latin typeface="Courier New"/>
                <a:cs typeface="Courier New"/>
              </a:rPr>
              <a:t> --</a:t>
            </a:r>
            <a:r>
              <a:rPr lang="en-US" dirty="0" err="1">
                <a:latin typeface="Courier New"/>
                <a:cs typeface="Courier New"/>
              </a:rPr>
              <a:t>gres</a:t>
            </a:r>
            <a:r>
              <a:rPr lang="en-US" dirty="0">
                <a:latin typeface="Courier New"/>
                <a:cs typeface="Courier New"/>
              </a:rPr>
              <a:t>=gpu:1 --mem=10G --time=02:00:00 /bin/bash</a:t>
            </a:r>
          </a:p>
          <a:p>
            <a:r>
              <a:rPr lang="en-US" dirty="0">
                <a:latin typeface="Courier New"/>
                <a:cs typeface="Courier New"/>
              </a:rPr>
              <a:t>$ </a:t>
            </a:r>
            <a:r>
              <a:rPr lang="en-US" dirty="0" err="1">
                <a:latin typeface="Courier New"/>
                <a:cs typeface="Courier New"/>
              </a:rPr>
              <a:t>nvidia-smi</a:t>
            </a:r>
            <a:endParaRPr lang="en-US" dirty="0">
              <a:latin typeface="Courier New"/>
              <a:cs typeface="Courier New"/>
            </a:endParaRPr>
          </a:p>
        </p:txBody>
      </p:sp>
      <p:sp>
        <p:nvSpPr>
          <p:cNvPr id="7" name="TextBox 6">
            <a:extLst>
              <a:ext uri="{FF2B5EF4-FFF2-40B4-BE49-F238E27FC236}">
                <a16:creationId xmlns:a16="http://schemas.microsoft.com/office/drawing/2014/main" id="{87400D8A-C444-913E-87C4-C638BD03DB76}"/>
              </a:ext>
            </a:extLst>
          </p:cNvPr>
          <p:cNvSpPr txBox="1"/>
          <p:nvPr/>
        </p:nvSpPr>
        <p:spPr>
          <a:xfrm>
            <a:off x="1127299" y="5434082"/>
            <a:ext cx="9805153" cy="923330"/>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latin typeface="Courier New"/>
                <a:cs typeface="Courier New"/>
              </a:rPr>
              <a:t>$ </a:t>
            </a:r>
            <a:r>
              <a:rPr lang="en-US" dirty="0" err="1">
                <a:latin typeface="Courier New"/>
                <a:cs typeface="Courier New"/>
              </a:rPr>
              <a:t>srun</a:t>
            </a:r>
            <a:r>
              <a:rPr lang="en-US" dirty="0">
                <a:latin typeface="Courier New"/>
                <a:cs typeface="Courier New"/>
              </a:rPr>
              <a:t> --partition=</a:t>
            </a:r>
            <a:r>
              <a:rPr lang="en-US" dirty="0" err="1">
                <a:latin typeface="Courier New"/>
                <a:cs typeface="Courier New"/>
              </a:rPr>
              <a:t>gpu</a:t>
            </a:r>
            <a:r>
              <a:rPr lang="en-US" dirty="0">
                <a:latin typeface="Courier New"/>
                <a:cs typeface="Courier New"/>
              </a:rPr>
              <a:t> --nodes=1 –-</a:t>
            </a:r>
            <a:r>
              <a:rPr lang="en-US" dirty="0" err="1">
                <a:latin typeface="Courier New"/>
                <a:cs typeface="Courier New"/>
              </a:rPr>
              <a:t>cpus</a:t>
            </a:r>
            <a:r>
              <a:rPr lang="en-US" dirty="0">
                <a:latin typeface="Courier New"/>
                <a:cs typeface="Courier New"/>
              </a:rPr>
              <a:t>-per-task=4 --</a:t>
            </a:r>
            <a:r>
              <a:rPr lang="en-US" dirty="0" err="1">
                <a:latin typeface="Courier New"/>
                <a:cs typeface="Courier New"/>
              </a:rPr>
              <a:t>pty</a:t>
            </a:r>
            <a:r>
              <a:rPr lang="en-US" dirty="0">
                <a:latin typeface="Courier New"/>
                <a:cs typeface="Courier New"/>
              </a:rPr>
              <a:t> --</a:t>
            </a:r>
            <a:r>
              <a:rPr lang="en-US" dirty="0" err="1">
                <a:latin typeface="Courier New"/>
                <a:cs typeface="Courier New"/>
              </a:rPr>
              <a:t>gres</a:t>
            </a:r>
            <a:r>
              <a:rPr lang="en-US" dirty="0">
                <a:latin typeface="Courier New"/>
                <a:cs typeface="Courier New"/>
              </a:rPr>
              <a:t>=gpu:1 --mem=10G --time=02:00:00 /bin/bash</a:t>
            </a:r>
          </a:p>
          <a:p>
            <a:r>
              <a:rPr lang="en-US" dirty="0">
                <a:latin typeface="Courier New"/>
                <a:cs typeface="Courier New"/>
              </a:rPr>
              <a:t>$ </a:t>
            </a:r>
            <a:r>
              <a:rPr lang="en-US" dirty="0" err="1">
                <a:latin typeface="Courier New"/>
                <a:cs typeface="Courier New"/>
              </a:rPr>
              <a:t>nvidia-smi</a:t>
            </a:r>
            <a:endParaRPr lang="en-US" dirty="0">
              <a:latin typeface="Courier New"/>
              <a:cs typeface="Courier New"/>
            </a:endParaRPr>
          </a:p>
        </p:txBody>
      </p:sp>
    </p:spTree>
    <p:extLst>
      <p:ext uri="{BB962C8B-B14F-4D97-AF65-F5344CB8AC3E}">
        <p14:creationId xmlns:p14="http://schemas.microsoft.com/office/powerpoint/2010/main" val="3834152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0AC4DF-B4A0-9445-9562-360C476AD7A4}"/>
              </a:ext>
            </a:extLst>
          </p:cNvPr>
          <p:cNvSpPr>
            <a:spLocks noGrp="1"/>
          </p:cNvSpPr>
          <p:nvPr>
            <p:ph idx="1"/>
          </p:nvPr>
        </p:nvSpPr>
        <p:spPr>
          <a:xfrm>
            <a:off x="838200" y="1692001"/>
            <a:ext cx="10515600" cy="4077734"/>
          </a:xfrm>
        </p:spPr>
        <p:txBody>
          <a:bodyPr>
            <a:normAutofit fontScale="92500"/>
          </a:bodyPr>
          <a:lstStyle/>
          <a:p>
            <a:r>
              <a:rPr lang="en-US"/>
              <a:t>Most prevalent of the ML algorithms.</a:t>
            </a:r>
          </a:p>
          <a:p>
            <a:r>
              <a:rPr lang="en-US"/>
              <a:t>User provides algorithm with pairs of inputs &amp; desired outputs,  algorithm finds a way to produce desired output given an input (</a:t>
            </a:r>
            <a:r>
              <a:rPr lang="en-US" b="1"/>
              <a:t>training</a:t>
            </a:r>
            <a:r>
              <a:rPr lang="en-US"/>
              <a:t> data set).</a:t>
            </a:r>
          </a:p>
          <a:p>
            <a:r>
              <a:rPr lang="en-US"/>
              <a:t>Data is labeled to tell the machine exactly what patterns to look for.</a:t>
            </a:r>
          </a:p>
          <a:p>
            <a:r>
              <a:rPr lang="en-US"/>
              <a:t>Algorithm then creates an output for an input it has never seen before (</a:t>
            </a:r>
            <a:r>
              <a:rPr lang="en-US" b="1"/>
              <a:t>testing</a:t>
            </a:r>
            <a:r>
              <a:rPr lang="en-US"/>
              <a:t> data set) without any help from a human and based on its training. </a:t>
            </a:r>
          </a:p>
          <a:p>
            <a:r>
              <a:rPr lang="en-US"/>
              <a:t>Since the algorithm learns from I/O pairs, it is called </a:t>
            </a:r>
            <a:r>
              <a:rPr lang="en-US" b="1"/>
              <a:t>supervised. </a:t>
            </a:r>
          </a:p>
          <a:p>
            <a:r>
              <a:rPr lang="en-US"/>
              <a:t>A "teacher" provides </a:t>
            </a:r>
            <a:r>
              <a:rPr lang="en-US" i="1"/>
              <a:t>supervision</a:t>
            </a:r>
            <a:r>
              <a:rPr lang="en-US"/>
              <a:t> to the algorithms in the form of the desired outputs for each example that they learn from.</a:t>
            </a:r>
          </a:p>
        </p:txBody>
      </p:sp>
      <p:sp>
        <p:nvSpPr>
          <p:cNvPr id="2" name="Title 1"/>
          <p:cNvSpPr>
            <a:spLocks noGrp="1"/>
          </p:cNvSpPr>
          <p:nvPr>
            <p:ph type="title"/>
          </p:nvPr>
        </p:nvSpPr>
        <p:spPr/>
        <p:txBody>
          <a:bodyPr/>
          <a:lstStyle/>
          <a:p>
            <a:r>
              <a:rPr lang="en-US"/>
              <a:t>Supervised Learning</a:t>
            </a:r>
          </a:p>
        </p:txBody>
      </p:sp>
      <p:sp>
        <p:nvSpPr>
          <p:cNvPr id="5" name="Rectangle 4">
            <a:extLst>
              <a:ext uri="{FF2B5EF4-FFF2-40B4-BE49-F238E27FC236}">
                <a16:creationId xmlns:a16="http://schemas.microsoft.com/office/drawing/2014/main" id="{BC2BAC7A-83E1-2A42-A88E-13FF3F35BEEE}"/>
              </a:ext>
            </a:extLst>
          </p:cNvPr>
          <p:cNvSpPr/>
          <p:nvPr/>
        </p:nvSpPr>
        <p:spPr>
          <a:xfrm>
            <a:off x="992747" y="5939190"/>
            <a:ext cx="8795198" cy="338554"/>
          </a:xfrm>
          <a:prstGeom prst="rect">
            <a:avLst/>
          </a:prstGeom>
        </p:spPr>
        <p:txBody>
          <a:bodyPr wrap="square">
            <a:spAutoFit/>
          </a:bodyPr>
          <a:lstStyle/>
          <a:p>
            <a:r>
              <a:rPr lang="en-US" sz="1600" u="sng">
                <a:solidFill>
                  <a:srgbClr val="296EAA"/>
                </a:solidFill>
                <a:hlinkClick r:id="rId3"/>
              </a:rPr>
              <a:t>https://machinelearningmastery.com/supervised-and-unsupervised-machine-learning-algorithms/</a:t>
            </a:r>
            <a:endParaRPr lang="en-US" sz="1600"/>
          </a:p>
        </p:txBody>
      </p:sp>
    </p:spTree>
    <p:extLst>
      <p:ext uri="{BB962C8B-B14F-4D97-AF65-F5344CB8AC3E}">
        <p14:creationId xmlns:p14="http://schemas.microsoft.com/office/powerpoint/2010/main" val="1820308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normAutofit fontScale="92500" lnSpcReduction="10000"/>
          </a:bodyPr>
          <a:lstStyle/>
          <a:p>
            <a:r>
              <a:rPr lang="en-US"/>
              <a:t>Only the input data is known, and no known output data is given to the algorithm. </a:t>
            </a:r>
          </a:p>
          <a:p>
            <a:r>
              <a:rPr lang="en-US"/>
              <a:t>We have no information on how the output data might look like. </a:t>
            </a:r>
          </a:p>
          <a:p>
            <a:r>
              <a:rPr lang="en-US"/>
              <a:t>Data has no labels and algorithm just looks for whatever patterns it can find. </a:t>
            </a:r>
          </a:p>
          <a:p>
            <a:r>
              <a:rPr lang="en-US"/>
              <a:t>There is no supervision provided to the algorithm in the form of desired outputs, hence called </a:t>
            </a:r>
            <a:r>
              <a:rPr lang="en-US" b="1"/>
              <a:t>unsupervised</a:t>
            </a:r>
            <a:r>
              <a:rPr lang="en-US"/>
              <a:t>. </a:t>
            </a:r>
          </a:p>
          <a:p>
            <a:r>
              <a:rPr lang="en-US"/>
              <a:t>Unsupervised learning isn't as popular because they have less obvious applications. </a:t>
            </a:r>
          </a:p>
          <a:p>
            <a:r>
              <a:rPr lang="en-US"/>
              <a:t>Combination of supervised &amp; unsupervised techniques, implemented correctly, can give very accurate predictions.</a:t>
            </a:r>
          </a:p>
        </p:txBody>
      </p:sp>
      <p:sp>
        <p:nvSpPr>
          <p:cNvPr id="5" name="Slide Number Placeholder 4"/>
          <p:cNvSpPr>
            <a:spLocks noGrp="1"/>
          </p:cNvSpPr>
          <p:nvPr>
            <p:ph type="sldNum" sz="quarter" idx="10"/>
          </p:nvPr>
        </p:nvSpPr>
        <p:spPr/>
        <p:txBody>
          <a:bodyPr/>
          <a:lstStyle/>
          <a:p>
            <a:fld id="{2BE017B6-6466-CA44-A203-DCC007137B39}" type="slidenum">
              <a:rPr lang="en-US" smtClean="0"/>
              <a:pPr/>
              <a:t>42</a:t>
            </a:fld>
            <a:endParaRPr lang="en-US"/>
          </a:p>
        </p:txBody>
      </p:sp>
      <p:sp>
        <p:nvSpPr>
          <p:cNvPr id="12" name="Title 11"/>
          <p:cNvSpPr>
            <a:spLocks noGrp="1"/>
          </p:cNvSpPr>
          <p:nvPr>
            <p:ph type="title"/>
          </p:nvPr>
        </p:nvSpPr>
        <p:spPr/>
        <p:txBody>
          <a:bodyPr/>
          <a:lstStyle/>
          <a:p>
            <a:r>
              <a:rPr lang="en-US"/>
              <a:t>Unsupervised Learning</a:t>
            </a:r>
          </a:p>
        </p:txBody>
      </p:sp>
    </p:spTree>
    <p:extLst>
      <p:ext uri="{BB962C8B-B14F-4D97-AF65-F5344CB8AC3E}">
        <p14:creationId xmlns:p14="http://schemas.microsoft.com/office/powerpoint/2010/main" val="635984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5749DB6-1ED6-154F-A708-FFB7394AA9A3}"/>
              </a:ext>
            </a:extLst>
          </p:cNvPr>
          <p:cNvSpPr>
            <a:spLocks noGrp="1"/>
          </p:cNvSpPr>
          <p:nvPr>
            <p:ph idx="1"/>
          </p:nvPr>
        </p:nvSpPr>
        <p:spPr>
          <a:xfrm>
            <a:off x="838200" y="1692001"/>
            <a:ext cx="10056223" cy="3858793"/>
          </a:xfrm>
        </p:spPr>
        <p:txBody>
          <a:bodyPr/>
          <a:lstStyle/>
          <a:p>
            <a:r>
              <a:rPr lang="en-US"/>
              <a:t>Algorithm learns by trial and error to achieve a clear objective. </a:t>
            </a:r>
          </a:p>
          <a:p>
            <a:r>
              <a:rPr lang="en-US"/>
              <a:t>Tries out different paths and is either rewarded or penalized depending on whether the path taken helps or hinders in achieving its pre-defined goal. </a:t>
            </a:r>
          </a:p>
          <a:p>
            <a:r>
              <a:rPr lang="en-US"/>
              <a:t>Like giving or withholding treats when teaching a dog a new trick.</a:t>
            </a:r>
          </a:p>
          <a:p>
            <a:r>
              <a:rPr lang="en-US"/>
              <a:t>Reinforcement learning is the basis of Google’s </a:t>
            </a:r>
            <a:r>
              <a:rPr lang="en-US" b="1" i="1"/>
              <a:t>AlphaGo</a:t>
            </a:r>
            <a:r>
              <a:rPr lang="en-US"/>
              <a:t>, the program that famously beat the best human players in the complex game of Go.</a:t>
            </a:r>
          </a:p>
        </p:txBody>
      </p:sp>
      <p:sp>
        <p:nvSpPr>
          <p:cNvPr id="2" name="Title 1"/>
          <p:cNvSpPr>
            <a:spLocks noGrp="1"/>
          </p:cNvSpPr>
          <p:nvPr>
            <p:ph type="title"/>
          </p:nvPr>
        </p:nvSpPr>
        <p:spPr/>
        <p:txBody>
          <a:bodyPr/>
          <a:lstStyle/>
          <a:p>
            <a:r>
              <a:rPr lang="en-US"/>
              <a:t>Reinforcement Learning</a:t>
            </a:r>
          </a:p>
        </p:txBody>
      </p:sp>
      <p:sp>
        <p:nvSpPr>
          <p:cNvPr id="5" name="Rectangle 4">
            <a:extLst>
              <a:ext uri="{FF2B5EF4-FFF2-40B4-BE49-F238E27FC236}">
                <a16:creationId xmlns:a16="http://schemas.microsoft.com/office/drawing/2014/main" id="{45A2B41A-94DF-9C44-B0BA-08587DDF5085}"/>
              </a:ext>
            </a:extLst>
          </p:cNvPr>
          <p:cNvSpPr/>
          <p:nvPr/>
        </p:nvSpPr>
        <p:spPr>
          <a:xfrm>
            <a:off x="1118095" y="5777039"/>
            <a:ext cx="4701672" cy="338554"/>
          </a:xfrm>
          <a:prstGeom prst="rect">
            <a:avLst/>
          </a:prstGeom>
        </p:spPr>
        <p:txBody>
          <a:bodyPr wrap="none">
            <a:spAutoFit/>
          </a:bodyPr>
          <a:lstStyle/>
          <a:p>
            <a:r>
              <a:rPr lang="en-US" sz="1600" u="sng">
                <a:solidFill>
                  <a:srgbClr val="296EAA"/>
                </a:solidFill>
                <a:hlinkClick r:id="rId3"/>
              </a:rPr>
              <a:t>https://en.wikipedia.org/wiki/Reinforcement_learning</a:t>
            </a:r>
            <a:endParaRPr lang="en-US" sz="1600"/>
          </a:p>
        </p:txBody>
      </p:sp>
    </p:spTree>
    <p:extLst>
      <p:ext uri="{BB962C8B-B14F-4D97-AF65-F5344CB8AC3E}">
        <p14:creationId xmlns:p14="http://schemas.microsoft.com/office/powerpoint/2010/main" val="4048313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00899-AF6B-174F-B4BC-7CEF65374E96}"/>
              </a:ext>
            </a:extLst>
          </p:cNvPr>
          <p:cNvSpPr>
            <a:spLocks noGrp="1"/>
          </p:cNvSpPr>
          <p:nvPr>
            <p:ph idx="1"/>
          </p:nvPr>
        </p:nvSpPr>
        <p:spPr>
          <a:xfrm>
            <a:off x="838200" y="1692001"/>
            <a:ext cx="9786870" cy="4800874"/>
          </a:xfrm>
        </p:spPr>
        <p:txBody>
          <a:bodyPr>
            <a:normAutofit/>
          </a:bodyPr>
          <a:lstStyle/>
          <a:p>
            <a:r>
              <a:rPr lang="en-US"/>
              <a:t>Should represent input data that a computer can understand. </a:t>
            </a:r>
          </a:p>
          <a:p>
            <a:r>
              <a:rPr lang="en-US"/>
              <a:t>Helpful to think of the input data as a table. </a:t>
            </a:r>
          </a:p>
          <a:p>
            <a:r>
              <a:rPr lang="en-US"/>
              <a:t>Each data point forms the row of the data set, and each property that describes that data point is a column. </a:t>
            </a:r>
          </a:p>
          <a:p>
            <a:r>
              <a:rPr lang="en-US"/>
              <a:t>Each entity or </a:t>
            </a:r>
            <a:r>
              <a:rPr lang="en-US" b="1"/>
              <a:t>row</a:t>
            </a:r>
            <a:r>
              <a:rPr lang="en-US"/>
              <a:t> can be called as a </a:t>
            </a:r>
            <a:r>
              <a:rPr lang="en-US" b="1"/>
              <a:t>sample</a:t>
            </a:r>
            <a:r>
              <a:rPr lang="en-US"/>
              <a:t>/ </a:t>
            </a:r>
            <a:r>
              <a:rPr lang="en-US" b="1"/>
              <a:t>data point</a:t>
            </a:r>
            <a:r>
              <a:rPr lang="en-US"/>
              <a:t>/ an </a:t>
            </a:r>
            <a:r>
              <a:rPr lang="en-US" b="1"/>
              <a:t>instance</a:t>
            </a:r>
            <a:r>
              <a:rPr lang="en-US"/>
              <a:t> in ML. </a:t>
            </a:r>
          </a:p>
          <a:p>
            <a:r>
              <a:rPr lang="en-US" b="1"/>
              <a:t>Columns</a:t>
            </a:r>
            <a:r>
              <a:rPr lang="en-US"/>
              <a:t>—the properties that describe these entities—are called </a:t>
            </a:r>
            <a:r>
              <a:rPr lang="en-US" b="1"/>
              <a:t>features</a:t>
            </a:r>
            <a:r>
              <a:rPr lang="en-US"/>
              <a:t>. </a:t>
            </a:r>
          </a:p>
          <a:p>
            <a:r>
              <a:rPr lang="en-US"/>
              <a:t>Building a good representation of the input data is called </a:t>
            </a:r>
            <a:r>
              <a:rPr lang="en-US" b="1"/>
              <a:t>feature extraction</a:t>
            </a:r>
            <a:r>
              <a:rPr lang="en-US"/>
              <a:t> or </a:t>
            </a:r>
            <a:r>
              <a:rPr lang="en-US" b="1"/>
              <a:t>feature engineering</a:t>
            </a:r>
            <a:r>
              <a:rPr lang="en-US"/>
              <a:t>.</a:t>
            </a:r>
          </a:p>
        </p:txBody>
      </p:sp>
      <p:sp>
        <p:nvSpPr>
          <p:cNvPr id="2" name="Title 1"/>
          <p:cNvSpPr>
            <a:spLocks noGrp="1"/>
          </p:cNvSpPr>
          <p:nvPr>
            <p:ph type="title"/>
          </p:nvPr>
        </p:nvSpPr>
        <p:spPr/>
        <p:txBody>
          <a:bodyPr/>
          <a:lstStyle/>
          <a:p>
            <a:r>
              <a:rPr lang="en-US"/>
              <a:t>Features</a:t>
            </a:r>
          </a:p>
        </p:txBody>
      </p:sp>
    </p:spTree>
    <p:extLst>
      <p:ext uri="{BB962C8B-B14F-4D97-AF65-F5344CB8AC3E}">
        <p14:creationId xmlns:p14="http://schemas.microsoft.com/office/powerpoint/2010/main" val="281058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11A40-D321-1F4A-AF48-0CAB3507B79A}"/>
              </a:ext>
            </a:extLst>
          </p:cNvPr>
          <p:cNvSpPr>
            <a:spLocks noGrp="1"/>
          </p:cNvSpPr>
          <p:nvPr>
            <p:ph idx="1"/>
          </p:nvPr>
        </p:nvSpPr>
        <p:spPr>
          <a:xfrm>
            <a:off x="838200" y="1692001"/>
            <a:ext cx="10922000" cy="4664349"/>
          </a:xfrm>
        </p:spPr>
        <p:txBody>
          <a:bodyPr vert="horz" lIns="91440" tIns="45720" rIns="91440" bIns="45720" rtlCol="0" anchor="t">
            <a:normAutofit/>
          </a:bodyPr>
          <a:lstStyle/>
          <a:p>
            <a:r>
              <a:rPr lang="en-US" dirty="0">
                <a:latin typeface="Real Text Pro"/>
              </a:rPr>
              <a:t>Build GPU-enabled </a:t>
            </a:r>
            <a:r>
              <a:rPr lang="en-US" dirty="0" err="1">
                <a:latin typeface="Real Text Pro"/>
              </a:rPr>
              <a:t>PyTorch</a:t>
            </a:r>
            <a:r>
              <a:rPr lang="en-US" dirty="0">
                <a:latin typeface="Real Text Pro"/>
              </a:rPr>
              <a:t> env in ~ – Image net data with </a:t>
            </a:r>
            <a:r>
              <a:rPr lang="en-US" dirty="0" err="1">
                <a:latin typeface="Real Text Pro"/>
              </a:rPr>
              <a:t>PyTorch</a:t>
            </a:r>
            <a:endParaRPr lang="en-US" dirty="0">
              <a:latin typeface="Real Text Pro"/>
            </a:endParaRPr>
          </a:p>
          <a:p>
            <a:endParaRPr lang="en-US" dirty="0"/>
          </a:p>
          <a:p>
            <a:pPr marL="0" indent="0">
              <a:buNone/>
            </a:pPr>
            <a:endParaRPr lang="en-US" dirty="0"/>
          </a:p>
          <a:p>
            <a:pPr marL="0" indent="0">
              <a:buNone/>
            </a:pPr>
            <a:endParaRPr lang="en-US" dirty="0"/>
          </a:p>
          <a:p>
            <a:pPr marL="0" indent="0">
              <a:buNone/>
            </a:pPr>
            <a:endParaRPr lang="en-US" dirty="0"/>
          </a:p>
          <a:p>
            <a:endParaRPr lang="en-US" dirty="0">
              <a:latin typeface="Real Text Pro"/>
            </a:endParaRPr>
          </a:p>
          <a:p>
            <a:r>
              <a:rPr lang="en-US" dirty="0">
                <a:latin typeface="Real Text Pro"/>
              </a:rPr>
              <a:t>See </a:t>
            </a:r>
            <a:r>
              <a:rPr lang="en-US" dirty="0">
                <a:latin typeface="Real Text Pro"/>
                <a:hlinkClick r:id="rId3"/>
              </a:rPr>
              <a:t>https://rc-docs.northeastern.edu/en/latest/using-discovery/workingwithgpu.html</a:t>
            </a:r>
            <a:endParaRPr lang="en-US" dirty="0">
              <a:latin typeface="Real Text Pro"/>
            </a:endParaRPr>
          </a:p>
          <a:p>
            <a:r>
              <a:rPr lang="en-US" dirty="0">
                <a:latin typeface="Real Text Pro"/>
                <a:hlinkClick r:id="rId4"/>
              </a:rPr>
              <a:t>https://docs.conda.io/projects/conda/en/latest/commands.html</a:t>
            </a:r>
            <a:endParaRPr lang="en-US" dirty="0">
              <a:latin typeface="Real Text Pro"/>
            </a:endParaRPr>
          </a:p>
        </p:txBody>
      </p:sp>
      <p:sp>
        <p:nvSpPr>
          <p:cNvPr id="2" name="Title 1">
            <a:extLst>
              <a:ext uri="{FF2B5EF4-FFF2-40B4-BE49-F238E27FC236}">
                <a16:creationId xmlns:a16="http://schemas.microsoft.com/office/drawing/2014/main" id="{3C9A2819-8E41-AA45-BA1A-85D94C4097B3}"/>
              </a:ext>
            </a:extLst>
          </p:cNvPr>
          <p:cNvSpPr>
            <a:spLocks noGrp="1"/>
          </p:cNvSpPr>
          <p:nvPr>
            <p:ph type="title"/>
          </p:nvPr>
        </p:nvSpPr>
        <p:spPr>
          <a:xfrm>
            <a:off x="838200" y="350823"/>
            <a:ext cx="10515600" cy="976767"/>
          </a:xfrm>
        </p:spPr>
        <p:txBody>
          <a:bodyPr>
            <a:noAutofit/>
          </a:bodyPr>
          <a:lstStyle/>
          <a:p>
            <a:pPr algn="ctr"/>
            <a:r>
              <a:rPr lang="en-US" sz="3600" b="1"/>
              <a:t>Exercise 1</a:t>
            </a:r>
            <a:br>
              <a:rPr lang="en-US" sz="5400"/>
            </a:br>
            <a:r>
              <a:rPr lang="en-US" sz="2800"/>
              <a:t>Create </a:t>
            </a:r>
            <a:r>
              <a:rPr lang="en-US" sz="2800" err="1"/>
              <a:t>Conda</a:t>
            </a:r>
            <a:r>
              <a:rPr lang="en-US" sz="2800"/>
              <a:t> Environment</a:t>
            </a:r>
            <a:endParaRPr lang="en-US" sz="2000"/>
          </a:p>
        </p:txBody>
      </p:sp>
      <p:sp>
        <p:nvSpPr>
          <p:cNvPr id="5" name="Slide Number Placeholder 4">
            <a:extLst>
              <a:ext uri="{FF2B5EF4-FFF2-40B4-BE49-F238E27FC236}">
                <a16:creationId xmlns:a16="http://schemas.microsoft.com/office/drawing/2014/main" id="{B495F844-739A-C04C-8F12-A515A81FB1B8}"/>
              </a:ext>
            </a:extLst>
          </p:cNvPr>
          <p:cNvSpPr>
            <a:spLocks noGrp="1"/>
          </p:cNvSpPr>
          <p:nvPr>
            <p:ph type="sldNum" sz="quarter" idx="10"/>
          </p:nvPr>
        </p:nvSpPr>
        <p:spPr/>
        <p:txBody>
          <a:bodyPr/>
          <a:lstStyle/>
          <a:p>
            <a:fld id="{2BE017B6-6466-CA44-A203-DCC007137B39}" type="slidenum">
              <a:rPr lang="en-US" smtClean="0"/>
              <a:pPr/>
              <a:t>6</a:t>
            </a:fld>
            <a:endParaRPr lang="en-US"/>
          </a:p>
        </p:txBody>
      </p:sp>
      <p:sp>
        <p:nvSpPr>
          <p:cNvPr id="6" name="TextBox 5">
            <a:extLst>
              <a:ext uri="{FF2B5EF4-FFF2-40B4-BE49-F238E27FC236}">
                <a16:creationId xmlns:a16="http://schemas.microsoft.com/office/drawing/2014/main" id="{D1736C3F-696E-C04F-8BC8-D73D6E04C4E1}"/>
              </a:ext>
            </a:extLst>
          </p:cNvPr>
          <p:cNvSpPr txBox="1"/>
          <p:nvPr/>
        </p:nvSpPr>
        <p:spPr>
          <a:xfrm>
            <a:off x="934948" y="2164977"/>
            <a:ext cx="10825252" cy="2308324"/>
          </a:xfrm>
          <a:prstGeom prst="rect">
            <a:avLst/>
          </a:prstGeom>
          <a:solidFill>
            <a:schemeClr val="bg1">
              <a:lumMod val="95000"/>
            </a:schemeClr>
          </a:solidFill>
          <a:ln>
            <a:solidFill>
              <a:schemeClr val="tx1"/>
            </a:solidFill>
          </a:ln>
        </p:spPr>
        <p:txBody>
          <a:bodyPr wrap="square" lIns="91440" tIns="45720" rIns="91440" bIns="45720" rtlCol="0" anchor="t">
            <a:spAutoFit/>
          </a:bodyPr>
          <a:lstStyle>
            <a:defPPr>
              <a:defRPr lang="en-US"/>
            </a:defPPr>
            <a:lvl1pPr>
              <a:defRPr>
                <a:latin typeface="Courier New" panose="02070309020205020404" pitchFamily="49" charset="0"/>
                <a:cs typeface="Courier New" panose="02070309020205020404" pitchFamily="49" charset="0"/>
              </a:defRPr>
            </a:lvl1pPr>
          </a:lstStyle>
          <a:p>
            <a:r>
              <a:rPr lang="en-US" dirty="0"/>
              <a:t>module list </a:t>
            </a:r>
            <a:r>
              <a:rPr lang="en-US" dirty="0">
                <a:solidFill>
                  <a:srgbClr val="0070C0"/>
                </a:solidFill>
              </a:rPr>
              <a:t>## See the module(s) that are already present in your env</a:t>
            </a:r>
            <a:r>
              <a:rPr lang="en-US" dirty="0"/>
              <a:t> </a:t>
            </a:r>
          </a:p>
          <a:p>
            <a:r>
              <a:rPr lang="en-US" dirty="0"/>
              <a:t>module load </a:t>
            </a:r>
            <a:r>
              <a:rPr lang="en-US" dirty="0" err="1"/>
              <a:t>cuda</a:t>
            </a:r>
            <a:r>
              <a:rPr lang="en-US" dirty="0"/>
              <a:t>/11.0 </a:t>
            </a:r>
            <a:r>
              <a:rPr lang="en-US" dirty="0">
                <a:solidFill>
                  <a:srgbClr val="0070C0"/>
                </a:solidFill>
              </a:rPr>
              <a:t>## Load the CUDA module </a:t>
            </a:r>
            <a:endParaRPr lang="en-US" dirty="0"/>
          </a:p>
          <a:p>
            <a:r>
              <a:rPr lang="en-US" dirty="0">
                <a:latin typeface="Courier New"/>
                <a:cs typeface="Courier New"/>
              </a:rPr>
              <a:t>module load anaconda3/2021.05 </a:t>
            </a:r>
            <a:r>
              <a:rPr lang="en-US" dirty="0">
                <a:solidFill>
                  <a:srgbClr val="0070C0"/>
                </a:solidFill>
                <a:latin typeface="Courier New"/>
                <a:cs typeface="Courier New"/>
              </a:rPr>
              <a:t>## Load the Anaconda module</a:t>
            </a:r>
          </a:p>
          <a:p>
            <a:r>
              <a:rPr lang="en-US" dirty="0">
                <a:solidFill>
                  <a:srgbClr val="0070C0"/>
                </a:solidFill>
              </a:rPr>
              <a:t>## create virtual </a:t>
            </a:r>
            <a:r>
              <a:rPr lang="en-US" dirty="0" err="1">
                <a:solidFill>
                  <a:srgbClr val="0070C0"/>
                </a:solidFill>
              </a:rPr>
              <a:t>conda</a:t>
            </a:r>
            <a:r>
              <a:rPr lang="en-US" dirty="0">
                <a:solidFill>
                  <a:srgbClr val="0070C0"/>
                </a:solidFill>
              </a:rPr>
              <a:t> environment named “</a:t>
            </a:r>
            <a:r>
              <a:rPr lang="en-US" dirty="0" err="1">
                <a:solidFill>
                  <a:srgbClr val="0070C0"/>
                </a:solidFill>
              </a:rPr>
              <a:t>pytorch_env</a:t>
            </a:r>
            <a:r>
              <a:rPr lang="en-US" dirty="0">
                <a:solidFill>
                  <a:srgbClr val="0070C0"/>
                </a:solidFill>
              </a:rPr>
              <a:t>“ &amp; not ask for confirmation:</a:t>
            </a:r>
            <a:endParaRPr lang="en-US" dirty="0">
              <a:latin typeface="Courier New"/>
              <a:cs typeface="Courier New"/>
            </a:endParaRPr>
          </a:p>
          <a:p>
            <a:r>
              <a:rPr lang="en-US" dirty="0" err="1"/>
              <a:t>conda</a:t>
            </a:r>
            <a:r>
              <a:rPr lang="en-US" dirty="0"/>
              <a:t> create --name </a:t>
            </a:r>
            <a:r>
              <a:rPr lang="en-US" dirty="0" err="1"/>
              <a:t>pytorch_env</a:t>
            </a:r>
            <a:r>
              <a:rPr lang="en-US" dirty="0"/>
              <a:t> python=3.7 anaconda -y </a:t>
            </a:r>
          </a:p>
          <a:p>
            <a:r>
              <a:rPr lang="en-US" i="1" dirty="0">
                <a:solidFill>
                  <a:srgbClr val="0070C0"/>
                </a:solidFill>
              </a:rPr>
              <a:t>## remove a virtual </a:t>
            </a:r>
            <a:r>
              <a:rPr lang="en-US" i="1" dirty="0" err="1">
                <a:solidFill>
                  <a:srgbClr val="0070C0"/>
                </a:solidFill>
              </a:rPr>
              <a:t>conda</a:t>
            </a:r>
            <a:r>
              <a:rPr lang="en-US" i="1" dirty="0">
                <a:solidFill>
                  <a:srgbClr val="0070C0"/>
                </a:solidFill>
              </a:rPr>
              <a:t> environment:</a:t>
            </a:r>
            <a:endParaRPr lang="en-US" i="1" dirty="0"/>
          </a:p>
          <a:p>
            <a:r>
              <a:rPr lang="en-US" i="1" dirty="0" err="1"/>
              <a:t>conda</a:t>
            </a:r>
            <a:r>
              <a:rPr lang="en-US" i="1" dirty="0"/>
              <a:t> remove --name </a:t>
            </a:r>
            <a:r>
              <a:rPr lang="en-US" i="1" dirty="0" err="1"/>
              <a:t>TF_env</a:t>
            </a:r>
            <a:r>
              <a:rPr lang="en-US" i="1" dirty="0"/>
              <a:t> --all</a:t>
            </a:r>
          </a:p>
        </p:txBody>
      </p:sp>
    </p:spTree>
    <p:extLst>
      <p:ext uri="{BB962C8B-B14F-4D97-AF65-F5344CB8AC3E}">
        <p14:creationId xmlns:p14="http://schemas.microsoft.com/office/powerpoint/2010/main" val="53246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Data Science (DS)?</a:t>
            </a:r>
            <a:endParaRPr lang="en-US"/>
          </a:p>
        </p:txBody>
      </p:sp>
      <p:sp>
        <p:nvSpPr>
          <p:cNvPr id="6" name="Content Placeholder 5"/>
          <p:cNvSpPr>
            <a:spLocks noGrp="1"/>
          </p:cNvSpPr>
          <p:nvPr>
            <p:ph idx="1"/>
          </p:nvPr>
        </p:nvSpPr>
        <p:spPr/>
        <p:txBody>
          <a:bodyPr>
            <a:normAutofit/>
          </a:bodyPr>
          <a:lstStyle/>
          <a:p>
            <a:r>
              <a:rPr lang="en-US"/>
              <a:t>Art of gathering, understanding, processing, &amp; extracting value from data. </a:t>
            </a:r>
          </a:p>
          <a:p>
            <a:r>
              <a:rPr lang="en-US"/>
              <a:t>To visualize &amp; communicate insights from it to your organization.</a:t>
            </a:r>
          </a:p>
          <a:p>
            <a:r>
              <a:rPr lang="en-US"/>
              <a:t>Insights are used to further the cause of the organization, improve its workflow, &amp; drive strategic decision making in the organization.</a:t>
            </a:r>
          </a:p>
        </p:txBody>
      </p:sp>
      <p:sp>
        <p:nvSpPr>
          <p:cNvPr id="4" name="Slide Number Placeholder 3"/>
          <p:cNvSpPr>
            <a:spLocks noGrp="1"/>
          </p:cNvSpPr>
          <p:nvPr>
            <p:ph type="sldNum" sz="quarter" idx="10"/>
          </p:nvPr>
        </p:nvSpPr>
        <p:spPr/>
        <p:txBody>
          <a:bodyPr/>
          <a:lstStyle/>
          <a:p>
            <a:fld id="{2BE017B6-6466-CA44-A203-DCC007137B39}" type="slidenum">
              <a:rPr lang="en-US" smtClean="0"/>
              <a:pPr/>
              <a:t>7</a:t>
            </a:fld>
            <a:endParaRPr lang="en-US"/>
          </a:p>
        </p:txBody>
      </p:sp>
    </p:spTree>
    <p:extLst>
      <p:ext uri="{BB962C8B-B14F-4D97-AF65-F5344CB8AC3E}">
        <p14:creationId xmlns:p14="http://schemas.microsoft.com/office/powerpoint/2010/main" val="3633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6E76-3F12-B54B-BD6D-907DFF7E35B4}"/>
              </a:ext>
            </a:extLst>
          </p:cNvPr>
          <p:cNvSpPr>
            <a:spLocks noGrp="1"/>
          </p:cNvSpPr>
          <p:nvPr>
            <p:ph type="title"/>
          </p:nvPr>
        </p:nvSpPr>
        <p:spPr>
          <a:xfrm>
            <a:off x="128790" y="365125"/>
            <a:ext cx="5653944" cy="1325563"/>
          </a:xfrm>
        </p:spPr>
        <p:txBody>
          <a:bodyPr/>
          <a:lstStyle/>
          <a:p>
            <a:r>
              <a:rPr lang="en-US"/>
              <a:t>Data Science Life Cycle</a:t>
            </a:r>
          </a:p>
        </p:txBody>
      </p:sp>
      <p:sp>
        <p:nvSpPr>
          <p:cNvPr id="3" name="Content Placeholder 2">
            <a:extLst>
              <a:ext uri="{FF2B5EF4-FFF2-40B4-BE49-F238E27FC236}">
                <a16:creationId xmlns:a16="http://schemas.microsoft.com/office/drawing/2014/main" id="{6B139134-4C3D-B347-955D-8EFC3EFE0F53}"/>
              </a:ext>
            </a:extLst>
          </p:cNvPr>
          <p:cNvSpPr>
            <a:spLocks noGrp="1"/>
          </p:cNvSpPr>
          <p:nvPr>
            <p:ph sz="half" idx="1"/>
          </p:nvPr>
        </p:nvSpPr>
        <p:spPr>
          <a:xfrm>
            <a:off x="128789" y="1825625"/>
            <a:ext cx="5821249" cy="4351338"/>
          </a:xfrm>
        </p:spPr>
        <p:txBody>
          <a:bodyPr/>
          <a:lstStyle/>
          <a:p>
            <a:r>
              <a:rPr lang="en-US" b="1"/>
              <a:t>Capture</a:t>
            </a:r>
            <a:r>
              <a:rPr lang="en-US"/>
              <a:t> - Data Collection/Gathering</a:t>
            </a:r>
          </a:p>
          <a:p>
            <a:r>
              <a:rPr lang="en-US" b="1"/>
              <a:t>Maintain</a:t>
            </a:r>
            <a:r>
              <a:rPr lang="en-US"/>
              <a:t> - Data Processing/Cleaning</a:t>
            </a:r>
          </a:p>
          <a:p>
            <a:r>
              <a:rPr lang="en-US" b="1"/>
              <a:t>Process</a:t>
            </a:r>
            <a:r>
              <a:rPr lang="en-US"/>
              <a:t> - Data Exploration/Mining</a:t>
            </a:r>
          </a:p>
          <a:p>
            <a:r>
              <a:rPr lang="en-US" b="1"/>
              <a:t>Analyze</a:t>
            </a:r>
            <a:r>
              <a:rPr lang="en-US"/>
              <a:t> - Data Analysis/Interpretation</a:t>
            </a:r>
          </a:p>
          <a:p>
            <a:r>
              <a:rPr lang="en-US" b="1"/>
              <a:t>Communicate</a:t>
            </a:r>
            <a:r>
              <a:rPr lang="en-US"/>
              <a:t> - Data Communication/Visualization</a:t>
            </a:r>
          </a:p>
          <a:p>
            <a:endParaRPr lang="en-US"/>
          </a:p>
        </p:txBody>
      </p:sp>
      <p:pic>
        <p:nvPicPr>
          <p:cNvPr id="7" name="Content Placeholder 6">
            <a:extLst>
              <a:ext uri="{FF2B5EF4-FFF2-40B4-BE49-F238E27FC236}">
                <a16:creationId xmlns:a16="http://schemas.microsoft.com/office/drawing/2014/main" id="{902C6B8F-1D8C-8E41-8955-9DEE3D2D0613}"/>
              </a:ext>
            </a:extLst>
          </p:cNvPr>
          <p:cNvPicPr>
            <a:picLocks noGrp="1" noChangeAspect="1"/>
          </p:cNvPicPr>
          <p:nvPr>
            <p:ph sz="half" idx="2"/>
          </p:nvPr>
        </p:nvPicPr>
        <p:blipFill>
          <a:blip r:embed="rId3"/>
          <a:stretch>
            <a:fillRect/>
          </a:stretch>
        </p:blipFill>
        <p:spPr>
          <a:xfrm>
            <a:off x="6181158" y="303951"/>
            <a:ext cx="5929295" cy="4351338"/>
          </a:xfrm>
        </p:spPr>
      </p:pic>
      <p:sp>
        <p:nvSpPr>
          <p:cNvPr id="5" name="Slide Number Placeholder 4">
            <a:extLst>
              <a:ext uri="{FF2B5EF4-FFF2-40B4-BE49-F238E27FC236}">
                <a16:creationId xmlns:a16="http://schemas.microsoft.com/office/drawing/2014/main" id="{18468D68-D0FE-274D-B9D4-758D3C00E7B8}"/>
              </a:ext>
            </a:extLst>
          </p:cNvPr>
          <p:cNvSpPr>
            <a:spLocks noGrp="1"/>
          </p:cNvSpPr>
          <p:nvPr>
            <p:ph type="sldNum" sz="quarter" idx="10"/>
          </p:nvPr>
        </p:nvSpPr>
        <p:spPr/>
        <p:txBody>
          <a:bodyPr/>
          <a:lstStyle/>
          <a:p>
            <a:fld id="{2BE017B6-6466-CA44-A203-DCC007137B39}" type="slidenum">
              <a:rPr lang="en-US" smtClean="0"/>
              <a:pPr/>
              <a:t>8</a:t>
            </a:fld>
            <a:endParaRPr lang="en-US"/>
          </a:p>
        </p:txBody>
      </p:sp>
      <p:sp>
        <p:nvSpPr>
          <p:cNvPr id="8" name="Rectangle 7">
            <a:extLst>
              <a:ext uri="{FF2B5EF4-FFF2-40B4-BE49-F238E27FC236}">
                <a16:creationId xmlns:a16="http://schemas.microsoft.com/office/drawing/2014/main" id="{8865DE74-8AF2-BA4B-8644-2C2EAAA59622}"/>
              </a:ext>
            </a:extLst>
          </p:cNvPr>
          <p:cNvSpPr/>
          <p:nvPr/>
        </p:nvSpPr>
        <p:spPr>
          <a:xfrm>
            <a:off x="6252043" y="4911061"/>
            <a:ext cx="5708137" cy="369332"/>
          </a:xfrm>
          <a:prstGeom prst="rect">
            <a:avLst/>
          </a:prstGeom>
        </p:spPr>
        <p:txBody>
          <a:bodyPr wrap="square">
            <a:spAutoFit/>
          </a:bodyPr>
          <a:lstStyle/>
          <a:p>
            <a:r>
              <a:rPr lang="en-US">
                <a:solidFill>
                  <a:srgbClr val="000000"/>
                </a:solidFill>
                <a:latin typeface="Helvetica Neue" panose="02000503000000020004" pitchFamily="2" charset="0"/>
              </a:rPr>
              <a:t> </a:t>
            </a:r>
            <a:r>
              <a:rPr lang="en-US" sz="1600" u="sng">
                <a:solidFill>
                  <a:srgbClr val="296EAA"/>
                </a:solidFill>
                <a:hlinkClick r:id="rId4"/>
              </a:rPr>
              <a:t>https://datascience.berkeley.edu/about/what-is-data-science/</a:t>
            </a:r>
            <a:endParaRPr lang="en-US" sz="1600"/>
          </a:p>
        </p:txBody>
      </p:sp>
    </p:spTree>
    <p:extLst>
      <p:ext uri="{BB962C8B-B14F-4D97-AF65-F5344CB8AC3E}">
        <p14:creationId xmlns:p14="http://schemas.microsoft.com/office/powerpoint/2010/main" val="322744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9673"/>
            <a:ext cx="10515600" cy="733779"/>
          </a:xfrm>
        </p:spPr>
        <p:txBody>
          <a:bodyPr/>
          <a:lstStyle/>
          <a:p>
            <a:r>
              <a:rPr lang="en-US" b="1"/>
              <a:t>What is Machine Learning (ML)?</a:t>
            </a:r>
            <a:endParaRPr lang="en-US"/>
          </a:p>
        </p:txBody>
      </p:sp>
      <p:sp>
        <p:nvSpPr>
          <p:cNvPr id="6" name="Content Placeholder 5"/>
          <p:cNvSpPr>
            <a:spLocks noGrp="1"/>
          </p:cNvSpPr>
          <p:nvPr>
            <p:ph idx="1"/>
          </p:nvPr>
        </p:nvSpPr>
        <p:spPr>
          <a:xfrm>
            <a:off x="540916" y="1692001"/>
            <a:ext cx="11410682" cy="4142129"/>
          </a:xfrm>
        </p:spPr>
        <p:txBody>
          <a:bodyPr/>
          <a:lstStyle/>
          <a:p>
            <a:r>
              <a:rPr lang="en-US"/>
              <a:t>Extracting knowledge from data, finding &amp; applying patterns to data to make </a:t>
            </a:r>
            <a:r>
              <a:rPr lang="en-US" b="1" i="1"/>
              <a:t>highly educated guesses </a:t>
            </a:r>
            <a:r>
              <a:rPr lang="en-US"/>
              <a:t>about what one might want next. </a:t>
            </a:r>
          </a:p>
          <a:p>
            <a:r>
              <a:rPr lang="en-US"/>
              <a:t>Data can include numbers, words, images, clicks, or anything that can be digitally stored. </a:t>
            </a:r>
          </a:p>
          <a:p>
            <a:r>
              <a:rPr lang="en-US"/>
              <a:t>ML algorithms use statistics to find patterns in huge amounts of such data.</a:t>
            </a:r>
          </a:p>
          <a:p>
            <a:r>
              <a:rPr lang="en-US"/>
              <a:t>From movie recommendations, to what food to order, or which product to buy - modern websites and devices have ML algorithms at their core.</a:t>
            </a:r>
          </a:p>
          <a:p>
            <a:r>
              <a:rPr lang="en-US"/>
              <a:t>Facebook, Amazon, Netflix, contain multiple ML models in nearly every part of their site.</a:t>
            </a:r>
          </a:p>
          <a:p>
            <a:endParaRPr lang="en-US" sz="3000"/>
          </a:p>
          <a:p>
            <a:pPr marL="0" indent="0">
              <a:buNone/>
            </a:pPr>
            <a:endParaRPr lang="en-US"/>
          </a:p>
        </p:txBody>
      </p:sp>
      <p:sp>
        <p:nvSpPr>
          <p:cNvPr id="3" name="Slide Number Placeholder 2"/>
          <p:cNvSpPr>
            <a:spLocks noGrp="1"/>
          </p:cNvSpPr>
          <p:nvPr>
            <p:ph type="sldNum" sz="quarter" idx="10"/>
          </p:nvPr>
        </p:nvSpPr>
        <p:spPr/>
        <p:txBody>
          <a:bodyPr/>
          <a:lstStyle/>
          <a:p>
            <a:fld id="{2BE017B6-6466-CA44-A203-DCC007137B39}" type="slidenum">
              <a:rPr lang="en-US" smtClean="0"/>
              <a:pPr/>
              <a:t>9</a:t>
            </a:fld>
            <a:endParaRPr lang="en-US"/>
          </a:p>
        </p:txBody>
      </p:sp>
      <p:sp>
        <p:nvSpPr>
          <p:cNvPr id="4" name="Rectangle 3">
            <a:extLst>
              <a:ext uri="{FF2B5EF4-FFF2-40B4-BE49-F238E27FC236}">
                <a16:creationId xmlns:a16="http://schemas.microsoft.com/office/drawing/2014/main" id="{DB92C4A0-AB47-8147-9A16-8D11E2A36454}"/>
              </a:ext>
            </a:extLst>
          </p:cNvPr>
          <p:cNvSpPr/>
          <p:nvPr/>
        </p:nvSpPr>
        <p:spPr>
          <a:xfrm>
            <a:off x="496195" y="5951320"/>
            <a:ext cx="9974330" cy="338554"/>
          </a:xfrm>
          <a:prstGeom prst="rect">
            <a:avLst/>
          </a:prstGeom>
        </p:spPr>
        <p:txBody>
          <a:bodyPr wrap="square">
            <a:spAutoFit/>
          </a:bodyPr>
          <a:lstStyle/>
          <a:p>
            <a:r>
              <a:rPr lang="en-US" sz="1600" u="sng">
                <a:solidFill>
                  <a:srgbClr val="1A466C"/>
                </a:solidFill>
                <a:hlinkClick r:id="rId3"/>
              </a:rPr>
              <a:t>https://www.technologyreview.com/2018/11/17/103781/what-is-machine-learning-we-drew-you-another-flowchart/</a:t>
            </a:r>
            <a:endParaRPr lang="en-US" sz="1600"/>
          </a:p>
        </p:txBody>
      </p:sp>
    </p:spTree>
    <p:extLst>
      <p:ext uri="{BB962C8B-B14F-4D97-AF65-F5344CB8AC3E}">
        <p14:creationId xmlns:p14="http://schemas.microsoft.com/office/powerpoint/2010/main" val="6224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ML Algorithms</a:t>
            </a:r>
          </a:p>
        </p:txBody>
      </p:sp>
      <p:sp>
        <p:nvSpPr>
          <p:cNvPr id="2" name="Content Placeholder 1">
            <a:extLst>
              <a:ext uri="{FF2B5EF4-FFF2-40B4-BE49-F238E27FC236}">
                <a16:creationId xmlns:a16="http://schemas.microsoft.com/office/drawing/2014/main" id="{08E12E90-86F1-B746-A5C4-45D839C365DB}"/>
              </a:ext>
            </a:extLst>
          </p:cNvPr>
          <p:cNvSpPr>
            <a:spLocks noGrp="1"/>
          </p:cNvSpPr>
          <p:nvPr>
            <p:ph idx="1"/>
          </p:nvPr>
        </p:nvSpPr>
        <p:spPr/>
        <p:txBody>
          <a:bodyPr/>
          <a:lstStyle/>
          <a:p>
            <a:r>
              <a:rPr lang="en-US"/>
              <a:t>3 major machine learning algorithms</a:t>
            </a:r>
            <a:br>
              <a:rPr lang="en-US"/>
            </a:br>
            <a:endParaRPr lang="en-US"/>
          </a:p>
          <a:p>
            <a:r>
              <a:rPr lang="en-US"/>
              <a:t>Supervised Learning</a:t>
            </a:r>
          </a:p>
          <a:p>
            <a:r>
              <a:rPr lang="en-US"/>
              <a:t>Unsupervised Learning</a:t>
            </a:r>
          </a:p>
          <a:p>
            <a:r>
              <a:rPr lang="en-US"/>
              <a:t>Reinforcement Learning</a:t>
            </a:r>
          </a:p>
        </p:txBody>
      </p:sp>
    </p:spTree>
    <p:extLst>
      <p:ext uri="{BB962C8B-B14F-4D97-AF65-F5344CB8AC3E}">
        <p14:creationId xmlns:p14="http://schemas.microsoft.com/office/powerpoint/2010/main" val="2508763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1496</TotalTime>
  <Words>3756</Words>
  <Application>Microsoft Macintosh PowerPoint</Application>
  <PresentationFormat>Widescreen</PresentationFormat>
  <Paragraphs>383</Paragraphs>
  <Slides>43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Courier New</vt:lpstr>
      <vt:lpstr>Helvetica Neue</vt:lpstr>
      <vt:lpstr>Real Head Pro</vt:lpstr>
      <vt:lpstr>Real Text Pro</vt:lpstr>
      <vt:lpstr>Real Text Pro Demibold</vt:lpstr>
      <vt:lpstr>Office Theme</vt:lpstr>
      <vt:lpstr>Machine Learning On Discovery </vt:lpstr>
      <vt:lpstr>PowerPoint Presentation</vt:lpstr>
      <vt:lpstr>PowerPoint Presentation</vt:lpstr>
      <vt:lpstr>Exercise 1 Access a GPU on Discovery</vt:lpstr>
      <vt:lpstr>Exercise 1 Create Conda Environment</vt:lpstr>
      <vt:lpstr>What is Data Science (DS)?</vt:lpstr>
      <vt:lpstr>Data Science Life Cycle</vt:lpstr>
      <vt:lpstr>What is Machine Learning (ML)?</vt:lpstr>
      <vt:lpstr>ML Algorithms</vt:lpstr>
      <vt:lpstr>How is ML connected to DS?</vt:lpstr>
      <vt:lpstr>Exercise 2</vt:lpstr>
      <vt:lpstr>Demo</vt:lpstr>
      <vt:lpstr>Demo</vt:lpstr>
      <vt:lpstr>Demo</vt:lpstr>
      <vt:lpstr>Demo</vt:lpstr>
      <vt:lpstr>Demo</vt:lpstr>
      <vt:lpstr>Exercise 3</vt:lpstr>
      <vt:lpstr>Iris Classification</vt:lpstr>
      <vt:lpstr>Demo</vt:lpstr>
      <vt:lpstr>Step 1</vt:lpstr>
      <vt:lpstr>Step 2 </vt:lpstr>
      <vt:lpstr>Step 3</vt:lpstr>
      <vt:lpstr>Step 4</vt:lpstr>
      <vt:lpstr>Step 5</vt:lpstr>
      <vt:lpstr>Six Algorithms Applied</vt:lpstr>
      <vt:lpstr>Step 6</vt:lpstr>
      <vt:lpstr>Exercise 4</vt:lpstr>
      <vt:lpstr>Exercise 1 Create Conda Environment</vt:lpstr>
      <vt:lpstr>Exercise 1 Activate GPU-enabled PyTorch environment</vt:lpstr>
      <vt:lpstr>ImageNet Dataset</vt:lpstr>
      <vt:lpstr>ImageNet Dataset</vt:lpstr>
      <vt:lpstr>ImageNet Dataset</vt:lpstr>
      <vt:lpstr>Exercise 4 Run Image Net Data Using PyTorch</vt:lpstr>
      <vt:lpstr>DS Tools </vt:lpstr>
      <vt:lpstr>Pycharm - Demo</vt:lpstr>
      <vt:lpstr>Plotly Container – Demo </vt:lpstr>
      <vt:lpstr>Demo Contd.</vt:lpstr>
      <vt:lpstr>Thank you</vt:lpstr>
      <vt:lpstr>Supplemental Material</vt:lpstr>
      <vt:lpstr>Supervised Learning</vt:lpstr>
      <vt:lpstr>Unsupervised Learning</vt:lpstr>
      <vt:lpstr>Reinforcement Learning</vt:lpstr>
      <vt:lpstr>Features</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Joshi, Manasvita</cp:lastModifiedBy>
  <cp:revision>28</cp:revision>
  <cp:lastPrinted>2019-03-27T19:18:08Z</cp:lastPrinted>
  <dcterms:created xsi:type="dcterms:W3CDTF">2019-05-16T14:42:28Z</dcterms:created>
  <dcterms:modified xsi:type="dcterms:W3CDTF">2022-05-24T15:50:22Z</dcterms:modified>
  <cp:category/>
</cp:coreProperties>
</file>