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1"/>
  </p:sldMasterIdLst>
  <p:notesMasterIdLst>
    <p:notesMasterId r:id="rId22"/>
  </p:notesMasterIdLst>
  <p:sldIdLst>
    <p:sldId id="318" r:id="rId2"/>
    <p:sldId id="322" r:id="rId3"/>
    <p:sldId id="275" r:id="rId4"/>
    <p:sldId id="332" r:id="rId5"/>
    <p:sldId id="317" r:id="rId6"/>
    <p:sldId id="325" r:id="rId7"/>
    <p:sldId id="326" r:id="rId8"/>
    <p:sldId id="331" r:id="rId9"/>
    <p:sldId id="327" r:id="rId10"/>
    <p:sldId id="328" r:id="rId11"/>
    <p:sldId id="329" r:id="rId12"/>
    <p:sldId id="333" r:id="rId13"/>
    <p:sldId id="334" r:id="rId14"/>
    <p:sldId id="335" r:id="rId15"/>
    <p:sldId id="336" r:id="rId16"/>
    <p:sldId id="337" r:id="rId17"/>
    <p:sldId id="338" r:id="rId18"/>
    <p:sldId id="339" r:id="rId19"/>
    <p:sldId id="340"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92B"/>
    <a:srgbClr val="E11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03" autoAdjust="0"/>
    <p:restoredTop sz="76964" autoAdjust="0"/>
  </p:normalViewPr>
  <p:slideViewPr>
    <p:cSldViewPr snapToGrid="0" snapToObjects="1">
      <p:cViewPr varScale="1">
        <p:scale>
          <a:sx n="99" d="100"/>
          <a:sy n="99" d="100"/>
        </p:scale>
        <p:origin x="1376"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Manasvita" userId="b2777bbc-8c28-4ef4-a885-611424095b67" providerId="ADAL" clId="{F8A79A79-649E-0C4E-A5D9-19EC48A9E402}"/>
    <pc:docChg chg="modSld">
      <pc:chgData name="Joshi, Manasvita" userId="b2777bbc-8c28-4ef4-a885-611424095b67" providerId="ADAL" clId="{F8A79A79-649E-0C4E-A5D9-19EC48A9E402}" dt="2020-11-10T15:13:25.774" v="0"/>
      <pc:docMkLst>
        <pc:docMk/>
      </pc:docMkLst>
      <pc:sldChg chg="modAnim">
        <pc:chgData name="Joshi, Manasvita" userId="b2777bbc-8c28-4ef4-a885-611424095b67" providerId="ADAL" clId="{F8A79A79-649E-0C4E-A5D9-19EC48A9E402}" dt="2020-11-10T15:13:25.774" v="0"/>
        <pc:sldMkLst>
          <pc:docMk/>
          <pc:sldMk cId="2508763984"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11/10/20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187545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will start with a very small machine learning project that can be considered the </a:t>
            </a:r>
            <a:r>
              <a:rPr lang="en-US" sz="1200" b="1" i="0" kern="1200" dirty="0">
                <a:solidFill>
                  <a:schemeClr val="tx1"/>
                </a:solidFill>
                <a:effectLst/>
                <a:latin typeface="+mn-lt"/>
                <a:ea typeface="+mn-ea"/>
                <a:cs typeface="+mn-cs"/>
              </a:rPr>
              <a:t>"Hello World"</a:t>
            </a:r>
            <a:r>
              <a:rPr lang="en-US" sz="1200" b="0" i="0" kern="1200" dirty="0">
                <a:solidFill>
                  <a:schemeClr val="tx1"/>
                </a:solidFill>
                <a:effectLst/>
                <a:latin typeface="+mn-lt"/>
                <a:ea typeface="+mn-ea"/>
                <a:cs typeface="+mn-cs"/>
              </a:rPr>
              <a:t> of machine learning. It is based on supervised learning and is a multi-class classification problem because the data set contains 3 classes, 50 instances each, of iris plant. Features of the data set are all numeric or nominal and storing this data doesn't require much memory because it only has 4 attributes/features and 150 rows. All of the numeric attributes are in the same units and the same scale, not requiring any special scaling or transforms to get started. This means that for this data set most machine learning algorithms will be straightforward to apply.</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2954754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88243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the art of gathering, understanding, processing, and extracting value from data in order to be able to visualize and communicate insights from it to your organization. The insights are then used to further the cause of the organization, improve its workflow, and drive strategic decision making in the organization.</a:t>
            </a:r>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162279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steps involved in carrying out a data science project can be summarized as follows:</a:t>
            </a:r>
          </a:p>
          <a:p>
            <a:r>
              <a:rPr lang="en-US" sz="1200" b="1" i="0" kern="1200" dirty="0">
                <a:solidFill>
                  <a:schemeClr val="tx1"/>
                </a:solidFill>
                <a:effectLst/>
                <a:latin typeface="+mn-lt"/>
                <a:ea typeface="+mn-ea"/>
                <a:cs typeface="+mn-cs"/>
              </a:rPr>
              <a:t>Capture</a:t>
            </a:r>
            <a:r>
              <a:rPr lang="en-US" sz="1200" b="0" i="0" kern="1200" dirty="0">
                <a:solidFill>
                  <a:schemeClr val="tx1"/>
                </a:solidFill>
                <a:effectLst/>
                <a:latin typeface="+mn-lt"/>
                <a:ea typeface="+mn-ea"/>
                <a:cs typeface="+mn-cs"/>
              </a:rPr>
              <a:t> - Data Collection/Gathering</a:t>
            </a:r>
          </a:p>
          <a:p>
            <a:r>
              <a:rPr lang="en-US" sz="1200" b="1" i="0" kern="1200" dirty="0">
                <a:solidFill>
                  <a:schemeClr val="tx1"/>
                </a:solidFill>
                <a:effectLst/>
                <a:latin typeface="+mn-lt"/>
                <a:ea typeface="+mn-ea"/>
                <a:cs typeface="+mn-cs"/>
              </a:rPr>
              <a:t>Maintain</a:t>
            </a:r>
            <a:r>
              <a:rPr lang="en-US" sz="1200" b="0" i="0" kern="1200" dirty="0">
                <a:solidFill>
                  <a:schemeClr val="tx1"/>
                </a:solidFill>
                <a:effectLst/>
                <a:latin typeface="+mn-lt"/>
                <a:ea typeface="+mn-ea"/>
                <a:cs typeface="+mn-cs"/>
              </a:rPr>
              <a:t> - Data Processing/Cleaning</a:t>
            </a:r>
          </a:p>
          <a:p>
            <a:r>
              <a:rPr lang="en-US" sz="1200" b="1" i="0" kern="1200" dirty="0">
                <a:solidFill>
                  <a:schemeClr val="tx1"/>
                </a:solidFill>
                <a:effectLst/>
                <a:latin typeface="+mn-lt"/>
                <a:ea typeface="+mn-ea"/>
                <a:cs typeface="+mn-cs"/>
              </a:rPr>
              <a:t>Process</a:t>
            </a:r>
            <a:r>
              <a:rPr lang="en-US" sz="1200" b="0" i="0" kern="1200" dirty="0">
                <a:solidFill>
                  <a:schemeClr val="tx1"/>
                </a:solidFill>
                <a:effectLst/>
                <a:latin typeface="+mn-lt"/>
                <a:ea typeface="+mn-ea"/>
                <a:cs typeface="+mn-cs"/>
              </a:rPr>
              <a:t> - Data Exploration/Mining</a:t>
            </a:r>
          </a:p>
          <a:p>
            <a:r>
              <a:rPr lang="en-US" sz="1200" b="1" i="0" kern="1200" dirty="0">
                <a:solidFill>
                  <a:schemeClr val="tx1"/>
                </a:solidFill>
                <a:effectLst/>
                <a:latin typeface="+mn-lt"/>
                <a:ea typeface="+mn-ea"/>
                <a:cs typeface="+mn-cs"/>
              </a:rPr>
              <a:t>Analyze</a:t>
            </a:r>
            <a:r>
              <a:rPr lang="en-US" sz="1200" b="0" i="0" kern="1200" dirty="0">
                <a:solidFill>
                  <a:schemeClr val="tx1"/>
                </a:solidFill>
                <a:effectLst/>
                <a:latin typeface="+mn-lt"/>
                <a:ea typeface="+mn-ea"/>
                <a:cs typeface="+mn-cs"/>
              </a:rPr>
              <a:t> - Data Analysis/Interpretation</a:t>
            </a:r>
          </a:p>
          <a:p>
            <a:r>
              <a:rPr lang="en-US" sz="1200" b="1" i="0" kern="1200" dirty="0">
                <a:solidFill>
                  <a:schemeClr val="tx1"/>
                </a:solidFill>
                <a:effectLst/>
                <a:latin typeface="+mn-lt"/>
                <a:ea typeface="+mn-ea"/>
                <a:cs typeface="+mn-cs"/>
              </a:rPr>
              <a:t>Communicate</a:t>
            </a:r>
            <a:r>
              <a:rPr lang="en-US" sz="1200" b="0" i="0" kern="1200" dirty="0">
                <a:solidFill>
                  <a:schemeClr val="tx1"/>
                </a:solidFill>
                <a:effectLst/>
                <a:latin typeface="+mn-lt"/>
                <a:ea typeface="+mn-ea"/>
                <a:cs typeface="+mn-cs"/>
              </a:rPr>
              <a:t> - Data Communication/Visualization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other words, the entire life cycle of data science can be summed up according to the figure above.</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2387618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is about extracting knowledge from data, finding and applying patterns to data in order to make highly educated guesses about what one might want next. Data can include numbers, words, images, clicks, or anything that can be digitally stored and machine learning algorithms use statistics to find patterns in huge amounts of such data. From automatic recommendations of which movies to watch, to what food to order or which products to buy, to personalized online radio and recognizing your friends in your photos, many modern websites and devices have machine learning algorithms at their core. Complex websites, such as Facebook, Amazon, Netflix, contain multiple machine learning models in nearly every part of their site.</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3237909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 are three major machine learning algorithms - supervised, unsupervised, and reinforcement.</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2839745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the most prevalent of the machine learning algorithms. In this case, the user provides the algorithm with pairs of inputs and desired outputs, and the algorithm finds a way to produce the desired output given an input (</a:t>
            </a:r>
            <a:r>
              <a:rPr lang="en-US" sz="1200" b="1" i="0" kern="1200" dirty="0">
                <a:solidFill>
                  <a:schemeClr val="tx1"/>
                </a:solidFill>
                <a:effectLst/>
                <a:latin typeface="+mn-lt"/>
                <a:ea typeface="+mn-ea"/>
                <a:cs typeface="+mn-cs"/>
              </a:rPr>
              <a:t>training</a:t>
            </a:r>
            <a:r>
              <a:rPr lang="en-US" sz="1200" b="0" i="0" kern="1200" dirty="0">
                <a:solidFill>
                  <a:schemeClr val="tx1"/>
                </a:solidFill>
                <a:effectLst/>
                <a:latin typeface="+mn-lt"/>
                <a:ea typeface="+mn-ea"/>
                <a:cs typeface="+mn-cs"/>
              </a:rPr>
              <a:t> data set). The data is labeled to tell the machine exactly what patterns it should look for. The algorithm is then able to create an output for an input it has never seen before (</a:t>
            </a:r>
            <a:r>
              <a:rPr lang="en-US" sz="1200" b="1" i="0" kern="1200" dirty="0">
                <a:solidFill>
                  <a:schemeClr val="tx1"/>
                </a:solidFill>
                <a:effectLst/>
                <a:latin typeface="+mn-lt"/>
                <a:ea typeface="+mn-ea"/>
                <a:cs typeface="+mn-cs"/>
              </a:rPr>
              <a:t>testing</a:t>
            </a:r>
            <a:r>
              <a:rPr lang="en-US" sz="1200" b="0" i="0" kern="1200" dirty="0">
                <a:solidFill>
                  <a:schemeClr val="tx1"/>
                </a:solidFill>
                <a:effectLst/>
                <a:latin typeface="+mn-lt"/>
                <a:ea typeface="+mn-ea"/>
                <a:cs typeface="+mn-cs"/>
              </a:rPr>
              <a:t> data set) without any help from a human and based on the training it received. Since the algorithm learns from input/output pairs, it is called supervised because a "teacher" provides supervision to the algorithms in the form of the desired outputs for each example that they learn from.</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2053018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type of learning, only the input data is known, and no known output data is given to the algorithm. we don't have any information on how the output data might look like. The data has no labels and the algorithm just looks for whatever patterns it can find. Since there is no supervision being provided to the algorithm in the form of desired outputs, this kind of learning is called unsupervised. However, unsupervised learning isn't as popular because they have less obvious applications but a combination of supervised and unsupervised techniques, implemented correctly, can give very accurate predictions.</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2447780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case, the algorithm learns by trial and error to achieve a clear objective. It tries out different paths and is either rewarded or penalized depending on whether the path taken helps or hinders the algorithm from reaching its goal, which has already been defined. In layman terms, this is like giving or withholding treats when teaching a dog a new trick. Reinforcement learning is the basis of Google’s AlphaGo, the program that famously beat the best human players in the complex game of Go.</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205953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any machine learning task, it is important to have a representation of the input data that a computer can understand. Often it is helpful to think of the input data as a table. Each data point forms the row of the data set, and each property that describes that data point is a column. In other words, each entity or </a:t>
            </a:r>
            <a:r>
              <a:rPr lang="en-US" sz="1200" b="1" i="0" kern="1200" dirty="0">
                <a:solidFill>
                  <a:schemeClr val="tx1"/>
                </a:solidFill>
                <a:effectLst/>
                <a:latin typeface="+mn-lt"/>
                <a:ea typeface="+mn-ea"/>
                <a:cs typeface="+mn-cs"/>
              </a:rPr>
              <a:t>row</a:t>
            </a:r>
            <a:r>
              <a:rPr lang="en-US" sz="1200" b="0" i="0" kern="1200" dirty="0">
                <a:solidFill>
                  <a:schemeClr val="tx1"/>
                </a:solidFill>
                <a:effectLst/>
                <a:latin typeface="+mn-lt"/>
                <a:ea typeface="+mn-ea"/>
                <a:cs typeface="+mn-cs"/>
              </a:rPr>
              <a:t> can be called as a </a:t>
            </a:r>
            <a:r>
              <a:rPr lang="en-US" sz="1200" b="1" i="0" kern="1200" dirty="0">
                <a:solidFill>
                  <a:schemeClr val="tx1"/>
                </a:solidFill>
                <a:effectLst/>
                <a:latin typeface="+mn-lt"/>
                <a:ea typeface="+mn-ea"/>
                <a:cs typeface="+mn-cs"/>
              </a:rPr>
              <a:t>sample</a:t>
            </a:r>
            <a:r>
              <a:rPr lang="en-US" sz="1200" b="0" i="0" kern="1200" dirty="0">
                <a:solidFill>
                  <a:schemeClr val="tx1"/>
                </a:solidFill>
                <a:effectLst/>
                <a:latin typeface="+mn-lt"/>
                <a:ea typeface="+mn-ea"/>
                <a:cs typeface="+mn-cs"/>
              </a:rPr>
              <a:t> or data point or an </a:t>
            </a:r>
            <a:r>
              <a:rPr lang="en-US" sz="1200" b="1" i="0" kern="1200" dirty="0">
                <a:solidFill>
                  <a:schemeClr val="tx1"/>
                </a:solidFill>
                <a:effectLst/>
                <a:latin typeface="+mn-lt"/>
                <a:ea typeface="+mn-ea"/>
                <a:cs typeface="+mn-cs"/>
              </a:rPr>
              <a:t>instance</a:t>
            </a:r>
            <a:r>
              <a:rPr lang="en-US" sz="1200" b="0" i="0" kern="1200" dirty="0">
                <a:solidFill>
                  <a:schemeClr val="tx1"/>
                </a:solidFill>
                <a:effectLst/>
                <a:latin typeface="+mn-lt"/>
                <a:ea typeface="+mn-ea"/>
                <a:cs typeface="+mn-cs"/>
              </a:rPr>
              <a:t> in machine learning, while the </a:t>
            </a:r>
            <a:r>
              <a:rPr lang="en-US" sz="1200" b="1" i="0" kern="1200" dirty="0">
                <a:solidFill>
                  <a:schemeClr val="tx1"/>
                </a:solidFill>
                <a:effectLst/>
                <a:latin typeface="+mn-lt"/>
                <a:ea typeface="+mn-ea"/>
                <a:cs typeface="+mn-cs"/>
              </a:rPr>
              <a:t>columns</a:t>
            </a:r>
            <a:r>
              <a:rPr lang="en-US" sz="1200" b="0" i="0" kern="1200" dirty="0">
                <a:solidFill>
                  <a:schemeClr val="tx1"/>
                </a:solidFill>
                <a:effectLst/>
                <a:latin typeface="+mn-lt"/>
                <a:ea typeface="+mn-ea"/>
                <a:cs typeface="+mn-cs"/>
              </a:rPr>
              <a:t>—the properties that describe these entities—are called </a:t>
            </a:r>
            <a:r>
              <a:rPr lang="en-US" sz="1200" b="1" i="0" kern="1200" dirty="0">
                <a:solidFill>
                  <a:schemeClr val="tx1"/>
                </a:solidFill>
                <a:effectLst/>
                <a:latin typeface="+mn-lt"/>
                <a:ea typeface="+mn-ea"/>
                <a:cs typeface="+mn-cs"/>
              </a:rPr>
              <a:t>features</a:t>
            </a:r>
            <a:r>
              <a:rPr lang="en-US" sz="1200" b="0" i="0" kern="1200" dirty="0">
                <a:solidFill>
                  <a:schemeClr val="tx1"/>
                </a:solidFill>
                <a:effectLst/>
                <a:latin typeface="+mn-lt"/>
                <a:ea typeface="+mn-ea"/>
                <a:cs typeface="+mn-cs"/>
              </a:rPr>
              <a:t>. The topic of building a good representation of the input data is called </a:t>
            </a:r>
            <a:r>
              <a:rPr lang="en-US" sz="1200" b="1" i="0" kern="1200" dirty="0">
                <a:solidFill>
                  <a:schemeClr val="tx1"/>
                </a:solidFill>
                <a:effectLst/>
                <a:latin typeface="+mn-lt"/>
                <a:ea typeface="+mn-ea"/>
                <a:cs typeface="+mn-cs"/>
              </a:rPr>
              <a:t>feature extraction</a:t>
            </a:r>
            <a:r>
              <a:rPr lang="en-US" sz="1200" b="0" i="0" kern="1200" dirty="0">
                <a:solidFill>
                  <a:schemeClr val="tx1"/>
                </a:solidFill>
                <a:effectLst/>
                <a:latin typeface="+mn-lt"/>
                <a:ea typeface="+mn-ea"/>
                <a:cs typeface="+mn-cs"/>
              </a:rPr>
              <a:t> or </a:t>
            </a:r>
            <a:r>
              <a:rPr lang="en-US" sz="1200" b="1" i="0" kern="1200" dirty="0">
                <a:solidFill>
                  <a:schemeClr val="tx1"/>
                </a:solidFill>
                <a:effectLst/>
                <a:latin typeface="+mn-lt"/>
                <a:ea typeface="+mn-ea"/>
                <a:cs typeface="+mn-cs"/>
              </a:rPr>
              <a:t>feature engineering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1633010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1" y="1122363"/>
            <a:ext cx="6096807" cy="2038526"/>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7" name="Subtitle 2"/>
          <p:cNvSpPr>
            <a:spLocks noGrp="1"/>
          </p:cNvSpPr>
          <p:nvPr>
            <p:ph type="subTitle" idx="1"/>
          </p:nvPr>
        </p:nvSpPr>
        <p:spPr>
          <a:xfrm>
            <a:off x="631371" y="3376260"/>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4"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biLevel thresh="50000"/>
          </a:blip>
          <a:stretch>
            <a:fillRect/>
          </a:stretch>
        </p:blipFill>
        <p:spPr>
          <a:xfrm>
            <a:off x="838200" y="337165"/>
            <a:ext cx="2858729" cy="901861"/>
          </a:xfrm>
          <a:prstGeom prst="rect">
            <a:avLst/>
          </a:prstGeom>
        </p:spPr>
      </p:pic>
      <p:sp>
        <p:nvSpPr>
          <p:cNvPr id="8"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1897380" y="1332089"/>
            <a:ext cx="875086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3"/>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4" name="Title 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71861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301625"/>
            <a:ext cx="10515600" cy="1325563"/>
          </a:xfrm>
        </p:spPr>
        <p:txBody>
          <a:bodyPr/>
          <a:lstStyle/>
          <a:p>
            <a:r>
              <a:rPr lang="en-US"/>
              <a:t>Click to edit Master title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16" name="Content Placeholder 2"/>
          <p:cNvSpPr>
            <a:spLocks noGrp="1"/>
          </p:cNvSpPr>
          <p:nvPr>
            <p:ph idx="1"/>
          </p:nvPr>
        </p:nvSpPr>
        <p:spPr>
          <a:xfrm>
            <a:off x="838200" y="1333500"/>
            <a:ext cx="10515600" cy="5056717"/>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2"/>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0" y="10399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838200" y="1333500"/>
            <a:ext cx="10515600" cy="5118100"/>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
        <p:nvSpPr>
          <p:cNvPr id="8" name="Title 3"/>
          <p:cNvSpPr>
            <a:spLocks noGrp="1"/>
          </p:cNvSpPr>
          <p:nvPr>
            <p:ph type="title"/>
          </p:nvPr>
        </p:nvSpPr>
        <p:spPr>
          <a:xfrm>
            <a:off x="838200" y="9525"/>
            <a:ext cx="10515600" cy="1325563"/>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1"/>
          <p:cNvSpPr>
            <a:spLocks noGrp="1"/>
          </p:cNvSpPr>
          <p:nvPr>
            <p:ph type="title"/>
          </p:nvPr>
        </p:nvSpPr>
        <p:spPr>
          <a:xfrm>
            <a:off x="838200" y="598310"/>
            <a:ext cx="10515600" cy="733779"/>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cxnSp>
        <p:nvCxnSpPr>
          <p:cNvPr id="13" name="Straight Connector 12"/>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idx="1"/>
          </p:nvPr>
        </p:nvSpPr>
        <p:spPr>
          <a:xfrm>
            <a:off x="838200" y="1692001"/>
            <a:ext cx="10515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3188" y="987425"/>
            <a:ext cx="6172200" cy="4873625"/>
          </a:xfrm>
        </p:spPr>
        <p:txBody>
          <a:bodyPr/>
          <a:lstStyle>
            <a:lvl1pPr>
              <a:defRPr sz="3200">
                <a:solidFill>
                  <a:schemeClr val="bg1"/>
                </a:solidFill>
                <a:latin typeface="Real Text Pro" charset="0"/>
                <a:ea typeface="Real Text Pro" charset="0"/>
                <a:cs typeface="Real Text Pro" charset="0"/>
              </a:defRPr>
            </a:lvl1pPr>
            <a:lvl2pPr>
              <a:defRPr sz="2800">
                <a:solidFill>
                  <a:schemeClr val="bg1"/>
                </a:solidFill>
                <a:latin typeface="Real Text Pro" charset="0"/>
                <a:ea typeface="Real Text Pro" charset="0"/>
                <a:cs typeface="Real Text Pro" charset="0"/>
              </a:defRPr>
            </a:lvl2pPr>
            <a:lvl3pPr>
              <a:defRPr sz="2400">
                <a:solidFill>
                  <a:schemeClr val="bg1"/>
                </a:solidFill>
                <a:latin typeface="Real Text Pro" charset="0"/>
                <a:ea typeface="Real Text Pro" charset="0"/>
                <a:cs typeface="Real Text Pro" charset="0"/>
              </a:defRPr>
            </a:lvl3pPr>
            <a:lvl4pPr>
              <a:defRPr sz="2000">
                <a:solidFill>
                  <a:schemeClr val="bg1"/>
                </a:solidFill>
                <a:latin typeface="Real Text Pro" charset="0"/>
                <a:ea typeface="Real Text Pro" charset="0"/>
                <a:cs typeface="Real Text Pro" charset="0"/>
              </a:defRPr>
            </a:lvl4pPr>
            <a:lvl5pPr>
              <a:defRPr sz="2000">
                <a:solidFill>
                  <a:schemeClr val="bg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317258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solidFill>
                  <a:schemeClr val="tx1"/>
                </a:solidFill>
                <a:latin typeface="Real Text Pro" charset="0"/>
                <a:ea typeface="Real Text Pro" charset="0"/>
                <a:cs typeface="Real Text Pro" charset="0"/>
              </a:defRPr>
            </a:lvl1pPr>
            <a:lvl2pPr>
              <a:defRPr sz="2800">
                <a:solidFill>
                  <a:schemeClr val="tx1"/>
                </a:solidFill>
                <a:latin typeface="Real Text Pro" charset="0"/>
                <a:ea typeface="Real Text Pro" charset="0"/>
                <a:cs typeface="Real Text Pro" charset="0"/>
              </a:defRPr>
            </a:lvl2pPr>
            <a:lvl3pPr>
              <a:defRPr sz="2400">
                <a:solidFill>
                  <a:schemeClr val="tx1"/>
                </a:solidFill>
                <a:latin typeface="Real Text Pro" charset="0"/>
                <a:ea typeface="Real Text Pro" charset="0"/>
                <a:cs typeface="Real Text Pro" charset="0"/>
              </a:defRPr>
            </a:lvl3pPr>
            <a:lvl4pPr>
              <a:defRPr sz="2000">
                <a:solidFill>
                  <a:schemeClr val="tx1"/>
                </a:solidFill>
                <a:latin typeface="Real Text Pro" charset="0"/>
                <a:ea typeface="Real Text Pro" charset="0"/>
                <a:cs typeface="Real Text Pro" charset="0"/>
              </a:defRPr>
            </a:lvl4pPr>
            <a:lvl5pPr>
              <a:defRPr sz="2000">
                <a:solidFill>
                  <a:schemeClr val="tx1"/>
                </a:solidFill>
                <a:latin typeface="Real Text Pro" charset="0"/>
                <a:ea typeface="Real Text Pro" charset="0"/>
                <a:cs typeface="Real Text Pro"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8" name="Straight Connector 7"/>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Slide">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9" name="Rectangle 8"/>
          <p:cNvSpPr/>
          <p:nvPr userDrawn="1"/>
        </p:nvSpPr>
        <p:spPr>
          <a:xfrm>
            <a:off x="4974771"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Title 1"/>
          <p:cNvSpPr>
            <a:spLocks noGrp="1"/>
          </p:cNvSpPr>
          <p:nvPr>
            <p:ph type="title"/>
          </p:nvPr>
        </p:nvSpPr>
        <p:spPr>
          <a:xfrm>
            <a:off x="839788" y="457200"/>
            <a:ext cx="3932237" cy="1379768"/>
          </a:xfrm>
        </p:spPr>
        <p:txBody>
          <a:bodyPr anchor="b"/>
          <a:lstStyle>
            <a:lvl1pPr>
              <a:defRPr sz="3200">
                <a:solidFill>
                  <a:schemeClr val="tx1"/>
                </a:solidFill>
                <a:latin typeface="Real Text Pro" charset="0"/>
                <a:ea typeface="Real Text Pro" charset="0"/>
                <a:cs typeface="Real Text Pro" charset="0"/>
              </a:defRPr>
            </a:lvl1pPr>
          </a:lstStyle>
          <a:p>
            <a:r>
              <a:rPr lang="en-US"/>
              <a:t>Click to edit Master title style</a:t>
            </a:r>
            <a:endParaRPr lang="en-US" dirty="0"/>
          </a:p>
        </p:txBody>
      </p:sp>
      <p:cxnSp>
        <p:nvCxnSpPr>
          <p:cNvPr id="10" name="Straight Connector 9"/>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21092648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Rectangle 5"/>
          <p:cNvSpPr/>
          <p:nvPr userDrawn="1"/>
        </p:nvSpPr>
        <p:spPr>
          <a:xfrm>
            <a:off x="1" y="0"/>
            <a:ext cx="496388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latin typeface="Real Text Pro" charset="0"/>
                <a:ea typeface="Real Text Pro" charset="0"/>
                <a:cs typeface="Real Text Pro"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1"/>
          <p:cNvSpPr>
            <a:spLocks noGrp="1"/>
          </p:cNvSpPr>
          <p:nvPr>
            <p:ph type="title"/>
          </p:nvPr>
        </p:nvSpPr>
        <p:spPr>
          <a:xfrm>
            <a:off x="839788" y="457200"/>
            <a:ext cx="3932237" cy="1379768"/>
          </a:xfrm>
        </p:spPr>
        <p:txBody>
          <a:bodyPr anchor="b"/>
          <a:lstStyle>
            <a:lvl1pPr>
              <a:defRPr sz="3200">
                <a:solidFill>
                  <a:schemeClr val="bg1"/>
                </a:solidFill>
                <a:latin typeface="Real Text Pro" charset="0"/>
                <a:ea typeface="Real Text Pro" charset="0"/>
                <a:cs typeface="Real Text Pro" charset="0"/>
              </a:defRPr>
            </a:lvl1pPr>
          </a:lstStyle>
          <a:p>
            <a:r>
              <a:rPr lang="en-US"/>
              <a:t>Click to edit Master title style</a:t>
            </a:r>
            <a:endParaRPr lang="en-US" dirty="0"/>
          </a:p>
        </p:txBody>
      </p:sp>
      <p:cxnSp>
        <p:nvCxnSpPr>
          <p:cNvPr id="9" name="Straight Connector 8"/>
          <p:cNvCxnSpPr/>
          <p:nvPr userDrawn="1"/>
        </p:nvCxnSpPr>
        <p:spPr>
          <a:xfrm>
            <a:off x="838200"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pic>
        <p:nvPicPr>
          <p:cNvPr id="4" name="Picture 3"/>
          <p:cNvPicPr>
            <a:picLocks noChangeAspect="1"/>
          </p:cNvPicPr>
          <p:nvPr userDrawn="1"/>
        </p:nvPicPr>
        <p:blipFill>
          <a:blip r:embed="rId2">
            <a:biLevel thresh="50000"/>
          </a:blip>
          <a:stretch>
            <a:fillRect/>
          </a:stretch>
        </p:blipFill>
        <p:spPr>
          <a:xfrm>
            <a:off x="3343089" y="3747891"/>
            <a:ext cx="5839012" cy="1842071"/>
          </a:xfrm>
          <a:prstGeom prst="rect">
            <a:avLst/>
          </a:prstGeom>
        </p:spPr>
      </p:pic>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170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biLevel thresh="25000"/>
          </a:blip>
          <a:stretch>
            <a:fillRect/>
          </a:stretch>
        </p:blipFill>
        <p:spPr>
          <a:xfrm>
            <a:off x="3343089" y="3747891"/>
            <a:ext cx="5839012" cy="184207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End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5" name="Straight Connector 4"/>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4" y="3528577"/>
            <a:ext cx="3505201" cy="2336801"/>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EndSlide">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89"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dirty="0"/>
              <a:t>Thank You!</a:t>
            </a:r>
          </a:p>
        </p:txBody>
      </p:sp>
      <p:cxnSp>
        <p:nvCxnSpPr>
          <p:cNvPr id="10" name="Straight Connector 9"/>
          <p:cNvCxnSpPr/>
          <p:nvPr userDrawn="1"/>
        </p:nvCxnSpPr>
        <p:spPr>
          <a:xfrm>
            <a:off x="2514600" y="2997200"/>
            <a:ext cx="7370442"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4" y="3528576"/>
            <a:ext cx="3505202"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9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Slide">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1" y="1122363"/>
            <a:ext cx="6096807" cy="2387600"/>
          </a:xfrm>
        </p:spPr>
        <p:txBody>
          <a:bodyPr anchor="b"/>
          <a:lstStyle>
            <a:lvl1pPr algn="l">
              <a:defRPr sz="6000">
                <a:latin typeface="Real Head Pro" charset="0"/>
                <a:ea typeface="Real Head Pro" charset="0"/>
                <a:cs typeface="Real Head Pro" charset="0"/>
              </a:defRPr>
            </a:lvl1pPr>
          </a:lstStyle>
          <a:p>
            <a:r>
              <a:rPr lang="en-US"/>
              <a:t>Click to edit Master title style</a:t>
            </a:r>
            <a:endParaRPr lang="en-US" dirty="0"/>
          </a:p>
        </p:txBody>
      </p:sp>
      <p:sp>
        <p:nvSpPr>
          <p:cNvPr id="12" name="Subtitle 2"/>
          <p:cNvSpPr>
            <a:spLocks noGrp="1"/>
          </p:cNvSpPr>
          <p:nvPr>
            <p:ph type="subTitle" idx="1"/>
          </p:nvPr>
        </p:nvSpPr>
        <p:spPr>
          <a:xfrm>
            <a:off x="631371" y="3602038"/>
            <a:ext cx="6096807" cy="1655762"/>
          </a:xfrm>
        </p:spPr>
        <p:txBody>
          <a:bodyPr/>
          <a:lstStyle>
            <a:lvl1pPr marL="0" indent="0" algn="l">
              <a:buNone/>
              <a:defRPr sz="2400">
                <a:latin typeface="Real Text Pro" charset="0"/>
                <a:ea typeface="Real Text Pro" charset="0"/>
                <a:cs typeface="Real Text Pro"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91378" y="3632753"/>
            <a:ext cx="5144909" cy="304733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Slide">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0" y="1709738"/>
            <a:ext cx="5824589" cy="2852737"/>
          </a:xfrm>
        </p:spPr>
        <p:txBody>
          <a:bodyPr anchor="b"/>
          <a:lstStyle>
            <a:lvl1pPr>
              <a:defRPr sz="6000">
                <a:solidFill>
                  <a:schemeClr val="tx1"/>
                </a:solidFill>
              </a:defRPr>
            </a:lvl1pPr>
          </a:lstStyle>
          <a:p>
            <a:r>
              <a:rPr lang="en-US"/>
              <a:t>Click to edit Master title style</a:t>
            </a:r>
            <a:endParaRPr lang="en-US" dirty="0"/>
          </a:p>
        </p:txBody>
      </p:sp>
      <p:sp>
        <p:nvSpPr>
          <p:cNvPr id="11" name="Text Placeholder 2"/>
          <p:cNvSpPr>
            <a:spLocks noGrp="1"/>
          </p:cNvSpPr>
          <p:nvPr>
            <p:ph type="body" idx="1"/>
          </p:nvPr>
        </p:nvSpPr>
        <p:spPr>
          <a:xfrm>
            <a:off x="831850" y="4589463"/>
            <a:ext cx="5824589"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 name="Picture 1"/>
          <p:cNvPicPr>
            <a:picLocks noChangeAspect="1"/>
          </p:cNvPicPr>
          <p:nvPr userDrawn="1"/>
        </p:nvPicPr>
        <p:blipFill>
          <a:blip r:embed="rId2"/>
          <a:stretch>
            <a:fillRect/>
          </a:stretch>
        </p:blipFill>
        <p:spPr>
          <a:xfrm>
            <a:off x="7404100" y="368300"/>
            <a:ext cx="4552950"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745965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7"/>
            <a:ext cx="10515600"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4944533" cy="1325563"/>
          </a:xfrm>
        </p:spPr>
        <p:txBody>
          <a:bodyPr/>
          <a:lstStyle>
            <a:lvl1pPr>
              <a:defRPr>
                <a:solidFill>
                  <a:schemeClr val="bg1"/>
                </a:solidFill>
                <a:latin typeface="Real Head Pro" charset="0"/>
                <a:ea typeface="Real Head Pro" charset="0"/>
                <a:cs typeface="Real Head Pro"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5994"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838200" y="365125"/>
            <a:ext cx="4944533" cy="1325563"/>
          </a:xfrm>
        </p:spPr>
        <p:txBody>
          <a:bodyPr/>
          <a:lstStyle>
            <a:lvl1pPr>
              <a:defRPr>
                <a:solidFill>
                  <a:schemeClr val="tx1"/>
                </a:solidFill>
                <a:latin typeface="Real Head Pro" charset="0"/>
                <a:ea typeface="Real Head Pro" charset="0"/>
                <a:cs typeface="Real Head Pro" charset="0"/>
              </a:defRPr>
            </a:lvl1pPr>
          </a:lstStyle>
          <a:p>
            <a:r>
              <a:rPr lang="en-US"/>
              <a:t>Click to edit Master title style</a:t>
            </a:r>
            <a:endParaRPr lang="en-US" dirty="0"/>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Real Text Pro" charset="0"/>
                <a:ea typeface="Real Text Pro" charset="0"/>
                <a:cs typeface="Real Text Pro" charset="0"/>
              </a:defRPr>
            </a:lvl1pPr>
            <a:lvl2pPr>
              <a:defRPr>
                <a:solidFill>
                  <a:schemeClr val="tx1"/>
                </a:solidFill>
                <a:latin typeface="Real Text Pro" charset="0"/>
                <a:ea typeface="Real Text Pro" charset="0"/>
                <a:cs typeface="Real Text Pro" charset="0"/>
              </a:defRPr>
            </a:lvl2pPr>
            <a:lvl3pPr>
              <a:defRPr>
                <a:solidFill>
                  <a:schemeClr val="tx1"/>
                </a:solidFill>
                <a:latin typeface="Real Text Pro" charset="0"/>
                <a:ea typeface="Real Text Pro" charset="0"/>
                <a:cs typeface="Real Text Pro" charset="0"/>
              </a:defRPr>
            </a:lvl3pPr>
            <a:lvl4pPr>
              <a:defRPr>
                <a:solidFill>
                  <a:schemeClr val="tx1"/>
                </a:solidFill>
                <a:latin typeface="Real Text Pro" charset="0"/>
                <a:ea typeface="Real Text Pro" charset="0"/>
                <a:cs typeface="Real Text Pro" charset="0"/>
              </a:defRPr>
            </a:lvl4pPr>
            <a:lvl5pPr>
              <a:defRPr>
                <a:solidFill>
                  <a:schemeClr val="tx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Real Text Pro" charset="0"/>
                <a:ea typeface="Real Text Pro" charset="0"/>
                <a:cs typeface="Real Text Pro" charset="0"/>
              </a:defRPr>
            </a:lvl1pPr>
            <a:lvl2pPr>
              <a:defRPr>
                <a:solidFill>
                  <a:schemeClr val="bg1"/>
                </a:solidFill>
                <a:latin typeface="Real Text Pro" charset="0"/>
                <a:ea typeface="Real Text Pro" charset="0"/>
                <a:cs typeface="Real Text Pro" charset="0"/>
              </a:defRPr>
            </a:lvl2pPr>
            <a:lvl3pPr>
              <a:defRPr>
                <a:solidFill>
                  <a:schemeClr val="bg1"/>
                </a:solidFill>
                <a:latin typeface="Real Text Pro" charset="0"/>
                <a:ea typeface="Real Text Pro" charset="0"/>
                <a:cs typeface="Real Text Pro" charset="0"/>
              </a:defRPr>
            </a:lvl3pPr>
            <a:lvl4pPr>
              <a:defRPr>
                <a:solidFill>
                  <a:schemeClr val="bg1"/>
                </a:solidFill>
                <a:latin typeface="Real Text Pro" charset="0"/>
                <a:ea typeface="Real Text Pro" charset="0"/>
                <a:cs typeface="Real Text Pro" charset="0"/>
              </a:defRPr>
            </a:lvl4pPr>
            <a:lvl5pPr>
              <a:defRPr>
                <a:solidFill>
                  <a:schemeClr val="bg1"/>
                </a:solidFill>
                <a:latin typeface="Real Text Pro" charset="0"/>
                <a:ea typeface="Real Text Pro" charset="0"/>
                <a:cs typeface="Real Text Pro"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13"/>
          <p:cNvPicPr>
            <a:picLocks noChangeAspect="1"/>
          </p:cNvPicPr>
          <p:nvPr userDrawn="1"/>
        </p:nvPicPr>
        <p:blipFill>
          <a:blip r:embed="rId2"/>
          <a:stretch>
            <a:fillRect/>
          </a:stretch>
        </p:blipFill>
        <p:spPr>
          <a:xfrm>
            <a:off x="838200" y="6397395"/>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4"/>
          </p:nvPr>
        </p:nvSpPr>
        <p:spPr>
          <a:xfrm>
            <a:off x="90170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650" r:id="rId5"/>
    <p:sldLayoutId id="2147483667" r:id="rId6"/>
    <p:sldLayoutId id="2147483651" r:id="rId7"/>
    <p:sldLayoutId id="2147483652" r:id="rId8"/>
    <p:sldLayoutId id="2147483668" r:id="rId9"/>
    <p:sldLayoutId id="2147483692" r:id="rId10"/>
    <p:sldLayoutId id="2147483691" r:id="rId11"/>
    <p:sldLayoutId id="2147483683" r:id="rId12"/>
    <p:sldLayoutId id="2147483655" r:id="rId13"/>
    <p:sldLayoutId id="2147483695" r:id="rId14"/>
    <p:sldLayoutId id="2147483696" r:id="rId15"/>
    <p:sldLayoutId id="2147483697" r:id="rId16"/>
    <p:sldLayoutId id="2147483680" r:id="rId17"/>
    <p:sldLayoutId id="2147483656" r:id="rId18"/>
    <p:sldLayoutId id="2147483671" r:id="rId19"/>
    <p:sldLayoutId id="2147483657" r:id="rId20"/>
    <p:sldLayoutId id="2147483675" r:id="rId21"/>
    <p:sldLayoutId id="2147483688" r:id="rId22"/>
    <p:sldLayoutId id="2147483689" r:id="rId23"/>
    <p:sldLayoutId id="2147483693" r:id="rId24"/>
    <p:sldLayoutId id="2147483694" r:id="rId25"/>
    <p:sldLayoutId id="2147483690" r:id="rId26"/>
  </p:sldLayoutIdLst>
  <p:hf hdr="0" ftr="0" dt="0"/>
  <p:txStyles>
    <p:titleStyle>
      <a:lvl1pPr algn="l" defTabSz="914400" rtl="0" eaLnBrk="1" latinLnBrk="0" hangingPunct="1">
        <a:lnSpc>
          <a:spcPct val="90000"/>
        </a:lnSpc>
        <a:spcBef>
          <a:spcPct val="0"/>
        </a:spcBef>
        <a:buNone/>
        <a:defRPr sz="4400" kern="1200">
          <a:solidFill>
            <a:schemeClr val="tx1"/>
          </a:solidFill>
          <a:latin typeface="Real Head Pro" charset="0"/>
          <a:ea typeface="Real Head Pro" charset="0"/>
          <a:cs typeface="Real Head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machinelearningmastery.com/machine-learning-in-python-step-by-step/"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datascience.berkeley.edu/about/what-is-data-scien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echnologyreview.com/2018/11/17/103781/what-is-machine-learning-we-drew-you-another-flowchart/"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machinelearningmastery.com/supervised-and-unsupervised-machine-learning-algorithms/"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Reinforcement_learning"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1" y="1122363"/>
            <a:ext cx="11178556" cy="2387600"/>
          </a:xfrm>
        </p:spPr>
        <p:txBody>
          <a:bodyPr/>
          <a:lstStyle/>
          <a:p>
            <a:r>
              <a:rPr lang="en-US" dirty="0"/>
              <a:t>Introduction To Machine Learning On Discovery </a:t>
            </a:r>
          </a:p>
        </p:txBody>
      </p:sp>
      <p:sp>
        <p:nvSpPr>
          <p:cNvPr id="3" name="Subtitle 2"/>
          <p:cNvSpPr>
            <a:spLocks noGrp="1"/>
          </p:cNvSpPr>
          <p:nvPr>
            <p:ph type="subTitle" idx="1"/>
          </p:nvPr>
        </p:nvSpPr>
        <p:spPr/>
        <p:txBody>
          <a:bodyPr/>
          <a:lstStyle/>
          <a:p>
            <a:r>
              <a:rPr lang="en-US" dirty="0"/>
              <a:t>Training Module</a:t>
            </a:r>
          </a:p>
        </p:txBody>
      </p:sp>
    </p:spTree>
    <p:extLst>
      <p:ext uri="{BB962C8B-B14F-4D97-AF65-F5344CB8AC3E}">
        <p14:creationId xmlns:p14="http://schemas.microsoft.com/office/powerpoint/2010/main" val="164577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00899-AF6B-174F-B4BC-7CEF65374E96}"/>
              </a:ext>
            </a:extLst>
          </p:cNvPr>
          <p:cNvSpPr>
            <a:spLocks noGrp="1"/>
          </p:cNvSpPr>
          <p:nvPr>
            <p:ph idx="1"/>
          </p:nvPr>
        </p:nvSpPr>
        <p:spPr>
          <a:xfrm>
            <a:off x="838200" y="1692001"/>
            <a:ext cx="9786870" cy="4800874"/>
          </a:xfrm>
        </p:spPr>
        <p:txBody>
          <a:bodyPr>
            <a:normAutofit/>
          </a:bodyPr>
          <a:lstStyle/>
          <a:p>
            <a:r>
              <a:rPr lang="en-US" dirty="0"/>
              <a:t>Should represent input data that a computer can understand. </a:t>
            </a:r>
          </a:p>
          <a:p>
            <a:r>
              <a:rPr lang="en-US" dirty="0"/>
              <a:t>Helpful to think of the input data as a table. </a:t>
            </a:r>
          </a:p>
          <a:p>
            <a:r>
              <a:rPr lang="en-US" dirty="0"/>
              <a:t>Each data point forms the row of the data set, and each property that describes that data point is a column. </a:t>
            </a:r>
          </a:p>
          <a:p>
            <a:r>
              <a:rPr lang="en-US" dirty="0"/>
              <a:t>Each entity or </a:t>
            </a:r>
            <a:r>
              <a:rPr lang="en-US" b="1" dirty="0"/>
              <a:t>row</a:t>
            </a:r>
            <a:r>
              <a:rPr lang="en-US" dirty="0"/>
              <a:t> can be called as a </a:t>
            </a:r>
            <a:r>
              <a:rPr lang="en-US" b="1" dirty="0"/>
              <a:t>sample</a:t>
            </a:r>
            <a:r>
              <a:rPr lang="en-US" dirty="0"/>
              <a:t>/ </a:t>
            </a:r>
            <a:r>
              <a:rPr lang="en-US" b="1" dirty="0"/>
              <a:t>data point</a:t>
            </a:r>
            <a:r>
              <a:rPr lang="en-US" dirty="0"/>
              <a:t>/ an </a:t>
            </a:r>
            <a:r>
              <a:rPr lang="en-US" b="1" dirty="0"/>
              <a:t>instance</a:t>
            </a:r>
            <a:r>
              <a:rPr lang="en-US" dirty="0"/>
              <a:t> in ML. </a:t>
            </a:r>
          </a:p>
          <a:p>
            <a:r>
              <a:rPr lang="en-US" b="1" dirty="0"/>
              <a:t>Columns</a:t>
            </a:r>
            <a:r>
              <a:rPr lang="en-US" dirty="0"/>
              <a:t>—the properties that describe these entities—are called </a:t>
            </a:r>
            <a:r>
              <a:rPr lang="en-US" b="1" dirty="0"/>
              <a:t>features</a:t>
            </a:r>
            <a:r>
              <a:rPr lang="en-US" dirty="0"/>
              <a:t>. </a:t>
            </a:r>
          </a:p>
          <a:p>
            <a:r>
              <a:rPr lang="en-US" dirty="0"/>
              <a:t>Building a good representation of the input data is called </a:t>
            </a:r>
            <a:r>
              <a:rPr lang="en-US" b="1" dirty="0"/>
              <a:t>feature extraction</a:t>
            </a:r>
            <a:r>
              <a:rPr lang="en-US" dirty="0"/>
              <a:t> or </a:t>
            </a:r>
            <a:r>
              <a:rPr lang="en-US" b="1" dirty="0"/>
              <a:t>feature engineering</a:t>
            </a:r>
            <a:r>
              <a:rPr lang="en-US" dirty="0"/>
              <a:t>.</a:t>
            </a:r>
          </a:p>
        </p:txBody>
      </p:sp>
      <p:sp>
        <p:nvSpPr>
          <p:cNvPr id="2" name="Title 1"/>
          <p:cNvSpPr>
            <a:spLocks noGrp="1"/>
          </p:cNvSpPr>
          <p:nvPr>
            <p:ph type="title"/>
          </p:nvPr>
        </p:nvSpPr>
        <p:spPr/>
        <p:txBody>
          <a:bodyPr/>
          <a:lstStyle/>
          <a:p>
            <a:r>
              <a:rPr lang="en-US" dirty="0"/>
              <a:t>Features</a:t>
            </a:r>
          </a:p>
        </p:txBody>
      </p:sp>
    </p:spTree>
    <p:extLst>
      <p:ext uri="{BB962C8B-B14F-4D97-AF65-F5344CB8AC3E}">
        <p14:creationId xmlns:p14="http://schemas.microsoft.com/office/powerpoint/2010/main" val="281058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2" y="365125"/>
            <a:ext cx="5679702" cy="1325563"/>
          </a:xfrm>
        </p:spPr>
        <p:txBody>
          <a:bodyPr>
            <a:normAutofit/>
          </a:bodyPr>
          <a:lstStyle/>
          <a:p>
            <a:r>
              <a:rPr lang="en-US" b="1" dirty="0"/>
              <a:t>How is ML connected to DS?</a:t>
            </a:r>
            <a:endParaRPr lang="en-US" dirty="0"/>
          </a:p>
        </p:txBody>
      </p:sp>
      <p:sp>
        <p:nvSpPr>
          <p:cNvPr id="3" name="Content Placeholder 2">
            <a:extLst>
              <a:ext uri="{FF2B5EF4-FFF2-40B4-BE49-F238E27FC236}">
                <a16:creationId xmlns:a16="http://schemas.microsoft.com/office/drawing/2014/main" id="{5A38543F-20F5-6B47-9D89-B8B7E967A897}"/>
              </a:ext>
            </a:extLst>
          </p:cNvPr>
          <p:cNvSpPr>
            <a:spLocks noGrp="1"/>
          </p:cNvSpPr>
          <p:nvPr>
            <p:ph sz="half" idx="1"/>
          </p:nvPr>
        </p:nvSpPr>
        <p:spPr>
          <a:xfrm>
            <a:off x="103032" y="1825624"/>
            <a:ext cx="5898523" cy="4922905"/>
          </a:xfrm>
        </p:spPr>
        <p:txBody>
          <a:bodyPr/>
          <a:lstStyle/>
          <a:p>
            <a:r>
              <a:rPr lang="en-US" dirty="0"/>
              <a:t>DS is a multi-disciplinary field that includes ML, data analytics, predictive analytics, data visualization, etc. </a:t>
            </a:r>
          </a:p>
          <a:p>
            <a:r>
              <a:rPr lang="en-US" dirty="0"/>
              <a:t>Entire life cycle of a DS project goes through 5 steps. </a:t>
            </a:r>
          </a:p>
          <a:p>
            <a:r>
              <a:rPr lang="en-US" dirty="0"/>
              <a:t>ML techniques get used in steps 3 &amp; 4. </a:t>
            </a:r>
          </a:p>
          <a:p>
            <a:r>
              <a:rPr lang="en-US" dirty="0"/>
              <a:t>Data analytics and ML are two of the many tools and processes that DS uses.</a:t>
            </a:r>
          </a:p>
        </p:txBody>
      </p:sp>
      <p:pic>
        <p:nvPicPr>
          <p:cNvPr id="6" name="Content Placeholder 5">
            <a:extLst>
              <a:ext uri="{FF2B5EF4-FFF2-40B4-BE49-F238E27FC236}">
                <a16:creationId xmlns:a16="http://schemas.microsoft.com/office/drawing/2014/main" id="{64826FFA-F118-BC4F-BDD6-7E8CA4ECE007}"/>
              </a:ext>
            </a:extLst>
          </p:cNvPr>
          <p:cNvPicPr>
            <a:picLocks noGrp="1" noChangeAspect="1"/>
          </p:cNvPicPr>
          <p:nvPr>
            <p:ph sz="half" idx="2"/>
          </p:nvPr>
        </p:nvPicPr>
        <p:blipFill>
          <a:blip r:embed="rId2"/>
          <a:stretch>
            <a:fillRect/>
          </a:stretch>
        </p:blipFill>
        <p:spPr>
          <a:xfrm>
            <a:off x="6228962" y="1678854"/>
            <a:ext cx="5687626" cy="3192582"/>
          </a:xfrm>
        </p:spPr>
      </p:pic>
    </p:spTree>
    <p:extLst>
      <p:ext uri="{BB962C8B-B14F-4D97-AF65-F5344CB8AC3E}">
        <p14:creationId xmlns:p14="http://schemas.microsoft.com/office/powerpoint/2010/main" val="37872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B35700-AC3B-9749-9864-C69C393B3ACA}"/>
              </a:ext>
            </a:extLst>
          </p:cNvPr>
          <p:cNvSpPr>
            <a:spLocks noGrp="1"/>
          </p:cNvSpPr>
          <p:nvPr>
            <p:ph type="title"/>
          </p:nvPr>
        </p:nvSpPr>
        <p:spPr/>
        <p:txBody>
          <a:bodyPr/>
          <a:lstStyle/>
          <a:p>
            <a:r>
              <a:rPr lang="en-US" b="1" dirty="0"/>
              <a:t>Machine Learning In Python In Six Steps</a:t>
            </a:r>
            <a:endParaRPr lang="en-US" dirty="0"/>
          </a:p>
        </p:txBody>
      </p:sp>
      <p:sp>
        <p:nvSpPr>
          <p:cNvPr id="7" name="Content Placeholder 6">
            <a:extLst>
              <a:ext uri="{FF2B5EF4-FFF2-40B4-BE49-F238E27FC236}">
                <a16:creationId xmlns:a16="http://schemas.microsoft.com/office/drawing/2014/main" id="{C25FEDBD-609E-3746-82E1-D4B34720E591}"/>
              </a:ext>
            </a:extLst>
          </p:cNvPr>
          <p:cNvSpPr>
            <a:spLocks noGrp="1"/>
          </p:cNvSpPr>
          <p:nvPr>
            <p:ph idx="1"/>
          </p:nvPr>
        </p:nvSpPr>
        <p:spPr>
          <a:xfrm>
            <a:off x="567741" y="1692000"/>
            <a:ext cx="10958852" cy="4798951"/>
          </a:xfrm>
        </p:spPr>
        <p:txBody>
          <a:bodyPr>
            <a:normAutofit/>
          </a:bodyPr>
          <a:lstStyle/>
          <a:p>
            <a:r>
              <a:rPr lang="en-US" dirty="0"/>
              <a:t>Small </a:t>
            </a:r>
            <a:r>
              <a:rPr lang="en-US" b="1" dirty="0"/>
              <a:t>"Hello World"</a:t>
            </a:r>
            <a:r>
              <a:rPr lang="en-US" dirty="0"/>
              <a:t> of machine learning. </a:t>
            </a:r>
          </a:p>
          <a:p>
            <a:r>
              <a:rPr lang="en-US" dirty="0"/>
              <a:t>Based on supervised learning. </a:t>
            </a:r>
          </a:p>
          <a:p>
            <a:r>
              <a:rPr lang="en-US" dirty="0"/>
              <a:t>It is a multi-class classification problem – data set contains 3 classes of iris plant with 50 instances of each class.</a:t>
            </a:r>
          </a:p>
          <a:p>
            <a:r>
              <a:rPr lang="en-US" dirty="0"/>
              <a:t>Features of data set are all </a:t>
            </a:r>
            <a:r>
              <a:rPr lang="en-US" b="1" dirty="0"/>
              <a:t>numeric</a:t>
            </a:r>
            <a:r>
              <a:rPr lang="en-US" dirty="0"/>
              <a:t> or nominal. </a:t>
            </a:r>
          </a:p>
          <a:p>
            <a:r>
              <a:rPr lang="en-US" dirty="0"/>
              <a:t>Storing this data doesn't require much memory because it only has 4 attributes/features and 150 rows. </a:t>
            </a:r>
          </a:p>
          <a:p>
            <a:r>
              <a:rPr lang="en-US" dirty="0"/>
              <a:t>All numeric attributes are in same units &amp; scale – no scaling or transforms needed. </a:t>
            </a:r>
          </a:p>
          <a:p>
            <a:r>
              <a:rPr lang="en-US" dirty="0"/>
              <a:t>For this data set most ML algorithms are straightforward to apply.</a:t>
            </a:r>
          </a:p>
        </p:txBody>
      </p:sp>
      <p:sp>
        <p:nvSpPr>
          <p:cNvPr id="5" name="Slide Number Placeholder 4">
            <a:extLst>
              <a:ext uri="{FF2B5EF4-FFF2-40B4-BE49-F238E27FC236}">
                <a16:creationId xmlns:a16="http://schemas.microsoft.com/office/drawing/2014/main" id="{93047E1D-2B08-164D-A2C8-BC5D654E8629}"/>
              </a:ext>
            </a:extLst>
          </p:cNvPr>
          <p:cNvSpPr>
            <a:spLocks noGrp="1"/>
          </p:cNvSpPr>
          <p:nvPr>
            <p:ph type="sldNum" sz="quarter" idx="10"/>
          </p:nvPr>
        </p:nvSpPr>
        <p:spPr/>
        <p:txBody>
          <a:bodyPr/>
          <a:lstStyle/>
          <a:p>
            <a:fld id="{2BE017B6-6466-CA44-A203-DCC007137B39}" type="slidenum">
              <a:rPr lang="en-US" smtClean="0"/>
              <a:pPr/>
              <a:t>13</a:t>
            </a:fld>
            <a:endParaRPr lang="en-US" dirty="0"/>
          </a:p>
        </p:txBody>
      </p:sp>
    </p:spTree>
    <p:extLst>
      <p:ext uri="{BB962C8B-B14F-4D97-AF65-F5344CB8AC3E}">
        <p14:creationId xmlns:p14="http://schemas.microsoft.com/office/powerpoint/2010/main" val="3106110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0BBAC7D-E45F-D344-9028-435DE7200046}"/>
              </a:ext>
            </a:extLst>
          </p:cNvPr>
          <p:cNvSpPr>
            <a:spLocks noGrp="1"/>
          </p:cNvSpPr>
          <p:nvPr>
            <p:ph idx="1"/>
          </p:nvPr>
        </p:nvSpPr>
        <p:spPr>
          <a:xfrm>
            <a:off x="838200" y="1692001"/>
            <a:ext cx="10515600" cy="613317"/>
          </a:xfrm>
        </p:spPr>
        <p:txBody>
          <a:bodyPr/>
          <a:lstStyle/>
          <a:p>
            <a:r>
              <a:rPr lang="en-US" b="1" dirty="0"/>
              <a:t>Set up </a:t>
            </a:r>
            <a:r>
              <a:rPr lang="en-US" dirty="0"/>
              <a:t>the right environment &amp; import libraries</a:t>
            </a:r>
          </a:p>
          <a:p>
            <a:endParaRPr lang="en-US" dirty="0"/>
          </a:p>
        </p:txBody>
      </p:sp>
      <p:sp>
        <p:nvSpPr>
          <p:cNvPr id="4" name="Slide Number Placeholder 3">
            <a:extLst>
              <a:ext uri="{FF2B5EF4-FFF2-40B4-BE49-F238E27FC236}">
                <a16:creationId xmlns:a16="http://schemas.microsoft.com/office/drawing/2014/main" id="{E2AE0476-A25F-0140-838F-22D4D50ADA17}"/>
              </a:ext>
            </a:extLst>
          </p:cNvPr>
          <p:cNvSpPr>
            <a:spLocks noGrp="1"/>
          </p:cNvSpPr>
          <p:nvPr>
            <p:ph type="sldNum" sz="quarter" idx="10"/>
          </p:nvPr>
        </p:nvSpPr>
        <p:spPr/>
        <p:txBody>
          <a:bodyPr/>
          <a:lstStyle/>
          <a:p>
            <a:fld id="{2BE017B6-6466-CA44-A203-DCC007137B39}" type="slidenum">
              <a:rPr lang="en-US" smtClean="0"/>
              <a:pPr/>
              <a:t>14</a:t>
            </a:fld>
            <a:endParaRPr lang="en-US" dirty="0"/>
          </a:p>
        </p:txBody>
      </p:sp>
      <p:sp>
        <p:nvSpPr>
          <p:cNvPr id="5" name="Title 4">
            <a:extLst>
              <a:ext uri="{FF2B5EF4-FFF2-40B4-BE49-F238E27FC236}">
                <a16:creationId xmlns:a16="http://schemas.microsoft.com/office/drawing/2014/main" id="{59B8E54E-253D-F341-B6B6-B055452AE8DF}"/>
              </a:ext>
            </a:extLst>
          </p:cNvPr>
          <p:cNvSpPr>
            <a:spLocks noGrp="1"/>
          </p:cNvSpPr>
          <p:nvPr>
            <p:ph type="title"/>
          </p:nvPr>
        </p:nvSpPr>
        <p:spPr/>
        <p:txBody>
          <a:bodyPr/>
          <a:lstStyle/>
          <a:p>
            <a:r>
              <a:rPr lang="en-US" dirty="0"/>
              <a:t>Step 1</a:t>
            </a:r>
          </a:p>
        </p:txBody>
      </p:sp>
      <p:sp>
        <p:nvSpPr>
          <p:cNvPr id="7" name="TextBox 6">
            <a:extLst>
              <a:ext uri="{FF2B5EF4-FFF2-40B4-BE49-F238E27FC236}">
                <a16:creationId xmlns:a16="http://schemas.microsoft.com/office/drawing/2014/main" id="{E9A71BE4-16C7-F24D-8920-4A39DD13EE78}"/>
              </a:ext>
            </a:extLst>
          </p:cNvPr>
          <p:cNvSpPr txBox="1"/>
          <p:nvPr/>
        </p:nvSpPr>
        <p:spPr>
          <a:xfrm>
            <a:off x="194257" y="2305315"/>
            <a:ext cx="5576552" cy="3785652"/>
          </a:xfrm>
          <a:prstGeom prst="rect">
            <a:avLst/>
          </a:prstGeom>
          <a:solidFill>
            <a:schemeClr val="bg2"/>
          </a:solidFill>
        </p:spPr>
        <p:txBody>
          <a:bodyPr wrap="square" rtlCol="0">
            <a:spAutoFit/>
          </a:bodyPr>
          <a:lstStyle/>
          <a:p>
            <a:r>
              <a:rPr lang="en-US" sz="2000" dirty="0"/>
              <a:t># Python version</a:t>
            </a:r>
          </a:p>
          <a:p>
            <a:r>
              <a:rPr lang="en-US" sz="2000" dirty="0"/>
              <a:t>import sys</a:t>
            </a:r>
          </a:p>
          <a:p>
            <a:r>
              <a:rPr lang="en-US" sz="2000" dirty="0"/>
              <a:t>print('Python: {}'.format(</a:t>
            </a:r>
            <a:r>
              <a:rPr lang="en-US" sz="2000" dirty="0" err="1"/>
              <a:t>sys.version</a:t>
            </a:r>
            <a:r>
              <a:rPr lang="en-US" sz="2000" dirty="0"/>
              <a:t>))</a:t>
            </a:r>
          </a:p>
          <a:p>
            <a:endParaRPr lang="en-US" sz="2000" dirty="0"/>
          </a:p>
          <a:p>
            <a:r>
              <a:rPr lang="en-US" sz="2000" dirty="0"/>
              <a:t># </a:t>
            </a:r>
            <a:r>
              <a:rPr lang="en-US" sz="2000" dirty="0" err="1"/>
              <a:t>scipy</a:t>
            </a:r>
            <a:endParaRPr lang="en-US" sz="2000" dirty="0"/>
          </a:p>
          <a:p>
            <a:r>
              <a:rPr lang="en-US" sz="2000" dirty="0"/>
              <a:t>import </a:t>
            </a:r>
            <a:r>
              <a:rPr lang="en-US" sz="2000" dirty="0" err="1"/>
              <a:t>scipy</a:t>
            </a:r>
            <a:endParaRPr lang="en-US" sz="2000" dirty="0"/>
          </a:p>
          <a:p>
            <a:r>
              <a:rPr lang="en-US" sz="2000" dirty="0"/>
              <a:t>print('</a:t>
            </a:r>
            <a:r>
              <a:rPr lang="en-US" sz="2000" dirty="0" err="1"/>
              <a:t>scipy</a:t>
            </a:r>
            <a:r>
              <a:rPr lang="en-US" sz="2000" dirty="0"/>
              <a:t>: {}'.format(</a:t>
            </a:r>
            <a:r>
              <a:rPr lang="en-US" sz="2000" dirty="0" err="1"/>
              <a:t>scipy</a:t>
            </a:r>
            <a:r>
              <a:rPr lang="en-US" sz="2000" dirty="0"/>
              <a:t>.__version__))</a:t>
            </a:r>
          </a:p>
          <a:p>
            <a:endParaRPr lang="en-US" sz="2000" dirty="0"/>
          </a:p>
          <a:p>
            <a:r>
              <a:rPr lang="en-US" sz="2000" dirty="0"/>
              <a:t>import </a:t>
            </a:r>
            <a:r>
              <a:rPr lang="en-US" sz="2000" dirty="0" err="1"/>
              <a:t>numpy</a:t>
            </a:r>
            <a:endParaRPr lang="en-US" sz="2000" dirty="0"/>
          </a:p>
          <a:p>
            <a:r>
              <a:rPr lang="en-US" sz="2000" dirty="0"/>
              <a:t>import matplotlib</a:t>
            </a:r>
          </a:p>
          <a:p>
            <a:r>
              <a:rPr lang="en-US" sz="2000" dirty="0"/>
              <a:t>import pandas</a:t>
            </a:r>
          </a:p>
          <a:p>
            <a:r>
              <a:rPr lang="en-US" sz="2000" dirty="0"/>
              <a:t>import </a:t>
            </a:r>
            <a:r>
              <a:rPr lang="en-US" sz="2000" dirty="0" err="1"/>
              <a:t>sklearn</a:t>
            </a:r>
            <a:endParaRPr lang="en-US" sz="2000" dirty="0"/>
          </a:p>
        </p:txBody>
      </p:sp>
      <p:sp>
        <p:nvSpPr>
          <p:cNvPr id="8" name="TextBox 7">
            <a:extLst>
              <a:ext uri="{FF2B5EF4-FFF2-40B4-BE49-F238E27FC236}">
                <a16:creationId xmlns:a16="http://schemas.microsoft.com/office/drawing/2014/main" id="{00291AC5-28A1-4245-8EDB-153568EFD6E8}"/>
              </a:ext>
            </a:extLst>
          </p:cNvPr>
          <p:cNvSpPr txBox="1"/>
          <p:nvPr/>
        </p:nvSpPr>
        <p:spPr>
          <a:xfrm>
            <a:off x="6190444" y="2292436"/>
            <a:ext cx="5576552" cy="4278094"/>
          </a:xfrm>
          <a:prstGeom prst="rect">
            <a:avLst/>
          </a:prstGeom>
          <a:solidFill>
            <a:schemeClr val="bg2"/>
          </a:solidFill>
        </p:spPr>
        <p:txBody>
          <a:bodyPr wrap="square" rtlCol="0">
            <a:spAutoFit/>
          </a:bodyPr>
          <a:lstStyle/>
          <a:p>
            <a:r>
              <a:rPr lang="en-US" sz="1600" dirty="0"/>
              <a:t># Load libraries</a:t>
            </a:r>
          </a:p>
          <a:p>
            <a:r>
              <a:rPr lang="en-US" sz="1600" dirty="0"/>
              <a:t>from pandas import </a:t>
            </a:r>
            <a:r>
              <a:rPr lang="en-US" sz="1600" dirty="0" err="1"/>
              <a:t>read_csv</a:t>
            </a:r>
            <a:endParaRPr lang="en-US" sz="1600" dirty="0"/>
          </a:p>
          <a:p>
            <a:r>
              <a:rPr lang="en-US" sz="1600" dirty="0"/>
              <a:t>from </a:t>
            </a:r>
            <a:r>
              <a:rPr lang="en-US" sz="1600" dirty="0" err="1"/>
              <a:t>pandas.plotting</a:t>
            </a:r>
            <a:r>
              <a:rPr lang="en-US" sz="1600" dirty="0"/>
              <a:t> import </a:t>
            </a:r>
            <a:r>
              <a:rPr lang="en-US" sz="1600" dirty="0" err="1"/>
              <a:t>scatter_matrix</a:t>
            </a:r>
            <a:endParaRPr lang="en-US" sz="1600" dirty="0"/>
          </a:p>
          <a:p>
            <a:r>
              <a:rPr lang="en-US" sz="1600" dirty="0"/>
              <a:t>from matplotlib import </a:t>
            </a:r>
            <a:r>
              <a:rPr lang="en-US" sz="1600" dirty="0" err="1"/>
              <a:t>pyplot</a:t>
            </a:r>
            <a:endParaRPr lang="en-US" sz="1600" dirty="0"/>
          </a:p>
          <a:p>
            <a:r>
              <a:rPr lang="en-US" sz="1600" dirty="0"/>
              <a:t>from </a:t>
            </a:r>
            <a:r>
              <a:rPr lang="en-US" sz="1600" dirty="0" err="1"/>
              <a:t>sklearn.model_selection</a:t>
            </a:r>
            <a:r>
              <a:rPr lang="en-US" sz="1600" dirty="0"/>
              <a:t> import </a:t>
            </a:r>
            <a:r>
              <a:rPr lang="en-US" sz="1600" dirty="0" err="1"/>
              <a:t>train_test_split</a:t>
            </a:r>
            <a:endParaRPr lang="en-US" sz="1600" dirty="0"/>
          </a:p>
          <a:p>
            <a:r>
              <a:rPr lang="en-US" sz="1600" dirty="0"/>
              <a:t>from </a:t>
            </a:r>
            <a:r>
              <a:rPr lang="en-US" sz="1600" dirty="0" err="1"/>
              <a:t>sklearn.model_selection</a:t>
            </a:r>
            <a:r>
              <a:rPr lang="en-US" sz="1600" dirty="0"/>
              <a:t> import </a:t>
            </a:r>
            <a:r>
              <a:rPr lang="en-US" sz="1600" dirty="0" err="1"/>
              <a:t>cross_val_score</a:t>
            </a:r>
            <a:endParaRPr lang="en-US" sz="1600" dirty="0"/>
          </a:p>
          <a:p>
            <a:r>
              <a:rPr lang="en-US" sz="1600" dirty="0"/>
              <a:t>from </a:t>
            </a:r>
            <a:r>
              <a:rPr lang="en-US" sz="1600" dirty="0" err="1"/>
              <a:t>sklearn.model_selection</a:t>
            </a:r>
            <a:r>
              <a:rPr lang="en-US" sz="1600" dirty="0"/>
              <a:t> import </a:t>
            </a:r>
            <a:r>
              <a:rPr lang="en-US" sz="1600" dirty="0" err="1"/>
              <a:t>StratifiedKFold</a:t>
            </a:r>
            <a:endParaRPr lang="en-US" sz="1600" dirty="0"/>
          </a:p>
          <a:p>
            <a:r>
              <a:rPr lang="en-US" sz="1600" dirty="0"/>
              <a:t>from </a:t>
            </a:r>
            <a:r>
              <a:rPr lang="en-US" sz="1600" dirty="0" err="1"/>
              <a:t>sklearn.metrics</a:t>
            </a:r>
            <a:r>
              <a:rPr lang="en-US" sz="1600" dirty="0"/>
              <a:t> import </a:t>
            </a:r>
            <a:r>
              <a:rPr lang="en-US" sz="1600" dirty="0" err="1"/>
              <a:t>classification_report</a:t>
            </a:r>
            <a:endParaRPr lang="en-US" sz="1600" dirty="0"/>
          </a:p>
          <a:p>
            <a:r>
              <a:rPr lang="en-US" sz="1600" dirty="0"/>
              <a:t>from </a:t>
            </a:r>
            <a:r>
              <a:rPr lang="en-US" sz="1600" dirty="0" err="1"/>
              <a:t>sklearn.metrics</a:t>
            </a:r>
            <a:r>
              <a:rPr lang="en-US" sz="1600" dirty="0"/>
              <a:t> import </a:t>
            </a:r>
            <a:r>
              <a:rPr lang="en-US" sz="1600" dirty="0" err="1"/>
              <a:t>confusion_matrix</a:t>
            </a:r>
            <a:endParaRPr lang="en-US" sz="1600" dirty="0"/>
          </a:p>
          <a:p>
            <a:r>
              <a:rPr lang="en-US" sz="1600" dirty="0"/>
              <a:t>from </a:t>
            </a:r>
            <a:r>
              <a:rPr lang="en-US" sz="1600" dirty="0" err="1"/>
              <a:t>sklearn.metrics</a:t>
            </a:r>
            <a:r>
              <a:rPr lang="en-US" sz="1600" dirty="0"/>
              <a:t> import </a:t>
            </a:r>
            <a:r>
              <a:rPr lang="en-US" sz="1600" dirty="0" err="1"/>
              <a:t>accuracy_score</a:t>
            </a:r>
            <a:endParaRPr lang="en-US" sz="1600" dirty="0"/>
          </a:p>
          <a:p>
            <a:r>
              <a:rPr lang="en-US" sz="1600" dirty="0"/>
              <a:t>from </a:t>
            </a:r>
            <a:r>
              <a:rPr lang="en-US" sz="1600" dirty="0" err="1"/>
              <a:t>sklearn.linear_model</a:t>
            </a:r>
            <a:r>
              <a:rPr lang="en-US" sz="1600" dirty="0"/>
              <a:t> import </a:t>
            </a:r>
            <a:r>
              <a:rPr lang="en-US" sz="1600" dirty="0" err="1"/>
              <a:t>LogisticRegression</a:t>
            </a:r>
            <a:endParaRPr lang="en-US" sz="1600" dirty="0"/>
          </a:p>
          <a:p>
            <a:r>
              <a:rPr lang="en-US" sz="1600" dirty="0"/>
              <a:t>from </a:t>
            </a:r>
            <a:r>
              <a:rPr lang="en-US" sz="1600" dirty="0" err="1"/>
              <a:t>sklearn.tree</a:t>
            </a:r>
            <a:r>
              <a:rPr lang="en-US" sz="1600" dirty="0"/>
              <a:t> import </a:t>
            </a:r>
            <a:r>
              <a:rPr lang="en-US" sz="1600" dirty="0" err="1"/>
              <a:t>DecisionTreeClassifier</a:t>
            </a:r>
            <a:endParaRPr lang="en-US" sz="1600" dirty="0"/>
          </a:p>
          <a:p>
            <a:r>
              <a:rPr lang="en-US" sz="1600" dirty="0"/>
              <a:t>from </a:t>
            </a:r>
            <a:r>
              <a:rPr lang="en-US" sz="1600" dirty="0" err="1"/>
              <a:t>sklearn.neighbors</a:t>
            </a:r>
            <a:r>
              <a:rPr lang="en-US" sz="1600" dirty="0"/>
              <a:t> import </a:t>
            </a:r>
            <a:r>
              <a:rPr lang="en-US" sz="1600" dirty="0" err="1"/>
              <a:t>KNeighborsClassifier</a:t>
            </a:r>
            <a:endParaRPr lang="en-US" sz="1600" dirty="0"/>
          </a:p>
          <a:p>
            <a:r>
              <a:rPr lang="en-US" sz="1600" dirty="0"/>
              <a:t>from </a:t>
            </a:r>
            <a:r>
              <a:rPr lang="en-US" sz="1600" dirty="0" err="1"/>
              <a:t>sklearn.discriminant_analysis</a:t>
            </a:r>
            <a:r>
              <a:rPr lang="en-US" sz="1600" dirty="0"/>
              <a:t> import </a:t>
            </a:r>
            <a:r>
              <a:rPr lang="en-US" sz="1600" dirty="0" err="1"/>
              <a:t>LinearDiscriminantAnalysis</a:t>
            </a:r>
            <a:endParaRPr lang="en-US" sz="1600" dirty="0"/>
          </a:p>
          <a:p>
            <a:r>
              <a:rPr lang="en-US" sz="1600" dirty="0"/>
              <a:t>from </a:t>
            </a:r>
            <a:r>
              <a:rPr lang="en-US" sz="1600" dirty="0" err="1"/>
              <a:t>sklearn.naive_bayes</a:t>
            </a:r>
            <a:r>
              <a:rPr lang="en-US" sz="1600" dirty="0"/>
              <a:t> import </a:t>
            </a:r>
            <a:r>
              <a:rPr lang="en-US" sz="1600" dirty="0" err="1"/>
              <a:t>GaussianNB</a:t>
            </a:r>
            <a:endParaRPr lang="en-US" sz="1600" dirty="0"/>
          </a:p>
          <a:p>
            <a:r>
              <a:rPr lang="en-US" sz="1600" dirty="0"/>
              <a:t>from </a:t>
            </a:r>
            <a:r>
              <a:rPr lang="en-US" sz="1600" dirty="0" err="1"/>
              <a:t>sklearn.svm</a:t>
            </a:r>
            <a:r>
              <a:rPr lang="en-US" sz="1600" dirty="0"/>
              <a:t> import SVC</a:t>
            </a:r>
          </a:p>
        </p:txBody>
      </p:sp>
    </p:spTree>
    <p:extLst>
      <p:ext uri="{BB962C8B-B14F-4D97-AF65-F5344CB8AC3E}">
        <p14:creationId xmlns:p14="http://schemas.microsoft.com/office/powerpoint/2010/main" val="1744006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7D1475-2101-C143-95A8-A38FFCEE65CE}"/>
              </a:ext>
            </a:extLst>
          </p:cNvPr>
          <p:cNvSpPr>
            <a:spLocks noGrp="1"/>
          </p:cNvSpPr>
          <p:nvPr>
            <p:ph idx="1"/>
          </p:nvPr>
        </p:nvSpPr>
        <p:spPr>
          <a:xfrm>
            <a:off x="838200" y="1692001"/>
            <a:ext cx="10515600" cy="4800874"/>
          </a:xfrm>
        </p:spPr>
        <p:txBody>
          <a:bodyPr>
            <a:normAutofit lnSpcReduction="10000"/>
          </a:bodyPr>
          <a:lstStyle/>
          <a:p>
            <a:r>
              <a:rPr lang="en-US" b="1" dirty="0"/>
              <a:t>Data Collection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 need for Data Cleaning/Processing in this case.</a:t>
            </a:r>
          </a:p>
        </p:txBody>
      </p:sp>
      <p:sp>
        <p:nvSpPr>
          <p:cNvPr id="3" name="Slide Number Placeholder 2">
            <a:extLst>
              <a:ext uri="{FF2B5EF4-FFF2-40B4-BE49-F238E27FC236}">
                <a16:creationId xmlns:a16="http://schemas.microsoft.com/office/drawing/2014/main" id="{3AF6FB0D-EAD9-6B49-AF00-5336F2EB4E24}"/>
              </a:ext>
            </a:extLst>
          </p:cNvPr>
          <p:cNvSpPr>
            <a:spLocks noGrp="1"/>
          </p:cNvSpPr>
          <p:nvPr>
            <p:ph type="sldNum" sz="quarter" idx="10"/>
          </p:nvPr>
        </p:nvSpPr>
        <p:spPr/>
        <p:txBody>
          <a:bodyPr/>
          <a:lstStyle/>
          <a:p>
            <a:fld id="{2BE017B6-6466-CA44-A203-DCC007137B39}" type="slidenum">
              <a:rPr lang="en-US" smtClean="0"/>
              <a:pPr/>
              <a:t>15</a:t>
            </a:fld>
            <a:endParaRPr lang="en-US" dirty="0"/>
          </a:p>
        </p:txBody>
      </p:sp>
      <p:sp>
        <p:nvSpPr>
          <p:cNvPr id="4" name="Title 3">
            <a:extLst>
              <a:ext uri="{FF2B5EF4-FFF2-40B4-BE49-F238E27FC236}">
                <a16:creationId xmlns:a16="http://schemas.microsoft.com/office/drawing/2014/main" id="{30A28AE2-76F8-0448-A6A9-9E7EC029ACB0}"/>
              </a:ext>
            </a:extLst>
          </p:cNvPr>
          <p:cNvSpPr>
            <a:spLocks noGrp="1"/>
          </p:cNvSpPr>
          <p:nvPr>
            <p:ph type="title"/>
          </p:nvPr>
        </p:nvSpPr>
        <p:spPr/>
        <p:txBody>
          <a:bodyPr/>
          <a:lstStyle/>
          <a:p>
            <a:r>
              <a:rPr lang="en-US" dirty="0"/>
              <a:t>Step 2 </a:t>
            </a:r>
          </a:p>
        </p:txBody>
      </p:sp>
      <p:sp>
        <p:nvSpPr>
          <p:cNvPr id="6" name="TextBox 5">
            <a:extLst>
              <a:ext uri="{FF2B5EF4-FFF2-40B4-BE49-F238E27FC236}">
                <a16:creationId xmlns:a16="http://schemas.microsoft.com/office/drawing/2014/main" id="{CF5C8330-776E-7541-9A3A-78975568A9DB}"/>
              </a:ext>
            </a:extLst>
          </p:cNvPr>
          <p:cNvSpPr txBox="1"/>
          <p:nvPr/>
        </p:nvSpPr>
        <p:spPr>
          <a:xfrm>
            <a:off x="941231" y="2220187"/>
            <a:ext cx="8782318" cy="3477875"/>
          </a:xfrm>
          <a:prstGeom prst="rect">
            <a:avLst/>
          </a:prstGeom>
          <a:solidFill>
            <a:schemeClr val="bg2"/>
          </a:solidFill>
        </p:spPr>
        <p:txBody>
          <a:bodyPr wrap="square" rtlCol="0">
            <a:spAutoFit/>
          </a:bodyPr>
          <a:lstStyle/>
          <a:p>
            <a:r>
              <a:rPr lang="en-US" sz="2000" dirty="0"/>
              <a:t># Load dataset</a:t>
            </a:r>
          </a:p>
          <a:p>
            <a:r>
              <a:rPr lang="en-US" sz="2000" dirty="0" err="1"/>
              <a:t>url</a:t>
            </a:r>
            <a:r>
              <a:rPr lang="en-US" sz="2000" dirty="0"/>
              <a:t> = "https://</a:t>
            </a:r>
            <a:r>
              <a:rPr lang="en-US" sz="2000" dirty="0" err="1"/>
              <a:t>raw.githubusercontent.com</a:t>
            </a:r>
            <a:r>
              <a:rPr lang="en-US" sz="2000" dirty="0"/>
              <a:t>/</a:t>
            </a:r>
            <a:r>
              <a:rPr lang="en-US" sz="2000" dirty="0" err="1"/>
              <a:t>jbrownlee</a:t>
            </a:r>
            <a:r>
              <a:rPr lang="en-US" sz="2000" dirty="0"/>
              <a:t>/Datasets/master/</a:t>
            </a:r>
            <a:r>
              <a:rPr lang="en-US" sz="2000" dirty="0" err="1"/>
              <a:t>iris.csv</a:t>
            </a:r>
            <a:r>
              <a:rPr lang="en-US" sz="2000" dirty="0"/>
              <a:t>"</a:t>
            </a:r>
          </a:p>
          <a:p>
            <a:endParaRPr lang="en-US" sz="2000" dirty="0"/>
          </a:p>
          <a:p>
            <a:r>
              <a:rPr lang="en-US" sz="2000" dirty="0"/>
              <a:t>#Declare column or feature names</a:t>
            </a:r>
          </a:p>
          <a:p>
            <a:r>
              <a:rPr lang="en-US" sz="2000" dirty="0"/>
              <a:t>names = ['sepal-length', 'sepal-width', 'petal-length', 'petal-width', 'class']</a:t>
            </a:r>
          </a:p>
          <a:p>
            <a:endParaRPr lang="en-US" sz="2000" dirty="0"/>
          </a:p>
          <a:p>
            <a:r>
              <a:rPr lang="en-US" sz="2000" dirty="0"/>
              <a:t>#Dataset can be read in two ways - directly using the </a:t>
            </a:r>
            <a:r>
              <a:rPr lang="en-US" sz="2000" dirty="0" err="1"/>
              <a:t>url</a:t>
            </a:r>
            <a:endParaRPr lang="en-US" sz="2000" dirty="0"/>
          </a:p>
          <a:p>
            <a:r>
              <a:rPr lang="en-US" sz="2000" dirty="0"/>
              <a:t>dataset = </a:t>
            </a:r>
            <a:r>
              <a:rPr lang="en-US" sz="2000" dirty="0" err="1"/>
              <a:t>read_csv</a:t>
            </a:r>
            <a:r>
              <a:rPr lang="en-US" sz="2000" dirty="0"/>
              <a:t>(</a:t>
            </a:r>
            <a:r>
              <a:rPr lang="en-US" sz="2000" dirty="0" err="1"/>
              <a:t>url</a:t>
            </a:r>
            <a:r>
              <a:rPr lang="en-US" sz="2000" dirty="0"/>
              <a:t>, names=names)</a:t>
            </a:r>
          </a:p>
          <a:p>
            <a:endParaRPr lang="en-US" sz="2000" dirty="0"/>
          </a:p>
          <a:p>
            <a:r>
              <a:rPr lang="en-US" sz="2000" dirty="0"/>
              <a:t>#or from a locally downloaded copy of </a:t>
            </a:r>
            <a:r>
              <a:rPr lang="en-US" sz="2000" dirty="0" err="1"/>
              <a:t>iris.csv</a:t>
            </a:r>
            <a:endParaRPr lang="en-US" sz="2000" dirty="0"/>
          </a:p>
          <a:p>
            <a:r>
              <a:rPr lang="en-US" sz="2000" dirty="0"/>
              <a:t>#dataset = </a:t>
            </a:r>
            <a:r>
              <a:rPr lang="en-US" sz="2000" dirty="0" err="1"/>
              <a:t>read_csv</a:t>
            </a:r>
            <a:r>
              <a:rPr lang="en-US" sz="2000" dirty="0"/>
              <a:t>("./</a:t>
            </a:r>
            <a:r>
              <a:rPr lang="en-US" sz="2000" dirty="0" err="1"/>
              <a:t>iris.csv</a:t>
            </a:r>
            <a:r>
              <a:rPr lang="en-US" sz="2000" dirty="0"/>
              <a:t>", names=names)</a:t>
            </a:r>
          </a:p>
        </p:txBody>
      </p:sp>
    </p:spTree>
    <p:extLst>
      <p:ext uri="{BB962C8B-B14F-4D97-AF65-F5344CB8AC3E}">
        <p14:creationId xmlns:p14="http://schemas.microsoft.com/office/powerpoint/2010/main" val="270551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9E096-5801-D449-A6F1-D9F19C20EB8A}"/>
              </a:ext>
            </a:extLst>
          </p:cNvPr>
          <p:cNvSpPr>
            <a:spLocks noGrp="1"/>
          </p:cNvSpPr>
          <p:nvPr>
            <p:ph idx="1"/>
          </p:nvPr>
        </p:nvSpPr>
        <p:spPr>
          <a:xfrm>
            <a:off x="838200" y="1692001"/>
            <a:ext cx="10515600" cy="708299"/>
          </a:xfrm>
        </p:spPr>
        <p:txBody>
          <a:bodyPr/>
          <a:lstStyle/>
          <a:p>
            <a:r>
              <a:rPr lang="en-US" b="1" dirty="0"/>
              <a:t>Data Exploration/Summary </a:t>
            </a:r>
          </a:p>
        </p:txBody>
      </p:sp>
      <p:sp>
        <p:nvSpPr>
          <p:cNvPr id="3" name="Slide Number Placeholder 2">
            <a:extLst>
              <a:ext uri="{FF2B5EF4-FFF2-40B4-BE49-F238E27FC236}">
                <a16:creationId xmlns:a16="http://schemas.microsoft.com/office/drawing/2014/main" id="{4214EB5B-32E5-624B-A877-D92EC754C1C1}"/>
              </a:ext>
            </a:extLst>
          </p:cNvPr>
          <p:cNvSpPr>
            <a:spLocks noGrp="1"/>
          </p:cNvSpPr>
          <p:nvPr>
            <p:ph type="sldNum" sz="quarter" idx="10"/>
          </p:nvPr>
        </p:nvSpPr>
        <p:spPr/>
        <p:txBody>
          <a:bodyPr/>
          <a:lstStyle/>
          <a:p>
            <a:fld id="{2BE017B6-6466-CA44-A203-DCC007137B39}" type="slidenum">
              <a:rPr lang="en-US" smtClean="0"/>
              <a:pPr/>
              <a:t>16</a:t>
            </a:fld>
            <a:endParaRPr lang="en-US" dirty="0"/>
          </a:p>
        </p:txBody>
      </p:sp>
      <p:sp>
        <p:nvSpPr>
          <p:cNvPr id="4" name="Title 3">
            <a:extLst>
              <a:ext uri="{FF2B5EF4-FFF2-40B4-BE49-F238E27FC236}">
                <a16:creationId xmlns:a16="http://schemas.microsoft.com/office/drawing/2014/main" id="{9E17FBF6-24FC-0E40-9EB5-1976AAC7E358}"/>
              </a:ext>
            </a:extLst>
          </p:cNvPr>
          <p:cNvSpPr>
            <a:spLocks noGrp="1"/>
          </p:cNvSpPr>
          <p:nvPr>
            <p:ph type="title"/>
          </p:nvPr>
        </p:nvSpPr>
        <p:spPr/>
        <p:txBody>
          <a:bodyPr/>
          <a:lstStyle/>
          <a:p>
            <a:r>
              <a:rPr lang="en-US" dirty="0"/>
              <a:t>Step 3</a:t>
            </a:r>
          </a:p>
        </p:txBody>
      </p:sp>
      <p:sp>
        <p:nvSpPr>
          <p:cNvPr id="5" name="TextBox 4">
            <a:extLst>
              <a:ext uri="{FF2B5EF4-FFF2-40B4-BE49-F238E27FC236}">
                <a16:creationId xmlns:a16="http://schemas.microsoft.com/office/drawing/2014/main" id="{0570F838-A747-0C46-ABCB-BC0900531336}"/>
              </a:ext>
            </a:extLst>
          </p:cNvPr>
          <p:cNvSpPr txBox="1"/>
          <p:nvPr/>
        </p:nvSpPr>
        <p:spPr>
          <a:xfrm>
            <a:off x="838200" y="2262922"/>
            <a:ext cx="9626600" cy="4093428"/>
          </a:xfrm>
          <a:prstGeom prst="rect">
            <a:avLst/>
          </a:prstGeom>
          <a:solidFill>
            <a:schemeClr val="bg2"/>
          </a:solidFill>
        </p:spPr>
        <p:txBody>
          <a:bodyPr wrap="square" rtlCol="0">
            <a:spAutoFit/>
          </a:bodyPr>
          <a:lstStyle/>
          <a:p>
            <a:r>
              <a:rPr lang="en-US" sz="2000" dirty="0"/>
              <a:t># Dimensions or shape of the data set</a:t>
            </a:r>
          </a:p>
          <a:p>
            <a:r>
              <a:rPr lang="en-US" sz="2000" dirty="0" err="1"/>
              <a:t>dataset.shape</a:t>
            </a:r>
            <a:endParaRPr lang="en-US" sz="2000" dirty="0"/>
          </a:p>
          <a:p>
            <a:endParaRPr lang="en-US" sz="2000" dirty="0"/>
          </a:p>
          <a:p>
            <a:r>
              <a:rPr lang="en-US" sz="2000" dirty="0"/>
              <a:t># Peek at the, say first 20 rows, of the data set using head</a:t>
            </a:r>
          </a:p>
          <a:p>
            <a:r>
              <a:rPr lang="en-US" sz="2000" dirty="0" err="1"/>
              <a:t>dataset.head</a:t>
            </a:r>
            <a:r>
              <a:rPr lang="en-US" sz="2000" dirty="0"/>
              <a:t>(20)</a:t>
            </a:r>
          </a:p>
          <a:p>
            <a:endParaRPr lang="en-US" sz="2000" dirty="0"/>
          </a:p>
          <a:p>
            <a:r>
              <a:rPr lang="en-US" sz="2000" dirty="0"/>
              <a:t># Statistical summary of each attribute</a:t>
            </a:r>
          </a:p>
          <a:p>
            <a:r>
              <a:rPr lang="en-US" sz="2000" dirty="0"/>
              <a:t># Pandas describe() is used to view basic statistical details, like count, mean, min and max,</a:t>
            </a:r>
          </a:p>
          <a:p>
            <a:r>
              <a:rPr lang="en-US" sz="2000" dirty="0"/>
              <a:t># &amp; some percentiles</a:t>
            </a:r>
          </a:p>
          <a:p>
            <a:r>
              <a:rPr lang="en-US" sz="2000" dirty="0" err="1"/>
              <a:t>dataset.describe</a:t>
            </a:r>
            <a:r>
              <a:rPr lang="en-US" sz="2000" dirty="0"/>
              <a:t>()</a:t>
            </a:r>
          </a:p>
          <a:p>
            <a:endParaRPr lang="en-US" sz="2000" dirty="0"/>
          </a:p>
          <a:p>
            <a:r>
              <a:rPr lang="en-US" sz="2000" dirty="0"/>
              <a:t># Number of instances (rows) that belong to each class =&gt; class distribution</a:t>
            </a:r>
          </a:p>
          <a:p>
            <a:r>
              <a:rPr lang="en-US" sz="2000" dirty="0" err="1"/>
              <a:t>dataset.groupby</a:t>
            </a:r>
            <a:r>
              <a:rPr lang="en-US" sz="2000" dirty="0"/>
              <a:t>('class').size()</a:t>
            </a:r>
          </a:p>
        </p:txBody>
      </p:sp>
    </p:spTree>
    <p:extLst>
      <p:ext uri="{BB962C8B-B14F-4D97-AF65-F5344CB8AC3E}">
        <p14:creationId xmlns:p14="http://schemas.microsoft.com/office/powerpoint/2010/main" val="1686817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992AB3-DFFF-2F4D-8BF2-92B56B6E8A6F}"/>
              </a:ext>
            </a:extLst>
          </p:cNvPr>
          <p:cNvSpPr>
            <a:spLocks noGrp="1"/>
          </p:cNvSpPr>
          <p:nvPr>
            <p:ph idx="1"/>
          </p:nvPr>
        </p:nvSpPr>
        <p:spPr>
          <a:xfrm>
            <a:off x="838200" y="1692001"/>
            <a:ext cx="9918700" cy="3184799"/>
          </a:xfrm>
        </p:spPr>
        <p:txBody>
          <a:bodyPr/>
          <a:lstStyle/>
          <a:p>
            <a:r>
              <a:rPr lang="en-US" b="1" dirty="0"/>
              <a:t>Data Visualization</a:t>
            </a:r>
            <a:br>
              <a:rPr lang="en-US" b="1" dirty="0"/>
            </a:br>
            <a:endParaRPr lang="en-US" b="1" dirty="0"/>
          </a:p>
          <a:p>
            <a:r>
              <a:rPr lang="en-US" dirty="0"/>
              <a:t>Univariate plots to better understand each attribute.</a:t>
            </a:r>
          </a:p>
          <a:p>
            <a:r>
              <a:rPr lang="en-US" dirty="0"/>
              <a:t>Multivariate plots to better understand the relationships between attributes.</a:t>
            </a:r>
          </a:p>
          <a:p>
            <a:endParaRPr lang="en-US" dirty="0"/>
          </a:p>
        </p:txBody>
      </p:sp>
      <p:sp>
        <p:nvSpPr>
          <p:cNvPr id="3" name="Slide Number Placeholder 2">
            <a:extLst>
              <a:ext uri="{FF2B5EF4-FFF2-40B4-BE49-F238E27FC236}">
                <a16:creationId xmlns:a16="http://schemas.microsoft.com/office/drawing/2014/main" id="{99245202-12A9-3F44-9EEF-30F8B3164DD4}"/>
              </a:ext>
            </a:extLst>
          </p:cNvPr>
          <p:cNvSpPr>
            <a:spLocks noGrp="1"/>
          </p:cNvSpPr>
          <p:nvPr>
            <p:ph type="sldNum" sz="quarter" idx="10"/>
          </p:nvPr>
        </p:nvSpPr>
        <p:spPr/>
        <p:txBody>
          <a:bodyPr/>
          <a:lstStyle/>
          <a:p>
            <a:fld id="{2BE017B6-6466-CA44-A203-DCC007137B39}" type="slidenum">
              <a:rPr lang="en-US" smtClean="0"/>
              <a:pPr/>
              <a:t>17</a:t>
            </a:fld>
            <a:endParaRPr lang="en-US" dirty="0"/>
          </a:p>
        </p:txBody>
      </p:sp>
      <p:sp>
        <p:nvSpPr>
          <p:cNvPr id="4" name="Title 3">
            <a:extLst>
              <a:ext uri="{FF2B5EF4-FFF2-40B4-BE49-F238E27FC236}">
                <a16:creationId xmlns:a16="http://schemas.microsoft.com/office/drawing/2014/main" id="{C611BF3E-2A48-6844-A187-E13476C2CEB3}"/>
              </a:ext>
            </a:extLst>
          </p:cNvPr>
          <p:cNvSpPr>
            <a:spLocks noGrp="1"/>
          </p:cNvSpPr>
          <p:nvPr>
            <p:ph type="title"/>
          </p:nvPr>
        </p:nvSpPr>
        <p:spPr/>
        <p:txBody>
          <a:bodyPr/>
          <a:lstStyle/>
          <a:p>
            <a:r>
              <a:rPr lang="en-US" dirty="0"/>
              <a:t>Step 4</a:t>
            </a:r>
          </a:p>
        </p:txBody>
      </p:sp>
      <p:sp>
        <p:nvSpPr>
          <p:cNvPr id="5" name="Rectangle 4">
            <a:extLst>
              <a:ext uri="{FF2B5EF4-FFF2-40B4-BE49-F238E27FC236}">
                <a16:creationId xmlns:a16="http://schemas.microsoft.com/office/drawing/2014/main" id="{457861C3-31DF-6F49-AA1E-52BB24344621}"/>
              </a:ext>
            </a:extLst>
          </p:cNvPr>
          <p:cNvSpPr/>
          <p:nvPr/>
        </p:nvSpPr>
        <p:spPr>
          <a:xfrm>
            <a:off x="838200" y="5630232"/>
            <a:ext cx="6908800" cy="338554"/>
          </a:xfrm>
          <a:prstGeom prst="rect">
            <a:avLst/>
          </a:prstGeom>
        </p:spPr>
        <p:txBody>
          <a:bodyPr wrap="square">
            <a:spAutoFit/>
          </a:bodyPr>
          <a:lstStyle/>
          <a:p>
            <a:r>
              <a:rPr lang="en-US" sz="1600" u="sng" dirty="0">
                <a:solidFill>
                  <a:srgbClr val="1A466C"/>
                </a:solidFill>
                <a:hlinkClick r:id="rId2"/>
              </a:rPr>
              <a:t>https://machinelearningmastery.com/machine-learning-in-python-step-by-step/</a:t>
            </a:r>
            <a:endParaRPr lang="en-US" sz="1600" b="0" i="0" dirty="0">
              <a:solidFill>
                <a:srgbClr val="000000"/>
              </a:solidFill>
              <a:effectLst/>
            </a:endParaRPr>
          </a:p>
        </p:txBody>
      </p:sp>
    </p:spTree>
    <p:extLst>
      <p:ext uri="{BB962C8B-B14F-4D97-AF65-F5344CB8AC3E}">
        <p14:creationId xmlns:p14="http://schemas.microsoft.com/office/powerpoint/2010/main" val="265395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0A0239-196B-D14C-9C9C-BFFAF2035BAD}"/>
              </a:ext>
            </a:extLst>
          </p:cNvPr>
          <p:cNvSpPr>
            <a:spLocks noGrp="1"/>
          </p:cNvSpPr>
          <p:nvPr>
            <p:ph idx="1"/>
          </p:nvPr>
        </p:nvSpPr>
        <p:spPr>
          <a:xfrm>
            <a:off x="838200" y="1692001"/>
            <a:ext cx="9753600" cy="4800874"/>
          </a:xfrm>
        </p:spPr>
        <p:txBody>
          <a:bodyPr>
            <a:normAutofit lnSpcReduction="10000"/>
          </a:bodyPr>
          <a:lstStyle/>
          <a:p>
            <a:r>
              <a:rPr lang="en-US" b="1" dirty="0"/>
              <a:t>Data Modeling/Analysis</a:t>
            </a:r>
          </a:p>
          <a:p>
            <a:r>
              <a:rPr lang="en-US" dirty="0"/>
              <a:t>Create Training &amp; Testing/Validation Set</a:t>
            </a: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dirty="0"/>
              <a:t>Build &amp; Evaluate Models - Better to apply several models on data set, compare accuracy against one another, and then select final model to apply on testing data set.</a:t>
            </a:r>
          </a:p>
          <a:p>
            <a:endParaRPr lang="en-US" dirty="0"/>
          </a:p>
        </p:txBody>
      </p:sp>
      <p:sp>
        <p:nvSpPr>
          <p:cNvPr id="3" name="Slide Number Placeholder 2">
            <a:extLst>
              <a:ext uri="{FF2B5EF4-FFF2-40B4-BE49-F238E27FC236}">
                <a16:creationId xmlns:a16="http://schemas.microsoft.com/office/drawing/2014/main" id="{DBE6A85B-9F85-AA45-9622-E019540D3969}"/>
              </a:ext>
            </a:extLst>
          </p:cNvPr>
          <p:cNvSpPr>
            <a:spLocks noGrp="1"/>
          </p:cNvSpPr>
          <p:nvPr>
            <p:ph type="sldNum" sz="quarter" idx="10"/>
          </p:nvPr>
        </p:nvSpPr>
        <p:spPr/>
        <p:txBody>
          <a:bodyPr/>
          <a:lstStyle/>
          <a:p>
            <a:fld id="{2BE017B6-6466-CA44-A203-DCC007137B39}" type="slidenum">
              <a:rPr lang="en-US" smtClean="0"/>
              <a:pPr/>
              <a:t>18</a:t>
            </a:fld>
            <a:endParaRPr lang="en-US" dirty="0"/>
          </a:p>
        </p:txBody>
      </p:sp>
      <p:sp>
        <p:nvSpPr>
          <p:cNvPr id="4" name="Title 3">
            <a:extLst>
              <a:ext uri="{FF2B5EF4-FFF2-40B4-BE49-F238E27FC236}">
                <a16:creationId xmlns:a16="http://schemas.microsoft.com/office/drawing/2014/main" id="{5FB9370A-3371-3F4D-A5D0-2E393BE37DF3}"/>
              </a:ext>
            </a:extLst>
          </p:cNvPr>
          <p:cNvSpPr>
            <a:spLocks noGrp="1"/>
          </p:cNvSpPr>
          <p:nvPr>
            <p:ph type="title"/>
          </p:nvPr>
        </p:nvSpPr>
        <p:spPr/>
        <p:txBody>
          <a:bodyPr/>
          <a:lstStyle/>
          <a:p>
            <a:r>
              <a:rPr lang="en-US" dirty="0"/>
              <a:t>Step 5</a:t>
            </a:r>
          </a:p>
        </p:txBody>
      </p:sp>
      <p:sp>
        <p:nvSpPr>
          <p:cNvPr id="5" name="TextBox 4">
            <a:extLst>
              <a:ext uri="{FF2B5EF4-FFF2-40B4-BE49-F238E27FC236}">
                <a16:creationId xmlns:a16="http://schemas.microsoft.com/office/drawing/2014/main" id="{5BBBD86D-BAED-4541-8CE2-54915D70599C}"/>
              </a:ext>
            </a:extLst>
          </p:cNvPr>
          <p:cNvSpPr txBox="1"/>
          <p:nvPr/>
        </p:nvSpPr>
        <p:spPr>
          <a:xfrm>
            <a:off x="1184857" y="2737370"/>
            <a:ext cx="5576552" cy="2246769"/>
          </a:xfrm>
          <a:prstGeom prst="rect">
            <a:avLst/>
          </a:prstGeom>
          <a:solidFill>
            <a:schemeClr val="bg2"/>
          </a:solidFill>
        </p:spPr>
        <p:txBody>
          <a:bodyPr wrap="square" rtlCol="0">
            <a:spAutoFit/>
          </a:bodyPr>
          <a:lstStyle/>
          <a:p>
            <a:r>
              <a:rPr lang="en-US" sz="2000" dirty="0"/>
              <a:t># Split-out training &amp; validation datasets</a:t>
            </a:r>
          </a:p>
          <a:p>
            <a:r>
              <a:rPr lang="en-US" sz="2000" dirty="0"/>
              <a:t>array = </a:t>
            </a:r>
            <a:r>
              <a:rPr lang="en-US" sz="2000" dirty="0" err="1"/>
              <a:t>dataset.values</a:t>
            </a:r>
            <a:endParaRPr lang="en-US" sz="2000" dirty="0"/>
          </a:p>
          <a:p>
            <a:r>
              <a:rPr lang="en-US" sz="2000" dirty="0"/>
              <a:t>X = array[:,0:4]</a:t>
            </a:r>
          </a:p>
          <a:p>
            <a:r>
              <a:rPr lang="en-US" sz="2000" dirty="0"/>
              <a:t>y = array[:,4]</a:t>
            </a:r>
          </a:p>
          <a:p>
            <a:r>
              <a:rPr lang="en-US" sz="2000" dirty="0" err="1"/>
              <a:t>X_train</a:t>
            </a:r>
            <a:r>
              <a:rPr lang="en-US" sz="2000" dirty="0"/>
              <a:t>, </a:t>
            </a:r>
            <a:r>
              <a:rPr lang="en-US" sz="2000" dirty="0" err="1"/>
              <a:t>X_validation</a:t>
            </a:r>
            <a:r>
              <a:rPr lang="en-US" sz="2000" dirty="0"/>
              <a:t>, </a:t>
            </a:r>
            <a:r>
              <a:rPr lang="en-US" sz="2000" dirty="0" err="1"/>
              <a:t>Y_train</a:t>
            </a:r>
            <a:r>
              <a:rPr lang="en-US" sz="2000" dirty="0"/>
              <a:t>, </a:t>
            </a:r>
            <a:r>
              <a:rPr lang="en-US" sz="2000" dirty="0" err="1"/>
              <a:t>Y_validation</a:t>
            </a:r>
            <a:r>
              <a:rPr lang="en-US" sz="2000" dirty="0"/>
              <a:t> = </a:t>
            </a:r>
            <a:r>
              <a:rPr lang="en-US" sz="2000" dirty="0" err="1"/>
              <a:t>train_test_split</a:t>
            </a:r>
            <a:r>
              <a:rPr lang="en-US" sz="2000" dirty="0"/>
              <a:t>(X, y, </a:t>
            </a:r>
            <a:r>
              <a:rPr lang="en-US" sz="2000" dirty="0" err="1"/>
              <a:t>test_size</a:t>
            </a:r>
            <a:r>
              <a:rPr lang="en-US" sz="2000" dirty="0"/>
              <a:t>=0.20, </a:t>
            </a:r>
            <a:r>
              <a:rPr lang="en-US" sz="2000" dirty="0" err="1"/>
              <a:t>random_state</a:t>
            </a:r>
            <a:r>
              <a:rPr lang="en-US" sz="2000" dirty="0"/>
              <a:t>=1)</a:t>
            </a:r>
          </a:p>
        </p:txBody>
      </p:sp>
    </p:spTree>
    <p:extLst>
      <p:ext uri="{BB962C8B-B14F-4D97-AF65-F5344CB8AC3E}">
        <p14:creationId xmlns:p14="http://schemas.microsoft.com/office/powerpoint/2010/main" val="328833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2514F-7B2F-834C-BB82-E4F82DB055F8}"/>
              </a:ext>
            </a:extLst>
          </p:cNvPr>
          <p:cNvSpPr>
            <a:spLocks noGrp="1"/>
          </p:cNvSpPr>
          <p:nvPr>
            <p:ph idx="1"/>
          </p:nvPr>
        </p:nvSpPr>
        <p:spPr>
          <a:xfrm>
            <a:off x="838200" y="1692001"/>
            <a:ext cx="9740900" cy="4800874"/>
          </a:xfrm>
        </p:spPr>
        <p:txBody>
          <a:bodyPr>
            <a:normAutofit lnSpcReduction="10000"/>
          </a:bodyPr>
          <a:lstStyle/>
          <a:p>
            <a:r>
              <a:rPr lang="en-US" dirty="0"/>
              <a:t>Logistic Regression (</a:t>
            </a:r>
            <a:r>
              <a:rPr lang="en-US" b="1" dirty="0"/>
              <a:t>LR</a:t>
            </a:r>
            <a:r>
              <a:rPr lang="en-US" dirty="0"/>
              <a:t>).</a:t>
            </a:r>
          </a:p>
          <a:p>
            <a:r>
              <a:rPr lang="en-US" dirty="0"/>
              <a:t>Linear Discriminant Analysis (</a:t>
            </a:r>
            <a:r>
              <a:rPr lang="en-US" b="1" dirty="0"/>
              <a:t>LDA</a:t>
            </a:r>
            <a:r>
              <a:rPr lang="en-US" dirty="0"/>
              <a:t>).</a:t>
            </a:r>
          </a:p>
          <a:p>
            <a:r>
              <a:rPr lang="en-US" dirty="0"/>
              <a:t>K-Nearest Neighbors (</a:t>
            </a:r>
            <a:r>
              <a:rPr lang="en-US" b="1" dirty="0"/>
              <a:t>KNN</a:t>
            </a:r>
            <a:r>
              <a:rPr lang="en-US" dirty="0"/>
              <a:t>).</a:t>
            </a:r>
          </a:p>
          <a:p>
            <a:r>
              <a:rPr lang="en-US" dirty="0"/>
              <a:t>Classification and Regression Trees (</a:t>
            </a:r>
            <a:r>
              <a:rPr lang="en-US" b="1" dirty="0"/>
              <a:t>CART</a:t>
            </a:r>
            <a:r>
              <a:rPr lang="en-US" dirty="0"/>
              <a:t>).</a:t>
            </a:r>
          </a:p>
          <a:p>
            <a:r>
              <a:rPr lang="en-US" dirty="0"/>
              <a:t>Gaussian Naive Bayes (</a:t>
            </a:r>
            <a:r>
              <a:rPr lang="en-US" b="1" dirty="0"/>
              <a:t>NB</a:t>
            </a:r>
            <a:r>
              <a:rPr lang="en-US" dirty="0"/>
              <a:t>).</a:t>
            </a:r>
          </a:p>
          <a:p>
            <a:r>
              <a:rPr lang="en-US" dirty="0"/>
              <a:t>Support Vector Machines (</a:t>
            </a:r>
            <a:r>
              <a:rPr lang="en-US" b="1" dirty="0"/>
              <a:t>SVM</a:t>
            </a:r>
            <a:r>
              <a:rPr lang="en-US" dirty="0"/>
              <a:t>).</a:t>
            </a:r>
            <a:br>
              <a:rPr lang="en-US" dirty="0"/>
            </a:br>
            <a:endParaRPr lang="en-US" dirty="0"/>
          </a:p>
          <a:p>
            <a:r>
              <a:rPr lang="en-US" dirty="0"/>
              <a:t>Good mixture of simple linear (LR and LDA), and nonlinear (KNN, CART, NB and SVM) algorithms.</a:t>
            </a:r>
          </a:p>
          <a:p>
            <a:r>
              <a:rPr lang="en-US" dirty="0"/>
              <a:t>Select the </a:t>
            </a:r>
            <a:r>
              <a:rPr lang="en-US" b="1" dirty="0"/>
              <a:t>best model </a:t>
            </a:r>
            <a:r>
              <a:rPr lang="en-US" dirty="0"/>
              <a:t>based on accuracy.</a:t>
            </a:r>
          </a:p>
        </p:txBody>
      </p:sp>
      <p:sp>
        <p:nvSpPr>
          <p:cNvPr id="3" name="Slide Number Placeholder 2">
            <a:extLst>
              <a:ext uri="{FF2B5EF4-FFF2-40B4-BE49-F238E27FC236}">
                <a16:creationId xmlns:a16="http://schemas.microsoft.com/office/drawing/2014/main" id="{5D5D8607-5DE9-CF44-BD36-30796110F86F}"/>
              </a:ext>
            </a:extLst>
          </p:cNvPr>
          <p:cNvSpPr>
            <a:spLocks noGrp="1"/>
          </p:cNvSpPr>
          <p:nvPr>
            <p:ph type="sldNum" sz="quarter" idx="10"/>
          </p:nvPr>
        </p:nvSpPr>
        <p:spPr/>
        <p:txBody>
          <a:bodyPr/>
          <a:lstStyle/>
          <a:p>
            <a:fld id="{2BE017B6-6466-CA44-A203-DCC007137B39}" type="slidenum">
              <a:rPr lang="en-US" smtClean="0"/>
              <a:pPr/>
              <a:t>19</a:t>
            </a:fld>
            <a:endParaRPr lang="en-US" dirty="0"/>
          </a:p>
        </p:txBody>
      </p:sp>
      <p:sp>
        <p:nvSpPr>
          <p:cNvPr id="4" name="Title 3">
            <a:extLst>
              <a:ext uri="{FF2B5EF4-FFF2-40B4-BE49-F238E27FC236}">
                <a16:creationId xmlns:a16="http://schemas.microsoft.com/office/drawing/2014/main" id="{0A902FFB-5BAF-A44D-BB86-C05A245206E8}"/>
              </a:ext>
            </a:extLst>
          </p:cNvPr>
          <p:cNvSpPr>
            <a:spLocks noGrp="1"/>
          </p:cNvSpPr>
          <p:nvPr>
            <p:ph type="title"/>
          </p:nvPr>
        </p:nvSpPr>
        <p:spPr/>
        <p:txBody>
          <a:bodyPr/>
          <a:lstStyle/>
          <a:p>
            <a:r>
              <a:rPr lang="en-US" dirty="0"/>
              <a:t>Six Algorithms Applied</a:t>
            </a:r>
          </a:p>
        </p:txBody>
      </p:sp>
    </p:spTree>
    <p:extLst>
      <p:ext uri="{BB962C8B-B14F-4D97-AF65-F5344CB8AC3E}">
        <p14:creationId xmlns:p14="http://schemas.microsoft.com/office/powerpoint/2010/main" val="181710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551DA-6A33-0541-89FB-14C84EAB195E}"/>
              </a:ext>
            </a:extLst>
          </p:cNvPr>
          <p:cNvSpPr>
            <a:spLocks noGrp="1"/>
          </p:cNvSpPr>
          <p:nvPr>
            <p:ph idx="1"/>
          </p:nvPr>
        </p:nvSpPr>
        <p:spPr>
          <a:xfrm>
            <a:off x="838200" y="1692001"/>
            <a:ext cx="10515600" cy="682899"/>
          </a:xfrm>
        </p:spPr>
        <p:txBody>
          <a:bodyPr/>
          <a:lstStyle/>
          <a:p>
            <a:r>
              <a:rPr lang="en-US" b="1" dirty="0"/>
              <a:t>Make &amp; Evaluate Predictions and Communicate</a:t>
            </a:r>
            <a:endParaRPr lang="en-US" dirty="0"/>
          </a:p>
        </p:txBody>
      </p:sp>
      <p:sp>
        <p:nvSpPr>
          <p:cNvPr id="3" name="Slide Number Placeholder 2">
            <a:extLst>
              <a:ext uri="{FF2B5EF4-FFF2-40B4-BE49-F238E27FC236}">
                <a16:creationId xmlns:a16="http://schemas.microsoft.com/office/drawing/2014/main" id="{40451935-86F9-7D49-82B4-CB2A5BF0A62B}"/>
              </a:ext>
            </a:extLst>
          </p:cNvPr>
          <p:cNvSpPr>
            <a:spLocks noGrp="1"/>
          </p:cNvSpPr>
          <p:nvPr>
            <p:ph type="sldNum" sz="quarter" idx="10"/>
          </p:nvPr>
        </p:nvSpPr>
        <p:spPr/>
        <p:txBody>
          <a:bodyPr/>
          <a:lstStyle/>
          <a:p>
            <a:fld id="{2BE017B6-6466-CA44-A203-DCC007137B39}" type="slidenum">
              <a:rPr lang="en-US" smtClean="0"/>
              <a:pPr/>
              <a:t>20</a:t>
            </a:fld>
            <a:endParaRPr lang="en-US" dirty="0"/>
          </a:p>
        </p:txBody>
      </p:sp>
      <p:sp>
        <p:nvSpPr>
          <p:cNvPr id="4" name="Title 3">
            <a:extLst>
              <a:ext uri="{FF2B5EF4-FFF2-40B4-BE49-F238E27FC236}">
                <a16:creationId xmlns:a16="http://schemas.microsoft.com/office/drawing/2014/main" id="{66A046A0-B99F-9243-A619-F2F92C9EEB26}"/>
              </a:ext>
            </a:extLst>
          </p:cNvPr>
          <p:cNvSpPr>
            <a:spLocks noGrp="1"/>
          </p:cNvSpPr>
          <p:nvPr>
            <p:ph type="title"/>
          </p:nvPr>
        </p:nvSpPr>
        <p:spPr/>
        <p:txBody>
          <a:bodyPr/>
          <a:lstStyle/>
          <a:p>
            <a:r>
              <a:rPr lang="en-US" dirty="0"/>
              <a:t>Step 6</a:t>
            </a:r>
          </a:p>
        </p:txBody>
      </p:sp>
      <p:sp>
        <p:nvSpPr>
          <p:cNvPr id="5" name="TextBox 4">
            <a:extLst>
              <a:ext uri="{FF2B5EF4-FFF2-40B4-BE49-F238E27FC236}">
                <a16:creationId xmlns:a16="http://schemas.microsoft.com/office/drawing/2014/main" id="{FDB85D10-3C58-A544-933B-B8C6BFE51CEA}"/>
              </a:ext>
            </a:extLst>
          </p:cNvPr>
          <p:cNvSpPr txBox="1"/>
          <p:nvPr/>
        </p:nvSpPr>
        <p:spPr>
          <a:xfrm>
            <a:off x="838200" y="2305615"/>
            <a:ext cx="5461000" cy="1938992"/>
          </a:xfrm>
          <a:prstGeom prst="rect">
            <a:avLst/>
          </a:prstGeom>
          <a:solidFill>
            <a:schemeClr val="bg2"/>
          </a:solidFill>
        </p:spPr>
        <p:txBody>
          <a:bodyPr wrap="square" rtlCol="0">
            <a:spAutoFit/>
          </a:bodyPr>
          <a:lstStyle/>
          <a:p>
            <a:r>
              <a:rPr lang="en-US" sz="2000" dirty="0"/>
              <a:t># Fit the SVM model on the entire training dataset # and </a:t>
            </a:r>
            <a:r>
              <a:rPr lang="en-US" sz="2000" b="1" dirty="0"/>
              <a:t>make predictions </a:t>
            </a:r>
            <a:r>
              <a:rPr lang="en-US" sz="2000" dirty="0"/>
              <a:t>on the validation dataset.</a:t>
            </a:r>
            <a:br>
              <a:rPr lang="en-US" sz="2000" dirty="0"/>
            </a:br>
            <a:endParaRPr lang="en-US" sz="2000" dirty="0"/>
          </a:p>
          <a:p>
            <a:r>
              <a:rPr lang="en-US" sz="2000" dirty="0"/>
              <a:t>model = SVC(gamma='auto')</a:t>
            </a:r>
          </a:p>
          <a:p>
            <a:r>
              <a:rPr lang="en-US" sz="2000" dirty="0" err="1"/>
              <a:t>model.fit</a:t>
            </a:r>
            <a:r>
              <a:rPr lang="en-US" sz="2000" dirty="0"/>
              <a:t>(</a:t>
            </a:r>
            <a:r>
              <a:rPr lang="en-US" sz="2000" dirty="0" err="1"/>
              <a:t>X_train</a:t>
            </a:r>
            <a:r>
              <a:rPr lang="en-US" sz="2000" dirty="0"/>
              <a:t>, </a:t>
            </a:r>
            <a:r>
              <a:rPr lang="en-US" sz="2000" dirty="0" err="1"/>
              <a:t>Y_train</a:t>
            </a:r>
            <a:r>
              <a:rPr lang="en-US" sz="2000" dirty="0"/>
              <a:t>)</a:t>
            </a:r>
          </a:p>
          <a:p>
            <a:r>
              <a:rPr lang="en-US" sz="2000" dirty="0"/>
              <a:t>predictions = </a:t>
            </a:r>
            <a:r>
              <a:rPr lang="en-US" sz="2000" dirty="0" err="1"/>
              <a:t>model.predict</a:t>
            </a:r>
            <a:r>
              <a:rPr lang="en-US" sz="2000" dirty="0"/>
              <a:t>(</a:t>
            </a:r>
            <a:r>
              <a:rPr lang="en-US" sz="2000" dirty="0" err="1"/>
              <a:t>X_validation</a:t>
            </a:r>
            <a:r>
              <a:rPr lang="en-US" sz="2000" dirty="0"/>
              <a:t>)</a:t>
            </a:r>
          </a:p>
        </p:txBody>
      </p:sp>
      <p:sp>
        <p:nvSpPr>
          <p:cNvPr id="6" name="TextBox 5">
            <a:extLst>
              <a:ext uri="{FF2B5EF4-FFF2-40B4-BE49-F238E27FC236}">
                <a16:creationId xmlns:a16="http://schemas.microsoft.com/office/drawing/2014/main" id="{04EAC143-A873-E84F-865C-D5089766B613}"/>
              </a:ext>
            </a:extLst>
          </p:cNvPr>
          <p:cNvSpPr txBox="1"/>
          <p:nvPr/>
        </p:nvSpPr>
        <p:spPr>
          <a:xfrm>
            <a:off x="6438900" y="2299830"/>
            <a:ext cx="5461000" cy="1938992"/>
          </a:xfrm>
          <a:prstGeom prst="rect">
            <a:avLst/>
          </a:prstGeom>
          <a:solidFill>
            <a:schemeClr val="bg2"/>
          </a:solidFill>
        </p:spPr>
        <p:txBody>
          <a:bodyPr wrap="square" rtlCol="0">
            <a:spAutoFit/>
          </a:bodyPr>
          <a:lstStyle/>
          <a:p>
            <a:r>
              <a:rPr lang="en-US" sz="2000" dirty="0"/>
              <a:t># </a:t>
            </a:r>
            <a:r>
              <a:rPr lang="en-US" sz="2000" b="1" dirty="0"/>
              <a:t>Evaluate predictions</a:t>
            </a:r>
            <a:br>
              <a:rPr lang="en-US" sz="2000" b="1" dirty="0"/>
            </a:br>
            <a:endParaRPr lang="en-US" sz="2000" b="1" dirty="0"/>
          </a:p>
          <a:p>
            <a:r>
              <a:rPr lang="en-US" sz="2000" dirty="0"/>
              <a:t>print(</a:t>
            </a:r>
            <a:r>
              <a:rPr lang="en-US" sz="2000" dirty="0" err="1"/>
              <a:t>accuracy_score</a:t>
            </a:r>
            <a:r>
              <a:rPr lang="en-US" sz="2000" dirty="0"/>
              <a:t>(</a:t>
            </a:r>
            <a:r>
              <a:rPr lang="en-US" sz="2000" dirty="0" err="1"/>
              <a:t>Y_validation</a:t>
            </a:r>
            <a:r>
              <a:rPr lang="en-US" sz="2000" dirty="0"/>
              <a:t>, predictions))</a:t>
            </a:r>
          </a:p>
          <a:p>
            <a:r>
              <a:rPr lang="en-US" sz="2000" dirty="0"/>
              <a:t>print(</a:t>
            </a:r>
            <a:r>
              <a:rPr lang="en-US" sz="2000" dirty="0" err="1"/>
              <a:t>confusion_matrix</a:t>
            </a:r>
            <a:r>
              <a:rPr lang="en-US" sz="2000" dirty="0"/>
              <a:t>(</a:t>
            </a:r>
            <a:r>
              <a:rPr lang="en-US" sz="2000" dirty="0" err="1"/>
              <a:t>Y_validation</a:t>
            </a:r>
            <a:r>
              <a:rPr lang="en-US" sz="2000" dirty="0"/>
              <a:t>, predictions))</a:t>
            </a:r>
          </a:p>
          <a:p>
            <a:r>
              <a:rPr lang="en-US" sz="2000" dirty="0"/>
              <a:t>print(</a:t>
            </a:r>
            <a:r>
              <a:rPr lang="en-US" sz="2000" dirty="0" err="1"/>
              <a:t>classification_report</a:t>
            </a:r>
            <a:r>
              <a:rPr lang="en-US" sz="2000" dirty="0"/>
              <a:t>(</a:t>
            </a:r>
            <a:r>
              <a:rPr lang="en-US" sz="2000" dirty="0" err="1"/>
              <a:t>Y_validation</a:t>
            </a:r>
            <a:r>
              <a:rPr lang="en-US" sz="2000" dirty="0"/>
              <a:t>, predictions))</a:t>
            </a:r>
          </a:p>
        </p:txBody>
      </p:sp>
    </p:spTree>
    <p:extLst>
      <p:ext uri="{BB962C8B-B14F-4D97-AF65-F5344CB8AC3E}">
        <p14:creationId xmlns:p14="http://schemas.microsoft.com/office/powerpoint/2010/main" val="3684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86377"/>
            <a:ext cx="10515600" cy="3956962"/>
          </a:xfrm>
        </p:spPr>
        <p:txBody>
          <a:bodyPr/>
          <a:lstStyle/>
          <a:p>
            <a:r>
              <a:rPr lang="en-US" dirty="0"/>
              <a:t>Basic introduction to Data Science</a:t>
            </a:r>
          </a:p>
          <a:p>
            <a:r>
              <a:rPr lang="en-US" dirty="0"/>
              <a:t>Introduction to Machine Learning</a:t>
            </a:r>
          </a:p>
          <a:p>
            <a:r>
              <a:rPr lang="en-US" dirty="0"/>
              <a:t>Machine Learning Algorithms</a:t>
            </a:r>
          </a:p>
          <a:p>
            <a:r>
              <a:rPr lang="en-US" dirty="0"/>
              <a:t>Relation between Data Science and Machine Learning</a:t>
            </a:r>
          </a:p>
          <a:p>
            <a:r>
              <a:rPr lang="en-US" dirty="0"/>
              <a:t>Multi-classification problem using supervised learning</a:t>
            </a:r>
          </a:p>
          <a:p>
            <a:endParaRPr lang="en-US" dirty="0"/>
          </a:p>
          <a:p>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3</a:t>
            </a:fld>
            <a:endParaRPr lang="en-US" dirty="0"/>
          </a:p>
        </p:txBody>
      </p:sp>
    </p:spTree>
    <p:extLst>
      <p:ext uri="{BB962C8B-B14F-4D97-AF65-F5344CB8AC3E}">
        <p14:creationId xmlns:p14="http://schemas.microsoft.com/office/powerpoint/2010/main" val="293432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8160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Data Science (DS)?</a:t>
            </a:r>
            <a:endParaRPr lang="en-US" dirty="0"/>
          </a:p>
        </p:txBody>
      </p:sp>
      <p:sp>
        <p:nvSpPr>
          <p:cNvPr id="6" name="Content Placeholder 5"/>
          <p:cNvSpPr>
            <a:spLocks noGrp="1"/>
          </p:cNvSpPr>
          <p:nvPr>
            <p:ph idx="1"/>
          </p:nvPr>
        </p:nvSpPr>
        <p:spPr/>
        <p:txBody>
          <a:bodyPr>
            <a:normAutofit/>
          </a:bodyPr>
          <a:lstStyle/>
          <a:p>
            <a:r>
              <a:rPr lang="en-US" dirty="0"/>
              <a:t>Art of gathering, understanding, processing, &amp; extracting value from data. </a:t>
            </a:r>
          </a:p>
          <a:p>
            <a:r>
              <a:rPr lang="en-US" dirty="0"/>
              <a:t>To visualize &amp; communicate insights from it to your organization.</a:t>
            </a:r>
          </a:p>
          <a:p>
            <a:r>
              <a:rPr lang="en-US" dirty="0"/>
              <a:t>Insights are used to further the cause of the organization, improve its workflow, &amp; drive strategic decision making in the organization.</a:t>
            </a:r>
          </a:p>
        </p:txBody>
      </p:sp>
      <p:sp>
        <p:nvSpPr>
          <p:cNvPr id="4" name="Slide Number Placeholder 3"/>
          <p:cNvSpPr>
            <a:spLocks noGrp="1"/>
          </p:cNvSpPr>
          <p:nvPr>
            <p:ph type="sldNum" sz="quarter" idx="10"/>
          </p:nvPr>
        </p:nvSpPr>
        <p:spPr/>
        <p:txBody>
          <a:bodyPr/>
          <a:lstStyle/>
          <a:p>
            <a:fld id="{2BE017B6-6466-CA44-A203-DCC007137B39}" type="slidenum">
              <a:rPr lang="en-US" smtClean="0"/>
              <a:pPr/>
              <a:t>4</a:t>
            </a:fld>
            <a:endParaRPr lang="en-US" dirty="0"/>
          </a:p>
        </p:txBody>
      </p:sp>
    </p:spTree>
    <p:extLst>
      <p:ext uri="{BB962C8B-B14F-4D97-AF65-F5344CB8AC3E}">
        <p14:creationId xmlns:p14="http://schemas.microsoft.com/office/powerpoint/2010/main" val="3633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6E76-3F12-B54B-BD6D-907DFF7E35B4}"/>
              </a:ext>
            </a:extLst>
          </p:cNvPr>
          <p:cNvSpPr>
            <a:spLocks noGrp="1"/>
          </p:cNvSpPr>
          <p:nvPr>
            <p:ph type="title"/>
          </p:nvPr>
        </p:nvSpPr>
        <p:spPr>
          <a:xfrm>
            <a:off x="128790" y="365125"/>
            <a:ext cx="5653944" cy="1325563"/>
          </a:xfrm>
        </p:spPr>
        <p:txBody>
          <a:bodyPr/>
          <a:lstStyle/>
          <a:p>
            <a:r>
              <a:rPr lang="en-US" dirty="0"/>
              <a:t>Data Science Life Cycle</a:t>
            </a:r>
          </a:p>
        </p:txBody>
      </p:sp>
      <p:sp>
        <p:nvSpPr>
          <p:cNvPr id="3" name="Content Placeholder 2">
            <a:extLst>
              <a:ext uri="{FF2B5EF4-FFF2-40B4-BE49-F238E27FC236}">
                <a16:creationId xmlns:a16="http://schemas.microsoft.com/office/drawing/2014/main" id="{6B139134-4C3D-B347-955D-8EFC3EFE0F53}"/>
              </a:ext>
            </a:extLst>
          </p:cNvPr>
          <p:cNvSpPr>
            <a:spLocks noGrp="1"/>
          </p:cNvSpPr>
          <p:nvPr>
            <p:ph sz="half" idx="1"/>
          </p:nvPr>
        </p:nvSpPr>
        <p:spPr>
          <a:xfrm>
            <a:off x="128789" y="1825625"/>
            <a:ext cx="5821249" cy="4351338"/>
          </a:xfrm>
        </p:spPr>
        <p:txBody>
          <a:bodyPr/>
          <a:lstStyle/>
          <a:p>
            <a:r>
              <a:rPr lang="en-US" b="1" dirty="0"/>
              <a:t>Capture</a:t>
            </a:r>
            <a:r>
              <a:rPr lang="en-US" dirty="0"/>
              <a:t> - Data Collection/Gathering</a:t>
            </a:r>
          </a:p>
          <a:p>
            <a:r>
              <a:rPr lang="en-US" b="1" dirty="0"/>
              <a:t>Maintain</a:t>
            </a:r>
            <a:r>
              <a:rPr lang="en-US" dirty="0"/>
              <a:t> - Data Processing/Cleaning</a:t>
            </a:r>
          </a:p>
          <a:p>
            <a:r>
              <a:rPr lang="en-US" b="1" dirty="0"/>
              <a:t>Process</a:t>
            </a:r>
            <a:r>
              <a:rPr lang="en-US" dirty="0"/>
              <a:t> - Data Exploration/Mining</a:t>
            </a:r>
          </a:p>
          <a:p>
            <a:r>
              <a:rPr lang="en-US" b="1" dirty="0"/>
              <a:t>Analyze</a:t>
            </a:r>
            <a:r>
              <a:rPr lang="en-US" dirty="0"/>
              <a:t> - Data Analysis/Interpretation</a:t>
            </a:r>
          </a:p>
          <a:p>
            <a:r>
              <a:rPr lang="en-US" b="1" dirty="0"/>
              <a:t>Communicate</a:t>
            </a:r>
            <a:r>
              <a:rPr lang="en-US" dirty="0"/>
              <a:t> - Data Communication/Visualization</a:t>
            </a:r>
          </a:p>
          <a:p>
            <a:endParaRPr lang="en-US" dirty="0"/>
          </a:p>
        </p:txBody>
      </p:sp>
      <p:pic>
        <p:nvPicPr>
          <p:cNvPr id="7" name="Content Placeholder 6">
            <a:extLst>
              <a:ext uri="{FF2B5EF4-FFF2-40B4-BE49-F238E27FC236}">
                <a16:creationId xmlns:a16="http://schemas.microsoft.com/office/drawing/2014/main" id="{902C6B8F-1D8C-8E41-8955-9DEE3D2D0613}"/>
              </a:ext>
            </a:extLst>
          </p:cNvPr>
          <p:cNvPicPr>
            <a:picLocks noGrp="1" noChangeAspect="1"/>
          </p:cNvPicPr>
          <p:nvPr>
            <p:ph sz="half" idx="2"/>
          </p:nvPr>
        </p:nvPicPr>
        <p:blipFill>
          <a:blip r:embed="rId3"/>
          <a:stretch>
            <a:fillRect/>
          </a:stretch>
        </p:blipFill>
        <p:spPr>
          <a:xfrm>
            <a:off x="6181158" y="303951"/>
            <a:ext cx="5929295" cy="4351338"/>
          </a:xfrm>
        </p:spPr>
      </p:pic>
      <p:sp>
        <p:nvSpPr>
          <p:cNvPr id="5" name="Slide Number Placeholder 4">
            <a:extLst>
              <a:ext uri="{FF2B5EF4-FFF2-40B4-BE49-F238E27FC236}">
                <a16:creationId xmlns:a16="http://schemas.microsoft.com/office/drawing/2014/main" id="{18468D68-D0FE-274D-B9D4-758D3C00E7B8}"/>
              </a:ext>
            </a:extLst>
          </p:cNvPr>
          <p:cNvSpPr>
            <a:spLocks noGrp="1"/>
          </p:cNvSpPr>
          <p:nvPr>
            <p:ph type="sldNum" sz="quarter" idx="10"/>
          </p:nvPr>
        </p:nvSpPr>
        <p:spPr/>
        <p:txBody>
          <a:bodyPr/>
          <a:lstStyle/>
          <a:p>
            <a:fld id="{2BE017B6-6466-CA44-A203-DCC007137B39}" type="slidenum">
              <a:rPr lang="en-US" smtClean="0"/>
              <a:pPr/>
              <a:t>5</a:t>
            </a:fld>
            <a:endParaRPr lang="en-US" dirty="0"/>
          </a:p>
        </p:txBody>
      </p:sp>
      <p:sp>
        <p:nvSpPr>
          <p:cNvPr id="8" name="Rectangle 7">
            <a:extLst>
              <a:ext uri="{FF2B5EF4-FFF2-40B4-BE49-F238E27FC236}">
                <a16:creationId xmlns:a16="http://schemas.microsoft.com/office/drawing/2014/main" id="{8865DE74-8AF2-BA4B-8644-2C2EAAA59622}"/>
              </a:ext>
            </a:extLst>
          </p:cNvPr>
          <p:cNvSpPr/>
          <p:nvPr/>
        </p:nvSpPr>
        <p:spPr>
          <a:xfrm>
            <a:off x="6252043" y="4911061"/>
            <a:ext cx="5708137" cy="369332"/>
          </a:xfrm>
          <a:prstGeom prst="rect">
            <a:avLst/>
          </a:prstGeom>
        </p:spPr>
        <p:txBody>
          <a:bodyPr wrap="square">
            <a:spAutoFit/>
          </a:bodyPr>
          <a:lstStyle/>
          <a:p>
            <a:r>
              <a:rPr lang="en-US" dirty="0">
                <a:solidFill>
                  <a:srgbClr val="000000"/>
                </a:solidFill>
                <a:latin typeface="Helvetica Neue" panose="02000503000000020004" pitchFamily="2" charset="0"/>
              </a:rPr>
              <a:t> </a:t>
            </a:r>
            <a:r>
              <a:rPr lang="en-US" sz="1600" u="sng" dirty="0">
                <a:solidFill>
                  <a:srgbClr val="296EAA"/>
                </a:solidFill>
                <a:hlinkClick r:id="rId4"/>
              </a:rPr>
              <a:t>https://datascience.berkeley.edu/about/what-is-data-science/</a:t>
            </a:r>
            <a:endParaRPr lang="en-US" sz="1600" dirty="0"/>
          </a:p>
        </p:txBody>
      </p:sp>
    </p:spTree>
    <p:extLst>
      <p:ext uri="{BB962C8B-B14F-4D97-AF65-F5344CB8AC3E}">
        <p14:creationId xmlns:p14="http://schemas.microsoft.com/office/powerpoint/2010/main" val="322744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9673"/>
            <a:ext cx="10515600" cy="733779"/>
          </a:xfrm>
        </p:spPr>
        <p:txBody>
          <a:bodyPr/>
          <a:lstStyle/>
          <a:p>
            <a:r>
              <a:rPr lang="en-US" b="1" dirty="0"/>
              <a:t>What is Machine Learning (ML)?</a:t>
            </a:r>
            <a:endParaRPr lang="en-US" dirty="0"/>
          </a:p>
        </p:txBody>
      </p:sp>
      <p:sp>
        <p:nvSpPr>
          <p:cNvPr id="6" name="Content Placeholder 5"/>
          <p:cNvSpPr>
            <a:spLocks noGrp="1"/>
          </p:cNvSpPr>
          <p:nvPr>
            <p:ph idx="1"/>
          </p:nvPr>
        </p:nvSpPr>
        <p:spPr>
          <a:xfrm>
            <a:off x="540916" y="1692001"/>
            <a:ext cx="11410682" cy="4142129"/>
          </a:xfrm>
        </p:spPr>
        <p:txBody>
          <a:bodyPr/>
          <a:lstStyle/>
          <a:p>
            <a:r>
              <a:rPr lang="en-US" dirty="0"/>
              <a:t>Extracting knowledge from data, finding &amp; applying patterns to data to make </a:t>
            </a:r>
            <a:r>
              <a:rPr lang="en-US" b="1" i="1" dirty="0"/>
              <a:t>highly educated guesses </a:t>
            </a:r>
            <a:r>
              <a:rPr lang="en-US" dirty="0"/>
              <a:t>about what one might want next. </a:t>
            </a:r>
          </a:p>
          <a:p>
            <a:r>
              <a:rPr lang="en-US" dirty="0"/>
              <a:t>Data can include numbers, words, images, clicks, or anything that can be digitally stored. </a:t>
            </a:r>
          </a:p>
          <a:p>
            <a:r>
              <a:rPr lang="en-US" dirty="0"/>
              <a:t>ML algorithms use statistics to find patterns in huge amounts of such data.</a:t>
            </a:r>
          </a:p>
          <a:p>
            <a:r>
              <a:rPr lang="en-US" dirty="0"/>
              <a:t>From movie recommendations, to what food to order, or which product to buy - modern websites and devices have ML algorithms at their core.</a:t>
            </a:r>
          </a:p>
          <a:p>
            <a:r>
              <a:rPr lang="en-US" dirty="0"/>
              <a:t>Facebook, Amazon, Netflix, contain multiple ML models in nearly every part of their site.</a:t>
            </a:r>
          </a:p>
          <a:p>
            <a:endParaRPr lang="en-US" sz="3000" dirty="0"/>
          </a:p>
          <a:p>
            <a:pPr marL="0" indent="0">
              <a:buNone/>
            </a:pPr>
            <a:endParaRPr lang="en-US" dirty="0"/>
          </a:p>
        </p:txBody>
      </p:sp>
      <p:sp>
        <p:nvSpPr>
          <p:cNvPr id="3" name="Slide Number Placeholder 2"/>
          <p:cNvSpPr>
            <a:spLocks noGrp="1"/>
          </p:cNvSpPr>
          <p:nvPr>
            <p:ph type="sldNum" sz="quarter" idx="10"/>
          </p:nvPr>
        </p:nvSpPr>
        <p:spPr/>
        <p:txBody>
          <a:bodyPr/>
          <a:lstStyle/>
          <a:p>
            <a:fld id="{2BE017B6-6466-CA44-A203-DCC007137B39}" type="slidenum">
              <a:rPr lang="en-US" smtClean="0"/>
              <a:pPr/>
              <a:t>6</a:t>
            </a:fld>
            <a:endParaRPr lang="en-US" dirty="0"/>
          </a:p>
        </p:txBody>
      </p:sp>
      <p:sp>
        <p:nvSpPr>
          <p:cNvPr id="4" name="Rectangle 3">
            <a:extLst>
              <a:ext uri="{FF2B5EF4-FFF2-40B4-BE49-F238E27FC236}">
                <a16:creationId xmlns:a16="http://schemas.microsoft.com/office/drawing/2014/main" id="{DB92C4A0-AB47-8147-9A16-8D11E2A36454}"/>
              </a:ext>
            </a:extLst>
          </p:cNvPr>
          <p:cNvSpPr/>
          <p:nvPr/>
        </p:nvSpPr>
        <p:spPr>
          <a:xfrm>
            <a:off x="496195" y="5951320"/>
            <a:ext cx="9974330" cy="338554"/>
          </a:xfrm>
          <a:prstGeom prst="rect">
            <a:avLst/>
          </a:prstGeom>
        </p:spPr>
        <p:txBody>
          <a:bodyPr wrap="square">
            <a:spAutoFit/>
          </a:bodyPr>
          <a:lstStyle/>
          <a:p>
            <a:r>
              <a:rPr lang="en-US" sz="1600" u="sng" dirty="0">
                <a:solidFill>
                  <a:srgbClr val="1A466C"/>
                </a:solidFill>
                <a:hlinkClick r:id="rId3"/>
              </a:rPr>
              <a:t>https://www.technologyreview.com/2018/11/17/103781/what-is-machine-learning-we-drew-you-another-flowchart/</a:t>
            </a:r>
            <a:endParaRPr lang="en-US" sz="1600" dirty="0"/>
          </a:p>
        </p:txBody>
      </p:sp>
    </p:spTree>
    <p:extLst>
      <p:ext uri="{BB962C8B-B14F-4D97-AF65-F5344CB8AC3E}">
        <p14:creationId xmlns:p14="http://schemas.microsoft.com/office/powerpoint/2010/main" val="6224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ML Algorithms</a:t>
            </a:r>
          </a:p>
        </p:txBody>
      </p:sp>
      <p:sp>
        <p:nvSpPr>
          <p:cNvPr id="2" name="Content Placeholder 1">
            <a:extLst>
              <a:ext uri="{FF2B5EF4-FFF2-40B4-BE49-F238E27FC236}">
                <a16:creationId xmlns:a16="http://schemas.microsoft.com/office/drawing/2014/main" id="{08E12E90-86F1-B746-A5C4-45D839C365DB}"/>
              </a:ext>
            </a:extLst>
          </p:cNvPr>
          <p:cNvSpPr>
            <a:spLocks noGrp="1"/>
          </p:cNvSpPr>
          <p:nvPr>
            <p:ph idx="1"/>
          </p:nvPr>
        </p:nvSpPr>
        <p:spPr/>
        <p:txBody>
          <a:bodyPr/>
          <a:lstStyle/>
          <a:p>
            <a:r>
              <a:rPr lang="en-US" dirty="0"/>
              <a:t>3 major machine learning algorithms</a:t>
            </a:r>
            <a:br>
              <a:rPr lang="en-US" dirty="0"/>
            </a:br>
            <a:endParaRPr lang="en-US" dirty="0"/>
          </a:p>
          <a:p>
            <a:r>
              <a:rPr lang="en-US" dirty="0"/>
              <a:t>Supervised Learning</a:t>
            </a:r>
          </a:p>
          <a:p>
            <a:r>
              <a:rPr lang="en-US" dirty="0"/>
              <a:t>Unsupervised Learning</a:t>
            </a:r>
          </a:p>
          <a:p>
            <a:r>
              <a:rPr lang="en-US" dirty="0"/>
              <a:t>Reinforcement Learning</a:t>
            </a:r>
          </a:p>
        </p:txBody>
      </p:sp>
    </p:spTree>
    <p:extLst>
      <p:ext uri="{BB962C8B-B14F-4D97-AF65-F5344CB8AC3E}">
        <p14:creationId xmlns:p14="http://schemas.microsoft.com/office/powerpoint/2010/main" val="250876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B0AC4DF-B4A0-9445-9562-360C476AD7A4}"/>
              </a:ext>
            </a:extLst>
          </p:cNvPr>
          <p:cNvSpPr>
            <a:spLocks noGrp="1"/>
          </p:cNvSpPr>
          <p:nvPr>
            <p:ph idx="1"/>
          </p:nvPr>
        </p:nvSpPr>
        <p:spPr>
          <a:xfrm>
            <a:off x="838200" y="1692001"/>
            <a:ext cx="10515600" cy="4077734"/>
          </a:xfrm>
        </p:spPr>
        <p:txBody>
          <a:bodyPr>
            <a:normAutofit fontScale="92500"/>
          </a:bodyPr>
          <a:lstStyle/>
          <a:p>
            <a:r>
              <a:rPr lang="en-US" dirty="0"/>
              <a:t>Most prevalent of the ML algorithms.</a:t>
            </a:r>
          </a:p>
          <a:p>
            <a:r>
              <a:rPr lang="en-US" dirty="0"/>
              <a:t>User provides algorithm with pairs of inputs &amp; desired outputs,  algorithm finds a way to produce desired output given an input (</a:t>
            </a:r>
            <a:r>
              <a:rPr lang="en-US" b="1" dirty="0"/>
              <a:t>training</a:t>
            </a:r>
            <a:r>
              <a:rPr lang="en-US" dirty="0"/>
              <a:t> data set).</a:t>
            </a:r>
          </a:p>
          <a:p>
            <a:r>
              <a:rPr lang="en-US" dirty="0"/>
              <a:t>Data is labeled to tell the machine exactly what patterns to look for.</a:t>
            </a:r>
          </a:p>
          <a:p>
            <a:r>
              <a:rPr lang="en-US" dirty="0"/>
              <a:t>Algorithm then creates an output for an input it has never seen before (</a:t>
            </a:r>
            <a:r>
              <a:rPr lang="en-US" b="1" dirty="0"/>
              <a:t>testing</a:t>
            </a:r>
            <a:r>
              <a:rPr lang="en-US" dirty="0"/>
              <a:t> data set) without any help from a human and based on its training. </a:t>
            </a:r>
          </a:p>
          <a:p>
            <a:r>
              <a:rPr lang="en-US" dirty="0"/>
              <a:t>Since the algorithm learns from I/O pairs, it is called </a:t>
            </a:r>
            <a:r>
              <a:rPr lang="en-US" b="1" dirty="0"/>
              <a:t>supervised. </a:t>
            </a:r>
          </a:p>
          <a:p>
            <a:r>
              <a:rPr lang="en-US" dirty="0"/>
              <a:t>A "teacher" provides </a:t>
            </a:r>
            <a:r>
              <a:rPr lang="en-US" i="1" dirty="0"/>
              <a:t>supervision</a:t>
            </a:r>
            <a:r>
              <a:rPr lang="en-US" dirty="0"/>
              <a:t> to the algorithms in the form of the desired outputs for each example that they learn from.</a:t>
            </a:r>
          </a:p>
        </p:txBody>
      </p:sp>
      <p:sp>
        <p:nvSpPr>
          <p:cNvPr id="2" name="Title 1"/>
          <p:cNvSpPr>
            <a:spLocks noGrp="1"/>
          </p:cNvSpPr>
          <p:nvPr>
            <p:ph type="title"/>
          </p:nvPr>
        </p:nvSpPr>
        <p:spPr/>
        <p:txBody>
          <a:bodyPr/>
          <a:lstStyle/>
          <a:p>
            <a:r>
              <a:rPr lang="en-US" dirty="0"/>
              <a:t>Supervised Learning</a:t>
            </a:r>
          </a:p>
        </p:txBody>
      </p:sp>
      <p:sp>
        <p:nvSpPr>
          <p:cNvPr id="5" name="Rectangle 4">
            <a:extLst>
              <a:ext uri="{FF2B5EF4-FFF2-40B4-BE49-F238E27FC236}">
                <a16:creationId xmlns:a16="http://schemas.microsoft.com/office/drawing/2014/main" id="{BC2BAC7A-83E1-2A42-A88E-13FF3F35BEEE}"/>
              </a:ext>
            </a:extLst>
          </p:cNvPr>
          <p:cNvSpPr/>
          <p:nvPr/>
        </p:nvSpPr>
        <p:spPr>
          <a:xfrm>
            <a:off x="992747" y="5939190"/>
            <a:ext cx="8795198" cy="338554"/>
          </a:xfrm>
          <a:prstGeom prst="rect">
            <a:avLst/>
          </a:prstGeom>
        </p:spPr>
        <p:txBody>
          <a:bodyPr wrap="square">
            <a:spAutoFit/>
          </a:bodyPr>
          <a:lstStyle/>
          <a:p>
            <a:r>
              <a:rPr lang="en-US" sz="1600" u="sng" dirty="0">
                <a:solidFill>
                  <a:srgbClr val="296EAA"/>
                </a:solidFill>
                <a:hlinkClick r:id="rId3"/>
              </a:rPr>
              <a:t>https://machinelearningmastery.com/supervised-and-unsupervised-machine-learning-algorithms/</a:t>
            </a:r>
            <a:endParaRPr lang="en-US" sz="1600" dirty="0"/>
          </a:p>
        </p:txBody>
      </p:sp>
    </p:spTree>
    <p:extLst>
      <p:ext uri="{BB962C8B-B14F-4D97-AF65-F5344CB8AC3E}">
        <p14:creationId xmlns:p14="http://schemas.microsoft.com/office/powerpoint/2010/main" val="182030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normAutofit fontScale="92500" lnSpcReduction="10000"/>
          </a:bodyPr>
          <a:lstStyle/>
          <a:p>
            <a:r>
              <a:rPr lang="en-US" dirty="0"/>
              <a:t>Only the input data is known, and no known output data is given to the algorithm. </a:t>
            </a:r>
          </a:p>
          <a:p>
            <a:r>
              <a:rPr lang="en-US" dirty="0"/>
              <a:t>We have no information on how the output data might look like. </a:t>
            </a:r>
          </a:p>
          <a:p>
            <a:r>
              <a:rPr lang="en-US" dirty="0"/>
              <a:t>Data has no labels and algorithm just looks for whatever patterns it can find. </a:t>
            </a:r>
          </a:p>
          <a:p>
            <a:r>
              <a:rPr lang="en-US" dirty="0"/>
              <a:t>There is no supervision provided to the algorithm in the form of desired outputs, hence called </a:t>
            </a:r>
            <a:r>
              <a:rPr lang="en-US" b="1" dirty="0"/>
              <a:t>unsupervised</a:t>
            </a:r>
            <a:r>
              <a:rPr lang="en-US" dirty="0"/>
              <a:t>. </a:t>
            </a:r>
          </a:p>
          <a:p>
            <a:r>
              <a:rPr lang="en-US" dirty="0"/>
              <a:t>Unsupervised learning isn't as popular because they have less obvious applications. </a:t>
            </a:r>
          </a:p>
          <a:p>
            <a:r>
              <a:rPr lang="en-US" dirty="0"/>
              <a:t>Combination of supervised &amp; unsupervised techniques, implemented correctly, can give very accurate predictions.</a:t>
            </a:r>
          </a:p>
        </p:txBody>
      </p:sp>
      <p:sp>
        <p:nvSpPr>
          <p:cNvPr id="5" name="Slide Number Placeholder 4"/>
          <p:cNvSpPr>
            <a:spLocks noGrp="1"/>
          </p:cNvSpPr>
          <p:nvPr>
            <p:ph type="sldNum" sz="quarter" idx="10"/>
          </p:nvPr>
        </p:nvSpPr>
        <p:spPr/>
        <p:txBody>
          <a:bodyPr/>
          <a:lstStyle/>
          <a:p>
            <a:fld id="{2BE017B6-6466-CA44-A203-DCC007137B39}" type="slidenum">
              <a:rPr lang="en-US" smtClean="0"/>
              <a:pPr/>
              <a:t>9</a:t>
            </a:fld>
            <a:endParaRPr lang="en-US" dirty="0"/>
          </a:p>
        </p:txBody>
      </p:sp>
      <p:sp>
        <p:nvSpPr>
          <p:cNvPr id="12" name="Title 11"/>
          <p:cNvSpPr>
            <a:spLocks noGrp="1"/>
          </p:cNvSpPr>
          <p:nvPr>
            <p:ph type="title"/>
          </p:nvPr>
        </p:nvSpPr>
        <p:spPr/>
        <p:txBody>
          <a:bodyPr/>
          <a:lstStyle/>
          <a:p>
            <a:r>
              <a:rPr lang="en-US" dirty="0"/>
              <a:t>Unsupervised Learning</a:t>
            </a:r>
          </a:p>
        </p:txBody>
      </p:sp>
    </p:spTree>
    <p:extLst>
      <p:ext uri="{BB962C8B-B14F-4D97-AF65-F5344CB8AC3E}">
        <p14:creationId xmlns:p14="http://schemas.microsoft.com/office/powerpoint/2010/main" val="63598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5749DB6-1ED6-154F-A708-FFB7394AA9A3}"/>
              </a:ext>
            </a:extLst>
          </p:cNvPr>
          <p:cNvSpPr>
            <a:spLocks noGrp="1"/>
          </p:cNvSpPr>
          <p:nvPr>
            <p:ph idx="1"/>
          </p:nvPr>
        </p:nvSpPr>
        <p:spPr>
          <a:xfrm>
            <a:off x="838200" y="1692001"/>
            <a:ext cx="10056223" cy="3858793"/>
          </a:xfrm>
        </p:spPr>
        <p:txBody>
          <a:bodyPr/>
          <a:lstStyle/>
          <a:p>
            <a:r>
              <a:rPr lang="en-US" dirty="0"/>
              <a:t>Algorithm learns by trial and error to achieve a clear objective. </a:t>
            </a:r>
          </a:p>
          <a:p>
            <a:r>
              <a:rPr lang="en-US" dirty="0"/>
              <a:t>Tries out different paths and is either rewarded or penalized depending on whether the path taken helps or hinders in achieving its pre-defined goal. </a:t>
            </a:r>
          </a:p>
          <a:p>
            <a:r>
              <a:rPr lang="en-US" dirty="0"/>
              <a:t>Like giving or withholding treats when teaching a dog a new trick.</a:t>
            </a:r>
          </a:p>
          <a:p>
            <a:r>
              <a:rPr lang="en-US" dirty="0"/>
              <a:t>Reinforcement learning is the basis of Google’s </a:t>
            </a:r>
            <a:r>
              <a:rPr lang="en-US" b="1" i="1" dirty="0"/>
              <a:t>AlphaGo</a:t>
            </a:r>
            <a:r>
              <a:rPr lang="en-US" dirty="0"/>
              <a:t>, the program that famously beat the best human players in the complex game of Go.</a:t>
            </a:r>
          </a:p>
        </p:txBody>
      </p:sp>
      <p:sp>
        <p:nvSpPr>
          <p:cNvPr id="2" name="Title 1"/>
          <p:cNvSpPr>
            <a:spLocks noGrp="1"/>
          </p:cNvSpPr>
          <p:nvPr>
            <p:ph type="title"/>
          </p:nvPr>
        </p:nvSpPr>
        <p:spPr/>
        <p:txBody>
          <a:bodyPr/>
          <a:lstStyle/>
          <a:p>
            <a:r>
              <a:rPr lang="en-US" dirty="0"/>
              <a:t>Reinforcement Learning</a:t>
            </a:r>
          </a:p>
        </p:txBody>
      </p:sp>
      <p:sp>
        <p:nvSpPr>
          <p:cNvPr id="5" name="Rectangle 4">
            <a:extLst>
              <a:ext uri="{FF2B5EF4-FFF2-40B4-BE49-F238E27FC236}">
                <a16:creationId xmlns:a16="http://schemas.microsoft.com/office/drawing/2014/main" id="{45A2B41A-94DF-9C44-B0BA-08587DDF5085}"/>
              </a:ext>
            </a:extLst>
          </p:cNvPr>
          <p:cNvSpPr/>
          <p:nvPr/>
        </p:nvSpPr>
        <p:spPr>
          <a:xfrm>
            <a:off x="1118095" y="5777039"/>
            <a:ext cx="4701672" cy="338554"/>
          </a:xfrm>
          <a:prstGeom prst="rect">
            <a:avLst/>
          </a:prstGeom>
        </p:spPr>
        <p:txBody>
          <a:bodyPr wrap="none">
            <a:spAutoFit/>
          </a:bodyPr>
          <a:lstStyle/>
          <a:p>
            <a:r>
              <a:rPr lang="en-US" sz="1600" u="sng" dirty="0">
                <a:solidFill>
                  <a:srgbClr val="296EAA"/>
                </a:solidFill>
                <a:hlinkClick r:id="rId3"/>
              </a:rPr>
              <a:t>https://en.wikipedia.org/wiki/Reinforcement_learning</a:t>
            </a:r>
            <a:endParaRPr lang="en-US" sz="1600" dirty="0"/>
          </a:p>
        </p:txBody>
      </p:sp>
    </p:spTree>
    <p:extLst>
      <p:ext uri="{BB962C8B-B14F-4D97-AF65-F5344CB8AC3E}">
        <p14:creationId xmlns:p14="http://schemas.microsoft.com/office/powerpoint/2010/main" val="4048313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NU_CPS_PresentationTemplate_04.16.19</Template>
  <TotalTime>1564</TotalTime>
  <Words>2409</Words>
  <Application>Microsoft Macintosh PowerPoint</Application>
  <PresentationFormat>Widescreen</PresentationFormat>
  <Paragraphs>212</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Helvetica Neue</vt:lpstr>
      <vt:lpstr>Real Head Pro</vt:lpstr>
      <vt:lpstr>Real Text Pro</vt:lpstr>
      <vt:lpstr>Real Text Pro Demibold</vt:lpstr>
      <vt:lpstr>Office Theme</vt:lpstr>
      <vt:lpstr>Introduction To Machine Learning On Discovery </vt:lpstr>
      <vt:lpstr>PowerPoint Presentation</vt:lpstr>
      <vt:lpstr>What is Data Science (DS)?</vt:lpstr>
      <vt:lpstr>Data Science Life Cycle</vt:lpstr>
      <vt:lpstr>What is Machine Learning (ML)?</vt:lpstr>
      <vt:lpstr>ML Algorithms</vt:lpstr>
      <vt:lpstr>Supervised Learning</vt:lpstr>
      <vt:lpstr>Unsupervised Learning</vt:lpstr>
      <vt:lpstr>Reinforcement Learning</vt:lpstr>
      <vt:lpstr>Features</vt:lpstr>
      <vt:lpstr>How is ML connected to DS?</vt:lpstr>
      <vt:lpstr>Machine Learning In Python In Six Steps</vt:lpstr>
      <vt:lpstr>Step 1</vt:lpstr>
      <vt:lpstr>Step 2 </vt:lpstr>
      <vt:lpstr>Step 3</vt:lpstr>
      <vt:lpstr>Step 4</vt:lpstr>
      <vt:lpstr>Step 5</vt:lpstr>
      <vt:lpstr>Six Algorithms Applied</vt:lpstr>
      <vt:lpstr>Step 6</vt:lpstr>
      <vt:lpstr>Thank you</vt:lpstr>
    </vt:vector>
  </TitlesOfParts>
  <Manager/>
  <Company>Northeastern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Cho, Julia</dc:creator>
  <cp:keywords/>
  <dc:description/>
  <cp:lastModifiedBy>Joshi, Manasvita</cp:lastModifiedBy>
  <cp:revision>64</cp:revision>
  <cp:lastPrinted>2019-03-27T19:18:08Z</cp:lastPrinted>
  <dcterms:created xsi:type="dcterms:W3CDTF">2019-05-16T14:42:28Z</dcterms:created>
  <dcterms:modified xsi:type="dcterms:W3CDTF">2020-11-10T15:13:30Z</dcterms:modified>
  <cp:category/>
</cp:coreProperties>
</file>