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30"/>
  </p:notesMasterIdLst>
  <p:sldIdLst>
    <p:sldId id="318" r:id="rId2"/>
    <p:sldId id="322" r:id="rId3"/>
    <p:sldId id="415" r:id="rId4"/>
    <p:sldId id="275" r:id="rId5"/>
    <p:sldId id="374" r:id="rId6"/>
    <p:sldId id="406" r:id="rId7"/>
    <p:sldId id="407" r:id="rId8"/>
    <p:sldId id="409" r:id="rId9"/>
    <p:sldId id="377" r:id="rId10"/>
    <p:sldId id="385" r:id="rId11"/>
    <p:sldId id="408" r:id="rId12"/>
    <p:sldId id="382" r:id="rId13"/>
    <p:sldId id="384" r:id="rId14"/>
    <p:sldId id="389" r:id="rId15"/>
    <p:sldId id="390" r:id="rId16"/>
    <p:sldId id="276" r:id="rId17"/>
    <p:sldId id="375" r:id="rId18"/>
    <p:sldId id="397" r:id="rId19"/>
    <p:sldId id="399" r:id="rId20"/>
    <p:sldId id="403" r:id="rId21"/>
    <p:sldId id="404" r:id="rId22"/>
    <p:sldId id="405" r:id="rId23"/>
    <p:sldId id="391" r:id="rId24"/>
    <p:sldId id="373" r:id="rId25"/>
    <p:sldId id="376" r:id="rId26"/>
    <p:sldId id="400" r:id="rId27"/>
    <p:sldId id="402" r:id="rId28"/>
    <p:sldId id="4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76995" autoAdjust="0"/>
  </p:normalViewPr>
  <p:slideViewPr>
    <p:cSldViewPr snapToGrid="0" snapToObjects="1">
      <p:cViewPr varScale="1">
        <p:scale>
          <a:sx n="83" d="100"/>
          <a:sy n="83" d="100"/>
        </p:scale>
        <p:origin x="1496" y="200"/>
      </p:cViewPr>
      <p:guideLst/>
    </p:cSldViewPr>
  </p:slideViewPr>
  <p:outlineViewPr>
    <p:cViewPr>
      <p:scale>
        <a:sx n="33" d="100"/>
        <a:sy n="33" d="100"/>
      </p:scale>
      <p:origin x="0" y="0"/>
    </p:cViewPr>
  </p:outlineViewPr>
  <p:notesTextViewPr>
    <p:cViewPr>
      <p:scale>
        <a:sx n="1" d="1"/>
        <a:sy n="1" d="1"/>
      </p:scale>
      <p:origin x="0" y="-12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6/6/21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cc.gnu.org/onlinedocs/gcc/Environment-Variables.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cc.gnu.org/onlinedocs/gcc-3.4.6/gcc/Preprocessor-Options.html#Preprocessor-Op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Submit the job using the command:</a:t>
            </a:r>
          </a:p>
          <a:p>
            <a:r>
              <a:rPr lang="en-US" dirty="0"/>
              <a:t>$ </a:t>
            </a:r>
            <a:r>
              <a:rPr lang="en-US" dirty="0" err="1"/>
              <a:t>sbatch</a:t>
            </a:r>
            <a:r>
              <a:rPr lang="en-US" dirty="0"/>
              <a:t> </a:t>
            </a:r>
            <a:r>
              <a:rPr lang="en-US" sz="1200" dirty="0" err="1"/>
              <a:t>run_sample.bash</a:t>
            </a:r>
            <a:br>
              <a:rPr lang="en-US" sz="1200" dirty="0"/>
            </a:br>
            <a:endParaRPr lang="en-US" dirty="0"/>
          </a:p>
          <a:p>
            <a:r>
              <a:rPr lang="en-US" dirty="0"/>
              <a:t>## NOTE:</a:t>
            </a:r>
          </a:p>
          <a:p>
            <a:r>
              <a:rPr lang="en-US" dirty="0"/>
              <a:t>If you already have a </a:t>
            </a:r>
            <a:r>
              <a:rPr lang="en-US" dirty="0" err="1"/>
              <a:t>conda</a:t>
            </a:r>
            <a:r>
              <a:rPr lang="en-US" dirty="0"/>
              <a:t> version loaded (in ~/.</a:t>
            </a:r>
            <a:r>
              <a:rPr lang="en-US" dirty="0" err="1"/>
              <a:t>bashrc</a:t>
            </a:r>
            <a:r>
              <a:rPr lang="en-US" dirty="0"/>
              <a:t>) – add these two lines:</a:t>
            </a:r>
          </a:p>
          <a:p>
            <a:r>
              <a:rPr lang="en-US" dirty="0" err="1"/>
              <a:t>conda</a:t>
            </a:r>
            <a:r>
              <a:rPr lang="en-US" dirty="0"/>
              <a:t> deactivate</a:t>
            </a:r>
          </a:p>
          <a:p>
            <a:r>
              <a:rPr lang="en-US" dirty="0"/>
              <a:t>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82975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3065163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2486057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t>
            </a:r>
            <a:r>
              <a:rPr lang="en-US" dirty="0" err="1"/>
              <a:t>copy+paste</a:t>
            </a:r>
            <a:r>
              <a:rPr lang="en-US" dirty="0"/>
              <a:t> some of those commands may not work due to Microsoft font formatting.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use the commands provided in the “</a:t>
            </a:r>
            <a:r>
              <a:rPr lang="en-US" dirty="0" err="1"/>
              <a:t>interactive_commad_list</a:t>
            </a:r>
            <a:r>
              <a:rPr lang="en-US" dirty="0"/>
              <a:t>” instead</a:t>
            </a:r>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74351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561031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411766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337217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most contemporary software packages come with build instructions, often in files named "README" or "INSTALL", where specific instructions are given for different OS systems and compilers used.</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21</a:t>
            </a:fld>
            <a:endParaRPr lang="en-US"/>
          </a:p>
        </p:txBody>
      </p:sp>
    </p:spTree>
    <p:extLst>
      <p:ext uri="{BB962C8B-B14F-4D97-AF65-F5344CB8AC3E}">
        <p14:creationId xmlns:p14="http://schemas.microsoft.com/office/powerpoint/2010/main" val="1188782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To install and run a software application requires some level of knowledge of the computer it will run on. This includes knowledge of the architecture and the operating system (OS), which manages communication between software and hardware. HPC systems typically consist of Intel 64-bit processors (x86_64 architecture) and use CentOS 7/8 OS (a free open-source OS, which is a </a:t>
            </a:r>
            <a:r>
              <a:rPr lang="en-US" b="0" i="0" dirty="0" err="1">
                <a:solidFill>
                  <a:srgbClr val="000000"/>
                </a:solidFill>
                <a:effectLst/>
                <a:latin typeface="Helvetica Neue" panose="02000503000000020004" pitchFamily="2" charset="0"/>
              </a:rPr>
              <a:t>detivative</a:t>
            </a:r>
            <a:r>
              <a:rPr lang="en-US" b="0" i="0" dirty="0">
                <a:solidFill>
                  <a:srgbClr val="000000"/>
                </a:solidFill>
                <a:effectLst/>
                <a:latin typeface="Helvetica Neue" panose="02000503000000020004" pitchFamily="2" charset="0"/>
              </a:rPr>
              <a:t> of the Red Hat Enterprise Linux).</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main Linux components are: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Bootloader - the software that boots the OS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Linux Kernel - the core software that runs Linux on the lowest level of communication with hardware. Some of its functions include managing the CPUs/GPUs, memory and peripheral devices.</a:t>
            </a:r>
          </a:p>
          <a:p>
            <a:pPr marL="742950" lvl="1" indent="-285750" algn="l">
              <a:buFont typeface="Arial" panose="020B0604020202020204" pitchFamily="34" charset="0"/>
              <a:buChar char="•"/>
            </a:pPr>
            <a:r>
              <a:rPr lang="en-US" b="0" i="0" dirty="0" err="1">
                <a:solidFill>
                  <a:srgbClr val="000000"/>
                </a:solidFill>
                <a:effectLst/>
                <a:latin typeface="Helvetica Neue" panose="02000503000000020004" pitchFamily="2" charset="0"/>
              </a:rPr>
              <a:t>Init</a:t>
            </a:r>
            <a:r>
              <a:rPr lang="en-US" b="0" i="0" dirty="0">
                <a:solidFill>
                  <a:srgbClr val="000000"/>
                </a:solidFill>
                <a:effectLst/>
                <a:latin typeface="Helvetica Neue" panose="02000503000000020004" pitchFamily="2" charset="0"/>
              </a:rPr>
              <a:t> system - the sub-system that bootstraps the user space and controls daemons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Daemons – the background services (for example, </a:t>
            </a:r>
            <a:r>
              <a:rPr lang="en-US" b="0" i="0" dirty="0" err="1">
                <a:solidFill>
                  <a:srgbClr val="000000"/>
                </a:solidFill>
                <a:effectLst/>
                <a:latin typeface="Helvetica Neue" panose="02000503000000020004" pitchFamily="2" charset="0"/>
              </a:rPr>
              <a:t>SchedMD</a:t>
            </a:r>
            <a:r>
              <a:rPr lang="en-US" b="0" i="0" dirty="0">
                <a:solidFill>
                  <a:srgbClr val="000000"/>
                </a:solidFill>
                <a:effectLst/>
                <a:latin typeface="Helvetica Neue" panose="02000503000000020004" pitchFamily="2" charset="0"/>
              </a:rPr>
              <a:t> which is the </a:t>
            </a:r>
            <a:r>
              <a:rPr lang="en-US" b="0" i="0" dirty="0" err="1">
                <a:solidFill>
                  <a:srgbClr val="000000"/>
                </a:solidFill>
                <a:effectLst/>
                <a:latin typeface="Helvetica Neue" panose="02000503000000020004" pitchFamily="2" charset="0"/>
              </a:rPr>
              <a:t>Slurm</a:t>
            </a:r>
            <a:r>
              <a:rPr lang="en-US" b="0" i="0" dirty="0">
                <a:solidFill>
                  <a:srgbClr val="000000"/>
                </a:solidFill>
                <a:effectLst/>
                <a:latin typeface="Helvetica Neue" panose="02000503000000020004" pitchFamily="2" charset="0"/>
              </a:rPr>
              <a:t> workload manager software) that either start up during boot or after you log into the OS at user/root.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Graphical server – a sub-system which displays graphics (commonly referred to as the X server).</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Desktop/Shell environment – the interface between users and the OS. There are many desktop environments such as GNOME, Cinnamon, Mate, Pantheon, Enlightenment, KDE, </a:t>
            </a:r>
            <a:r>
              <a:rPr lang="en-US" b="0" i="0" dirty="0" err="1">
                <a:solidFill>
                  <a:srgbClr val="000000"/>
                </a:solidFill>
                <a:effectLst/>
                <a:latin typeface="Helvetica Neue" panose="02000503000000020004" pitchFamily="2" charset="0"/>
              </a:rPr>
              <a:t>Xfce</a:t>
            </a:r>
            <a:r>
              <a:rPr lang="en-US" b="0" i="0" dirty="0">
                <a:solidFill>
                  <a:srgbClr val="000000"/>
                </a:solidFill>
                <a:effectLst/>
                <a:latin typeface="Helvetica Neue" panose="02000503000000020004" pitchFamily="2" charset="0"/>
              </a:rPr>
              <a:t>, etc. While for HPC, it is common to use the Shell environment, where a program called "bash" acts as the shell program. Besides bash, there are other shell programs that can be installed in a Linux system. These include: </a:t>
            </a:r>
            <a:r>
              <a:rPr lang="en-US" b="0" i="0" dirty="0" err="1">
                <a:solidFill>
                  <a:srgbClr val="000000"/>
                </a:solidFill>
                <a:effectLst/>
                <a:latin typeface="Helvetica Neue" panose="02000503000000020004" pitchFamily="2" charset="0"/>
              </a:rPr>
              <a:t>ksh</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tcsh</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zsh</a:t>
            </a:r>
            <a:r>
              <a:rPr lang="en-US" b="0" i="0" dirty="0">
                <a:solidFill>
                  <a:srgbClr val="000000"/>
                </a:solidFill>
                <a:effectLst/>
                <a:latin typeface="Helvetica Neue" panose="02000503000000020004" pitchFamily="2" charset="0"/>
              </a:rPr>
              <a: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Applications – software that is not directly related to the OS and runs as an executable on as a OS process.</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25</a:t>
            </a:fld>
            <a:endParaRPr lang="en-US"/>
          </a:p>
        </p:txBody>
      </p:sp>
    </p:spTree>
    <p:extLst>
      <p:ext uri="{BB962C8B-B14F-4D97-AF65-F5344CB8AC3E}">
        <p14:creationId xmlns:p14="http://schemas.microsoft.com/office/powerpoint/2010/main" val="4076092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Setting up your environment</a:t>
            </a:r>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Shell scripts can make use of environment variables, storing important paths and locations of libraries in the OS. Some common ones include $HOME, $SHELL and $USER. Additionally, the following environment variables are used for compilers to find packages and libraries: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$PATH - specifying a set of directories where executable programs (binaries) are located.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$LIBRARY_PATH - used by the compiler prior to compilation to find static and shared libraries so that they can be linked to the program being installed.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$LD_LIBRARY_PATH - is used by your program to search directories containing shared libraries after it has been successfully compiled and linked.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$CPATH - this environment variable affects the behavior of the pre-processor. It specifies a list of directories to be searched for header files (like the -I option used for controlling the C preprocessor and run on each C source file before actual compilation), but after any paths given with -I options on the command line. Used regardless of which language is being preprocessed. For more details on CPATH and -I, refer to following websites:</a:t>
            </a:r>
          </a:p>
          <a:p>
            <a:r>
              <a:rPr lang="en-US" sz="1200" b="0" i="0" u="sng" kern="1200" dirty="0">
                <a:solidFill>
                  <a:schemeClr val="tx1"/>
                </a:solidFill>
                <a:effectLst/>
                <a:latin typeface="+mn-lt"/>
                <a:ea typeface="+mn-ea"/>
                <a:cs typeface="+mn-cs"/>
                <a:hlinkClick r:id="rId3"/>
              </a:rPr>
              <a:t>https://gcc.gnu.org/onlinedocs/gcc/Environment-Variables.html</a:t>
            </a:r>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4"/>
              </a:rPr>
              <a:t>https://gcc.gnu.org/onlinedocs/gcc-3.4.6/gcc/Preprocessor-Options.html#Preprocessor-Options</a:t>
            </a:r>
            <a:endParaRPr lang="en-US" sz="1200" b="0" i="0" kern="1200" dirty="0">
              <a:solidFill>
                <a:schemeClr val="tx1"/>
              </a:solidFill>
              <a:effectLst/>
              <a:latin typeface="+mn-lt"/>
              <a:ea typeface="+mn-ea"/>
              <a:cs typeface="+mn-cs"/>
            </a:endParaRPr>
          </a:p>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26</a:t>
            </a:fld>
            <a:endParaRPr lang="en-US"/>
          </a:p>
        </p:txBody>
      </p:sp>
    </p:spTree>
    <p:extLst>
      <p:ext uri="{BB962C8B-B14F-4D97-AF65-F5344CB8AC3E}">
        <p14:creationId xmlns:p14="http://schemas.microsoft.com/office/powerpoint/2010/main" val="129978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323272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8470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120483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937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4361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a:p>
            <a:pPr lvl="0" algn="ctr">
              <a:defRPr/>
            </a:pPr>
            <a:r>
              <a:rPr lang="en-US" sz="1200" dirty="0"/>
              <a:t>Note that </a:t>
            </a:r>
            <a:r>
              <a:rPr lang="en-US" sz="1200" dirty="0" err="1"/>
              <a:t>copy+paste</a:t>
            </a:r>
            <a:r>
              <a:rPr lang="en-US" sz="1200" dirty="0"/>
              <a:t> of some commands may not work due to Microsoft font formatting.</a:t>
            </a:r>
          </a:p>
          <a:p>
            <a:pPr lvl="0" algn="ctr">
              <a:defRPr/>
            </a:pPr>
            <a:r>
              <a:rPr lang="en-US" sz="1200" dirty="0"/>
              <a:t>Please use the commands provided in the </a:t>
            </a:r>
            <a:r>
              <a:rPr lang="en-US" sz="1200" b="1" dirty="0"/>
              <a:t>“</a:t>
            </a:r>
            <a:r>
              <a:rPr lang="en-US" sz="1200" b="1" dirty="0" err="1"/>
              <a:t>interactive_commad_list</a:t>
            </a:r>
            <a:r>
              <a:rPr lang="en-US" sz="1200" b="1" dirty="0"/>
              <a:t>”</a:t>
            </a:r>
            <a:r>
              <a:rPr lang="en-US" sz="1200" dirty="0"/>
              <a:t> instead</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1286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rc-docs.northeastern.edu/en/latest/software/spack.html"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spack-tutorial.readthedocs.io/en/latest/"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rc-docs.northeastern.edu/en/latest/using-discovery/bashrc.html?highlight=bashrc"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spack.readthedocs.io/en/latest/basic_usage.html#specs-dependencies"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rc-docs.northeastern.edu/en/latest/software/softwareoverview.html#using-make" TargetMode="External"/><Relationship Id="rId5" Type="http://schemas.openxmlformats.org/officeDocument/2006/relationships/hyperlink" Target="https://rc-docs.northeastern.edu/en/latest/software/spack.html" TargetMode="External"/><Relationship Id="rId4" Type="http://schemas.openxmlformats.org/officeDocument/2006/relationships/hyperlink" Target="https://rc-docs.northeastern.edu/en/latest/using-ood/interactiveapp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rc-docs.northeastern.edu/en/latest/storage/discovery_storage.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screencast.com/t/Dnhm6pbWc"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rc-docs.northeastern.edu/en/latest/software/conda.html#working-with-a-miniconda-environmen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rc-docs.northeastern.edu/en/latest/using-ood/interactiveapps.html#working-with-jupyter-notebook-custom-anaconda-environ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Accessing and Installing Software on Discovery</a:t>
            </a:r>
          </a:p>
        </p:txBody>
      </p:sp>
      <p:sp>
        <p:nvSpPr>
          <p:cNvPr id="3" name="Subtitle 2"/>
          <p:cNvSpPr>
            <a:spLocks noGrp="1"/>
          </p:cNvSpPr>
          <p:nvPr>
            <p:ph type="subTitle" idx="1"/>
          </p:nvPr>
        </p:nvSpPr>
        <p:spPr/>
        <p:txBody>
          <a:bodyPr/>
          <a:lstStyle/>
          <a:p>
            <a:pPr fontAlgn="base"/>
            <a:r>
              <a:rPr lang="en-US" dirty="0"/>
              <a:t>Summer Bootcamp 2021</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78990"/>
            <a:ext cx="10874115" cy="5201692"/>
          </a:xfrm>
        </p:spPr>
        <p:txBody>
          <a:bodyPr>
            <a:normAutofit/>
          </a:bodyPr>
          <a:lstStyle/>
          <a:p>
            <a:pPr marL="0" indent="0">
              <a:buNone/>
            </a:pPr>
            <a:r>
              <a:rPr lang="en-US" sz="2400" dirty="0"/>
              <a:t>Here, we demonstrate the installation of NumPy (a fundamental package for scientific computing with Python) using the anaconda3/2021.05 module:</a:t>
            </a:r>
          </a:p>
          <a:p>
            <a:pPr marL="514350" indent="-514350">
              <a:buFont typeface="+mj-lt"/>
              <a:buAutoNum type="arabicPeriod"/>
            </a:pPr>
            <a:r>
              <a:rPr lang="en-US" sz="2400" dirty="0"/>
              <a:t>Login into an interactive node:</a:t>
            </a:r>
          </a:p>
          <a:p>
            <a:pPr marL="514350" indent="-514350">
              <a:buFont typeface="+mj-lt"/>
              <a:buAutoNum type="arabicPeriod"/>
            </a:pPr>
            <a:endParaRPr lang="en-US" sz="2400" dirty="0"/>
          </a:p>
          <a:p>
            <a:pPr marL="514350" indent="-514350">
              <a:buFont typeface="+mj-lt"/>
              <a:buAutoNum type="arabicPeriod"/>
            </a:pPr>
            <a:r>
              <a:rPr lang="en-US" sz="2400" dirty="0"/>
              <a:t>Load the module anaconda3/2021.05 into your environment (clear env first):</a:t>
            </a:r>
          </a:p>
          <a:p>
            <a:pPr marL="514350" indent="-514350">
              <a:buFont typeface="+mj-lt"/>
              <a:buAutoNum type="arabicPeriod"/>
            </a:pPr>
            <a:endParaRPr lang="en-US" sz="2400" dirty="0"/>
          </a:p>
          <a:p>
            <a:pPr marL="514350" indent="-514350">
              <a:buFont typeface="+mj-lt"/>
              <a:buAutoNum type="arabicPeriod"/>
            </a:pPr>
            <a:r>
              <a:rPr lang="en-US" sz="2400" dirty="0"/>
              <a:t>Create a virtual </a:t>
            </a:r>
            <a:r>
              <a:rPr lang="en-US" sz="2400" dirty="0" err="1"/>
              <a:t>conda</a:t>
            </a:r>
            <a:r>
              <a:rPr lang="en-US" sz="2400" dirty="0"/>
              <a:t> environment “</a:t>
            </a:r>
            <a:r>
              <a:rPr lang="en-US" sz="2400" dirty="0" err="1"/>
              <a:t>myenv</a:t>
            </a:r>
            <a:r>
              <a:rPr lang="en-US" sz="2400" dirty="0"/>
              <a:t>” with python 3.9 (in $HOME), then activate the environment:</a:t>
            </a:r>
            <a:br>
              <a:rPr lang="en-US" sz="2400" dirty="0"/>
            </a:br>
            <a:br>
              <a:rPr lang="en-US" sz="2400" dirty="0"/>
            </a:br>
            <a:endParaRPr lang="en-US" sz="2400" dirty="0"/>
          </a:p>
          <a:p>
            <a:pPr marL="514350" indent="-514350">
              <a:buFont typeface="+mj-lt"/>
              <a:buAutoNum type="arabicPeriod"/>
            </a:pPr>
            <a:r>
              <a:rPr lang="en-US" sz="2400" dirty="0"/>
              <a:t>Install NumPy:</a:t>
            </a:r>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838200" y="53427"/>
            <a:ext cx="10515600" cy="1325563"/>
          </a:xfrm>
        </p:spPr>
        <p:txBody>
          <a:bodyPr>
            <a:normAutofit/>
          </a:bodyPr>
          <a:lstStyle/>
          <a:p>
            <a:pPr algn="ctr"/>
            <a:r>
              <a:rPr lang="en-US" sz="4000" b="1" dirty="0"/>
              <a:t>Exercise 1</a:t>
            </a:r>
            <a:br>
              <a:rPr lang="en-US" sz="4000" dirty="0"/>
            </a:br>
            <a:r>
              <a:rPr lang="en-US" sz="4000" dirty="0"/>
              <a:t>Task 1 - Installing a package using </a:t>
            </a:r>
            <a:r>
              <a:rPr lang="en-US" sz="4000" dirty="0" err="1"/>
              <a:t>conda</a:t>
            </a:r>
            <a:endParaRPr lang="en-US" sz="4000" dirty="0"/>
          </a:p>
        </p:txBody>
      </p:sp>
      <p:sp>
        <p:nvSpPr>
          <p:cNvPr id="5" name="TextBox 4">
            <a:extLst>
              <a:ext uri="{FF2B5EF4-FFF2-40B4-BE49-F238E27FC236}">
                <a16:creationId xmlns:a16="http://schemas.microsoft.com/office/drawing/2014/main" id="{38C0E149-65EA-C24B-95CB-88F122E29A0B}"/>
              </a:ext>
            </a:extLst>
          </p:cNvPr>
          <p:cNvSpPr txBox="1"/>
          <p:nvPr/>
        </p:nvSpPr>
        <p:spPr>
          <a:xfrm>
            <a:off x="658943" y="2581879"/>
            <a:ext cx="10694857" cy="338554"/>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ntasks</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--time=00:30:00 /bin/bash </a:t>
            </a:r>
          </a:p>
        </p:txBody>
      </p:sp>
      <p:sp>
        <p:nvSpPr>
          <p:cNvPr id="6" name="TextBox 5">
            <a:extLst>
              <a:ext uri="{FF2B5EF4-FFF2-40B4-BE49-F238E27FC236}">
                <a16:creationId xmlns:a16="http://schemas.microsoft.com/office/drawing/2014/main" id="{5F480607-2A9F-6843-950C-DBCBB5F195EB}"/>
              </a:ext>
            </a:extLst>
          </p:cNvPr>
          <p:cNvSpPr txBox="1"/>
          <p:nvPr/>
        </p:nvSpPr>
        <p:spPr>
          <a:xfrm>
            <a:off x="658943" y="5956758"/>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anaconda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-y</a:t>
            </a:r>
          </a:p>
        </p:txBody>
      </p:sp>
      <p:sp>
        <p:nvSpPr>
          <p:cNvPr id="7" name="TextBox 6">
            <a:extLst>
              <a:ext uri="{FF2B5EF4-FFF2-40B4-BE49-F238E27FC236}">
                <a16:creationId xmlns:a16="http://schemas.microsoft.com/office/drawing/2014/main" id="{17B6BD49-5064-5D45-A929-B39538507B90}"/>
              </a:ext>
            </a:extLst>
          </p:cNvPr>
          <p:cNvSpPr txBox="1"/>
          <p:nvPr/>
        </p:nvSpPr>
        <p:spPr>
          <a:xfrm>
            <a:off x="658943" y="3573127"/>
            <a:ext cx="10694857"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deactivate; module purge; module load discovery anaconda3/2021.05</a:t>
            </a:r>
          </a:p>
        </p:txBody>
      </p:sp>
      <p:sp>
        <p:nvSpPr>
          <p:cNvPr id="8" name="TextBox 7">
            <a:extLst>
              <a:ext uri="{FF2B5EF4-FFF2-40B4-BE49-F238E27FC236}">
                <a16:creationId xmlns:a16="http://schemas.microsoft.com/office/drawing/2014/main" id="{461718D3-DB4B-024A-BB90-CAD09A2A0803}"/>
              </a:ext>
            </a:extLst>
          </p:cNvPr>
          <p:cNvSpPr txBox="1"/>
          <p:nvPr/>
        </p:nvSpPr>
        <p:spPr>
          <a:xfrm>
            <a:off x="658942" y="4784129"/>
            <a:ext cx="10694857"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python=3.9 -y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list; source activate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D52A8C41-968D-C340-BF9E-35217324EF2C}"/>
              </a:ext>
            </a:extLst>
          </p:cNvPr>
          <p:cNvSpPr txBox="1"/>
          <p:nvPr/>
        </p:nvSpPr>
        <p:spPr>
          <a:xfrm>
            <a:off x="1347861" y="2078104"/>
            <a:ext cx="8381384"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426118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78990"/>
            <a:ext cx="10874115" cy="5201692"/>
          </a:xfrm>
        </p:spPr>
        <p:txBody>
          <a:bodyPr>
            <a:normAutofit/>
          </a:bodyPr>
          <a:lstStyle/>
          <a:p>
            <a:pPr marL="0" indent="0">
              <a:buNone/>
            </a:pPr>
            <a:r>
              <a:rPr lang="en-US" sz="2400" dirty="0"/>
              <a:t>Here’s an example </a:t>
            </a:r>
            <a:r>
              <a:rPr lang="en-US" sz="2400" dirty="0" err="1"/>
              <a:t>sbatch</a:t>
            </a:r>
            <a:r>
              <a:rPr lang="en-US" sz="2400" dirty="0"/>
              <a:t> shell script that loads, activate and uses your </a:t>
            </a:r>
            <a:r>
              <a:rPr lang="en-US" sz="2400" dirty="0" err="1"/>
              <a:t>conda</a:t>
            </a:r>
            <a:r>
              <a:rPr lang="en-US" sz="2400" dirty="0"/>
              <a:t> environment with the installed software (Exercise_1/</a:t>
            </a:r>
            <a:r>
              <a:rPr lang="en-US" sz="2400" dirty="0" err="1"/>
              <a:t>run_sample.bash</a:t>
            </a:r>
            <a:r>
              <a:rPr lang="en-US" sz="2400" dirty="0"/>
              <a:t>):</a:t>
            </a:r>
          </a:p>
          <a:p>
            <a:pPr marL="0" indent="0">
              <a:buNone/>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838200" y="53427"/>
            <a:ext cx="10515600" cy="1325563"/>
          </a:xfrm>
        </p:spPr>
        <p:txBody>
          <a:bodyPr>
            <a:normAutofit fontScale="90000"/>
          </a:bodyPr>
          <a:lstStyle/>
          <a:p>
            <a:pPr algn="ctr"/>
            <a:r>
              <a:rPr lang="en-US" sz="4000" b="1" dirty="0"/>
              <a:t>Exercise 1</a:t>
            </a:r>
            <a:br>
              <a:rPr lang="en-US" sz="4000" dirty="0"/>
            </a:br>
            <a:r>
              <a:rPr lang="en-US" sz="4000" dirty="0"/>
              <a:t>Task 2 – Using the program within your environment</a:t>
            </a:r>
          </a:p>
        </p:txBody>
      </p:sp>
      <p:sp>
        <p:nvSpPr>
          <p:cNvPr id="5" name="TextBox 4">
            <a:extLst>
              <a:ext uri="{FF2B5EF4-FFF2-40B4-BE49-F238E27FC236}">
                <a16:creationId xmlns:a16="http://schemas.microsoft.com/office/drawing/2014/main" id="{38C0E149-65EA-C24B-95CB-88F122E29A0B}"/>
              </a:ext>
            </a:extLst>
          </p:cNvPr>
          <p:cNvSpPr txBox="1"/>
          <p:nvPr/>
        </p:nvSpPr>
        <p:spPr>
          <a:xfrm>
            <a:off x="574049" y="2291595"/>
            <a:ext cx="9814551" cy="4247317"/>
          </a:xfrm>
          <a:prstGeom prst="rect">
            <a:avLst/>
          </a:prstGeom>
          <a:solidFill>
            <a:schemeClr val="bg1">
              <a:lumMod val="95000"/>
            </a:schemeClr>
          </a:solidFill>
        </p:spPr>
        <p:txBody>
          <a:bodyPr wrap="square" rtlCol="0">
            <a:spAutoFit/>
          </a:bodyPr>
          <a:lstStyle/>
          <a:p>
            <a:r>
              <a:rPr lang="en-US" dirty="0">
                <a:solidFill>
                  <a:srgbClr val="0070C0"/>
                </a:solidFill>
                <a:latin typeface="Courier New" panose="02070309020205020404" pitchFamily="49" charset="0"/>
                <a:cs typeface="Courier New" panose="02070309020205020404" pitchFamily="49" charset="0"/>
              </a:rPr>
              <a:t>#!/bin/bash</a:t>
            </a:r>
          </a:p>
          <a:p>
            <a:r>
              <a:rPr lang="en-US" dirty="0">
                <a:solidFill>
                  <a:srgbClr val="0070C0"/>
                </a:solidFill>
                <a:latin typeface="Courier New" panose="02070309020205020404" pitchFamily="49" charset="0"/>
                <a:cs typeface="Courier New" panose="02070309020205020404" pitchFamily="49" charset="0"/>
              </a:rPr>
              <a:t>#SBATCH --partition=express</a:t>
            </a:r>
          </a:p>
          <a:p>
            <a:r>
              <a:rPr lang="en-US" dirty="0">
                <a:solidFill>
                  <a:srgbClr val="0070C0"/>
                </a:solidFill>
                <a:latin typeface="Courier New" panose="02070309020205020404" pitchFamily="49" charset="0"/>
                <a:cs typeface="Courier New" panose="02070309020205020404" pitchFamily="49" charset="0"/>
              </a:rPr>
              <a:t>#SBATCH --job-name=my-python-test</a:t>
            </a:r>
          </a:p>
          <a:p>
            <a:r>
              <a:rPr lang="en-US" dirty="0">
                <a:solidFill>
                  <a:srgbClr val="0070C0"/>
                </a:solidFill>
                <a:latin typeface="Courier New" panose="02070309020205020404" pitchFamily="49" charset="0"/>
                <a:cs typeface="Courier New" panose="02070309020205020404" pitchFamily="49" charset="0"/>
              </a:rPr>
              <a:t>#SBATCH --time=00:05:00</a:t>
            </a:r>
          </a:p>
          <a:p>
            <a:r>
              <a:rPr lang="en-US" dirty="0">
                <a:solidFill>
                  <a:srgbClr val="0070C0"/>
                </a:solidFill>
                <a:latin typeface="Courier New" panose="02070309020205020404" pitchFamily="49" charset="0"/>
                <a:cs typeface="Courier New" panose="02070309020205020404" pitchFamily="49" charset="0"/>
              </a:rPr>
              <a:t>#SBATCH –-nodes=1</a:t>
            </a:r>
          </a:p>
          <a:p>
            <a:r>
              <a:rPr lang="en-US" dirty="0">
                <a:solidFill>
                  <a:srgbClr val="0070C0"/>
                </a:solidFill>
                <a:latin typeface="Courier New" panose="02070309020205020404" pitchFamily="49" charset="0"/>
                <a:cs typeface="Courier New" panose="02070309020205020404" pitchFamily="49" charset="0"/>
              </a:rPr>
              <a:t>#SBATCH --</a:t>
            </a:r>
            <a:r>
              <a:rPr lang="en-US" dirty="0" err="1">
                <a:solidFill>
                  <a:srgbClr val="0070C0"/>
                </a:solidFill>
                <a:latin typeface="Courier New" panose="02070309020205020404" pitchFamily="49" charset="0"/>
                <a:cs typeface="Courier New" panose="02070309020205020404" pitchFamily="49" charset="0"/>
              </a:rPr>
              <a:t>ntasks</a:t>
            </a:r>
            <a:r>
              <a:rPr lang="en-US" dirty="0">
                <a:solidFill>
                  <a:srgbClr val="0070C0"/>
                </a:solidFill>
                <a:latin typeface="Courier New" panose="02070309020205020404" pitchFamily="49" charset="0"/>
                <a:cs typeface="Courier New" panose="02070309020205020404" pitchFamily="49" charset="0"/>
              </a:rPr>
              <a:t>=1</a:t>
            </a:r>
          </a:p>
          <a:p>
            <a:endParaRPr lang="en-US" dirty="0">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load the anaconda package:</a:t>
            </a:r>
            <a:br>
              <a:rPr lang="en-US" dirty="0">
                <a:solidFill>
                  <a:srgbClr val="0070C0"/>
                </a:solidFill>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module load discovery anaconda3/2021.05</a:t>
            </a:r>
          </a:p>
          <a:p>
            <a:endParaRPr lang="en-US" dirty="0">
              <a:solidFill>
                <a:srgbClr val="0070C0"/>
              </a:solidFill>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activate the environment:</a:t>
            </a:r>
          </a:p>
          <a:p>
            <a:r>
              <a:rPr lang="en-US" dirty="0">
                <a:latin typeface="Courier New" panose="02070309020205020404" pitchFamily="49" charset="0"/>
                <a:cs typeface="Courier New" panose="02070309020205020404" pitchFamily="49" charset="0"/>
              </a:rPr>
              <a:t>source activate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run the python script which uses NumPy:</a:t>
            </a:r>
          </a:p>
          <a:p>
            <a:r>
              <a:rPr lang="en-US" dirty="0">
                <a:latin typeface="Courier New" panose="02070309020205020404" pitchFamily="49" charset="0"/>
                <a:cs typeface="Courier New" panose="02070309020205020404" pitchFamily="49" charset="0"/>
              </a:rPr>
              <a:t>python </a:t>
            </a:r>
            <a:r>
              <a:rPr lang="en-US" dirty="0" err="1">
                <a:latin typeface="Courier New" panose="02070309020205020404" pitchFamily="49" charset="0"/>
                <a:cs typeface="Courier New" panose="02070309020205020404" pitchFamily="49" charset="0"/>
              </a:rPr>
              <a:t>sample_NumPy_script.py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628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2</a:t>
            </a:r>
            <a:br>
              <a:rPr lang="en-US" dirty="0"/>
            </a:br>
            <a:r>
              <a:rPr lang="en-US" dirty="0"/>
              <a:t>Installation using </a:t>
            </a:r>
            <a:r>
              <a:rPr lang="en-US" dirty="0" err="1"/>
              <a:t>Spack</a:t>
            </a:r>
            <a:endParaRPr lang="en-US" dirty="0"/>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653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400" dirty="0"/>
              <a:t>In this example, we’ll set up </a:t>
            </a:r>
            <a:r>
              <a:rPr lang="en-US" sz="2400" dirty="0" err="1"/>
              <a:t>Spack</a:t>
            </a:r>
            <a:r>
              <a:rPr lang="en-US" sz="2400" dirty="0"/>
              <a:t> and then install the </a:t>
            </a:r>
            <a:r>
              <a:rPr lang="en-US" sz="2400" dirty="0" err="1"/>
              <a:t>zlib</a:t>
            </a:r>
            <a:r>
              <a:rPr lang="en-US" sz="2400" dirty="0"/>
              <a:t> compression package. </a:t>
            </a:r>
            <a:br>
              <a:rPr lang="en-US" sz="2400" dirty="0"/>
            </a:br>
            <a:r>
              <a:rPr lang="en-US" sz="2400" dirty="0">
                <a:hlinkClick r:id="rId3"/>
              </a:rPr>
              <a:t>https://rc-docs.northeastern.edu/en/latest/software/spack.html</a:t>
            </a:r>
            <a:r>
              <a:rPr lang="en-US" sz="2400" dirty="0"/>
              <a:t> </a:t>
            </a:r>
          </a:p>
          <a:p>
            <a:pPr marL="514350" indent="-514350">
              <a:buFont typeface="+mj-lt"/>
              <a:buAutoNum type="arabicPeriod"/>
            </a:pPr>
            <a:r>
              <a:rPr lang="en-US" sz="2000" dirty="0"/>
              <a:t>Download </a:t>
            </a:r>
            <a:r>
              <a:rPr lang="en-US" sz="2000" dirty="0" err="1"/>
              <a:t>Spack</a:t>
            </a:r>
            <a:r>
              <a:rPr lang="en-US" sz="2000" dirty="0"/>
              <a:t> to your $HOME directory:</a:t>
            </a:r>
          </a:p>
          <a:p>
            <a:pPr marL="514350" indent="-514350">
              <a:buFont typeface="+mj-lt"/>
              <a:buAutoNum type="arabicPeriod"/>
            </a:pPr>
            <a:endParaRPr lang="en-US" sz="2000" dirty="0"/>
          </a:p>
          <a:p>
            <a:pPr marL="514350" indent="-514350">
              <a:buFont typeface="+mj-lt"/>
              <a:buAutoNum type="arabicPeriod"/>
            </a:pPr>
            <a:r>
              <a:rPr lang="en-US" sz="2000" dirty="0"/>
              <a:t>Set up the </a:t>
            </a:r>
            <a:r>
              <a:rPr lang="en-US" sz="2000" dirty="0" err="1"/>
              <a:t>Spack</a:t>
            </a:r>
            <a:r>
              <a:rPr lang="en-US" sz="2000" dirty="0"/>
              <a:t> environment by sourcing the following shell script (or add to ~/.</a:t>
            </a:r>
            <a:r>
              <a:rPr lang="en-US" sz="2000" dirty="0" err="1"/>
              <a:t>bashrc</a:t>
            </a:r>
            <a:r>
              <a:rPr lang="en-US" sz="2000" dirty="0"/>
              <a:t>):</a:t>
            </a:r>
          </a:p>
          <a:p>
            <a:pPr marL="514350" indent="-514350">
              <a:buFont typeface="+mj-lt"/>
              <a:buAutoNum type="arabicPeriod"/>
            </a:pPr>
            <a:endParaRPr lang="en-US" sz="2000" dirty="0"/>
          </a:p>
          <a:p>
            <a:pPr marL="514350" indent="-514350">
              <a:buFont typeface="+mj-lt"/>
              <a:buAutoNum type="arabicPeriod"/>
            </a:pPr>
            <a:r>
              <a:rPr lang="en-US" sz="2000" dirty="0">
                <a:solidFill>
                  <a:srgbClr val="C00000"/>
                </a:solidFill>
              </a:rPr>
              <a:t>(OPTIONAL) </a:t>
            </a:r>
            <a:r>
              <a:rPr lang="en-US" sz="2000" dirty="0"/>
              <a:t>Now you can run some basic </a:t>
            </a:r>
            <a:r>
              <a:rPr lang="en-US" sz="2000" dirty="0" err="1"/>
              <a:t>Spack</a:t>
            </a:r>
            <a:r>
              <a:rPr lang="en-US" sz="2000" dirty="0"/>
              <a:t> commands. For example:</a:t>
            </a:r>
          </a:p>
          <a:p>
            <a:pPr marL="971550" lvl="1" indent="-514350">
              <a:buFont typeface="+mj-lt"/>
              <a:buAutoNum type="arabicPeriod"/>
            </a:pPr>
            <a:r>
              <a:rPr lang="en-US" sz="1800" dirty="0"/>
              <a:t>Check available software;  check available software with name “</a:t>
            </a:r>
            <a:r>
              <a:rPr lang="en-US" sz="1800" dirty="0" err="1"/>
              <a:t>sql</a:t>
            </a:r>
            <a:r>
              <a:rPr lang="en-US" sz="1800" dirty="0"/>
              <a:t>”:</a:t>
            </a:r>
          </a:p>
          <a:p>
            <a:pPr marL="971550" lvl="1" indent="-514350">
              <a:buFont typeface="+mj-lt"/>
              <a:buAutoNum type="arabicPeriod"/>
            </a:pPr>
            <a:endParaRPr lang="en-US" sz="1800" dirty="0"/>
          </a:p>
          <a:p>
            <a:pPr marL="971550" lvl="1" indent="-514350">
              <a:buFont typeface="+mj-lt"/>
              <a:buAutoNum type="arabicPeriod"/>
            </a:pPr>
            <a:endParaRPr lang="en-US" sz="1800" dirty="0"/>
          </a:p>
          <a:p>
            <a:pPr marL="971550" lvl="1" indent="-514350">
              <a:buFont typeface="+mj-lt"/>
              <a:buAutoNum type="arabicPeriod"/>
            </a:pPr>
            <a:endParaRPr lang="en-US" sz="1800" dirty="0"/>
          </a:p>
          <a:p>
            <a:pPr marL="971550" lvl="1" indent="-514350">
              <a:buFont typeface="+mj-lt"/>
              <a:buAutoNum type="arabicPeriod"/>
            </a:pPr>
            <a:r>
              <a:rPr lang="en-US" sz="1800" dirty="0"/>
              <a:t>Get more information about a particular package (versions, options, dependencies etc.):</a:t>
            </a:r>
          </a:p>
          <a:p>
            <a:pPr marL="971550" lvl="1" indent="-514350">
              <a:buFont typeface="+mj-lt"/>
              <a:buAutoNum type="arabicPeriod"/>
            </a:pPr>
            <a:endParaRPr lang="en-US" sz="18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14</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1 – Setting up </a:t>
            </a:r>
            <a:r>
              <a:rPr lang="en-US" sz="4000" dirty="0" err="1"/>
              <a:t>Spack</a:t>
            </a:r>
            <a:endParaRPr lang="en-US" sz="4000" dirty="0"/>
          </a:p>
        </p:txBody>
      </p:sp>
      <p:sp>
        <p:nvSpPr>
          <p:cNvPr id="6" name="TextBox 5">
            <a:extLst>
              <a:ext uri="{FF2B5EF4-FFF2-40B4-BE49-F238E27FC236}">
                <a16:creationId xmlns:a16="http://schemas.microsoft.com/office/drawing/2014/main" id="{EC247E36-5BD3-BE4D-90E1-7B61A0EA5F99}"/>
              </a:ext>
            </a:extLst>
          </p:cNvPr>
          <p:cNvSpPr txBox="1"/>
          <p:nvPr/>
        </p:nvSpPr>
        <p:spPr>
          <a:xfrm>
            <a:off x="1696777" y="6352143"/>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4"/>
              </a:rPr>
              <a:t>https://spack-tutorial.readthedocs.io/en/latest/</a:t>
            </a:r>
            <a:r>
              <a:rPr lang="en-US" dirty="0"/>
              <a:t> </a:t>
            </a:r>
          </a:p>
        </p:txBody>
      </p:sp>
      <p:sp>
        <p:nvSpPr>
          <p:cNvPr id="7" name="TextBox 6">
            <a:extLst>
              <a:ext uri="{FF2B5EF4-FFF2-40B4-BE49-F238E27FC236}">
                <a16:creationId xmlns:a16="http://schemas.microsoft.com/office/drawing/2014/main" id="{C658AB32-6142-1C4A-8000-6CFB4A2B5B7D}"/>
              </a:ext>
            </a:extLst>
          </p:cNvPr>
          <p:cNvSpPr txBox="1"/>
          <p:nvPr/>
        </p:nvSpPr>
        <p:spPr>
          <a:xfrm>
            <a:off x="479371" y="2576202"/>
            <a:ext cx="9698949" cy="370437"/>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spack.git</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C9533E3-A2C3-C34B-A668-9E5A1E3C72C2}"/>
              </a:ext>
            </a:extLst>
          </p:cNvPr>
          <p:cNvSpPr txBox="1"/>
          <p:nvPr/>
        </p:nvSpPr>
        <p:spPr>
          <a:xfrm>
            <a:off x="479371" y="3418402"/>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FC914A0-E9D5-D941-BD95-F41BC725EDEA}"/>
              </a:ext>
            </a:extLst>
          </p:cNvPr>
          <p:cNvSpPr txBox="1"/>
          <p:nvPr/>
        </p:nvSpPr>
        <p:spPr>
          <a:xfrm>
            <a:off x="1259174" y="4604852"/>
            <a:ext cx="8919146"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 </a:t>
            </a:r>
            <a:r>
              <a:rPr lang="en-US" dirty="0" err="1">
                <a:latin typeface="Courier New" panose="02070309020205020404" pitchFamily="49" charset="0"/>
                <a:cs typeface="Courier New" panose="02070309020205020404" pitchFamily="49" charset="0"/>
              </a:rPr>
              <a:t>sql</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D7A364D7-7533-9B40-BEAB-1F7664D63368}"/>
              </a:ext>
            </a:extLst>
          </p:cNvPr>
          <p:cNvSpPr txBox="1"/>
          <p:nvPr/>
        </p:nvSpPr>
        <p:spPr>
          <a:xfrm>
            <a:off x="1259174" y="5795477"/>
            <a:ext cx="8919146"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gromacs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93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2" y="1435858"/>
            <a:ext cx="11535347" cy="5285617"/>
          </a:xfrm>
        </p:spPr>
        <p:txBody>
          <a:bodyPr>
            <a:normAutofit/>
          </a:bodyPr>
          <a:lstStyle/>
          <a:p>
            <a:pPr marL="0" indent="0">
              <a:buNone/>
            </a:pPr>
            <a:r>
              <a:rPr lang="en-US" sz="2400" dirty="0"/>
              <a:t>Now, we’ll use </a:t>
            </a:r>
            <a:r>
              <a:rPr lang="en-US" sz="2400" dirty="0" err="1"/>
              <a:t>Spack</a:t>
            </a:r>
            <a:r>
              <a:rPr lang="en-US" sz="2400" dirty="0"/>
              <a:t> to install </a:t>
            </a:r>
            <a:r>
              <a:rPr lang="en-US" sz="2400" dirty="0" err="1"/>
              <a:t>zlib</a:t>
            </a:r>
            <a:r>
              <a:rPr lang="en-US" sz="2400" dirty="0"/>
              <a:t> (compression library):</a:t>
            </a:r>
          </a:p>
          <a:p>
            <a:pPr marL="514350" indent="-514350">
              <a:buFont typeface="+mj-lt"/>
              <a:buAutoNum type="arabicPeriod"/>
            </a:pPr>
            <a:r>
              <a:rPr lang="en-US" sz="2400" dirty="0"/>
              <a:t>First, lets login into a compute node to make the build faster. Then find </a:t>
            </a:r>
            <a:r>
              <a:rPr lang="en-US" sz="2400" dirty="0" err="1"/>
              <a:t>zlib</a:t>
            </a:r>
            <a:r>
              <a:rPr lang="en-US" sz="2400" dirty="0"/>
              <a:t>:</a:t>
            </a:r>
            <a:br>
              <a:rPr lang="en-US" sz="2400" dirty="0"/>
            </a:br>
            <a:br>
              <a:rPr lang="en-US" sz="2400" dirty="0"/>
            </a:b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To see the full dependency tree, versions and options we can use the “spec” command:</a:t>
            </a:r>
            <a:br>
              <a:rPr lang="en-US" sz="2400" dirty="0"/>
            </a:br>
            <a:br>
              <a:rPr lang="en-US" sz="2400" dirty="0"/>
            </a:br>
            <a:br>
              <a:rPr lang="en-US" sz="2400" dirty="0"/>
            </a:br>
            <a:r>
              <a:rPr lang="en-US" sz="2400" dirty="0" err="1"/>
              <a:t>zlib</a:t>
            </a:r>
            <a:r>
              <a:rPr lang="en-US" sz="2400" dirty="0"/>
              <a:t> does not contain many dependencies, so it’ll be quick to install.</a:t>
            </a:r>
          </a:p>
          <a:p>
            <a:pPr marL="514350" indent="-514350">
              <a:buFont typeface="+mj-lt"/>
              <a:buAutoNum type="arabicPeriod"/>
            </a:pPr>
            <a:r>
              <a:rPr lang="en-US" sz="2400" dirty="0"/>
              <a:t>Let's install </a:t>
            </a:r>
            <a:r>
              <a:rPr lang="en-US" sz="2400" dirty="0" err="1"/>
              <a:t>zlib</a:t>
            </a:r>
            <a:r>
              <a:rPr lang="en-US" sz="2400" dirty="0"/>
              <a:t>, of version 1.2.11 (will use the default </a:t>
            </a:r>
            <a:r>
              <a:rPr lang="en-US" sz="2400" dirty="0" err="1"/>
              <a:t>gcc</a:t>
            </a:r>
            <a:r>
              <a:rPr lang="en-US" sz="2400" dirty="0"/>
              <a:t> 4.8.5 compiler available):</a:t>
            </a:r>
            <a:br>
              <a:rPr lang="en-US" sz="2400" dirty="0"/>
            </a:br>
            <a:br>
              <a:rPr lang="en-US" sz="2400" dirty="0"/>
            </a:br>
            <a:endParaRPr lang="en-US" sz="2400" dirty="0"/>
          </a:p>
          <a:p>
            <a:pPr marL="514350" indent="-514350">
              <a:buFont typeface="+mj-lt"/>
              <a:buAutoNum type="arabicPeriod"/>
            </a:pPr>
            <a:r>
              <a:rPr lang="en-US" sz="2400" dirty="0"/>
              <a:t>For more </a:t>
            </a:r>
            <a:r>
              <a:rPr lang="en-US" sz="2400" dirty="0" err="1"/>
              <a:t>Spack</a:t>
            </a:r>
            <a:r>
              <a:rPr lang="en-US" sz="2400" dirty="0"/>
              <a:t> options and features: </a:t>
            </a:r>
            <a:r>
              <a:rPr lang="en-US" sz="2400" dirty="0">
                <a:hlinkClick r:id="rId3" action="ppaction://hlinksldjump"/>
              </a:rPr>
              <a:t>24. Spack - additional features</a:t>
            </a:r>
            <a:endParaRPr lang="en-US" sz="2400" dirty="0"/>
          </a:p>
          <a:p>
            <a:pPr marL="514350" indent="-514350">
              <a:buFont typeface="+mj-lt"/>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2 – Install a package with </a:t>
            </a:r>
            <a:r>
              <a:rPr lang="en-US" sz="4000" dirty="0" err="1"/>
              <a:t>Spack</a:t>
            </a:r>
            <a:endParaRPr lang="en-US" sz="4000" dirty="0"/>
          </a:p>
        </p:txBody>
      </p:sp>
      <p:sp>
        <p:nvSpPr>
          <p:cNvPr id="7" name="TextBox 6">
            <a:extLst>
              <a:ext uri="{FF2B5EF4-FFF2-40B4-BE49-F238E27FC236}">
                <a16:creationId xmlns:a16="http://schemas.microsoft.com/office/drawing/2014/main" id="{C658AB32-6142-1C4A-8000-6CFB4A2B5B7D}"/>
              </a:ext>
            </a:extLst>
          </p:cNvPr>
          <p:cNvSpPr txBox="1"/>
          <p:nvPr/>
        </p:nvSpPr>
        <p:spPr>
          <a:xfrm>
            <a:off x="479372" y="2356691"/>
            <a:ext cx="10276452"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–-partition=express –-nodes=1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--time=00:30:00 /bin/bash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92B088F-9783-274F-8E13-D723697CFA90}"/>
              </a:ext>
            </a:extLst>
          </p:cNvPr>
          <p:cNvSpPr txBox="1"/>
          <p:nvPr/>
        </p:nvSpPr>
        <p:spPr>
          <a:xfrm>
            <a:off x="479370" y="5564927"/>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zlib@1.2.11</a:t>
            </a:r>
          </a:p>
        </p:txBody>
      </p:sp>
      <p:sp>
        <p:nvSpPr>
          <p:cNvPr id="16" name="TextBox 15">
            <a:extLst>
              <a:ext uri="{FF2B5EF4-FFF2-40B4-BE49-F238E27FC236}">
                <a16:creationId xmlns:a16="http://schemas.microsoft.com/office/drawing/2014/main" id="{F8C70B18-22C9-4D47-9D2D-C446F425BE27}"/>
              </a:ext>
            </a:extLst>
          </p:cNvPr>
          <p:cNvSpPr txBox="1"/>
          <p:nvPr/>
        </p:nvSpPr>
        <p:spPr>
          <a:xfrm>
            <a:off x="479372" y="3957660"/>
            <a:ext cx="10276452"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BBDC4D85-2DAC-E241-ACAB-358461B65022}"/>
              </a:ext>
            </a:extLst>
          </p:cNvPr>
          <p:cNvSpPr txBox="1"/>
          <p:nvPr/>
        </p:nvSpPr>
        <p:spPr>
          <a:xfrm>
            <a:off x="1224366" y="2263720"/>
            <a:ext cx="8381384"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191021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000" dirty="0"/>
              <a:t>To use the </a:t>
            </a:r>
            <a:r>
              <a:rPr lang="en-US" sz="2000" dirty="0" err="1"/>
              <a:t>Spack</a:t>
            </a:r>
            <a:r>
              <a:rPr lang="en-US" sz="2000" dirty="0"/>
              <a:t>-installed software, it is necessary to first activate </a:t>
            </a:r>
            <a:r>
              <a:rPr lang="en-US" sz="2000" dirty="0" err="1"/>
              <a:t>Spack</a:t>
            </a:r>
            <a:r>
              <a:rPr lang="en-US" sz="2000" dirty="0"/>
              <a:t>, and then load the software module:</a:t>
            </a:r>
          </a:p>
          <a:p>
            <a:pPr marL="457200" indent="-457200">
              <a:buAutoNum type="arabicPeriod"/>
            </a:pPr>
            <a:r>
              <a:rPr lang="en-US" sz="2000" dirty="0"/>
              <a:t>Re-source the </a:t>
            </a:r>
            <a:r>
              <a:rPr lang="en-US" sz="2000" dirty="0" err="1"/>
              <a:t>Spack</a:t>
            </a:r>
            <a:r>
              <a:rPr lang="en-US" sz="2000" dirty="0"/>
              <a:t> script to add the new module to your environment:</a:t>
            </a:r>
          </a:p>
          <a:p>
            <a:pPr marL="457200" indent="-457200">
              <a:buAutoNum type="arabicPeriod"/>
            </a:pPr>
            <a:endParaRPr lang="en-US" sz="2000" dirty="0"/>
          </a:p>
          <a:p>
            <a:pPr marL="457200" indent="-457200">
              <a:buAutoNum type="arabicPeriod"/>
            </a:pPr>
            <a:r>
              <a:rPr lang="en-US" sz="2000" dirty="0"/>
              <a:t>Alternatively, if you added this line to your ~/.</a:t>
            </a:r>
            <a:r>
              <a:rPr lang="en-US" sz="2000" dirty="0" err="1"/>
              <a:t>bashrc</a:t>
            </a:r>
            <a:r>
              <a:rPr lang="en-US" sz="2000" dirty="0"/>
              <a:t> file, re-source ~/.</a:t>
            </a:r>
            <a:r>
              <a:rPr lang="en-US" sz="2000" dirty="0" err="1"/>
              <a:t>bashrc</a:t>
            </a:r>
            <a:r>
              <a:rPr lang="en-US" sz="2000" dirty="0"/>
              <a:t> (or exit and re-open the Discovery window):</a:t>
            </a:r>
          </a:p>
          <a:p>
            <a:pPr marL="457200" indent="-457200">
              <a:buAutoNum type="arabicPeriod"/>
            </a:pPr>
            <a:endParaRPr lang="en-US" sz="2000" dirty="0"/>
          </a:p>
          <a:p>
            <a:pPr marL="457200" indent="-457200">
              <a:buAutoNum type="arabicPeriod"/>
            </a:pPr>
            <a:r>
              <a:rPr lang="en-US" sz="2000" dirty="0"/>
              <a:t>Check your available module list, which should now include </a:t>
            </a:r>
            <a:r>
              <a:rPr lang="en-US" sz="2000" dirty="0" err="1"/>
              <a:t>Spack</a:t>
            </a:r>
            <a:r>
              <a:rPr lang="en-US" sz="2000" dirty="0"/>
              <a:t> modules (most top):</a:t>
            </a:r>
          </a:p>
          <a:p>
            <a:pPr marL="457200" indent="-457200">
              <a:buAutoNum type="arabicPeriod"/>
            </a:pPr>
            <a:endParaRPr lang="en-US" sz="2000" dirty="0"/>
          </a:p>
          <a:p>
            <a:pPr marL="457200" indent="-457200">
              <a:buFont typeface="Arial"/>
              <a:buAutoNum type="arabicPeriod"/>
            </a:pPr>
            <a:r>
              <a:rPr lang="en-US" sz="2000" dirty="0"/>
              <a:t>Alternatively, you can use </a:t>
            </a:r>
            <a:r>
              <a:rPr lang="en-US" sz="2000" dirty="0" err="1"/>
              <a:t>Spack</a:t>
            </a:r>
            <a:r>
              <a:rPr lang="en-US" sz="2000" dirty="0"/>
              <a:t> commands to find, load/unload packages:</a:t>
            </a:r>
            <a:br>
              <a:rPr lang="en-US" sz="2000" dirty="0"/>
            </a:br>
            <a:br>
              <a:rPr lang="en-US" sz="2000" dirty="0"/>
            </a:br>
            <a:br>
              <a:rPr lang="en-US" sz="2000" dirty="0"/>
            </a:br>
            <a:endParaRPr lang="en-US" sz="2000" dirty="0"/>
          </a:p>
          <a:p>
            <a:pPr marL="457200" indent="-457200">
              <a:buAutoNum type="arabicPeriod"/>
            </a:pPr>
            <a:r>
              <a:rPr lang="en-US" sz="2000" dirty="0"/>
              <a:t>For usage with </a:t>
            </a:r>
            <a:r>
              <a:rPr lang="en-US" sz="2000" dirty="0" err="1"/>
              <a:t>sbatch</a:t>
            </a:r>
            <a:r>
              <a:rPr lang="en-US" sz="2000" dirty="0"/>
              <a:t>, inspect script:</a:t>
            </a:r>
            <a:br>
              <a:rPr lang="en-US" sz="2000" dirty="0"/>
            </a:b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3 – Load &amp; use the software</a:t>
            </a:r>
          </a:p>
        </p:txBody>
      </p:sp>
      <p:sp>
        <p:nvSpPr>
          <p:cNvPr id="15" name="TextBox 14">
            <a:extLst>
              <a:ext uri="{FF2B5EF4-FFF2-40B4-BE49-F238E27FC236}">
                <a16:creationId xmlns:a16="http://schemas.microsoft.com/office/drawing/2014/main" id="{AE8FF093-6191-514D-A24E-FF87716EED23}"/>
              </a:ext>
            </a:extLst>
          </p:cNvPr>
          <p:cNvSpPr txBox="1"/>
          <p:nvPr/>
        </p:nvSpPr>
        <p:spPr>
          <a:xfrm>
            <a:off x="553386" y="2494310"/>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71B2834-DD7D-8D49-9CD7-4A992EF8C70F}"/>
              </a:ext>
            </a:extLst>
          </p:cNvPr>
          <p:cNvSpPr txBox="1"/>
          <p:nvPr/>
        </p:nvSpPr>
        <p:spPr>
          <a:xfrm>
            <a:off x="689650" y="3519034"/>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B0660648-BFA3-B04C-B13B-D25EF3ACBFC7}"/>
              </a:ext>
            </a:extLst>
          </p:cNvPr>
          <p:cNvSpPr txBox="1"/>
          <p:nvPr/>
        </p:nvSpPr>
        <p:spPr>
          <a:xfrm>
            <a:off x="689649" y="4359092"/>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p:txBody>
      </p:sp>
      <p:sp>
        <p:nvSpPr>
          <p:cNvPr id="16" name="TextBox 15">
            <a:extLst>
              <a:ext uri="{FF2B5EF4-FFF2-40B4-BE49-F238E27FC236}">
                <a16:creationId xmlns:a16="http://schemas.microsoft.com/office/drawing/2014/main" id="{6AD58D22-7062-6B4E-B044-A5EDF8F56A9E}"/>
              </a:ext>
            </a:extLst>
          </p:cNvPr>
          <p:cNvSpPr txBox="1"/>
          <p:nvPr/>
        </p:nvSpPr>
        <p:spPr>
          <a:xfrm>
            <a:off x="689648" y="5199150"/>
            <a:ext cx="9698949"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find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load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FDB13D9-20E1-8340-9966-D154D4C43509}"/>
              </a:ext>
            </a:extLst>
          </p:cNvPr>
          <p:cNvSpPr txBox="1"/>
          <p:nvPr/>
        </p:nvSpPr>
        <p:spPr>
          <a:xfrm>
            <a:off x="689648" y="6378373"/>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cat Exercise_2/</a:t>
            </a:r>
            <a:r>
              <a:rPr lang="en-US" dirty="0" err="1">
                <a:latin typeface="Courier New" panose="02070309020205020404" pitchFamily="49" charset="0"/>
                <a:cs typeface="Courier New" panose="02070309020205020404" pitchFamily="49" charset="0"/>
              </a:rPr>
              <a:t>zlib_spack.sh</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4410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this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395576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C574-1975-524B-ABFC-7DF496A1541E}"/>
              </a:ext>
            </a:extLst>
          </p:cNvPr>
          <p:cNvSpPr>
            <a:spLocks noGrp="1"/>
          </p:cNvSpPr>
          <p:nvPr>
            <p:ph type="title"/>
          </p:nvPr>
        </p:nvSpPr>
        <p:spPr/>
        <p:txBody>
          <a:bodyPr/>
          <a:lstStyle/>
          <a:p>
            <a:r>
              <a:rPr lang="en-US" dirty="0"/>
              <a:t>Supplemental Material</a:t>
            </a:r>
          </a:p>
        </p:txBody>
      </p:sp>
      <p:sp>
        <p:nvSpPr>
          <p:cNvPr id="3" name="Text Placeholder 2">
            <a:extLst>
              <a:ext uri="{FF2B5EF4-FFF2-40B4-BE49-F238E27FC236}">
                <a16:creationId xmlns:a16="http://schemas.microsoft.com/office/drawing/2014/main" id="{0F986556-68A4-5B43-ACE6-3D9FED881E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017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3 (Optional)</a:t>
            </a:r>
            <a:br>
              <a:rPr lang="en-US" dirty="0"/>
            </a:br>
            <a:r>
              <a:rPr lang="en-US" dirty="0"/>
              <a:t>Build from source</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319766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0AB8FC-8D2B-1B45-AE87-82937CC5D145}"/>
              </a:ext>
            </a:extLst>
          </p:cNvPr>
          <p:cNvSpPr>
            <a:spLocks noGrp="1"/>
          </p:cNvSpPr>
          <p:nvPr>
            <p:ph idx="1"/>
          </p:nvPr>
        </p:nvSpPr>
        <p:spPr>
          <a:xfrm>
            <a:off x="179882" y="1469036"/>
            <a:ext cx="11173918" cy="4574303"/>
          </a:xfrm>
        </p:spPr>
        <p:txBody>
          <a:bodyPr>
            <a:normAutofit/>
          </a:bodyPr>
          <a:lstStyle/>
          <a:p>
            <a:pPr marL="0" indent="0">
              <a:buNone/>
            </a:pPr>
            <a:r>
              <a:rPr lang="en-US" sz="2400" dirty="0"/>
              <a:t>In this example, we’ll show how to build a program from source. The program used will be </a:t>
            </a:r>
            <a:r>
              <a:rPr lang="en-US" sz="2400" dirty="0" err="1"/>
              <a:t>XaoS</a:t>
            </a:r>
            <a:r>
              <a:rPr lang="en-US" sz="2400" dirty="0"/>
              <a:t> (real-time interactive fractal </a:t>
            </a:r>
            <a:r>
              <a:rPr lang="en-US" sz="2400" dirty="0" err="1"/>
              <a:t>zoomer</a:t>
            </a:r>
            <a:r>
              <a:rPr lang="en-US" sz="2400" dirty="0"/>
              <a:t>, generating images from fractal formula calculations).</a:t>
            </a:r>
          </a:p>
          <a:p>
            <a:pPr marL="457200" indent="-457200">
              <a:buFont typeface="+mj-lt"/>
              <a:buAutoNum type="arabicPeriod"/>
            </a:pPr>
            <a:r>
              <a:rPr lang="en-US" sz="2400" dirty="0"/>
              <a:t>Allocate an interactive node with x11 forwarding enabled (for graphics):</a:t>
            </a:r>
          </a:p>
          <a:p>
            <a:pPr marL="457200" indent="-457200">
              <a:buFont typeface="+mj-lt"/>
              <a:buAutoNum type="arabicPeriod"/>
            </a:pPr>
            <a:endParaRPr lang="en-US" sz="2400" dirty="0"/>
          </a:p>
          <a:p>
            <a:pPr marL="457200" indent="-457200">
              <a:buFont typeface="+mj-lt"/>
              <a:buAutoNum type="arabicPeriod"/>
            </a:pPr>
            <a:r>
              <a:rPr lang="en-US" sz="2400" dirty="0"/>
              <a:t>Enter  Exercise_3 directory </a:t>
            </a:r>
            <a:r>
              <a:rPr lang="en-US" sz="2400" dirty="0">
                <a:latin typeface="+mn-lt"/>
                <a:cs typeface="Courier New" panose="02070309020205020404" pitchFamily="49" charset="0"/>
              </a:rPr>
              <a:t>and </a:t>
            </a:r>
            <a:r>
              <a:rPr lang="en-US" sz="2400" dirty="0" err="1">
                <a:latin typeface="+mn-lt"/>
                <a:cs typeface="Courier New" panose="02070309020205020404" pitchFamily="49" charset="0"/>
              </a:rPr>
              <a:t>untar</a:t>
            </a:r>
            <a:r>
              <a:rPr lang="en-US" sz="2400" dirty="0">
                <a:latin typeface="+mn-lt"/>
                <a:cs typeface="Courier New" panose="02070309020205020404" pitchFamily="49" charset="0"/>
              </a:rPr>
              <a:t> the </a:t>
            </a:r>
            <a:r>
              <a:rPr lang="en-US" sz="2000" dirty="0">
                <a:latin typeface="Courier New" panose="02070309020205020404" pitchFamily="49" charset="0"/>
                <a:cs typeface="Courier New" panose="02070309020205020404" pitchFamily="49" charset="0"/>
              </a:rPr>
              <a:t>xaos-3.6.tar.gz </a:t>
            </a:r>
            <a:r>
              <a:rPr lang="en-US" sz="2400" dirty="0"/>
              <a:t>compressed source code:</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Load the GNU 8.1 compiler (see supplemental material for additional compiler info):</a:t>
            </a:r>
          </a:p>
          <a:p>
            <a:pPr marL="457200" indent="-457200">
              <a:buFont typeface="+mj-lt"/>
              <a:buAutoNum type="arabicPeriod"/>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93A64665-92B0-8549-B266-29C32D8EB463}"/>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4" name="Title 3">
            <a:extLst>
              <a:ext uri="{FF2B5EF4-FFF2-40B4-BE49-F238E27FC236}">
                <a16:creationId xmlns:a16="http://schemas.microsoft.com/office/drawing/2014/main" id="{9C4E12CA-A9CC-DE4B-9301-4E3E87DBC041}"/>
              </a:ext>
            </a:extLst>
          </p:cNvPr>
          <p:cNvSpPr>
            <a:spLocks noGrp="1"/>
          </p:cNvSpPr>
          <p:nvPr>
            <p:ph type="title"/>
          </p:nvPr>
        </p:nvSpPr>
        <p:spPr>
          <a:xfrm>
            <a:off x="838200" y="-24617"/>
            <a:ext cx="10515600" cy="1325563"/>
          </a:xfrm>
        </p:spPr>
        <p:txBody>
          <a:bodyPr/>
          <a:lstStyle/>
          <a:p>
            <a:pPr algn="ctr"/>
            <a:r>
              <a:rPr lang="en-US" b="1" dirty="0"/>
              <a:t>Exercise 3</a:t>
            </a:r>
            <a:br>
              <a:rPr lang="en-US" dirty="0"/>
            </a:br>
            <a:r>
              <a:rPr lang="en-US" dirty="0"/>
              <a:t>Task 1 – Setup before compilation</a:t>
            </a:r>
          </a:p>
        </p:txBody>
      </p:sp>
      <p:sp>
        <p:nvSpPr>
          <p:cNvPr id="5" name="TextBox 4">
            <a:extLst>
              <a:ext uri="{FF2B5EF4-FFF2-40B4-BE49-F238E27FC236}">
                <a16:creationId xmlns:a16="http://schemas.microsoft.com/office/drawing/2014/main" id="{C7E0301D-93A8-7B4A-8E34-DFAECC30E308}"/>
              </a:ext>
            </a:extLst>
          </p:cNvPr>
          <p:cNvSpPr txBox="1"/>
          <p:nvPr/>
        </p:nvSpPr>
        <p:spPr>
          <a:xfrm>
            <a:off x="374751" y="3021100"/>
            <a:ext cx="10737533" cy="338554"/>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ntasks</a:t>
            </a:r>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--time=00:30:00 --x11 /bin/bash </a:t>
            </a:r>
          </a:p>
        </p:txBody>
      </p:sp>
      <p:sp>
        <p:nvSpPr>
          <p:cNvPr id="6" name="TextBox 5">
            <a:extLst>
              <a:ext uri="{FF2B5EF4-FFF2-40B4-BE49-F238E27FC236}">
                <a16:creationId xmlns:a16="http://schemas.microsoft.com/office/drawing/2014/main" id="{58B62141-3B57-5946-B59A-35096C793254}"/>
              </a:ext>
            </a:extLst>
          </p:cNvPr>
          <p:cNvSpPr txBox="1"/>
          <p:nvPr/>
        </p:nvSpPr>
        <p:spPr>
          <a:xfrm>
            <a:off x="374752" y="4296165"/>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Exercise_3</a:t>
            </a:r>
          </a:p>
          <a:p>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zxvf</a:t>
            </a:r>
            <a:r>
              <a:rPr lang="en-US" dirty="0">
                <a:latin typeface="Courier New" panose="02070309020205020404" pitchFamily="49" charset="0"/>
                <a:cs typeface="Courier New" panose="02070309020205020404" pitchFamily="49" charset="0"/>
              </a:rPr>
              <a:t> xaos-3.6.tar.gz</a:t>
            </a:r>
          </a:p>
        </p:txBody>
      </p:sp>
      <p:sp>
        <p:nvSpPr>
          <p:cNvPr id="7" name="TextBox 6">
            <a:extLst>
              <a:ext uri="{FF2B5EF4-FFF2-40B4-BE49-F238E27FC236}">
                <a16:creationId xmlns:a16="http://schemas.microsoft.com/office/drawing/2014/main" id="{87E249A9-EB1C-BB4E-9CD4-9326D290EA2D}"/>
              </a:ext>
            </a:extLst>
          </p:cNvPr>
          <p:cNvSpPr txBox="1"/>
          <p:nvPr/>
        </p:nvSpPr>
        <p:spPr>
          <a:xfrm>
            <a:off x="374752" y="5738180"/>
            <a:ext cx="10223294"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--version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module load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/8.1.0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--version</a:t>
            </a:r>
          </a:p>
        </p:txBody>
      </p:sp>
      <p:sp>
        <p:nvSpPr>
          <p:cNvPr id="8" name="TextBox 7">
            <a:extLst>
              <a:ext uri="{FF2B5EF4-FFF2-40B4-BE49-F238E27FC236}">
                <a16:creationId xmlns:a16="http://schemas.microsoft.com/office/drawing/2014/main" id="{616AF7D3-F6AE-1F4F-BA95-49EC99DEC153}"/>
              </a:ext>
            </a:extLst>
          </p:cNvPr>
          <p:cNvSpPr txBox="1"/>
          <p:nvPr/>
        </p:nvSpPr>
        <p:spPr>
          <a:xfrm>
            <a:off x="1224366" y="2263720"/>
            <a:ext cx="8381384"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40665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692000"/>
            <a:ext cx="10904095" cy="4664350"/>
          </a:xfrm>
        </p:spPr>
        <p:txBody>
          <a:bodyPr>
            <a:normAutofit/>
          </a:bodyPr>
          <a:lstStyle/>
          <a:p>
            <a:pPr marL="0" indent="0">
              <a:buNone/>
            </a:pPr>
            <a:r>
              <a:rPr lang="en-US" b="1" dirty="0"/>
              <a:t>Overview:</a:t>
            </a:r>
          </a:p>
          <a:p>
            <a:r>
              <a:rPr lang="en-US" dirty="0"/>
              <a:t>Introduction to modules </a:t>
            </a:r>
          </a:p>
          <a:p>
            <a:r>
              <a:rPr lang="en-US" dirty="0"/>
              <a:t>Introduction to software on OOD (Open OnDemand)</a:t>
            </a:r>
          </a:p>
          <a:p>
            <a:r>
              <a:rPr lang="en-US" dirty="0"/>
              <a:t>Python and </a:t>
            </a:r>
            <a:r>
              <a:rPr lang="en-US" dirty="0" err="1"/>
              <a:t>conda</a:t>
            </a:r>
            <a:r>
              <a:rPr lang="en-US" dirty="0"/>
              <a:t> on Discovery</a:t>
            </a:r>
          </a:p>
          <a:p>
            <a:r>
              <a:rPr lang="en-US" dirty="0"/>
              <a:t>Software installation on Discovery: </a:t>
            </a:r>
          </a:p>
          <a:p>
            <a:pPr lvl="1"/>
            <a:r>
              <a:rPr lang="en-US" dirty="0"/>
              <a:t>Requesting a system-wide software installation </a:t>
            </a:r>
          </a:p>
          <a:p>
            <a:pPr lvl="1"/>
            <a:r>
              <a:rPr lang="en-US" dirty="0"/>
              <a:t>Installing your own software (using </a:t>
            </a:r>
            <a:r>
              <a:rPr lang="en-US" dirty="0" err="1"/>
              <a:t>Spack</a:t>
            </a:r>
            <a:r>
              <a:rPr lang="en-US" dirty="0"/>
              <a:t>, </a:t>
            </a:r>
            <a:r>
              <a:rPr lang="en-US" dirty="0" err="1"/>
              <a:t>conda</a:t>
            </a:r>
            <a:r>
              <a:rPr lang="en-US" dirty="0"/>
              <a:t>, make etc.)</a:t>
            </a:r>
          </a:p>
          <a:p>
            <a:pPr marL="0" indent="0">
              <a:buNone/>
            </a:pPr>
            <a:r>
              <a:rPr lang="en-US" dirty="0">
                <a:solidFill>
                  <a:srgbClr val="FF0000"/>
                </a:solidFill>
              </a:rPr>
              <a:t>NOTE: This tutorial is designed to be interactive. </a:t>
            </a:r>
          </a:p>
          <a:p>
            <a:pPr marL="0" indent="0">
              <a:buNone/>
            </a:pPr>
            <a:r>
              <a:rPr lang="en-US" dirty="0">
                <a:solidFill>
                  <a:srgbClr val="FF0000"/>
                </a:solidFill>
              </a:rPr>
              <a:t>We recommend using a shell on Discovery to execute the commands.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C821F-D723-454C-80F4-3D055AF26690}"/>
              </a:ext>
            </a:extLst>
          </p:cNvPr>
          <p:cNvSpPr>
            <a:spLocks noGrp="1"/>
          </p:cNvSpPr>
          <p:nvPr>
            <p:ph idx="1"/>
          </p:nvPr>
        </p:nvSpPr>
        <p:spPr>
          <a:xfrm>
            <a:off x="254833" y="1514006"/>
            <a:ext cx="11505367" cy="5343993"/>
          </a:xfrm>
        </p:spPr>
        <p:txBody>
          <a:bodyPr>
            <a:normAutofit/>
          </a:bodyPr>
          <a:lstStyle/>
          <a:p>
            <a:pPr marL="514350" indent="-514350">
              <a:buFont typeface="+mj-lt"/>
              <a:buAutoNum type="arabicPeriod"/>
            </a:pPr>
            <a:r>
              <a:rPr lang="en-US" sz="2400" dirty="0"/>
              <a:t>Enter the source code directory and review the installation instructions:</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Typically, a configure script is provided to setup the compilation process (e.g. finding all needed libraries and passing any compilation flags/ build-options):</a:t>
            </a:r>
            <a:br>
              <a:rPr lang="en-US" sz="2400" dirty="0"/>
            </a:br>
            <a:br>
              <a:rPr lang="en-US" sz="2400" dirty="0"/>
            </a:br>
            <a:br>
              <a:rPr lang="en-US" sz="2400" dirty="0"/>
            </a:br>
            <a:br>
              <a:rPr lang="en-US" sz="2400" dirty="0"/>
            </a:br>
            <a:r>
              <a:rPr lang="en-US" sz="2400" dirty="0"/>
              <a:t>Where --prefix specifies the path where the executable program will be built to.</a:t>
            </a:r>
          </a:p>
          <a:p>
            <a:pPr marL="514350" indent="-514350">
              <a:buFont typeface="+mj-lt"/>
              <a:buAutoNum type="arabicPeriod"/>
            </a:pPr>
            <a:r>
              <a:rPr lang="en-US" sz="2400" dirty="0"/>
              <a:t>Build the software using the “make –j 16” command, to be built in parallel on 16 Cores, followed by “make install” to copy the executables:</a:t>
            </a:r>
          </a:p>
        </p:txBody>
      </p:sp>
      <p:sp>
        <p:nvSpPr>
          <p:cNvPr id="3" name="Slide Number Placeholder 2">
            <a:extLst>
              <a:ext uri="{FF2B5EF4-FFF2-40B4-BE49-F238E27FC236}">
                <a16:creationId xmlns:a16="http://schemas.microsoft.com/office/drawing/2014/main" id="{6DEB8A84-81AD-0540-A6F0-215E7280D2B8}"/>
              </a:ext>
            </a:extLst>
          </p:cNvPr>
          <p:cNvSpPr>
            <a:spLocks noGrp="1"/>
          </p:cNvSpPr>
          <p:nvPr>
            <p:ph type="sldNum" sz="quarter" idx="10"/>
          </p:nvPr>
        </p:nvSpPr>
        <p:spPr/>
        <p:txBody>
          <a:bodyPr/>
          <a:lstStyle/>
          <a:p>
            <a:fld id="{2BE017B6-6466-CA44-A203-DCC007137B39}" type="slidenum">
              <a:rPr lang="en-US" smtClean="0"/>
              <a:pPr/>
              <a:t>21</a:t>
            </a:fld>
            <a:endParaRPr lang="en-US" dirty="0"/>
          </a:p>
        </p:txBody>
      </p:sp>
      <p:sp>
        <p:nvSpPr>
          <p:cNvPr id="4" name="Title 3">
            <a:extLst>
              <a:ext uri="{FF2B5EF4-FFF2-40B4-BE49-F238E27FC236}">
                <a16:creationId xmlns:a16="http://schemas.microsoft.com/office/drawing/2014/main" id="{46BE9325-1E87-D94C-96B0-C68882250BF6}"/>
              </a:ext>
            </a:extLst>
          </p:cNvPr>
          <p:cNvSpPr>
            <a:spLocks noGrp="1"/>
          </p:cNvSpPr>
          <p:nvPr>
            <p:ph type="title"/>
          </p:nvPr>
        </p:nvSpPr>
        <p:spPr>
          <a:xfrm>
            <a:off x="838200" y="0"/>
            <a:ext cx="10515600" cy="1325563"/>
          </a:xfrm>
        </p:spPr>
        <p:txBody>
          <a:bodyPr/>
          <a:lstStyle/>
          <a:p>
            <a:pPr algn="ctr"/>
            <a:r>
              <a:rPr lang="en-US" b="1" dirty="0"/>
              <a:t>Exercise 3</a:t>
            </a:r>
            <a:br>
              <a:rPr lang="en-US" dirty="0"/>
            </a:br>
            <a:r>
              <a:rPr lang="en-US" dirty="0"/>
              <a:t>Task 2 – Compile &amp; install the code</a:t>
            </a:r>
          </a:p>
        </p:txBody>
      </p:sp>
      <p:sp>
        <p:nvSpPr>
          <p:cNvPr id="5" name="TextBox 4">
            <a:extLst>
              <a:ext uri="{FF2B5EF4-FFF2-40B4-BE49-F238E27FC236}">
                <a16:creationId xmlns:a16="http://schemas.microsoft.com/office/drawing/2014/main" id="{AD43B2D3-642A-DE47-9BB5-C6768DD0CC78}"/>
              </a:ext>
            </a:extLst>
          </p:cNvPr>
          <p:cNvSpPr txBox="1"/>
          <p:nvPr/>
        </p:nvSpPr>
        <p:spPr>
          <a:xfrm>
            <a:off x="730145" y="2076720"/>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xaos-3.6</a:t>
            </a:r>
          </a:p>
          <a:p>
            <a:r>
              <a:rPr lang="en-US" dirty="0">
                <a:latin typeface="Courier New" panose="02070309020205020404" pitchFamily="49" charset="0"/>
                <a:cs typeface="Courier New" panose="02070309020205020404" pitchFamily="49" charset="0"/>
              </a:rPr>
              <a:t>$ less INSTALL</a:t>
            </a:r>
          </a:p>
        </p:txBody>
      </p:sp>
      <p:sp>
        <p:nvSpPr>
          <p:cNvPr id="6" name="TextBox 5">
            <a:extLst>
              <a:ext uri="{FF2B5EF4-FFF2-40B4-BE49-F238E27FC236}">
                <a16:creationId xmlns:a16="http://schemas.microsoft.com/office/drawing/2014/main" id="{35C9E0FA-FF35-7849-B379-EE59A4D08E55}"/>
              </a:ext>
            </a:extLst>
          </p:cNvPr>
          <p:cNvSpPr txBox="1"/>
          <p:nvPr/>
        </p:nvSpPr>
        <p:spPr>
          <a:xfrm>
            <a:off x="730145" y="3719864"/>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./configure –h</a:t>
            </a:r>
          </a:p>
          <a:p>
            <a:r>
              <a:rPr lang="en-US" dirty="0">
                <a:latin typeface="Courier New" panose="02070309020205020404" pitchFamily="49" charset="0"/>
                <a:cs typeface="Courier New" panose="02070309020205020404" pitchFamily="49" charset="0"/>
              </a:rPr>
              <a:t>$ ./configure --prefix=$HOME/xaos-3.6-myinstall</a:t>
            </a:r>
          </a:p>
        </p:txBody>
      </p:sp>
      <p:sp>
        <p:nvSpPr>
          <p:cNvPr id="7" name="TextBox 6">
            <a:extLst>
              <a:ext uri="{FF2B5EF4-FFF2-40B4-BE49-F238E27FC236}">
                <a16:creationId xmlns:a16="http://schemas.microsoft.com/office/drawing/2014/main" id="{E8BD6CB2-320D-3143-A4BD-8986B69825D4}"/>
              </a:ext>
            </a:extLst>
          </p:cNvPr>
          <p:cNvSpPr txBox="1"/>
          <p:nvPr/>
        </p:nvSpPr>
        <p:spPr>
          <a:xfrm>
            <a:off x="730145" y="5768165"/>
            <a:ext cx="9613068"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make –j 16</a:t>
            </a:r>
          </a:p>
          <a:p>
            <a:r>
              <a:rPr lang="en-US" dirty="0">
                <a:latin typeface="Courier New" panose="02070309020205020404" pitchFamily="49" charset="0"/>
                <a:cs typeface="Courier New" panose="02070309020205020404" pitchFamily="49" charset="0"/>
              </a:rPr>
              <a:t>$ make install</a:t>
            </a:r>
          </a:p>
        </p:txBody>
      </p:sp>
      <p:sp>
        <p:nvSpPr>
          <p:cNvPr id="8" name="TextBox 7">
            <a:extLst>
              <a:ext uri="{FF2B5EF4-FFF2-40B4-BE49-F238E27FC236}">
                <a16:creationId xmlns:a16="http://schemas.microsoft.com/office/drawing/2014/main" id="{BB0DEFE3-BE26-7D42-A5E3-9EA742BB3C9F}"/>
              </a:ext>
            </a:extLst>
          </p:cNvPr>
          <p:cNvSpPr txBox="1"/>
          <p:nvPr/>
        </p:nvSpPr>
        <p:spPr>
          <a:xfrm>
            <a:off x="6645016" y="5687887"/>
            <a:ext cx="3882452" cy="1077218"/>
          </a:xfrm>
          <a:prstGeom prst="rect">
            <a:avLst/>
          </a:prstGeom>
          <a:noFill/>
        </p:spPr>
        <p:txBody>
          <a:bodyPr wrap="square" rtlCol="0">
            <a:spAutoFit/>
          </a:bodyPr>
          <a:lstStyle/>
          <a:p>
            <a:pPr algn="ctr"/>
            <a:r>
              <a:rPr lang="en-US" sz="1600" b="1" dirty="0"/>
              <a:t>There is a small bug in the software's </a:t>
            </a:r>
            <a:r>
              <a:rPr lang="en-US" sz="1600" b="1" dirty="0" err="1"/>
              <a:t>Makefile</a:t>
            </a:r>
            <a:r>
              <a:rPr lang="en-US" sz="1600" b="1" dirty="0"/>
              <a:t>, which prevents some directories from being created. </a:t>
            </a:r>
            <a:br>
              <a:rPr lang="en-US" sz="1600" b="1" dirty="0"/>
            </a:br>
            <a:r>
              <a:rPr lang="en-US" sz="1600" b="1" dirty="0"/>
              <a:t>Please ignore this error.</a:t>
            </a:r>
            <a:endParaRPr lang="en-US" sz="1600" dirty="0"/>
          </a:p>
        </p:txBody>
      </p:sp>
    </p:spTree>
    <p:extLst>
      <p:ext uri="{BB962C8B-B14F-4D97-AF65-F5344CB8AC3E}">
        <p14:creationId xmlns:p14="http://schemas.microsoft.com/office/powerpoint/2010/main" val="12424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B66A1-9813-9C4D-943D-73788A6FC724}"/>
              </a:ext>
            </a:extLst>
          </p:cNvPr>
          <p:cNvSpPr>
            <a:spLocks noGrp="1"/>
          </p:cNvSpPr>
          <p:nvPr>
            <p:ph idx="1"/>
          </p:nvPr>
        </p:nvSpPr>
        <p:spPr>
          <a:xfrm>
            <a:off x="134911" y="1484026"/>
            <a:ext cx="11497456" cy="5373974"/>
          </a:xfrm>
        </p:spPr>
        <p:txBody>
          <a:bodyPr>
            <a:normAutofit/>
          </a:bodyPr>
          <a:lstStyle/>
          <a:p>
            <a:pPr marL="0" indent="0">
              <a:buNone/>
            </a:pPr>
            <a:r>
              <a:rPr lang="en-US" sz="2000" dirty="0"/>
              <a:t>After the build is complete, you should be able to see a new directory created </a:t>
            </a:r>
            <a:br>
              <a:rPr lang="en-US" sz="2000" dirty="0"/>
            </a:br>
            <a:r>
              <a:rPr lang="en-US" sz="2000" dirty="0"/>
              <a:t>(</a:t>
            </a:r>
            <a:r>
              <a:rPr lang="en-US" sz="1800" dirty="0">
                <a:latin typeface="Courier New" panose="02070309020205020404" pitchFamily="49" charset="0"/>
                <a:cs typeface="Courier New" panose="02070309020205020404" pitchFamily="49" charset="0"/>
              </a:rPr>
              <a:t>~/xaos-3.6-myinstall/bin</a:t>
            </a:r>
            <a:r>
              <a:rPr lang="en-US" sz="2000" dirty="0"/>
              <a:t>) with the </a:t>
            </a:r>
            <a:r>
              <a:rPr lang="en-US" sz="2000" dirty="0" err="1"/>
              <a:t>XaoS</a:t>
            </a:r>
            <a:r>
              <a:rPr lang="en-US" sz="2000" dirty="0"/>
              <a:t> program (executable) in it.</a:t>
            </a:r>
          </a:p>
          <a:p>
            <a:pPr marL="457200" indent="-457200">
              <a:buFont typeface="+mj-lt"/>
              <a:buAutoNum type="arabicPeriod"/>
            </a:pPr>
            <a:r>
              <a:rPr lang="en-US" sz="2000" dirty="0"/>
              <a:t>Option 1 - Run the program directly by entering the full path:</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Option 2 – update your environment to be able to run </a:t>
            </a:r>
            <a:r>
              <a:rPr lang="en-US" sz="2000" dirty="0" err="1"/>
              <a:t>XaoS</a:t>
            </a:r>
            <a:r>
              <a:rPr lang="en-US" sz="2000" dirty="0"/>
              <a:t> from any directory by pre-pending the path to the $PATH variable. </a:t>
            </a:r>
            <a:r>
              <a:rPr lang="en-US" sz="2000" dirty="0" err="1"/>
              <a:t>i.e</a:t>
            </a:r>
            <a:r>
              <a:rPr lang="en-US" sz="2000" dirty="0"/>
              <a:t>:</a:t>
            </a:r>
            <a:br>
              <a:rPr lang="en-US" sz="2000" dirty="0"/>
            </a:br>
            <a:br>
              <a:rPr lang="en-US" sz="2000" dirty="0"/>
            </a:br>
            <a:br>
              <a:rPr lang="en-US" sz="2000" dirty="0"/>
            </a:br>
            <a:br>
              <a:rPr lang="en-US" sz="2000" dirty="0"/>
            </a:br>
            <a:br>
              <a:rPr lang="en-US" sz="2000" dirty="0"/>
            </a:br>
            <a:endParaRPr lang="en-US" sz="2000" dirty="0"/>
          </a:p>
          <a:p>
            <a:pPr marL="457200" indent="-457200">
              <a:buFont typeface="+mj-lt"/>
              <a:buAutoNum type="arabicPeriod"/>
            </a:pPr>
            <a:r>
              <a:rPr lang="en-US" sz="2000" dirty="0"/>
              <a:t>Or, run a shell script, </a:t>
            </a:r>
            <a:r>
              <a:rPr lang="en-US" sz="2000" dirty="0" err="1"/>
              <a:t>i.e</a:t>
            </a:r>
            <a:r>
              <a:rPr lang="en-US" sz="2000" dirty="0"/>
              <a:t> (you can edit the path inside to a different one):</a:t>
            </a:r>
          </a:p>
          <a:p>
            <a:pPr marL="457200" indent="-457200">
              <a:buFont typeface="+mj-lt"/>
              <a:buAutoNum type="arabicPeriod"/>
            </a:pPr>
            <a:endParaRPr lang="en-US" sz="2000"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036CC5A3-4CB7-6746-89D1-5C356D2F2B48}"/>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4" name="Title 3">
            <a:extLst>
              <a:ext uri="{FF2B5EF4-FFF2-40B4-BE49-F238E27FC236}">
                <a16:creationId xmlns:a16="http://schemas.microsoft.com/office/drawing/2014/main" id="{BDAA0B0D-BA72-394A-9BD5-4DF6B0B97793}"/>
              </a:ext>
            </a:extLst>
          </p:cNvPr>
          <p:cNvSpPr>
            <a:spLocks noGrp="1"/>
          </p:cNvSpPr>
          <p:nvPr>
            <p:ph type="title"/>
          </p:nvPr>
        </p:nvSpPr>
        <p:spPr>
          <a:xfrm>
            <a:off x="838200" y="53427"/>
            <a:ext cx="10515600" cy="1325563"/>
          </a:xfrm>
        </p:spPr>
        <p:txBody>
          <a:bodyPr/>
          <a:lstStyle/>
          <a:p>
            <a:pPr algn="ctr"/>
            <a:r>
              <a:rPr lang="en-US" b="1" dirty="0"/>
              <a:t>Exercise 3</a:t>
            </a:r>
            <a:br>
              <a:rPr lang="en-US" dirty="0"/>
            </a:br>
            <a:r>
              <a:rPr lang="en-US" dirty="0"/>
              <a:t>Task 3 – Set up environment &amp; run program</a:t>
            </a:r>
          </a:p>
        </p:txBody>
      </p:sp>
      <p:sp>
        <p:nvSpPr>
          <p:cNvPr id="5" name="TextBox 4">
            <a:extLst>
              <a:ext uri="{FF2B5EF4-FFF2-40B4-BE49-F238E27FC236}">
                <a16:creationId xmlns:a16="http://schemas.microsoft.com/office/drawing/2014/main" id="{B08C1BEC-559D-FD4D-9C4D-E5E9221817CD}"/>
              </a:ext>
            </a:extLst>
          </p:cNvPr>
          <p:cNvSpPr txBox="1"/>
          <p:nvPr/>
        </p:nvSpPr>
        <p:spPr>
          <a:xfrm>
            <a:off x="640204" y="2629682"/>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~/xaos-3.6-myinstall/bin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dirty="0">
                <a:latin typeface="Courier New" panose="02070309020205020404" pitchFamily="49" charset="0"/>
                <a:cs typeface="Courier New" panose="02070309020205020404" pitchFamily="49" charset="0"/>
              </a:rPr>
              <a:t> &amp; </a:t>
            </a:r>
          </a:p>
        </p:txBody>
      </p:sp>
      <p:sp>
        <p:nvSpPr>
          <p:cNvPr id="6" name="TextBox 5">
            <a:extLst>
              <a:ext uri="{FF2B5EF4-FFF2-40B4-BE49-F238E27FC236}">
                <a16:creationId xmlns:a16="http://schemas.microsoft.com/office/drawing/2014/main" id="{A1D2002C-50DA-E24C-89E9-A7CD09CCE1A1}"/>
              </a:ext>
            </a:extLst>
          </p:cNvPr>
          <p:cNvSpPr txBox="1"/>
          <p:nvPr/>
        </p:nvSpPr>
        <p:spPr>
          <a:xfrm>
            <a:off x="640203" y="3936753"/>
            <a:ext cx="9867901" cy="14722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$HOME #change directories to $HOME</a:t>
            </a:r>
          </a:p>
          <a:p>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xaos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export PATH=~/xaos-3.6-myinstall/bin:$PATH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xaos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dirty="0">
                <a:latin typeface="Courier New" panose="02070309020205020404" pitchFamily="49" charset="0"/>
                <a:cs typeface="Courier New" panose="02070309020205020404" pitchFamily="49" charset="0"/>
              </a:rPr>
              <a:t> &amp; </a:t>
            </a:r>
          </a:p>
        </p:txBody>
      </p:sp>
      <p:sp>
        <p:nvSpPr>
          <p:cNvPr id="7" name="TextBox 6">
            <a:extLst>
              <a:ext uri="{FF2B5EF4-FFF2-40B4-BE49-F238E27FC236}">
                <a16:creationId xmlns:a16="http://schemas.microsoft.com/office/drawing/2014/main" id="{480D9C25-06E7-C547-BFA5-2F03AC7C4899}"/>
              </a:ext>
            </a:extLst>
          </p:cNvPr>
          <p:cNvSpPr txBox="1"/>
          <p:nvPr/>
        </p:nvSpPr>
        <p:spPr>
          <a:xfrm>
            <a:off x="640203" y="5980667"/>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Exercise_3/</a:t>
            </a:r>
            <a:r>
              <a:rPr lang="en-US" dirty="0" err="1">
                <a:latin typeface="Courier New" panose="02070309020205020404" pitchFamily="49" charset="0"/>
                <a:cs typeface="Courier New" panose="02070309020205020404" pitchFamily="49" charset="0"/>
              </a:rPr>
              <a:t>env.sh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dirty="0">
                <a:latin typeface="Courier New" panose="02070309020205020404" pitchFamily="49" charset="0"/>
                <a:cs typeface="Courier New" panose="02070309020205020404" pitchFamily="49" charset="0"/>
              </a:rPr>
              <a:t> &amp;</a:t>
            </a:r>
          </a:p>
        </p:txBody>
      </p:sp>
    </p:spTree>
    <p:extLst>
      <p:ext uri="{BB962C8B-B14F-4D97-AF65-F5344CB8AC3E}">
        <p14:creationId xmlns:p14="http://schemas.microsoft.com/office/powerpoint/2010/main" val="400593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0F681-E8CC-0C45-B1F7-8AF9689676A5}"/>
              </a:ext>
            </a:extLst>
          </p:cNvPr>
          <p:cNvSpPr>
            <a:spLocks noGrp="1"/>
          </p:cNvSpPr>
          <p:nvPr>
            <p:ph idx="1"/>
          </p:nvPr>
        </p:nvSpPr>
        <p:spPr>
          <a:xfrm>
            <a:off x="254833" y="1378990"/>
            <a:ext cx="11098967" cy="4664349"/>
          </a:xfrm>
        </p:spPr>
        <p:txBody>
          <a:bodyPr>
            <a:normAutofit fontScale="92500"/>
          </a:bodyPr>
          <a:lstStyle/>
          <a:p>
            <a:r>
              <a:rPr lang="en-US" b="1" dirty="0"/>
              <a:t>Important:</a:t>
            </a:r>
            <a:r>
              <a:rPr lang="en-US" dirty="0"/>
              <a:t> We do not recommend setting environment variables inside shell files such as .</a:t>
            </a:r>
            <a:r>
              <a:rPr lang="en-US" dirty="0" err="1"/>
              <a:t>bashrc</a:t>
            </a:r>
            <a:r>
              <a:rPr lang="en-US" dirty="0"/>
              <a:t>, .</a:t>
            </a:r>
            <a:r>
              <a:rPr lang="en-US" dirty="0" err="1"/>
              <a:t>bash_profile</a:t>
            </a:r>
            <a:r>
              <a:rPr lang="en-US" dirty="0"/>
              <a:t>, .login, or .profile:</a:t>
            </a:r>
          </a:p>
          <a:p>
            <a:pPr lvl="1"/>
            <a:r>
              <a:rPr lang="en-US" dirty="0"/>
              <a:t>The wrong environment setup can lead to conflicting settings, which may cause your program to not work properly or not work at all.</a:t>
            </a:r>
          </a:p>
          <a:p>
            <a:pPr lvl="1"/>
            <a:r>
              <a:rPr lang="en-US" dirty="0"/>
              <a:t>Have more control inside your work environment by "turning off" settings.</a:t>
            </a:r>
          </a:p>
          <a:p>
            <a:pPr lvl="1"/>
            <a:r>
              <a:rPr lang="en-US" dirty="0"/>
              <a:t>You can accidently modify important variables such as $PATH and may need admin permissions to retrieve your environment.</a:t>
            </a:r>
            <a:br>
              <a:rPr lang="en-US" dirty="0"/>
            </a:br>
            <a:r>
              <a:rPr lang="en-US" dirty="0">
                <a:hlinkClick r:id="rId2"/>
              </a:rPr>
              <a:t>https://rc-docs.northeastern.edu/en/latest/using-discovery/bashrc.html?highlight=bashrc</a:t>
            </a:r>
            <a:r>
              <a:rPr lang="en-US" dirty="0"/>
              <a:t> </a:t>
            </a:r>
          </a:p>
          <a:p>
            <a:r>
              <a:rPr lang="en-US" b="1" dirty="0"/>
              <a:t>Best practice advice</a:t>
            </a:r>
            <a:r>
              <a:rPr lang="en-US" dirty="0"/>
              <a:t> - create different environment setup scripts that can be loaded into each different project you run.</a:t>
            </a:r>
            <a:br>
              <a:rPr lang="en-US" dirty="0"/>
            </a:br>
            <a:br>
              <a:rPr lang="en-US" dirty="0"/>
            </a:br>
            <a:r>
              <a:rPr lang="en-US" sz="2400" dirty="0"/>
              <a:t>As an example, you can refer to the follow shell script which you can run instead </a:t>
            </a:r>
            <a:br>
              <a:rPr lang="en-US" sz="2400" dirty="0"/>
            </a:br>
            <a:r>
              <a:rPr lang="en-US" sz="2400" dirty="0"/>
              <a:t>of the former commands:</a:t>
            </a:r>
            <a:endParaRPr lang="en-US" dirty="0"/>
          </a:p>
        </p:txBody>
      </p:sp>
      <p:sp>
        <p:nvSpPr>
          <p:cNvPr id="3" name="Slide Number Placeholder 2">
            <a:extLst>
              <a:ext uri="{FF2B5EF4-FFF2-40B4-BE49-F238E27FC236}">
                <a16:creationId xmlns:a16="http://schemas.microsoft.com/office/drawing/2014/main" id="{5E1B62A6-3A93-7D44-82D0-244D6980A59A}"/>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4" name="Title 3">
            <a:extLst>
              <a:ext uri="{FF2B5EF4-FFF2-40B4-BE49-F238E27FC236}">
                <a16:creationId xmlns:a16="http://schemas.microsoft.com/office/drawing/2014/main" id="{4E84B39A-0A83-1843-A3FA-23853D20027D}"/>
              </a:ext>
            </a:extLst>
          </p:cNvPr>
          <p:cNvSpPr>
            <a:spLocks noGrp="1"/>
          </p:cNvSpPr>
          <p:nvPr>
            <p:ph type="title"/>
          </p:nvPr>
        </p:nvSpPr>
        <p:spPr>
          <a:xfrm>
            <a:off x="838200" y="53427"/>
            <a:ext cx="10515600" cy="1325563"/>
          </a:xfrm>
        </p:spPr>
        <p:txBody>
          <a:bodyPr/>
          <a:lstStyle/>
          <a:p>
            <a:r>
              <a:rPr lang="en-US" dirty="0"/>
              <a:t>Additional notes on environment setup</a:t>
            </a:r>
          </a:p>
        </p:txBody>
      </p:sp>
      <p:sp>
        <p:nvSpPr>
          <p:cNvPr id="5" name="TextBox 4">
            <a:extLst>
              <a:ext uri="{FF2B5EF4-FFF2-40B4-BE49-F238E27FC236}">
                <a16:creationId xmlns:a16="http://schemas.microsoft.com/office/drawing/2014/main" id="{3B013C9C-57FC-AE4F-A7B6-E4E6333F1376}"/>
              </a:ext>
            </a:extLst>
          </p:cNvPr>
          <p:cNvSpPr txBox="1"/>
          <p:nvPr/>
        </p:nvSpPr>
        <p:spPr>
          <a:xfrm>
            <a:off x="520699" y="6067236"/>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Exercise_3/</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a:latin typeface="Courier New" panose="02070309020205020404" pitchFamily="49" charset="0"/>
                <a:cs typeface="Courier New" panose="02070309020205020404" pitchFamily="49" charset="0"/>
              </a:rPr>
              <a:t> &amp;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38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lnSpcReduction="10000"/>
          </a:bodyPr>
          <a:lstStyle/>
          <a:p>
            <a:pPr marL="0" indent="0">
              <a:buNone/>
            </a:pPr>
            <a:r>
              <a:rPr lang="en-US" sz="2400" dirty="0" err="1"/>
              <a:t>Spack</a:t>
            </a:r>
            <a:r>
              <a:rPr lang="en-US" sz="2400" dirty="0"/>
              <a:t> allows fine-grained control over package installations:</a:t>
            </a:r>
          </a:p>
          <a:p>
            <a:r>
              <a:rPr lang="en-US" sz="2400" dirty="0"/>
              <a:t>Each package descriptor that defines its configuration is called a “spec”</a:t>
            </a:r>
          </a:p>
          <a:p>
            <a:r>
              <a:rPr lang="en-US" sz="2400" dirty="0" err="1"/>
              <a:t>Spack</a:t>
            </a:r>
            <a:r>
              <a:rPr lang="en-US" sz="2400" dirty="0"/>
              <a:t> has its own syntax for controlling dependencies – how they are configured and built. For example:</a:t>
            </a:r>
            <a:br>
              <a:rPr lang="en-US" sz="2400" dirty="0"/>
            </a:br>
            <a:br>
              <a:rPr lang="en-US" sz="2400" dirty="0"/>
            </a:br>
            <a:endParaRPr lang="en-US" sz="2400" dirty="0"/>
          </a:p>
          <a:p>
            <a:endParaRPr lang="en-US" sz="2400" dirty="0"/>
          </a:p>
          <a:p>
            <a:pPr marL="0" indent="0">
              <a:buNone/>
            </a:pPr>
            <a:r>
              <a:rPr lang="en-US" sz="2400" dirty="0"/>
              <a:t>0 - the package to install</a:t>
            </a:r>
            <a:br>
              <a:rPr lang="en-US" sz="2400" dirty="0"/>
            </a:br>
            <a:r>
              <a:rPr lang="en-US" sz="2400" dirty="0"/>
              <a:t>1 - a dependency of the package is </a:t>
            </a:r>
            <a:r>
              <a:rPr lang="en-US" sz="2400" dirty="0" err="1"/>
              <a:t>perfixed</a:t>
            </a:r>
            <a:r>
              <a:rPr lang="en-US" sz="2400" dirty="0"/>
              <a:t> using ^</a:t>
            </a:r>
            <a:br>
              <a:rPr lang="en-US" sz="2400" dirty="0"/>
            </a:br>
            <a:r>
              <a:rPr lang="en-US" sz="2400" dirty="0"/>
              <a:t>2 - the dependency version, denoted by @ following by the version. Can also be a range of versions (e.g. 1.2:1.4)</a:t>
            </a:r>
            <a:br>
              <a:rPr lang="en-US" sz="2400" dirty="0"/>
            </a:br>
            <a:r>
              <a:rPr lang="en-US" sz="2400" dirty="0"/>
              <a:t>3 - a compile-time variant of the package (debug mode)</a:t>
            </a:r>
            <a:br>
              <a:rPr lang="en-US" sz="2400" dirty="0"/>
            </a:br>
            <a:r>
              <a:rPr lang="en-US" sz="2400" dirty="0"/>
              <a:t>4 - the name of the compiler to build with</a:t>
            </a:r>
            <a:br>
              <a:rPr lang="en-US" sz="2400" dirty="0"/>
            </a:br>
            <a:r>
              <a:rPr lang="en-US" sz="2400" dirty="0"/>
              <a:t>5 - the version/s of the compiler to build with</a:t>
            </a:r>
            <a:br>
              <a:rPr lang="en-US" sz="2400" dirty="0"/>
            </a:br>
            <a:r>
              <a:rPr lang="en-US" sz="2400" dirty="0"/>
              <a:t>6 - the architecture to build with – needed on machines where cross-compilation is required.</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 additional features</a:t>
            </a:r>
          </a:p>
        </p:txBody>
      </p:sp>
      <p:sp>
        <p:nvSpPr>
          <p:cNvPr id="5" name="TextBox 4">
            <a:extLst>
              <a:ext uri="{FF2B5EF4-FFF2-40B4-BE49-F238E27FC236}">
                <a16:creationId xmlns:a16="http://schemas.microsoft.com/office/drawing/2014/main" id="{5C71162B-8867-B148-869D-D3F36CECEA9F}"/>
              </a:ext>
            </a:extLst>
          </p:cNvPr>
          <p:cNvSpPr txBox="1"/>
          <p:nvPr/>
        </p:nvSpPr>
        <p:spPr>
          <a:xfrm>
            <a:off x="269510" y="2920309"/>
            <a:ext cx="10643329"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mpileaks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mpileaks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openmpi</a:t>
            </a:r>
            <a:r>
              <a:rPr lang="en-US" dirty="0">
                <a:latin typeface="Courier New" panose="02070309020205020404" pitchFamily="49" charset="0"/>
                <a:cs typeface="Courier New" panose="02070309020205020404" pitchFamily="49" charset="0"/>
              </a:rPr>
              <a:t> @1.2:1.4 +debug %intel@12.1 target=</a:t>
            </a:r>
            <a:r>
              <a:rPr lang="en-US" dirty="0" err="1">
                <a:latin typeface="Courier New" panose="02070309020205020404" pitchFamily="49" charset="0"/>
                <a:cs typeface="Courier New" panose="02070309020205020404" pitchFamily="49" charset="0"/>
              </a:rPr>
              <a:t>zen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1	2		3	4	5	6</a:t>
            </a:r>
          </a:p>
        </p:txBody>
      </p:sp>
      <p:sp>
        <p:nvSpPr>
          <p:cNvPr id="7" name="TextBox 6">
            <a:extLst>
              <a:ext uri="{FF2B5EF4-FFF2-40B4-BE49-F238E27FC236}">
                <a16:creationId xmlns:a16="http://schemas.microsoft.com/office/drawing/2014/main" id="{09DE55B5-ECEB-0C42-81AF-FBC5C7AAA613}"/>
              </a:ext>
            </a:extLst>
          </p:cNvPr>
          <p:cNvSpPr txBox="1"/>
          <p:nvPr/>
        </p:nvSpPr>
        <p:spPr>
          <a:xfrm>
            <a:off x="269511" y="6561397"/>
            <a:ext cx="11084289" cy="369332"/>
          </a:xfrm>
          <a:prstGeom prst="rect">
            <a:avLst/>
          </a:prstGeom>
          <a:noFill/>
        </p:spPr>
        <p:txBody>
          <a:bodyPr wrap="square" rtlCol="0">
            <a:spAutoFit/>
          </a:bodyPr>
          <a:lstStyle/>
          <a:p>
            <a:pPr algn="ctr"/>
            <a:r>
              <a:rPr lang="en-US" dirty="0"/>
              <a:t>For more info: </a:t>
            </a:r>
            <a:r>
              <a:rPr lang="en-US" dirty="0">
                <a:hlinkClick r:id="rId2"/>
              </a:rPr>
              <a:t>https://spack.readthedocs.io/en/latest/basic_usage.html#specs-dependencies</a:t>
            </a:r>
            <a:r>
              <a:rPr lang="en-US" dirty="0"/>
              <a:t> </a:t>
            </a:r>
          </a:p>
        </p:txBody>
      </p:sp>
    </p:spTree>
    <p:extLst>
      <p:ext uri="{BB962C8B-B14F-4D97-AF65-F5344CB8AC3E}">
        <p14:creationId xmlns:p14="http://schemas.microsoft.com/office/powerpoint/2010/main" val="784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B59016-CF08-D345-AE9F-1A36EF21820D}"/>
              </a:ext>
            </a:extLst>
          </p:cNvPr>
          <p:cNvSpPr>
            <a:spLocks noGrp="1"/>
          </p:cNvSpPr>
          <p:nvPr>
            <p:ph idx="1"/>
          </p:nvPr>
        </p:nvSpPr>
        <p:spPr>
          <a:xfrm>
            <a:off x="838199" y="1602061"/>
            <a:ext cx="9871025" cy="4379014"/>
          </a:xfrm>
        </p:spPr>
        <p:txBody>
          <a:bodyPr>
            <a:noAutofit/>
          </a:bodyPr>
          <a:lstStyle/>
          <a:p>
            <a:pPr marL="0" indent="0">
              <a:buNone/>
            </a:pPr>
            <a:r>
              <a:rPr lang="en-US" sz="2400" dirty="0">
                <a:latin typeface="+mn-lt"/>
              </a:rPr>
              <a:t>The Discovery OS is Linux CentOS 7. The main components are:</a:t>
            </a:r>
          </a:p>
          <a:p>
            <a:r>
              <a:rPr lang="en-US" sz="2400" dirty="0">
                <a:solidFill>
                  <a:srgbClr val="000000"/>
                </a:solidFill>
                <a:latin typeface="+mn-lt"/>
              </a:rPr>
              <a:t>Bootloader - the software that boots the OS</a:t>
            </a:r>
          </a:p>
          <a:p>
            <a:r>
              <a:rPr lang="en-US" sz="2400" dirty="0">
                <a:solidFill>
                  <a:srgbClr val="000000"/>
                </a:solidFill>
                <a:latin typeface="+mn-lt"/>
              </a:rPr>
              <a:t>Linux Kernel - the core software that runs Linux on the lowest level of communication with hardware.</a:t>
            </a:r>
          </a:p>
          <a:p>
            <a:r>
              <a:rPr lang="en-US" sz="2400" dirty="0">
                <a:solidFill>
                  <a:srgbClr val="000000"/>
                </a:solidFill>
                <a:latin typeface="+mn-lt"/>
              </a:rPr>
              <a:t>Init system - the sub-system that bootstraps the user space and controls daemons</a:t>
            </a:r>
          </a:p>
          <a:p>
            <a:r>
              <a:rPr lang="en-US" sz="2400" dirty="0">
                <a:solidFill>
                  <a:srgbClr val="000000"/>
                </a:solidFill>
                <a:latin typeface="+mn-lt"/>
              </a:rPr>
              <a:t>Daemons – the background services</a:t>
            </a:r>
          </a:p>
          <a:p>
            <a:r>
              <a:rPr lang="en-US" sz="2400" dirty="0">
                <a:solidFill>
                  <a:srgbClr val="000000"/>
                </a:solidFill>
                <a:latin typeface="+mn-lt"/>
              </a:rPr>
              <a:t>Interface between users and the OS (shell, Desktop etc.)</a:t>
            </a:r>
          </a:p>
          <a:p>
            <a:r>
              <a:rPr lang="en-US" sz="2400" dirty="0">
                <a:solidFill>
                  <a:srgbClr val="000000"/>
                </a:solidFill>
                <a:latin typeface="+mn-lt"/>
              </a:rPr>
              <a:t>Applications – software that is not directly related to the OS and runs as an executable on </a:t>
            </a:r>
            <a:r>
              <a:rPr lang="en-US" sz="2400">
                <a:solidFill>
                  <a:srgbClr val="000000"/>
                </a:solidFill>
                <a:latin typeface="+mn-lt"/>
              </a:rPr>
              <a:t>as an </a:t>
            </a:r>
            <a:r>
              <a:rPr lang="en-US" sz="2400" dirty="0">
                <a:solidFill>
                  <a:srgbClr val="000000"/>
                </a:solidFill>
                <a:latin typeface="+mn-lt"/>
              </a:rPr>
              <a:t>OS process.</a:t>
            </a:r>
          </a:p>
          <a:p>
            <a:endParaRPr lang="en-US" sz="2400" dirty="0">
              <a:solidFill>
                <a:srgbClr val="000000"/>
              </a:solidFill>
              <a:latin typeface="+mn-lt"/>
            </a:endParaRPr>
          </a:p>
          <a:p>
            <a:endParaRPr lang="en-US" sz="2400" dirty="0">
              <a:latin typeface="+mn-lt"/>
            </a:endParaRPr>
          </a:p>
        </p:txBody>
      </p:sp>
      <p:sp>
        <p:nvSpPr>
          <p:cNvPr id="3" name="Slide Number Placeholder 2">
            <a:extLst>
              <a:ext uri="{FF2B5EF4-FFF2-40B4-BE49-F238E27FC236}">
                <a16:creationId xmlns:a16="http://schemas.microsoft.com/office/drawing/2014/main" id="{C0BE36EA-D037-0540-8BC9-3CBE42FC4180}"/>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4" name="Title 3">
            <a:extLst>
              <a:ext uri="{FF2B5EF4-FFF2-40B4-BE49-F238E27FC236}">
                <a16:creationId xmlns:a16="http://schemas.microsoft.com/office/drawing/2014/main" id="{A96EEF30-D3C3-F84C-A1F0-8448AEE93660}"/>
              </a:ext>
            </a:extLst>
          </p:cNvPr>
          <p:cNvSpPr>
            <a:spLocks noGrp="1"/>
          </p:cNvSpPr>
          <p:nvPr>
            <p:ph type="title"/>
          </p:nvPr>
        </p:nvSpPr>
        <p:spPr/>
        <p:txBody>
          <a:bodyPr/>
          <a:lstStyle/>
          <a:p>
            <a:r>
              <a:rPr lang="en-US" b="1" dirty="0"/>
              <a:t>Getting to know the Operating System (OS)</a:t>
            </a:r>
            <a:endParaRPr lang="en-US" dirty="0"/>
          </a:p>
        </p:txBody>
      </p:sp>
    </p:spTree>
    <p:extLst>
      <p:ext uri="{BB962C8B-B14F-4D97-AF65-F5344CB8AC3E}">
        <p14:creationId xmlns:p14="http://schemas.microsoft.com/office/powerpoint/2010/main" val="3799786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37755B-AD40-1E42-B1D5-5702323A9B5C}"/>
              </a:ext>
            </a:extLst>
          </p:cNvPr>
          <p:cNvSpPr>
            <a:spLocks noGrp="1"/>
          </p:cNvSpPr>
          <p:nvPr>
            <p:ph idx="1"/>
          </p:nvPr>
        </p:nvSpPr>
        <p:spPr/>
        <p:txBody>
          <a:bodyPr>
            <a:normAutofit lnSpcReduction="10000"/>
          </a:bodyPr>
          <a:lstStyle/>
          <a:p>
            <a:pPr marL="0" indent="0">
              <a:buNone/>
            </a:pPr>
            <a:r>
              <a:rPr lang="en-US" dirty="0"/>
              <a:t>The following shell environment variables store important locations to help access different programs and libraries:</a:t>
            </a:r>
          </a:p>
          <a:p>
            <a:r>
              <a:rPr lang="en-US" dirty="0">
                <a:solidFill>
                  <a:srgbClr val="0070C0"/>
                </a:solidFill>
              </a:rPr>
              <a:t>$PATH</a:t>
            </a:r>
            <a:r>
              <a:rPr lang="en-US" dirty="0"/>
              <a:t> - usually points to &lt;path&gt;/bin directories with executable programs.</a:t>
            </a:r>
          </a:p>
          <a:p>
            <a:r>
              <a:rPr lang="en-US" dirty="0">
                <a:solidFill>
                  <a:srgbClr val="0070C0"/>
                </a:solidFill>
              </a:rPr>
              <a:t>$LIBRARY_PATH</a:t>
            </a:r>
            <a:r>
              <a:rPr lang="en-US" dirty="0"/>
              <a:t> - stores locations of static/shared libraries that can be linked to a program during installation (&lt;path&gt;/lib, &lt;path&gt;/lib64)</a:t>
            </a:r>
          </a:p>
          <a:p>
            <a:r>
              <a:rPr lang="en-US" dirty="0">
                <a:solidFill>
                  <a:srgbClr val="0070C0"/>
                </a:solidFill>
              </a:rPr>
              <a:t>$LD_LIBRARY_PATH</a:t>
            </a:r>
            <a:r>
              <a:rPr lang="en-US" dirty="0"/>
              <a:t> - used during runtime to locate linked shared libraries (&lt;path&gt;/lib, &lt;path&gt;/lib64)</a:t>
            </a:r>
          </a:p>
          <a:p>
            <a:r>
              <a:rPr lang="en-US" dirty="0">
                <a:solidFill>
                  <a:srgbClr val="0070C0"/>
                </a:solidFill>
              </a:rPr>
              <a:t>$CPATH/$C_INCLUDE_PATH/$CPLUS_INCLUDE_PATH </a:t>
            </a:r>
            <a:r>
              <a:rPr lang="en-US" dirty="0"/>
              <a:t>- specifies a list of directories to be searched for header files (&lt;path&gt;/include).</a:t>
            </a:r>
          </a:p>
          <a:p>
            <a:endParaRPr lang="en-US" dirty="0"/>
          </a:p>
          <a:p>
            <a:endParaRPr lang="en-US" dirty="0"/>
          </a:p>
        </p:txBody>
      </p:sp>
      <p:sp>
        <p:nvSpPr>
          <p:cNvPr id="3" name="Slide Number Placeholder 2">
            <a:extLst>
              <a:ext uri="{FF2B5EF4-FFF2-40B4-BE49-F238E27FC236}">
                <a16:creationId xmlns:a16="http://schemas.microsoft.com/office/drawing/2014/main" id="{999AA072-AFD3-E04B-9B17-096E5DD32B66}"/>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3E063F75-913C-C347-A395-65760753710F}"/>
              </a:ext>
            </a:extLst>
          </p:cNvPr>
          <p:cNvSpPr>
            <a:spLocks noGrp="1"/>
          </p:cNvSpPr>
          <p:nvPr>
            <p:ph type="title"/>
          </p:nvPr>
        </p:nvSpPr>
        <p:spPr>
          <a:xfrm>
            <a:off x="538400" y="350135"/>
            <a:ext cx="10515600" cy="1325563"/>
          </a:xfrm>
        </p:spPr>
        <p:txBody>
          <a:bodyPr/>
          <a:lstStyle/>
          <a:p>
            <a:pPr algn="ctr"/>
            <a:r>
              <a:rPr lang="en-US" dirty="0"/>
              <a:t>Setting up your installation environment</a:t>
            </a:r>
          </a:p>
        </p:txBody>
      </p:sp>
    </p:spTree>
    <p:extLst>
      <p:ext uri="{BB962C8B-B14F-4D97-AF65-F5344CB8AC3E}">
        <p14:creationId xmlns:p14="http://schemas.microsoft.com/office/powerpoint/2010/main" val="152589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2000" dirty="0"/>
              <a:t>Discovery supports multiple compilers: GNU, Intel, PGI etc. You can view the different versions by: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gcc</a:t>
            </a:r>
            <a:r>
              <a:rPr lang="en-US" sz="2000" dirty="0"/>
              <a:t>,  </a:t>
            </a:r>
            <a:r>
              <a:rPr lang="en-US" sz="1800" dirty="0">
                <a:latin typeface="Courier New" panose="02070309020205020404" pitchFamily="49" charset="0"/>
                <a:cs typeface="Courier New" panose="02070309020205020404" pitchFamily="49" charset="0"/>
              </a:rPr>
              <a:t>module avail intel</a:t>
            </a:r>
            <a:r>
              <a:rPr lang="en-US" sz="2000" dirty="0"/>
              <a:t> or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pgi</a:t>
            </a:r>
            <a:r>
              <a:rPr lang="en-US" sz="2000" dirty="0"/>
              <a:t>.</a:t>
            </a:r>
          </a:p>
          <a:p>
            <a:r>
              <a:rPr lang="en-US" sz="2000" dirty="0"/>
              <a:t>Additionally, there are programs such as </a:t>
            </a:r>
            <a:r>
              <a:rPr lang="en-US" sz="2000" dirty="0" err="1"/>
              <a:t>OpenMPI</a:t>
            </a:r>
            <a:r>
              <a:rPr lang="en-US" sz="2000" dirty="0"/>
              <a:t>, MPICH, MVAPICH2 and Intel MPI that serve as wrappers for compilers for parallel computing code:</a:t>
            </a:r>
          </a:p>
          <a:p>
            <a:endParaRPr lang="en-US" sz="2000" dirty="0"/>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27</a:t>
            </a:fld>
            <a:endParaRPr lang="en-US" dirty="0"/>
          </a:p>
        </p:txBody>
      </p:sp>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p:txBody>
          <a:bodyPr/>
          <a:lstStyle/>
          <a:p>
            <a:pPr algn="ctr"/>
            <a:r>
              <a:rPr lang="en-US" dirty="0"/>
              <a:t>Compilers on Discovery</a:t>
            </a:r>
          </a:p>
        </p:txBody>
      </p:sp>
      <p:pic>
        <p:nvPicPr>
          <p:cNvPr id="6" name="Picture 5">
            <a:extLst>
              <a:ext uri="{FF2B5EF4-FFF2-40B4-BE49-F238E27FC236}">
                <a16:creationId xmlns:a16="http://schemas.microsoft.com/office/drawing/2014/main" id="{A64848AF-41F9-8848-9864-1266D746F06A}"/>
              </a:ext>
            </a:extLst>
          </p:cNvPr>
          <p:cNvPicPr>
            <a:picLocks noChangeAspect="1"/>
          </p:cNvPicPr>
          <p:nvPr/>
        </p:nvPicPr>
        <p:blipFill>
          <a:blip r:embed="rId2"/>
          <a:stretch>
            <a:fillRect/>
          </a:stretch>
        </p:blipFill>
        <p:spPr>
          <a:xfrm>
            <a:off x="2767933" y="2747741"/>
            <a:ext cx="6666561" cy="4110260"/>
          </a:xfrm>
          <a:prstGeom prst="rect">
            <a:avLst/>
          </a:prstGeom>
        </p:spPr>
      </p:pic>
    </p:spTree>
    <p:extLst>
      <p:ext uri="{BB962C8B-B14F-4D97-AF65-F5344CB8AC3E}">
        <p14:creationId xmlns:p14="http://schemas.microsoft.com/office/powerpoint/2010/main" val="388757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70B3F7-1993-CB42-A53A-A8C4BAC4ECF2}"/>
              </a:ext>
            </a:extLst>
          </p:cNvPr>
          <p:cNvPicPr>
            <a:picLocks noGrp="1" noChangeAspect="1"/>
          </p:cNvPicPr>
          <p:nvPr>
            <p:ph idx="1"/>
          </p:nvPr>
        </p:nvPicPr>
        <p:blipFill>
          <a:blip r:embed="rId2"/>
          <a:stretch>
            <a:fillRect/>
          </a:stretch>
        </p:blipFill>
        <p:spPr>
          <a:xfrm>
            <a:off x="3699013" y="1364106"/>
            <a:ext cx="4404196" cy="5493894"/>
          </a:xfrm>
        </p:spPr>
      </p:pic>
      <p:sp>
        <p:nvSpPr>
          <p:cNvPr id="3" name="Slide Number Placeholder 2">
            <a:extLst>
              <a:ext uri="{FF2B5EF4-FFF2-40B4-BE49-F238E27FC236}">
                <a16:creationId xmlns:a16="http://schemas.microsoft.com/office/drawing/2014/main" id="{054B0827-1E50-3041-AE42-FF39214F62D8}"/>
              </a:ext>
            </a:extLst>
          </p:cNvPr>
          <p:cNvSpPr>
            <a:spLocks noGrp="1"/>
          </p:cNvSpPr>
          <p:nvPr>
            <p:ph type="sldNum" sz="quarter" idx="10"/>
          </p:nvPr>
        </p:nvSpPr>
        <p:spPr/>
        <p:txBody>
          <a:bodyPr/>
          <a:lstStyle/>
          <a:p>
            <a:fld id="{2BE017B6-6466-CA44-A203-DCC007137B39}" type="slidenum">
              <a:rPr lang="en-US" smtClean="0"/>
              <a:pPr/>
              <a:t>28</a:t>
            </a:fld>
            <a:endParaRPr lang="en-US" dirty="0"/>
          </a:p>
        </p:txBody>
      </p:sp>
      <p:sp>
        <p:nvSpPr>
          <p:cNvPr id="4" name="Title 3">
            <a:extLst>
              <a:ext uri="{FF2B5EF4-FFF2-40B4-BE49-F238E27FC236}">
                <a16:creationId xmlns:a16="http://schemas.microsoft.com/office/drawing/2014/main" id="{2B5A340F-CF54-CC43-B638-A3C054B2EA49}"/>
              </a:ext>
            </a:extLst>
          </p:cNvPr>
          <p:cNvSpPr>
            <a:spLocks noGrp="1"/>
          </p:cNvSpPr>
          <p:nvPr>
            <p:ph type="title"/>
          </p:nvPr>
        </p:nvSpPr>
        <p:spPr/>
        <p:txBody>
          <a:bodyPr/>
          <a:lstStyle/>
          <a:p>
            <a:pPr algn="ctr"/>
            <a:r>
              <a:rPr lang="en-US" dirty="0"/>
              <a:t>The compilation process</a:t>
            </a:r>
          </a:p>
        </p:txBody>
      </p:sp>
      <p:sp>
        <p:nvSpPr>
          <p:cNvPr id="7" name="TextBox 6">
            <a:extLst>
              <a:ext uri="{FF2B5EF4-FFF2-40B4-BE49-F238E27FC236}">
                <a16:creationId xmlns:a16="http://schemas.microsoft.com/office/drawing/2014/main" id="{8D1B7820-D2D1-3F4B-B62D-571D8621214B}"/>
              </a:ext>
            </a:extLst>
          </p:cNvPr>
          <p:cNvSpPr txBox="1"/>
          <p:nvPr/>
        </p:nvSpPr>
        <p:spPr>
          <a:xfrm>
            <a:off x="748675" y="1433397"/>
            <a:ext cx="3312826" cy="5355312"/>
          </a:xfrm>
          <a:prstGeom prst="rect">
            <a:avLst/>
          </a:prstGeom>
          <a:noFill/>
        </p:spPr>
        <p:txBody>
          <a:bodyPr wrap="square" rtlCol="0">
            <a:spAutoFit/>
          </a:bodyPr>
          <a:lstStyle/>
          <a:p>
            <a:r>
              <a:rPr lang="en-US" b="1" dirty="0"/>
              <a:t>Scripts</a:t>
            </a:r>
            <a:r>
              <a:rPr lang="en-US" dirty="0"/>
              <a:t> - programs (or interpreters), such as Perl, Python or Bash, interpret the script lines to perform complex tasks. Do not need to be compiled.</a:t>
            </a:r>
          </a:p>
          <a:p>
            <a:r>
              <a:rPr lang="en-US" b="1" dirty="0"/>
              <a:t>Codes</a:t>
            </a:r>
            <a:r>
              <a:rPr lang="en-US" dirty="0"/>
              <a:t> - files containing code, such as C, C++ or Fortran, are used to build programs in the process of compilation (see diagram below). C, C++ or Fortran are low-level languages, and have little abstraction between them and machine language.</a:t>
            </a:r>
          </a:p>
          <a:p>
            <a:r>
              <a:rPr lang="en-US" b="1" dirty="0"/>
              <a:t>Compilation - </a:t>
            </a:r>
            <a:r>
              <a:rPr lang="en-US" dirty="0"/>
              <a:t>The process of converting a text file with human-readable code into a binary and executable program.</a:t>
            </a:r>
            <a:endParaRPr lang="en-US" b="1" dirty="0"/>
          </a:p>
        </p:txBody>
      </p:sp>
      <p:sp>
        <p:nvSpPr>
          <p:cNvPr id="8" name="TextBox 7">
            <a:extLst>
              <a:ext uri="{FF2B5EF4-FFF2-40B4-BE49-F238E27FC236}">
                <a16:creationId xmlns:a16="http://schemas.microsoft.com/office/drawing/2014/main" id="{F71DA94B-6970-6D4D-A762-CEE1AB2B6695}"/>
              </a:ext>
            </a:extLst>
          </p:cNvPr>
          <p:cNvSpPr txBox="1"/>
          <p:nvPr/>
        </p:nvSpPr>
        <p:spPr>
          <a:xfrm>
            <a:off x="7775298" y="1466504"/>
            <a:ext cx="4111901" cy="5078313"/>
          </a:xfrm>
          <a:prstGeom prst="rect">
            <a:avLst/>
          </a:prstGeom>
          <a:noFill/>
        </p:spPr>
        <p:txBody>
          <a:bodyPr wrap="square" rtlCol="0">
            <a:spAutoFit/>
          </a:bodyPr>
          <a:lstStyle/>
          <a:p>
            <a:r>
              <a:rPr lang="en-US" b="1" dirty="0"/>
              <a:t>4 compilation phases:</a:t>
            </a:r>
          </a:p>
          <a:p>
            <a:pPr marL="342900" indent="-342900">
              <a:buAutoNum type="arabicPeriod"/>
            </a:pPr>
            <a:r>
              <a:rPr lang="en-US" dirty="0">
                <a:solidFill>
                  <a:srgbClr val="0070C0"/>
                </a:solidFill>
              </a:rPr>
              <a:t>Pre-processing</a:t>
            </a:r>
            <a:r>
              <a:rPr lang="en-US" dirty="0"/>
              <a:t> - the source code is processed with some text modifications such as comment removal and macros expansions. </a:t>
            </a:r>
          </a:p>
          <a:p>
            <a:pPr marL="342900" indent="-342900">
              <a:buAutoNum type="arabicPeriod"/>
            </a:pPr>
            <a:r>
              <a:rPr lang="en-US" dirty="0">
                <a:solidFill>
                  <a:srgbClr val="0070C0"/>
                </a:solidFill>
              </a:rPr>
              <a:t>Compilation</a:t>
            </a:r>
            <a:r>
              <a:rPr lang="en-US" dirty="0"/>
              <a:t> - the code is converted into assembly-level instructions. This allows direct hardware modifications, access to specialized hardware instructions (AVX-512 for example), and addresses performance issues.</a:t>
            </a:r>
          </a:p>
          <a:p>
            <a:pPr marL="342900" indent="-342900">
              <a:buAutoNum type="arabicPeriod"/>
            </a:pPr>
            <a:r>
              <a:rPr lang="en-US" dirty="0">
                <a:solidFill>
                  <a:srgbClr val="0070C0"/>
                </a:solidFill>
              </a:rPr>
              <a:t>Assembly</a:t>
            </a:r>
            <a:r>
              <a:rPr lang="en-US" dirty="0"/>
              <a:t> - the stage where the assembler takes the assembly code and turns it into an object file, containing machine-level instructions.</a:t>
            </a:r>
          </a:p>
          <a:p>
            <a:pPr marL="342900" indent="-342900">
              <a:buAutoNum type="arabicPeriod"/>
            </a:pPr>
            <a:r>
              <a:rPr lang="en-US" dirty="0">
                <a:solidFill>
                  <a:srgbClr val="0070C0"/>
                </a:solidFill>
              </a:rPr>
              <a:t>Linking</a:t>
            </a:r>
            <a:r>
              <a:rPr lang="en-US" dirty="0"/>
              <a:t> - the final phase in which all the linking of function calls with their definitions is done.</a:t>
            </a:r>
          </a:p>
        </p:txBody>
      </p:sp>
    </p:spTree>
    <p:extLst>
      <p:ext uri="{BB962C8B-B14F-4D97-AF65-F5344CB8AC3E}">
        <p14:creationId xmlns:p14="http://schemas.microsoft.com/office/powerpoint/2010/main" val="2511124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D4E2DF-A75F-4B41-B9E1-2C4A3AF86A43}"/>
              </a:ext>
            </a:extLst>
          </p:cNvPr>
          <p:cNvSpPr>
            <a:spLocks noGrp="1"/>
          </p:cNvSpPr>
          <p:nvPr>
            <p:ph idx="1"/>
          </p:nvPr>
        </p:nvSpPr>
        <p:spPr>
          <a:xfrm>
            <a:off x="838199" y="1422178"/>
            <a:ext cx="10515600" cy="4351338"/>
          </a:xfrm>
        </p:spPr>
        <p:txBody>
          <a:bodyPr>
            <a:normAutofit/>
          </a:bodyPr>
          <a:lstStyle/>
          <a:p>
            <a:r>
              <a:rPr lang="en-US" sz="2000" dirty="0"/>
              <a:t>Here's a summary of common compilation errors, that can be solved by providing correct paths:</a:t>
            </a:r>
          </a:p>
        </p:txBody>
      </p:sp>
      <p:sp>
        <p:nvSpPr>
          <p:cNvPr id="3" name="Slide Number Placeholder 2">
            <a:extLst>
              <a:ext uri="{FF2B5EF4-FFF2-40B4-BE49-F238E27FC236}">
                <a16:creationId xmlns:a16="http://schemas.microsoft.com/office/drawing/2014/main" id="{834B7393-6B56-E140-B502-011EE654D8D3}"/>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4" name="Title 3">
            <a:extLst>
              <a:ext uri="{FF2B5EF4-FFF2-40B4-BE49-F238E27FC236}">
                <a16:creationId xmlns:a16="http://schemas.microsoft.com/office/drawing/2014/main" id="{4F63E24C-F12D-BE49-8400-F1C9EBD2404F}"/>
              </a:ext>
            </a:extLst>
          </p:cNvPr>
          <p:cNvSpPr>
            <a:spLocks noGrp="1"/>
          </p:cNvSpPr>
          <p:nvPr>
            <p:ph type="title"/>
          </p:nvPr>
        </p:nvSpPr>
        <p:spPr/>
        <p:txBody>
          <a:bodyPr/>
          <a:lstStyle/>
          <a:p>
            <a:pPr algn="ctr"/>
            <a:r>
              <a:rPr lang="en-US" dirty="0"/>
              <a:t>Troubleshooting compilation errors</a:t>
            </a:r>
          </a:p>
        </p:txBody>
      </p:sp>
      <p:pic>
        <p:nvPicPr>
          <p:cNvPr id="6" name="Picture 5">
            <a:extLst>
              <a:ext uri="{FF2B5EF4-FFF2-40B4-BE49-F238E27FC236}">
                <a16:creationId xmlns:a16="http://schemas.microsoft.com/office/drawing/2014/main" id="{A0F6E6B2-7FEA-7247-98A8-6A11498E1D25}"/>
              </a:ext>
            </a:extLst>
          </p:cNvPr>
          <p:cNvPicPr>
            <a:picLocks noChangeAspect="1"/>
          </p:cNvPicPr>
          <p:nvPr/>
        </p:nvPicPr>
        <p:blipFill>
          <a:blip r:embed="rId2"/>
          <a:stretch>
            <a:fillRect/>
          </a:stretch>
        </p:blipFill>
        <p:spPr>
          <a:xfrm>
            <a:off x="2645093" y="1828800"/>
            <a:ext cx="6901811" cy="5029200"/>
          </a:xfrm>
          <a:prstGeom prst="rect">
            <a:avLst/>
          </a:prstGeom>
        </p:spPr>
      </p:pic>
    </p:spTree>
    <p:extLst>
      <p:ext uri="{BB962C8B-B14F-4D97-AF65-F5344CB8AC3E}">
        <p14:creationId xmlns:p14="http://schemas.microsoft.com/office/powerpoint/2010/main" val="144576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fontScale="92500" lnSpcReduction="20000"/>
          </a:bodyPr>
          <a:lstStyle/>
          <a:p>
            <a:pPr marL="514350" indent="-514350">
              <a:buAutoNum type="arabicPeriod"/>
            </a:pPr>
            <a:r>
              <a:rPr lang="en-US" dirty="0"/>
              <a:t>Download the </a:t>
            </a:r>
            <a:r>
              <a:rPr lang="en-US" i="1" dirty="0" err="1">
                <a:solidFill>
                  <a:srgbClr val="C00000"/>
                </a:solidFill>
              </a:rPr>
              <a:t>Accessing_and_Installing_Software.zip</a:t>
            </a:r>
            <a:r>
              <a:rPr lang="en-US" i="1" dirty="0">
                <a:solidFill>
                  <a:srgbClr val="C00000"/>
                </a:solidFill>
              </a:rPr>
              <a:t> </a:t>
            </a:r>
            <a:r>
              <a:rPr lang="en-US" dirty="0"/>
              <a:t>to your local machine.</a:t>
            </a:r>
          </a:p>
          <a:p>
            <a:pPr marL="514350" indent="-514350">
              <a:buAutoNum type="arabicPeriod"/>
            </a:pPr>
            <a:r>
              <a:rPr lang="en-US" dirty="0"/>
              <a:t>Copy the training material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Instructions: </a:t>
            </a:r>
            <a:r>
              <a:rPr lang="en-US" dirty="0">
                <a:hlinkClick r:id="rId4"/>
              </a:rPr>
              <a:t>https://rc-docs.northeastern.edu/en/latest/using-ood/fileexplore.html</a:t>
            </a:r>
            <a:r>
              <a:rPr lang="en-US" dirty="0"/>
              <a:t> </a:t>
            </a:r>
          </a:p>
          <a:p>
            <a:pPr marL="971550" lvl="1" indent="-514350">
              <a:buAutoNum type="arabicPeriod"/>
            </a:pPr>
            <a:r>
              <a:rPr lang="en-US" dirty="0"/>
              <a:t>Using ’</a:t>
            </a:r>
            <a:r>
              <a:rPr lang="en-US" dirty="0" err="1"/>
              <a:t>scp</a:t>
            </a:r>
            <a:r>
              <a:rPr lang="en-US" dirty="0"/>
              <a:t>’ through the terminal/shell: </a:t>
            </a:r>
            <a:br>
              <a:rPr lang="en-US" dirty="0"/>
            </a:br>
            <a:r>
              <a:rPr lang="en-US" dirty="0">
                <a:hlinkClick r:id="rId5"/>
              </a:rPr>
              <a:t>https://rc-docs.northeastern.edu/en/latest/using-discovery/transferringdata.html?highlight=scp#</a:t>
            </a:r>
            <a:r>
              <a:rPr lang="en-US" dirty="0"/>
              <a:t>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SSH: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a:p>
            <a:pPr marL="514350" indent="-514350">
              <a:buAutoNum type="arabicPeriod"/>
            </a:pPr>
            <a:r>
              <a:rPr lang="en-US" dirty="0"/>
              <a:t>Unzip and access the material using these commands: </a:t>
            </a:r>
            <a:br>
              <a:rPr lang="en-US" dirty="0"/>
            </a:br>
            <a:br>
              <a:rPr lang="en-US" dirty="0"/>
            </a:b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5" name="TextBox 4">
            <a:extLst>
              <a:ext uri="{FF2B5EF4-FFF2-40B4-BE49-F238E27FC236}">
                <a16:creationId xmlns:a16="http://schemas.microsoft.com/office/drawing/2014/main" id="{D2F48085-65D2-FA45-A536-064C1456411B}"/>
              </a:ext>
            </a:extLst>
          </p:cNvPr>
          <p:cNvSpPr txBox="1"/>
          <p:nvPr/>
        </p:nvSpPr>
        <p:spPr>
          <a:xfrm>
            <a:off x="1332853" y="6002407"/>
            <a:ext cx="8756543" cy="707886"/>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Accessing_and_Installing_Software.zip</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cd </a:t>
            </a:r>
            <a:r>
              <a:rPr lang="en-US" sz="2000" b="1" dirty="0" err="1">
                <a:latin typeface="Courier New" panose="02070309020205020404" pitchFamily="49" charset="0"/>
                <a:cs typeface="Courier New" panose="02070309020205020404" pitchFamily="49" charset="0"/>
              </a:rPr>
              <a:t>Accessing_and_Installing_Software</a:t>
            </a: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8488" y="1379350"/>
            <a:ext cx="11090329" cy="5249136"/>
          </a:xfrm>
        </p:spPr>
        <p:txBody>
          <a:bodyPr>
            <a:normAutofit/>
          </a:bodyPr>
          <a:lstStyle/>
          <a:p>
            <a:r>
              <a:rPr lang="en-US" b="1" dirty="0"/>
              <a:t>Pre-installed ready-to-use software:</a:t>
            </a:r>
          </a:p>
          <a:p>
            <a:pPr lvl="1"/>
            <a:r>
              <a:rPr lang="en-US" b="1" dirty="0">
                <a:solidFill>
                  <a:srgbClr val="7030A0"/>
                </a:solidFill>
              </a:rPr>
              <a:t>Modules</a:t>
            </a:r>
            <a:r>
              <a:rPr lang="en-US" dirty="0"/>
              <a:t> – can be used in the Linux Command Line Interface (CLI).</a:t>
            </a:r>
            <a:br>
              <a:rPr lang="en-US" dirty="0"/>
            </a:br>
            <a:r>
              <a:rPr lang="en-US" dirty="0">
                <a:hlinkClick r:id="rId3"/>
              </a:rPr>
              <a:t>https://rc-docs.northeastern.edu/en/latest/software/modules.html</a:t>
            </a:r>
            <a:r>
              <a:rPr lang="en-US" dirty="0"/>
              <a:t> </a:t>
            </a:r>
          </a:p>
          <a:p>
            <a:pPr lvl="1"/>
            <a:r>
              <a:rPr lang="en-US" b="1" dirty="0">
                <a:solidFill>
                  <a:srgbClr val="7030A0"/>
                </a:solidFill>
              </a:rPr>
              <a:t>OOD interactive apps </a:t>
            </a:r>
            <a:r>
              <a:rPr lang="en-US" dirty="0"/>
              <a:t>- can be used through Discovery's web portal. Offers graphical interface to many familiar software (</a:t>
            </a:r>
            <a:r>
              <a:rPr lang="en-US" dirty="0" err="1"/>
              <a:t>Rstudio</a:t>
            </a:r>
            <a:r>
              <a:rPr lang="en-US" dirty="0"/>
              <a:t>, </a:t>
            </a:r>
            <a:r>
              <a:rPr lang="en-US" dirty="0" err="1"/>
              <a:t>Jupyter</a:t>
            </a:r>
            <a:r>
              <a:rPr lang="en-US" dirty="0"/>
              <a:t>, MATLAB, etc.).</a:t>
            </a:r>
            <a:br>
              <a:rPr lang="en-US" dirty="0"/>
            </a:br>
            <a:r>
              <a:rPr lang="en-US" dirty="0">
                <a:hlinkClick r:id="rId4"/>
              </a:rPr>
              <a:t>https://rc-docs.northeastern.edu/en/latest/using-ood/interactiveapps.html</a:t>
            </a:r>
            <a:r>
              <a:rPr lang="en-US" dirty="0"/>
              <a:t> </a:t>
            </a:r>
          </a:p>
          <a:p>
            <a:r>
              <a:rPr lang="en-US" b="1" dirty="0"/>
              <a:t>Installing your own software:</a:t>
            </a:r>
            <a:endParaRPr lang="en-US" b="1" dirty="0">
              <a:solidFill>
                <a:srgbClr val="FF0000"/>
              </a:solidFill>
            </a:endParaRPr>
          </a:p>
          <a:p>
            <a:pPr lvl="1"/>
            <a:r>
              <a:rPr lang="en-US" b="1" dirty="0">
                <a:solidFill>
                  <a:srgbClr val="7030A0"/>
                </a:solidFill>
              </a:rPr>
              <a:t>Check if the software is already available </a:t>
            </a:r>
            <a:r>
              <a:rPr lang="en-US" dirty="0"/>
              <a:t>- as a module or on OOD apps.</a:t>
            </a:r>
          </a:p>
          <a:p>
            <a:pPr lvl="1"/>
            <a:r>
              <a:rPr lang="en-US" b="1" dirty="0">
                <a:solidFill>
                  <a:srgbClr val="7030A0"/>
                </a:solidFill>
              </a:rPr>
              <a:t>Use package managers </a:t>
            </a:r>
            <a:r>
              <a:rPr lang="en-US" dirty="0"/>
              <a:t>- such as </a:t>
            </a:r>
            <a:r>
              <a:rPr lang="en-US" dirty="0" err="1"/>
              <a:t>Conda</a:t>
            </a:r>
            <a:r>
              <a:rPr lang="en-US" dirty="0"/>
              <a:t>/</a:t>
            </a:r>
            <a:r>
              <a:rPr lang="en-US" dirty="0" err="1"/>
              <a:t>Spack</a:t>
            </a:r>
            <a:r>
              <a:rPr lang="en-US" dirty="0"/>
              <a:t> to install it. </a:t>
            </a:r>
            <a:r>
              <a:rPr lang="en-US" dirty="0">
                <a:hlinkClick r:id="rId5"/>
              </a:rPr>
              <a:t>https://rc-docs.northeastern.edu/en/latest/software/spack.html</a:t>
            </a:r>
            <a:r>
              <a:rPr lang="en-US" dirty="0"/>
              <a:t> </a:t>
            </a:r>
          </a:p>
          <a:p>
            <a:pPr lvl="1"/>
            <a:r>
              <a:rPr lang="en-US" b="1" dirty="0">
                <a:solidFill>
                  <a:srgbClr val="7030A0"/>
                </a:solidFill>
              </a:rPr>
              <a:t>Install from source code</a:t>
            </a:r>
            <a:r>
              <a:rPr lang="en-US" dirty="0"/>
              <a:t> - using “make”, or as directed by the developer manual:</a:t>
            </a:r>
            <a:br>
              <a:rPr lang="en-US" dirty="0"/>
            </a:br>
            <a:r>
              <a:rPr lang="en-US" dirty="0">
                <a:hlinkClick r:id="rId6"/>
              </a:rPr>
              <a:t>https://rc-docs.northeastern.edu/en/latest/software/softwareoverview.html#using-make</a:t>
            </a:r>
            <a:r>
              <a:rPr lang="en-US" dirty="0"/>
              <a:t> </a:t>
            </a:r>
          </a:p>
          <a:p>
            <a:pPr lvl="1"/>
            <a:endParaRPr lang="en-US" dirty="0"/>
          </a:p>
          <a:p>
            <a:endParaRPr lang="en-US" dirty="0"/>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sp>
        <p:nvSpPr>
          <p:cNvPr id="2" name="Title 1"/>
          <p:cNvSpPr>
            <a:spLocks noGrp="1"/>
          </p:cNvSpPr>
          <p:nvPr>
            <p:ph type="title"/>
          </p:nvPr>
        </p:nvSpPr>
        <p:spPr/>
        <p:txBody>
          <a:bodyPr/>
          <a:lstStyle/>
          <a:p>
            <a:pPr algn="ctr"/>
            <a:r>
              <a:rPr lang="en-US" dirty="0"/>
              <a:t>Software options on Discovery</a:t>
            </a:r>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263471" y="1585758"/>
            <a:ext cx="10985397" cy="5135717"/>
          </a:xfrm>
        </p:spPr>
        <p:txBody>
          <a:bodyPr>
            <a:normAutofit fontScale="77500" lnSpcReduction="20000"/>
          </a:bodyPr>
          <a:lstStyle/>
          <a:p>
            <a:pPr marL="0" indent="0">
              <a:buNone/>
            </a:pPr>
            <a:r>
              <a:rPr lang="en-US" b="1" dirty="0"/>
              <a:t>System-wide software: </a:t>
            </a:r>
            <a:br>
              <a:rPr lang="en-US" b="1" dirty="0"/>
            </a:br>
            <a:r>
              <a:rPr lang="en-US" dirty="0"/>
              <a:t>All users can read/execute but cannot write into these locations.</a:t>
            </a:r>
            <a:endParaRPr lang="en-US" b="1" dirty="0"/>
          </a:p>
          <a:p>
            <a:r>
              <a:rPr lang="en-US" b="1" dirty="0">
                <a:solidFill>
                  <a:srgbClr val="7030A0"/>
                </a:solidFill>
              </a:rPr>
              <a:t>Discovery modules </a:t>
            </a:r>
            <a:r>
              <a:rPr lang="en-US" dirty="0"/>
              <a:t>– available in the </a:t>
            </a:r>
            <a:r>
              <a:rPr lang="en-US" i="1" dirty="0">
                <a:solidFill>
                  <a:srgbClr val="FF0000"/>
                </a:solidFill>
              </a:rPr>
              <a:t>/shared </a:t>
            </a:r>
            <a:r>
              <a:rPr lang="en-US" dirty="0"/>
              <a:t>file system </a:t>
            </a:r>
            <a:br>
              <a:rPr lang="en-US" dirty="0"/>
            </a:br>
            <a:r>
              <a:rPr lang="en-US" dirty="0"/>
              <a:t>for more info: </a:t>
            </a:r>
            <a:r>
              <a:rPr lang="en-US" dirty="0">
                <a:hlinkClick r:id="rId3"/>
              </a:rPr>
              <a:t>https://rc-docs.northeastern.edu/en/latest/software/modules.html</a:t>
            </a:r>
            <a:r>
              <a:rPr lang="en-US" dirty="0"/>
              <a:t> </a:t>
            </a:r>
          </a:p>
          <a:p>
            <a:r>
              <a:rPr lang="en-US" b="1" dirty="0">
                <a:solidFill>
                  <a:srgbClr val="7030A0"/>
                </a:solidFill>
              </a:rPr>
              <a:t>Local to each compute node </a:t>
            </a:r>
            <a:r>
              <a:rPr lang="en-US" dirty="0"/>
              <a:t>– the </a:t>
            </a:r>
            <a:r>
              <a:rPr lang="en-US" i="1" dirty="0">
                <a:solidFill>
                  <a:srgbClr val="FF0000"/>
                </a:solidFill>
              </a:rPr>
              <a:t>/</a:t>
            </a:r>
            <a:r>
              <a:rPr lang="en-US" i="1" dirty="0" err="1">
                <a:solidFill>
                  <a:srgbClr val="FF0000"/>
                </a:solidFill>
              </a:rPr>
              <a:t>usr</a:t>
            </a:r>
            <a:r>
              <a:rPr lang="en-US" i="1" dirty="0">
                <a:solidFill>
                  <a:srgbClr val="FF0000"/>
                </a:solidFill>
              </a:rPr>
              <a:t> </a:t>
            </a:r>
            <a:r>
              <a:rPr lang="en-US" dirty="0"/>
              <a:t>directory has some common libraries and tools.</a:t>
            </a:r>
          </a:p>
          <a:p>
            <a:pPr marL="0" indent="0">
              <a:buNone/>
            </a:pPr>
            <a:r>
              <a:rPr lang="en-US" b="1" dirty="0"/>
              <a:t>User-owned software: </a:t>
            </a:r>
          </a:p>
          <a:p>
            <a:pPr marL="0" indent="0">
              <a:buNone/>
            </a:pPr>
            <a:r>
              <a:rPr lang="en-US" dirty="0"/>
              <a:t>Available only to users who own the directory.</a:t>
            </a:r>
          </a:p>
          <a:p>
            <a:r>
              <a:rPr lang="en-US" dirty="0"/>
              <a:t>The file systems </a:t>
            </a:r>
            <a:r>
              <a:rPr lang="en-US" i="1" dirty="0">
                <a:solidFill>
                  <a:srgbClr val="FF0000"/>
                </a:solidFill>
              </a:rPr>
              <a:t>/home </a:t>
            </a:r>
            <a:r>
              <a:rPr lang="en-US" dirty="0"/>
              <a:t>&amp; </a:t>
            </a:r>
            <a:r>
              <a:rPr lang="en-US" i="1" dirty="0">
                <a:solidFill>
                  <a:srgbClr val="FF0000"/>
                </a:solidFill>
              </a:rPr>
              <a:t>/scratch</a:t>
            </a:r>
            <a:r>
              <a:rPr lang="en-US" dirty="0"/>
              <a:t> can be used for user software installations with read/write/execute privileges. </a:t>
            </a:r>
          </a:p>
          <a:p>
            <a:pPr marL="0" indent="0">
              <a:buNone/>
            </a:pPr>
            <a:r>
              <a:rPr lang="en-US" b="1" dirty="0"/>
              <a:t>Group-owned software:</a:t>
            </a:r>
            <a:br>
              <a:rPr lang="en-US" b="1" dirty="0"/>
            </a:br>
            <a:r>
              <a:rPr lang="en-US" dirty="0"/>
              <a:t>Software can be set up with read/write/execute privileges for group members only.</a:t>
            </a:r>
            <a:endParaRPr lang="en-US" b="1" dirty="0"/>
          </a:p>
          <a:p>
            <a:r>
              <a:rPr lang="en-US" dirty="0"/>
              <a:t>The file system </a:t>
            </a:r>
            <a:r>
              <a:rPr lang="en-US" i="1" dirty="0">
                <a:solidFill>
                  <a:srgbClr val="FF0000"/>
                </a:solidFill>
              </a:rPr>
              <a:t>/work </a:t>
            </a:r>
            <a:r>
              <a:rPr lang="en-US" dirty="0"/>
              <a:t>can be used to install software that can be shared by multiple group members (that belong to the same </a:t>
            </a:r>
            <a:r>
              <a:rPr lang="en-US" dirty="0" err="1"/>
              <a:t>unix</a:t>
            </a:r>
            <a:r>
              <a:rPr lang="en-US" dirty="0"/>
              <a:t> group).</a:t>
            </a:r>
            <a:br>
              <a:rPr lang="en-US" dirty="0"/>
            </a:br>
            <a:endParaRPr lang="en-US" dirty="0"/>
          </a:p>
          <a:p>
            <a:pPr marL="0" indent="0">
              <a:buNone/>
            </a:pPr>
            <a:r>
              <a:rPr lang="en-US" dirty="0"/>
              <a:t>For more info on storage on Discovery:</a:t>
            </a:r>
            <a:br>
              <a:rPr lang="en-US" dirty="0"/>
            </a:br>
            <a:r>
              <a:rPr lang="en-US" dirty="0">
                <a:hlinkClick r:id="rId4"/>
              </a:rPr>
              <a:t>https://rc-docs.northeastern.edu/en/latest/storage/discovery_storage.html</a:t>
            </a:r>
            <a:r>
              <a:rPr lang="en-US" dirty="0"/>
              <a:t> </a:t>
            </a:r>
            <a:br>
              <a:rPr lang="en-US" dirty="0"/>
            </a:br>
            <a:endParaRPr lang="en-US" dirty="0"/>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6</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System-wide vs. user software</a:t>
            </a:r>
            <a:endParaRPr lang="en-US" dirty="0"/>
          </a:p>
        </p:txBody>
      </p:sp>
    </p:spTree>
    <p:extLst>
      <p:ext uri="{BB962C8B-B14F-4D97-AF65-F5344CB8AC3E}">
        <p14:creationId xmlns:p14="http://schemas.microsoft.com/office/powerpoint/2010/main" val="340985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309966" y="1441342"/>
            <a:ext cx="10910807" cy="5280133"/>
          </a:xfrm>
        </p:spPr>
        <p:txBody>
          <a:bodyPr>
            <a:normAutofit/>
          </a:bodyPr>
          <a:lstStyle/>
          <a:p>
            <a:r>
              <a:rPr lang="en-US" sz="2000" dirty="0"/>
              <a:t>Discovery modules include many commonly-used scientific software packages. To view the entire available list, type:</a:t>
            </a:r>
            <a:br>
              <a:rPr lang="en-US" sz="2000" dirty="0"/>
            </a:br>
            <a:endParaRPr lang="en-US" sz="2000" dirty="0"/>
          </a:p>
          <a:p>
            <a:r>
              <a:rPr lang="en-US" sz="2000" dirty="0"/>
              <a:t>To search for a specific software package name, for example:</a:t>
            </a:r>
            <a:br>
              <a:rPr lang="en-US" sz="2000" dirty="0"/>
            </a:br>
            <a:br>
              <a:rPr lang="en-US" sz="2000" dirty="0"/>
            </a:br>
            <a:endParaRPr lang="en-US" sz="2000" dirty="0"/>
          </a:p>
          <a:p>
            <a:pPr marL="0" indent="0">
              <a:buNone/>
            </a:pPr>
            <a:r>
              <a:rPr lang="en-US" sz="2000" dirty="0"/>
              <a:t>where you can see the list of available packages and versions: [name]/[version].</a:t>
            </a:r>
          </a:p>
          <a:p>
            <a:r>
              <a:rPr lang="en-US" sz="2000" dirty="0"/>
              <a:t>To see the information on a specific module, for example “anaconda3/2021.05”, use:</a:t>
            </a:r>
            <a:br>
              <a:rPr lang="en-US" sz="2000" dirty="0"/>
            </a:br>
            <a:endParaRPr lang="en-US" sz="2000" dirty="0"/>
          </a:p>
          <a:p>
            <a:r>
              <a:rPr lang="en-US" sz="2000" dirty="0"/>
              <a:t>To load a specific module, for example “anaconda3/2021.05”, use:</a:t>
            </a:r>
            <a:br>
              <a:rPr lang="en-US" sz="2000" dirty="0"/>
            </a:br>
            <a:endParaRPr lang="en-US" sz="2000" dirty="0"/>
          </a:p>
          <a:p>
            <a:r>
              <a:rPr lang="en-US" sz="2000" dirty="0"/>
              <a:t>To see the list of modules loaded:</a:t>
            </a:r>
          </a:p>
          <a:p>
            <a:endParaRPr lang="en-US" sz="2000" dirty="0"/>
          </a:p>
          <a:p>
            <a:r>
              <a:rPr lang="en-US" sz="2000" dirty="0"/>
              <a:t>To remove a module, for example “anaconda3/2021.05”, use:</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Modules overview</a:t>
            </a:r>
            <a:endParaRPr lang="en-US" dirty="0"/>
          </a:p>
        </p:txBody>
      </p:sp>
      <p:sp>
        <p:nvSpPr>
          <p:cNvPr id="5" name="TextBox 4">
            <a:extLst>
              <a:ext uri="{FF2B5EF4-FFF2-40B4-BE49-F238E27FC236}">
                <a16:creationId xmlns:a16="http://schemas.microsoft.com/office/drawing/2014/main" id="{E6782CA8-B9C2-D642-865B-0724E3766884}"/>
              </a:ext>
            </a:extLst>
          </p:cNvPr>
          <p:cNvSpPr txBox="1"/>
          <p:nvPr/>
        </p:nvSpPr>
        <p:spPr>
          <a:xfrm>
            <a:off x="838200" y="2047363"/>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p:txBody>
      </p:sp>
      <p:sp>
        <p:nvSpPr>
          <p:cNvPr id="6" name="TextBox 5">
            <a:extLst>
              <a:ext uri="{FF2B5EF4-FFF2-40B4-BE49-F238E27FC236}">
                <a16:creationId xmlns:a16="http://schemas.microsoft.com/office/drawing/2014/main" id="{14C2BC98-4191-6843-B637-EF070B106FD5}"/>
              </a:ext>
            </a:extLst>
          </p:cNvPr>
          <p:cNvSpPr txBox="1"/>
          <p:nvPr/>
        </p:nvSpPr>
        <p:spPr>
          <a:xfrm>
            <a:off x="838196" y="2778953"/>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anaconda3</a:t>
            </a:r>
          </a:p>
        </p:txBody>
      </p:sp>
      <p:sp>
        <p:nvSpPr>
          <p:cNvPr id="7" name="TextBox 6">
            <a:extLst>
              <a:ext uri="{FF2B5EF4-FFF2-40B4-BE49-F238E27FC236}">
                <a16:creationId xmlns:a16="http://schemas.microsoft.com/office/drawing/2014/main" id="{88B0135D-D589-A945-B3BF-9BFAF0615FDC}"/>
              </a:ext>
            </a:extLst>
          </p:cNvPr>
          <p:cNvSpPr txBox="1"/>
          <p:nvPr/>
        </p:nvSpPr>
        <p:spPr>
          <a:xfrm>
            <a:off x="838192" y="4791742"/>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anaconda3/2021.05</a:t>
            </a:r>
          </a:p>
        </p:txBody>
      </p:sp>
      <p:sp>
        <p:nvSpPr>
          <p:cNvPr id="8" name="TextBox 7">
            <a:extLst>
              <a:ext uri="{FF2B5EF4-FFF2-40B4-BE49-F238E27FC236}">
                <a16:creationId xmlns:a16="http://schemas.microsoft.com/office/drawing/2014/main" id="{DFCCD6C6-7A2A-B94E-B750-4A836ED4654C}"/>
              </a:ext>
            </a:extLst>
          </p:cNvPr>
          <p:cNvSpPr txBox="1"/>
          <p:nvPr/>
        </p:nvSpPr>
        <p:spPr>
          <a:xfrm>
            <a:off x="838191" y="5517749"/>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list</a:t>
            </a:r>
          </a:p>
        </p:txBody>
      </p:sp>
      <p:sp>
        <p:nvSpPr>
          <p:cNvPr id="9" name="TextBox 8">
            <a:extLst>
              <a:ext uri="{FF2B5EF4-FFF2-40B4-BE49-F238E27FC236}">
                <a16:creationId xmlns:a16="http://schemas.microsoft.com/office/drawing/2014/main" id="{527F1D22-DD49-E24B-A588-B85D6D00CFCC}"/>
              </a:ext>
            </a:extLst>
          </p:cNvPr>
          <p:cNvSpPr txBox="1"/>
          <p:nvPr/>
        </p:nvSpPr>
        <p:spPr>
          <a:xfrm>
            <a:off x="838191" y="6243756"/>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unload naconda3/2021.05</a:t>
            </a:r>
          </a:p>
        </p:txBody>
      </p:sp>
      <p:sp>
        <p:nvSpPr>
          <p:cNvPr id="10" name="TextBox 9">
            <a:extLst>
              <a:ext uri="{FF2B5EF4-FFF2-40B4-BE49-F238E27FC236}">
                <a16:creationId xmlns:a16="http://schemas.microsoft.com/office/drawing/2014/main" id="{A85EB8AE-8422-F545-B523-110760E25D5F}"/>
              </a:ext>
            </a:extLst>
          </p:cNvPr>
          <p:cNvSpPr txBox="1"/>
          <p:nvPr/>
        </p:nvSpPr>
        <p:spPr>
          <a:xfrm>
            <a:off x="838192" y="4065735"/>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show anaconda3/2021.05</a:t>
            </a:r>
          </a:p>
        </p:txBody>
      </p:sp>
    </p:spTree>
    <p:extLst>
      <p:ext uri="{BB962C8B-B14F-4D97-AF65-F5344CB8AC3E}">
        <p14:creationId xmlns:p14="http://schemas.microsoft.com/office/powerpoint/2010/main" val="122440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431800" y="1487837"/>
            <a:ext cx="10788973" cy="5233638"/>
          </a:xfrm>
        </p:spPr>
        <p:txBody>
          <a:bodyPr>
            <a:normAutofit fontScale="92500" lnSpcReduction="20000"/>
          </a:bodyPr>
          <a:lstStyle/>
          <a:p>
            <a:r>
              <a:rPr lang="en-US" dirty="0"/>
              <a:t>You can access some scientific software applications through the OOD web portal:</a:t>
            </a:r>
            <a:br>
              <a:rPr lang="en-US" dirty="0"/>
            </a:br>
            <a:r>
              <a:rPr lang="en-US" dirty="0">
                <a:hlinkClick r:id="rId3"/>
              </a:rPr>
              <a:t>https://ood.discovery.neu.edu</a:t>
            </a:r>
            <a:r>
              <a:rPr lang="en-US" dirty="0"/>
              <a:t> -&gt;  Interactive Apps</a:t>
            </a:r>
          </a:p>
          <a:p>
            <a:r>
              <a:rPr lang="en-US" dirty="0"/>
              <a:t>Available apps include:</a:t>
            </a:r>
          </a:p>
          <a:p>
            <a:pPr lvl="1"/>
            <a:r>
              <a:rPr lang="en-US" dirty="0" err="1"/>
              <a:t>Jupyter</a:t>
            </a:r>
            <a:r>
              <a:rPr lang="en-US" dirty="0"/>
              <a:t> Notebook</a:t>
            </a:r>
          </a:p>
          <a:p>
            <a:pPr lvl="1"/>
            <a:r>
              <a:rPr lang="en-US" dirty="0"/>
              <a:t>RStudio</a:t>
            </a:r>
          </a:p>
          <a:p>
            <a:pPr lvl="1"/>
            <a:r>
              <a:rPr lang="en-US" dirty="0"/>
              <a:t>MATLAB</a:t>
            </a:r>
          </a:p>
          <a:p>
            <a:pPr lvl="1"/>
            <a:r>
              <a:rPr lang="en-US" dirty="0"/>
              <a:t>Gaussian</a:t>
            </a:r>
          </a:p>
          <a:p>
            <a:pPr lvl="1"/>
            <a:r>
              <a:rPr lang="en-US" dirty="0"/>
              <a:t>Schrodinger (Maestro)</a:t>
            </a:r>
          </a:p>
          <a:p>
            <a:pPr lvl="1"/>
            <a:r>
              <a:rPr lang="en-US" dirty="0"/>
              <a:t>FSL</a:t>
            </a:r>
          </a:p>
          <a:p>
            <a:pPr lvl="1"/>
            <a:r>
              <a:rPr lang="en-US" dirty="0"/>
              <a:t>VMD</a:t>
            </a:r>
          </a:p>
          <a:p>
            <a:r>
              <a:rPr lang="en-US" dirty="0"/>
              <a:t>When you select the application to use, fill in the form with the resources you need, and click “Launch”. </a:t>
            </a:r>
          </a:p>
          <a:p>
            <a:r>
              <a:rPr lang="en-US" dirty="0"/>
              <a:t>Once the resources are allocated, connect to your application in the session window. A new tab will be opened on your browser to work on.</a:t>
            </a:r>
          </a:p>
          <a:p>
            <a:r>
              <a:rPr lang="en-US" sz="2000" dirty="0"/>
              <a:t>Additional training video: </a:t>
            </a:r>
            <a:r>
              <a:rPr lang="en-US" sz="2000" dirty="0">
                <a:hlinkClick r:id="rId4"/>
              </a:rPr>
              <a:t>https://www.screencast.com/t/Dnhm6pbWc</a:t>
            </a:r>
            <a:r>
              <a:rPr lang="en-US" sz="2000" dirty="0"/>
              <a:t> </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Open On Demand (OOD) software overview</a:t>
            </a:r>
            <a:endParaRPr lang="en-US" dirty="0"/>
          </a:p>
        </p:txBody>
      </p:sp>
    </p:spTree>
    <p:extLst>
      <p:ext uri="{BB962C8B-B14F-4D97-AF65-F5344CB8AC3E}">
        <p14:creationId xmlns:p14="http://schemas.microsoft.com/office/powerpoint/2010/main" val="20311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431800" y="1487837"/>
            <a:ext cx="10788973" cy="5233638"/>
          </a:xfrm>
        </p:spPr>
        <p:txBody>
          <a:bodyPr>
            <a:normAutofit lnSpcReduction="10000"/>
          </a:bodyPr>
          <a:lstStyle/>
          <a:p>
            <a:pPr marL="457200" indent="-457200">
              <a:buFont typeface="+mj-lt"/>
              <a:buAutoNum type="arabicPeriod"/>
            </a:pPr>
            <a:r>
              <a:rPr lang="en-US" sz="2000" b="1" dirty="0"/>
              <a:t>Python modules </a:t>
            </a:r>
            <a:r>
              <a:rPr lang="en-US" sz="2000" dirty="0"/>
              <a:t>– offer the Python programming language libraries, together with the Python-based package manager “pip” </a:t>
            </a:r>
            <a:r>
              <a:rPr lang="en-US" sz="2000" dirty="0">
                <a:solidFill>
                  <a:srgbClr val="FF0000"/>
                </a:solidFill>
              </a:rPr>
              <a:t>(limited control – cannot perform “pip update…”, libs in $HOME):</a:t>
            </a:r>
            <a:br>
              <a:rPr lang="en-US" sz="2000" dirty="0"/>
            </a:br>
            <a:br>
              <a:rPr lang="en-US" sz="2000" dirty="0"/>
            </a:br>
            <a:endParaRPr lang="en-US" sz="2000" dirty="0"/>
          </a:p>
          <a:p>
            <a:pPr marL="457200" indent="-457200">
              <a:buFont typeface="+mj-lt"/>
              <a:buAutoNum type="arabicPeriod"/>
            </a:pPr>
            <a:r>
              <a:rPr lang="en-US" sz="2000" b="1" dirty="0"/>
              <a:t>Anaconda/</a:t>
            </a:r>
            <a:r>
              <a:rPr lang="en-US" sz="2000" b="1" dirty="0" err="1"/>
              <a:t>Miniconda</a:t>
            </a:r>
            <a:r>
              <a:rPr lang="en-US" sz="2000" b="1" dirty="0"/>
              <a:t> modules</a:t>
            </a:r>
            <a:r>
              <a:rPr lang="en-US" sz="2000" dirty="0"/>
              <a:t> – distributions of Python and R which simplify software management and deployment using “</a:t>
            </a:r>
            <a:r>
              <a:rPr lang="en-US" sz="2000" dirty="0" err="1"/>
              <a:t>conda</a:t>
            </a:r>
            <a:r>
              <a:rPr lang="en-US" sz="2000" dirty="0"/>
              <a:t> environments” </a:t>
            </a:r>
            <a:r>
              <a:rPr lang="en-US" sz="2000" dirty="0">
                <a:solidFill>
                  <a:srgbClr val="FF0000"/>
                </a:solidFill>
              </a:rPr>
              <a:t>(limited control – cannot perform “</a:t>
            </a:r>
            <a:r>
              <a:rPr lang="en-US" sz="2000" dirty="0" err="1">
                <a:solidFill>
                  <a:srgbClr val="FF0000"/>
                </a:solidFill>
              </a:rPr>
              <a:t>conda</a:t>
            </a:r>
            <a:r>
              <a:rPr lang="en-US" sz="2000" dirty="0">
                <a:solidFill>
                  <a:srgbClr val="FF0000"/>
                </a:solidFill>
              </a:rPr>
              <a:t> update…”, new environments created in $HOME):</a:t>
            </a:r>
            <a:br>
              <a:rPr lang="en-US" sz="2000" dirty="0"/>
            </a:br>
            <a:br>
              <a:rPr lang="en-US" sz="2000" dirty="0"/>
            </a:br>
            <a:endParaRPr lang="en-US" sz="2000" dirty="0">
              <a:solidFill>
                <a:srgbClr val="FF0000"/>
              </a:solidFill>
            </a:endParaRPr>
          </a:p>
          <a:p>
            <a:pPr marL="457200" indent="-457200">
              <a:buFont typeface="+mj-lt"/>
              <a:buAutoNum type="arabicPeriod"/>
            </a:pPr>
            <a:r>
              <a:rPr lang="en-US" sz="2000" b="1" dirty="0" err="1"/>
              <a:t>Spack</a:t>
            </a:r>
            <a:r>
              <a:rPr lang="en-US" sz="2000" b="1" dirty="0"/>
              <a:t> </a:t>
            </a:r>
            <a:r>
              <a:rPr lang="en-US" sz="2000" b="1" dirty="0" err="1"/>
              <a:t>conda</a:t>
            </a:r>
            <a:r>
              <a:rPr lang="en-US" sz="2000" b="1" dirty="0"/>
              <a:t>/Python </a:t>
            </a:r>
            <a:r>
              <a:rPr lang="en-US" sz="2000" dirty="0"/>
              <a:t>– </a:t>
            </a:r>
            <a:r>
              <a:rPr lang="en-US" sz="2000" dirty="0" err="1"/>
              <a:t>Spack</a:t>
            </a:r>
            <a:r>
              <a:rPr lang="en-US" sz="2000" dirty="0"/>
              <a:t> offers the ability to install a local version of Python or Anaconda/</a:t>
            </a:r>
            <a:r>
              <a:rPr lang="en-US" sz="2000" dirty="0" err="1"/>
              <a:t>Miniconda</a:t>
            </a:r>
            <a:r>
              <a:rPr lang="en-US" sz="2000" dirty="0"/>
              <a:t> for more flexibility and control. </a:t>
            </a:r>
          </a:p>
          <a:p>
            <a:pPr marL="457200" indent="-457200">
              <a:buFont typeface="+mj-lt"/>
              <a:buAutoNum type="arabicPeriod"/>
            </a:pPr>
            <a:r>
              <a:rPr lang="en-US" sz="2000" b="1" dirty="0"/>
              <a:t>Install </a:t>
            </a:r>
            <a:r>
              <a:rPr lang="en-US" sz="2000" b="1" dirty="0" err="1"/>
              <a:t>Conda</a:t>
            </a:r>
            <a:r>
              <a:rPr lang="en-US" sz="2000" b="1" dirty="0"/>
              <a:t> locally </a:t>
            </a:r>
            <a:r>
              <a:rPr lang="en-US" sz="2000" dirty="0"/>
              <a:t>– As </a:t>
            </a:r>
            <a:r>
              <a:rPr lang="en-US" sz="2000" dirty="0" err="1"/>
              <a:t>Spack</a:t>
            </a:r>
            <a:r>
              <a:rPr lang="en-US" sz="2000" dirty="0"/>
              <a:t>, will install </a:t>
            </a:r>
            <a:r>
              <a:rPr lang="en-US" sz="2000" dirty="0" err="1"/>
              <a:t>conda</a:t>
            </a:r>
            <a:r>
              <a:rPr lang="en-US" sz="2000" dirty="0"/>
              <a:t> locally for more flexibility and control. </a:t>
            </a:r>
            <a:br>
              <a:rPr lang="en-US" sz="2000" dirty="0"/>
            </a:br>
            <a:r>
              <a:rPr lang="en-US" sz="2000" dirty="0">
                <a:hlinkClick r:id="rId3"/>
              </a:rPr>
              <a:t>https://rc-docs.northeastern.edu/en/latest/software/conda.html#working-with-a-miniconda-environment</a:t>
            </a:r>
            <a:r>
              <a:rPr lang="en-US" sz="2000" dirty="0"/>
              <a:t> </a:t>
            </a:r>
            <a:endParaRPr lang="en-US" sz="2000" b="1" dirty="0"/>
          </a:p>
          <a:p>
            <a:pPr marL="457200" indent="-457200">
              <a:buFont typeface="+mj-lt"/>
              <a:buAutoNum type="arabicPeriod"/>
            </a:pPr>
            <a:r>
              <a:rPr lang="en-US" sz="2000" b="1" dirty="0"/>
              <a:t>Using Python with </a:t>
            </a:r>
            <a:r>
              <a:rPr lang="en-US" sz="2000" b="1" dirty="0" err="1"/>
              <a:t>JupyterLab</a:t>
            </a:r>
            <a:r>
              <a:rPr lang="en-US" sz="2000" b="1" dirty="0"/>
              <a:t> Notebook on OOD </a:t>
            </a:r>
            <a:r>
              <a:rPr lang="en-US" sz="2000" dirty="0"/>
              <a:t>– using either a module or a local </a:t>
            </a:r>
            <a:r>
              <a:rPr lang="en-US" sz="2000" dirty="0" err="1"/>
              <a:t>conda</a:t>
            </a:r>
            <a:r>
              <a:rPr lang="en-US" sz="2000" dirty="0"/>
              <a:t> environment with </a:t>
            </a:r>
            <a:r>
              <a:rPr lang="en-US" sz="2000" dirty="0" err="1"/>
              <a:t>JupyterLab</a:t>
            </a:r>
            <a:r>
              <a:rPr lang="en-US" sz="2000" dirty="0"/>
              <a:t> Notebook:</a:t>
            </a:r>
            <a:br>
              <a:rPr lang="en-US" sz="2000" dirty="0"/>
            </a:br>
            <a:r>
              <a:rPr lang="en-US" sz="2000" dirty="0">
                <a:hlinkClick r:id="rId4"/>
              </a:rPr>
              <a:t>https://rc-docs.northeastern.edu/en/latest/using-ood/interactiveapps.html#working-with-jupyter-notebook-custom-anaconda-environment</a:t>
            </a:r>
            <a:r>
              <a:rPr lang="en-US" sz="2000" dirty="0"/>
              <a:t> </a:t>
            </a:r>
            <a:endParaRPr lang="en-US" sz="2400" b="1" dirty="0"/>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r>
              <a:rPr lang="en-US" b="1" dirty="0"/>
              <a:t>Python and </a:t>
            </a:r>
            <a:r>
              <a:rPr lang="en-US" b="1" dirty="0" err="1"/>
              <a:t>conda</a:t>
            </a:r>
            <a:r>
              <a:rPr lang="en-US" b="1" dirty="0"/>
              <a:t> on Discovery</a:t>
            </a:r>
          </a:p>
        </p:txBody>
      </p:sp>
      <p:sp>
        <p:nvSpPr>
          <p:cNvPr id="5" name="TextBox 4">
            <a:extLst>
              <a:ext uri="{FF2B5EF4-FFF2-40B4-BE49-F238E27FC236}">
                <a16:creationId xmlns:a16="http://schemas.microsoft.com/office/drawing/2014/main" id="{7F1225E3-B32D-4245-96FA-843131221B69}"/>
              </a:ext>
            </a:extLst>
          </p:cNvPr>
          <p:cNvSpPr txBox="1"/>
          <p:nvPr/>
        </p:nvSpPr>
        <p:spPr>
          <a:xfrm>
            <a:off x="838197" y="2151946"/>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python</a:t>
            </a:r>
          </a:p>
        </p:txBody>
      </p:sp>
      <p:sp>
        <p:nvSpPr>
          <p:cNvPr id="6" name="TextBox 5">
            <a:extLst>
              <a:ext uri="{FF2B5EF4-FFF2-40B4-BE49-F238E27FC236}">
                <a16:creationId xmlns:a16="http://schemas.microsoft.com/office/drawing/2014/main" id="{EEE3E878-149A-EE4D-8ED4-0D7C593780A5}"/>
              </a:ext>
            </a:extLst>
          </p:cNvPr>
          <p:cNvSpPr txBox="1"/>
          <p:nvPr/>
        </p:nvSpPr>
        <p:spPr>
          <a:xfrm>
            <a:off x="838196" y="3469521"/>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anaconda; module avail </a:t>
            </a:r>
            <a:r>
              <a:rPr lang="en-US" dirty="0" err="1">
                <a:latin typeface="Courier New" panose="02070309020205020404" pitchFamily="49" charset="0"/>
                <a:cs typeface="Courier New" panose="02070309020205020404" pitchFamily="49" charset="0"/>
              </a:rPr>
              <a:t>miniconda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400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1</a:t>
            </a:r>
            <a:br>
              <a:rPr lang="en-US" dirty="0"/>
            </a:br>
            <a:r>
              <a:rPr lang="en-US" dirty="0"/>
              <a:t>Installation using </a:t>
            </a:r>
            <a:r>
              <a:rPr lang="en-US" dirty="0" err="1"/>
              <a:t>conda</a:t>
            </a:r>
            <a:endParaRPr lang="en-US" dirty="0"/>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394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47621</TotalTime>
  <Words>4129</Words>
  <Application>Microsoft Macintosh PowerPoint</Application>
  <PresentationFormat>Widescreen</PresentationFormat>
  <Paragraphs>324</Paragraphs>
  <Slides>28</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vt:lpstr>
      <vt:lpstr>Courier New</vt:lpstr>
      <vt:lpstr>Helvetica Neue</vt:lpstr>
      <vt:lpstr>Real Head Pro</vt:lpstr>
      <vt:lpstr>Real Text Pro</vt:lpstr>
      <vt:lpstr>Real Text Pro Demibold</vt:lpstr>
      <vt:lpstr>Office Theme</vt:lpstr>
      <vt:lpstr>Accessing and Installing Software on Discovery</vt:lpstr>
      <vt:lpstr>PowerPoint Presentation</vt:lpstr>
      <vt:lpstr>PowerPoint Presentation</vt:lpstr>
      <vt:lpstr>Software options on Discovery</vt:lpstr>
      <vt:lpstr>System-wide vs. user software</vt:lpstr>
      <vt:lpstr>Modules overview</vt:lpstr>
      <vt:lpstr>Open On Demand (OOD) software overview</vt:lpstr>
      <vt:lpstr>Python and conda on Discovery</vt:lpstr>
      <vt:lpstr>Exercise 1 Installation using conda</vt:lpstr>
      <vt:lpstr>Exercise 1 Task 1 - Installing a package using conda</vt:lpstr>
      <vt:lpstr>Exercise 1 Task 2 – Using the program within your environment</vt:lpstr>
      <vt:lpstr>Exercise 2 Installation using Spack</vt:lpstr>
      <vt:lpstr>Exercise 2 Task 1 – Setting up Spack</vt:lpstr>
      <vt:lpstr>Exercise 2 Task 2 – Install a package with Spack</vt:lpstr>
      <vt:lpstr>Exercise 2 Task 3 – Load &amp; use the software</vt:lpstr>
      <vt:lpstr>Thank you for your participation in this RC tutorial!  Visit our website: https://rc.northeastern.edu/  Enjoy your computing!</vt:lpstr>
      <vt:lpstr>Supplemental Material</vt:lpstr>
      <vt:lpstr>Exercise 3 (Optional) Build from source</vt:lpstr>
      <vt:lpstr>Exercise 3 Task 1 – Setup before compilation</vt:lpstr>
      <vt:lpstr>Exercise 3 Task 2 – Compile &amp; install the code</vt:lpstr>
      <vt:lpstr>Exercise 3 Task 3 – Set up environment &amp; run program</vt:lpstr>
      <vt:lpstr>Additional notes on environment setup</vt:lpstr>
      <vt:lpstr>Spack - additional features</vt:lpstr>
      <vt:lpstr>Getting to know the Operating System (OS)</vt:lpstr>
      <vt:lpstr>Setting up your installation environment</vt:lpstr>
      <vt:lpstr>Compilers on Discovery</vt:lpstr>
      <vt:lpstr>The compilation process</vt:lpstr>
      <vt:lpstr>Troubleshooting compilation errors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261</cp:revision>
  <cp:lastPrinted>2019-03-27T19:18:08Z</cp:lastPrinted>
  <dcterms:created xsi:type="dcterms:W3CDTF">2019-05-16T14:42:28Z</dcterms:created>
  <dcterms:modified xsi:type="dcterms:W3CDTF">2021-06-06T18:32:47Z</dcterms:modified>
  <cp:category/>
</cp:coreProperties>
</file>