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theme/themeOverride1.xml" ContentType="application/vnd.openxmlformats-officedocument.themeOverride+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 id="2147483650" r:id="rId2"/>
  </p:sldMasterIdLst>
  <p:notesMasterIdLst>
    <p:notesMasterId r:id="rId20"/>
  </p:notesMasterIdLst>
  <p:handoutMasterIdLst>
    <p:handoutMasterId r:id="rId21"/>
  </p:handoutMasterIdLst>
  <p:sldIdLst>
    <p:sldId id="256" r:id="rId3"/>
    <p:sldId id="258" r:id="rId4"/>
    <p:sldId id="259" r:id="rId5"/>
    <p:sldId id="261" r:id="rId6"/>
    <p:sldId id="262" r:id="rId7"/>
    <p:sldId id="296" r:id="rId8"/>
    <p:sldId id="263" r:id="rId9"/>
    <p:sldId id="295" r:id="rId10"/>
    <p:sldId id="267" r:id="rId11"/>
    <p:sldId id="268" r:id="rId12"/>
    <p:sldId id="269" r:id="rId13"/>
    <p:sldId id="270" r:id="rId14"/>
    <p:sldId id="281" r:id="rId15"/>
    <p:sldId id="294" r:id="rId16"/>
    <p:sldId id="292" r:id="rId17"/>
    <p:sldId id="293" r:id="rId18"/>
    <p:sldId id="297" r:id="rId19"/>
  </p:sldIdLst>
  <p:sldSz cx="9144000" cy="6858000" type="screen4x3"/>
  <p:notesSz cx="6997700" cy="9271000"/>
  <p:defaultTextStyle>
    <a:defPPr>
      <a:defRPr lang="en-US"/>
    </a:defPPr>
    <a:lvl1pPr algn="l" rtl="0" fontAlgn="base">
      <a:lnSpc>
        <a:spcPct val="90000"/>
      </a:lnSpc>
      <a:spcBef>
        <a:spcPct val="50000"/>
      </a:spcBef>
      <a:spcAft>
        <a:spcPct val="0"/>
      </a:spcAft>
      <a:defRPr sz="1600" kern="1200">
        <a:solidFill>
          <a:schemeClr val="tx1"/>
        </a:solidFill>
        <a:latin typeface="Arial" charset="0"/>
        <a:ea typeface="+mn-ea"/>
        <a:cs typeface="+mn-cs"/>
      </a:defRPr>
    </a:lvl1pPr>
    <a:lvl2pPr marL="457200" algn="l" rtl="0" fontAlgn="base">
      <a:lnSpc>
        <a:spcPct val="90000"/>
      </a:lnSpc>
      <a:spcBef>
        <a:spcPct val="50000"/>
      </a:spcBef>
      <a:spcAft>
        <a:spcPct val="0"/>
      </a:spcAft>
      <a:defRPr sz="1600" kern="1200">
        <a:solidFill>
          <a:schemeClr val="tx1"/>
        </a:solidFill>
        <a:latin typeface="Arial" charset="0"/>
        <a:ea typeface="+mn-ea"/>
        <a:cs typeface="+mn-cs"/>
      </a:defRPr>
    </a:lvl2pPr>
    <a:lvl3pPr marL="914400" algn="l" rtl="0" fontAlgn="base">
      <a:lnSpc>
        <a:spcPct val="90000"/>
      </a:lnSpc>
      <a:spcBef>
        <a:spcPct val="50000"/>
      </a:spcBef>
      <a:spcAft>
        <a:spcPct val="0"/>
      </a:spcAft>
      <a:defRPr sz="1600" kern="1200">
        <a:solidFill>
          <a:schemeClr val="tx1"/>
        </a:solidFill>
        <a:latin typeface="Arial" charset="0"/>
        <a:ea typeface="+mn-ea"/>
        <a:cs typeface="+mn-cs"/>
      </a:defRPr>
    </a:lvl3pPr>
    <a:lvl4pPr marL="1371600" algn="l" rtl="0" fontAlgn="base">
      <a:lnSpc>
        <a:spcPct val="90000"/>
      </a:lnSpc>
      <a:spcBef>
        <a:spcPct val="50000"/>
      </a:spcBef>
      <a:spcAft>
        <a:spcPct val="0"/>
      </a:spcAft>
      <a:defRPr sz="1600" kern="1200">
        <a:solidFill>
          <a:schemeClr val="tx1"/>
        </a:solidFill>
        <a:latin typeface="Arial" charset="0"/>
        <a:ea typeface="+mn-ea"/>
        <a:cs typeface="+mn-cs"/>
      </a:defRPr>
    </a:lvl4pPr>
    <a:lvl5pPr marL="1828800" algn="l" rtl="0" fontAlgn="base">
      <a:lnSpc>
        <a:spcPct val="90000"/>
      </a:lnSpc>
      <a:spcBef>
        <a:spcPct val="50000"/>
      </a:spcBef>
      <a:spcAft>
        <a:spcPct val="0"/>
      </a:spcAft>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983222"/>
    <a:srgbClr val="EEAF30"/>
    <a:srgbClr val="C9CAC8"/>
    <a:srgbClr val="0098DB"/>
    <a:srgbClr val="616365"/>
    <a:srgbClr val="00693C"/>
    <a:srgbClr val="FADD8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09" autoAdjust="0"/>
    <p:restoredTop sz="56846" autoAdjust="0"/>
  </p:normalViewPr>
  <p:slideViewPr>
    <p:cSldViewPr>
      <p:cViewPr varScale="1">
        <p:scale>
          <a:sx n="49" d="100"/>
          <a:sy n="49" d="100"/>
        </p:scale>
        <p:origin x="-2376" y="-90"/>
      </p:cViewPr>
      <p:guideLst>
        <p:guide orient="horz" pos="2160"/>
        <p:guide pos="2880"/>
      </p:guideLst>
    </p:cSldViewPr>
  </p:slideViewPr>
  <p:outlineViewPr>
    <p:cViewPr>
      <p:scale>
        <a:sx n="33" d="100"/>
        <a:sy n="33" d="100"/>
      </p:scale>
      <p:origin x="0" y="386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5" d="100"/>
          <a:sy n="85" d="100"/>
        </p:scale>
        <p:origin x="-2910" y="-96"/>
      </p:cViewPr>
      <p:guideLst>
        <p:guide orient="horz" pos="2920"/>
        <p:guide pos="1763"/>
        <p:guide pos="441"/>
      </p:guideLst>
    </p:cSldViewPr>
  </p:notesViewPr>
  <p:gridSpacing cx="58989913" cy="58989913"/>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4866"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p>
        </p:txBody>
      </p:sp>
      <p:sp>
        <p:nvSpPr>
          <p:cNvPr id="164867" name="Rectangle 3"/>
          <p:cNvSpPr>
            <a:spLocks noGrp="1" noChangeArrowheads="1"/>
          </p:cNvSpPr>
          <p:nvPr>
            <p:ph type="dt" sz="quarter" idx="1"/>
          </p:nvPr>
        </p:nvSpPr>
        <p:spPr bwMode="auto">
          <a:xfrm>
            <a:off x="3963988" y="0"/>
            <a:ext cx="3032125" cy="4635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fld id="{02152723-A48A-48F8-81F2-395EC9AA0B57}" type="datetimeFigureOut">
              <a:rPr lang="en-US"/>
              <a:pPr>
                <a:defRPr/>
              </a:pPr>
              <a:t>3/30/2010</a:t>
            </a:fld>
            <a:endParaRPr lang="en-US"/>
          </a:p>
        </p:txBody>
      </p:sp>
      <p:sp>
        <p:nvSpPr>
          <p:cNvPr id="164868" name="Rectangle 4"/>
          <p:cNvSpPr>
            <a:spLocks noGrp="1" noChangeArrowheads="1"/>
          </p:cNvSpPr>
          <p:nvPr>
            <p:ph type="ftr" sz="quarter" idx="2"/>
          </p:nvPr>
        </p:nvSpPr>
        <p:spPr bwMode="auto">
          <a:xfrm>
            <a:off x="0" y="8805863"/>
            <a:ext cx="3032125" cy="4635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164869" name="Rectangle 5"/>
          <p:cNvSpPr>
            <a:spLocks noGrp="1" noChangeArrowheads="1"/>
          </p:cNvSpPr>
          <p:nvPr>
            <p:ph type="sldNum" sz="quarter" idx="3"/>
          </p:nvPr>
        </p:nvSpPr>
        <p:spPr bwMode="auto">
          <a:xfrm>
            <a:off x="3963988" y="8805863"/>
            <a:ext cx="3032125" cy="4635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70A7B03B-0DFD-4E7B-8020-B6DFB41F4729}"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4"/>
          <p:cNvSpPr>
            <a:spLocks noGrp="1" noRot="1" noChangeAspect="1" noChangeArrowheads="1" noTextEdit="1"/>
          </p:cNvSpPr>
          <p:nvPr>
            <p:ph type="sldImg" idx="2"/>
          </p:nvPr>
        </p:nvSpPr>
        <p:spPr bwMode="auto">
          <a:xfrm>
            <a:off x="1181100" y="155575"/>
            <a:ext cx="4635500" cy="3476625"/>
          </a:xfrm>
          <a:prstGeom prst="rect">
            <a:avLst/>
          </a:prstGeom>
          <a:noFill/>
          <a:ln w="9525">
            <a:solidFill>
              <a:srgbClr val="000000"/>
            </a:solidFill>
            <a:miter lim="800000"/>
            <a:headEnd/>
            <a:tailEnd/>
          </a:ln>
        </p:spPr>
      </p:sp>
      <p:sp>
        <p:nvSpPr>
          <p:cNvPr id="31749" name="Rectangle 5"/>
          <p:cNvSpPr>
            <a:spLocks noGrp="1" noChangeArrowheads="1"/>
          </p:cNvSpPr>
          <p:nvPr>
            <p:ph type="body" sz="quarter" idx="3"/>
          </p:nvPr>
        </p:nvSpPr>
        <p:spPr bwMode="auto">
          <a:xfrm>
            <a:off x="233363" y="3862388"/>
            <a:ext cx="6530975" cy="4868862"/>
          </a:xfrm>
          <a:prstGeom prst="rect">
            <a:avLst/>
          </a:prstGeom>
          <a:noFill/>
          <a:ln w="9525">
            <a:noFill/>
            <a:miter lim="800000"/>
            <a:headEnd/>
            <a:tailEnd/>
          </a:ln>
          <a:effectLst/>
        </p:spPr>
        <p:txBody>
          <a:bodyPr vert="horz" wrap="square" lIns="92301" tIns="46150" rIns="92301" bIns="4615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1751" name="Rectangle 7"/>
          <p:cNvSpPr>
            <a:spLocks noGrp="1" noChangeArrowheads="1"/>
          </p:cNvSpPr>
          <p:nvPr>
            <p:ph type="sldNum" sz="quarter" idx="5"/>
          </p:nvPr>
        </p:nvSpPr>
        <p:spPr bwMode="auto">
          <a:xfrm>
            <a:off x="3965575" y="8807450"/>
            <a:ext cx="3032125" cy="463550"/>
          </a:xfrm>
          <a:prstGeom prst="rect">
            <a:avLst/>
          </a:prstGeom>
          <a:noFill/>
          <a:ln w="9525">
            <a:noFill/>
            <a:miter lim="800000"/>
            <a:headEnd/>
            <a:tailEnd/>
          </a:ln>
          <a:effectLst/>
        </p:spPr>
        <p:txBody>
          <a:bodyPr vert="horz" wrap="square" lIns="92301" tIns="46150" rIns="92301" bIns="46150" numCol="1" anchor="b" anchorCtr="0" compatLnSpc="1">
            <a:prstTxWarp prst="textNoShape">
              <a:avLst/>
            </a:prstTxWarp>
          </a:bodyPr>
          <a:lstStyle>
            <a:lvl1pPr algn="r" defTabSz="922338">
              <a:lnSpc>
                <a:spcPct val="100000"/>
              </a:lnSpc>
              <a:spcBef>
                <a:spcPct val="0"/>
              </a:spcBef>
              <a:defRPr sz="1200"/>
            </a:lvl1pPr>
          </a:lstStyle>
          <a:p>
            <a:pPr>
              <a:defRPr/>
            </a:pPr>
            <a:fld id="{D89A3B08-7F94-4723-A18D-64FF0D766F41}" type="slidenum">
              <a:rPr lang="en-US"/>
              <a:pPr>
                <a:defRPr/>
              </a:pPr>
              <a:t>‹#›</a:t>
            </a:fld>
            <a:endParaRPr lang="en-US"/>
          </a:p>
        </p:txBody>
      </p:sp>
      <p:pic>
        <p:nvPicPr>
          <p:cNvPr id="21509" name="Picture 16" descr="Sibson Consulting PPT Footer"/>
          <p:cNvPicPr>
            <a:picLocks noChangeAspect="1" noChangeArrowheads="1"/>
          </p:cNvPicPr>
          <p:nvPr/>
        </p:nvPicPr>
        <p:blipFill>
          <a:blip r:embed="rId2"/>
          <a:srcRect/>
          <a:stretch>
            <a:fillRect/>
          </a:stretch>
        </p:blipFill>
        <p:spPr bwMode="auto">
          <a:xfrm>
            <a:off x="4057650" y="8982075"/>
            <a:ext cx="2520950" cy="23018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notesStyle>
    <a:lvl1pPr marL="209550" indent="-209550" algn="l" rtl="0" eaLnBrk="0" fontAlgn="base" hangingPunct="0">
      <a:lnSpc>
        <a:spcPct val="90000"/>
      </a:lnSpc>
      <a:spcBef>
        <a:spcPct val="65000"/>
      </a:spcBef>
      <a:spcAft>
        <a:spcPct val="0"/>
      </a:spcAft>
      <a:buClr>
        <a:srgbClr val="D7331D"/>
      </a:buClr>
      <a:buFont typeface="Wingdings" pitchFamily="34" charset="2"/>
      <a:buChar char="Ø"/>
      <a:defRPr sz="1200" kern="1200">
        <a:solidFill>
          <a:schemeClr val="tx1"/>
        </a:solidFill>
        <a:latin typeface="Arial" charset="0"/>
        <a:ea typeface="+mn-ea"/>
        <a:cs typeface="+mn-cs"/>
      </a:defRPr>
    </a:lvl1pPr>
    <a:lvl2pPr marL="395288" indent="-184150" algn="l" rtl="0" eaLnBrk="0" fontAlgn="base" hangingPunct="0">
      <a:lnSpc>
        <a:spcPct val="90000"/>
      </a:lnSpc>
      <a:spcBef>
        <a:spcPct val="30000"/>
      </a:spcBef>
      <a:spcAft>
        <a:spcPct val="0"/>
      </a:spcAft>
      <a:buClr>
        <a:srgbClr val="D7331D"/>
      </a:buClr>
      <a:buFont typeface="Symbol" pitchFamily="18" charset="2"/>
      <a:buChar char="·"/>
      <a:defRPr sz="1200" kern="1200">
        <a:solidFill>
          <a:schemeClr val="tx1"/>
        </a:solidFill>
        <a:latin typeface="Arial" charset="0"/>
        <a:ea typeface="+mn-ea"/>
        <a:cs typeface="+mn-cs"/>
      </a:defRPr>
    </a:lvl2pPr>
    <a:lvl3pPr marL="593725" indent="-196850" algn="l" rtl="0" eaLnBrk="0" fontAlgn="base" hangingPunct="0">
      <a:lnSpc>
        <a:spcPct val="90000"/>
      </a:lnSpc>
      <a:spcBef>
        <a:spcPct val="15000"/>
      </a:spcBef>
      <a:spcAft>
        <a:spcPct val="0"/>
      </a:spcAft>
      <a:buClr>
        <a:srgbClr val="D7331D"/>
      </a:buClr>
      <a:buChar char="–"/>
      <a:defRPr sz="1200" kern="1200">
        <a:solidFill>
          <a:schemeClr val="tx1"/>
        </a:solidFill>
        <a:latin typeface="Arial" charset="0"/>
        <a:ea typeface="+mn-ea"/>
        <a:cs typeface="+mn-cs"/>
      </a:defRPr>
    </a:lvl3pPr>
    <a:lvl4pPr marL="792163" indent="-196850" algn="l" rtl="0" eaLnBrk="0" fontAlgn="base" hangingPunct="0">
      <a:lnSpc>
        <a:spcPct val="90000"/>
      </a:lnSpc>
      <a:spcBef>
        <a:spcPct val="15000"/>
      </a:spcBef>
      <a:spcAft>
        <a:spcPct val="0"/>
      </a:spcAft>
      <a:buClr>
        <a:srgbClr val="D7331D"/>
      </a:buClr>
      <a:buChar char="»"/>
      <a:defRPr sz="1200" kern="1200">
        <a:solidFill>
          <a:schemeClr val="tx1"/>
        </a:solidFill>
        <a:latin typeface="Arial" charset="0"/>
        <a:ea typeface="+mn-ea"/>
        <a:cs typeface="+mn-cs"/>
      </a:defRPr>
    </a:lvl4pPr>
    <a:lvl5pPr marL="977900" indent="-184150" algn="l" rtl="0" eaLnBrk="0" fontAlgn="base" hangingPunct="0">
      <a:lnSpc>
        <a:spcPct val="90000"/>
      </a:lnSpc>
      <a:spcBef>
        <a:spcPct val="15000"/>
      </a:spcBef>
      <a:spcAft>
        <a:spcPct val="0"/>
      </a:spcAft>
      <a:buClr>
        <a:srgbClr val="D7331D"/>
      </a:buClr>
      <a:buChar char="›"/>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2530" name="Picture 2" descr="Sibson Notes Cover 2"/>
          <p:cNvPicPr>
            <a:picLocks noChangeAspect="1" noChangeArrowheads="1"/>
          </p:cNvPicPr>
          <p:nvPr/>
        </p:nvPicPr>
        <p:blipFill>
          <a:blip r:embed="rId3"/>
          <a:srcRect/>
          <a:stretch>
            <a:fillRect/>
          </a:stretch>
        </p:blipFill>
        <p:spPr bwMode="auto">
          <a:xfrm>
            <a:off x="153988" y="7726363"/>
            <a:ext cx="6767512" cy="1473200"/>
          </a:xfrm>
          <a:prstGeom prst="rect">
            <a:avLst/>
          </a:prstGeom>
          <a:noFill/>
          <a:ln w="9525">
            <a:noFill/>
            <a:miter lim="800000"/>
            <a:headEnd/>
            <a:tailEnd/>
          </a:ln>
        </p:spPr>
      </p:pic>
      <p:sp>
        <p:nvSpPr>
          <p:cNvPr id="22531" name="Freeform 3"/>
          <p:cNvSpPr>
            <a:spLocks/>
          </p:cNvSpPr>
          <p:nvPr/>
        </p:nvSpPr>
        <p:spPr bwMode="auto">
          <a:xfrm>
            <a:off x="153988" y="153988"/>
            <a:ext cx="6765925" cy="5794375"/>
          </a:xfrm>
          <a:custGeom>
            <a:avLst/>
            <a:gdLst>
              <a:gd name="T0" fmla="*/ 0 w 4176"/>
              <a:gd name="T1" fmla="*/ 2147483647 h 3600"/>
              <a:gd name="T2" fmla="*/ 0 w 4176"/>
              <a:gd name="T3" fmla="*/ 2147483647 h 3600"/>
              <a:gd name="T4" fmla="*/ 2147483647 w 4176"/>
              <a:gd name="T5" fmla="*/ 2147483647 h 3600"/>
              <a:gd name="T6" fmla="*/ 2147483647 w 4176"/>
              <a:gd name="T7" fmla="*/ 2147483647 h 3600"/>
              <a:gd name="T8" fmla="*/ 2147483647 w 4176"/>
              <a:gd name="T9" fmla="*/ 0 h 3600"/>
              <a:gd name="T10" fmla="*/ 0 w 4176"/>
              <a:gd name="T11" fmla="*/ 2147483647 h 3600"/>
              <a:gd name="T12" fmla="*/ 0 60000 65536"/>
              <a:gd name="T13" fmla="*/ 0 60000 65536"/>
              <a:gd name="T14" fmla="*/ 0 60000 65536"/>
              <a:gd name="T15" fmla="*/ 0 60000 65536"/>
              <a:gd name="T16" fmla="*/ 0 60000 65536"/>
              <a:gd name="T17" fmla="*/ 0 60000 65536"/>
              <a:gd name="T18" fmla="*/ 0 w 4176"/>
              <a:gd name="T19" fmla="*/ 0 h 3600"/>
              <a:gd name="T20" fmla="*/ 4176 w 4176"/>
              <a:gd name="T21" fmla="*/ 3600 h 3600"/>
            </a:gdLst>
            <a:ahLst/>
            <a:cxnLst>
              <a:cxn ang="T12">
                <a:pos x="T0" y="T1"/>
              </a:cxn>
              <a:cxn ang="T13">
                <a:pos x="T2" y="T3"/>
              </a:cxn>
              <a:cxn ang="T14">
                <a:pos x="T4" y="T5"/>
              </a:cxn>
              <a:cxn ang="T15">
                <a:pos x="T6" y="T7"/>
              </a:cxn>
              <a:cxn ang="T16">
                <a:pos x="T8" y="T9"/>
              </a:cxn>
              <a:cxn ang="T17">
                <a:pos x="T10" y="T11"/>
              </a:cxn>
            </a:cxnLst>
            <a:rect l="T18" t="T19" r="T20" b="T21"/>
            <a:pathLst>
              <a:path w="4176" h="3600">
                <a:moveTo>
                  <a:pt x="0" y="5"/>
                </a:moveTo>
                <a:lnTo>
                  <a:pt x="0" y="3600"/>
                </a:lnTo>
                <a:lnTo>
                  <a:pt x="4176" y="3600"/>
                </a:lnTo>
                <a:lnTo>
                  <a:pt x="4172" y="468"/>
                </a:lnTo>
                <a:lnTo>
                  <a:pt x="3898" y="0"/>
                </a:lnTo>
                <a:lnTo>
                  <a:pt x="0" y="5"/>
                </a:lnTo>
                <a:close/>
              </a:path>
            </a:pathLst>
          </a:custGeom>
          <a:noFill/>
          <a:ln w="9525" cap="flat" cmpd="sng">
            <a:solidFill>
              <a:schemeClr val="tx1"/>
            </a:solidFill>
            <a:prstDash val="solid"/>
            <a:round/>
            <a:headEnd type="none" w="med" len="med"/>
            <a:tailEnd type="none" w="med" len="med"/>
          </a:ln>
        </p:spPr>
        <p:txBody>
          <a:bodyPr wrap="none" anchor="ctr"/>
          <a:lstStyle/>
          <a:p>
            <a:endParaRPr lang="en-US"/>
          </a:p>
        </p:txBody>
      </p:sp>
      <p:sp>
        <p:nvSpPr>
          <p:cNvPr id="22532" name="Rectangle 4"/>
          <p:cNvSpPr>
            <a:spLocks noChangeArrowheads="1"/>
          </p:cNvSpPr>
          <p:nvPr/>
        </p:nvSpPr>
        <p:spPr bwMode="auto">
          <a:xfrm>
            <a:off x="611188" y="3090863"/>
            <a:ext cx="5753100" cy="1466850"/>
          </a:xfrm>
          <a:prstGeom prst="rect">
            <a:avLst/>
          </a:prstGeom>
          <a:noFill/>
          <a:ln w="9525">
            <a:noFill/>
            <a:miter lim="800000"/>
            <a:headEnd/>
            <a:tailEnd/>
          </a:ln>
        </p:spPr>
        <p:txBody>
          <a:bodyPr lIns="92265" tIns="46133" rIns="92265" bIns="46133"/>
          <a:lstStyle/>
          <a:p>
            <a:pPr defTabSz="922338"/>
            <a:r>
              <a:rPr lang="en-US" sz="2000" b="1"/>
              <a:t>INFORMATION FOR STAFF</a:t>
            </a:r>
          </a:p>
          <a:p>
            <a:pPr defTabSz="922338"/>
            <a:r>
              <a:rPr lang="en-US" sz="2000"/>
              <a:t>Spring 2010</a:t>
            </a:r>
          </a:p>
        </p:txBody>
      </p:sp>
      <p:sp>
        <p:nvSpPr>
          <p:cNvPr id="22533" name="Rectangle 5"/>
          <p:cNvSpPr>
            <a:spLocks noChangeArrowheads="1"/>
          </p:cNvSpPr>
          <p:nvPr/>
        </p:nvSpPr>
        <p:spPr bwMode="black">
          <a:xfrm>
            <a:off x="611188" y="1931988"/>
            <a:ext cx="5908675" cy="925512"/>
          </a:xfrm>
          <a:prstGeom prst="rect">
            <a:avLst/>
          </a:prstGeom>
          <a:noFill/>
          <a:ln w="9525">
            <a:noFill/>
            <a:miter lim="800000"/>
            <a:headEnd/>
            <a:tailEnd/>
          </a:ln>
        </p:spPr>
        <p:txBody>
          <a:bodyPr lIns="92265" tIns="46133" rIns="92265" bIns="46133" anchor="b"/>
          <a:lstStyle/>
          <a:p>
            <a:pPr defTabSz="922338" eaLnBrk="0" hangingPunct="0">
              <a:spcBef>
                <a:spcPct val="0"/>
              </a:spcBef>
            </a:pPr>
            <a:r>
              <a:rPr lang="en-US" sz="2400" b="1">
                <a:solidFill>
                  <a:schemeClr val="tx2"/>
                </a:solidFill>
              </a:rPr>
              <a:t>RESETTING STAFF PERFORMANCE MANAGEMENT</a:t>
            </a:r>
          </a:p>
        </p:txBody>
      </p:sp>
      <p:sp>
        <p:nvSpPr>
          <p:cNvPr id="22534" name="Rectangle 6"/>
          <p:cNvSpPr>
            <a:spLocks noChangeArrowheads="1"/>
          </p:cNvSpPr>
          <p:nvPr/>
        </p:nvSpPr>
        <p:spPr bwMode="auto">
          <a:xfrm>
            <a:off x="5986463" y="6096000"/>
            <a:ext cx="933450" cy="1476375"/>
          </a:xfrm>
          <a:prstGeom prst="rect">
            <a:avLst/>
          </a:prstGeom>
          <a:solidFill>
            <a:srgbClr val="AB2128"/>
          </a:solidFill>
          <a:ln w="12700" algn="ctr">
            <a:noFill/>
            <a:miter lim="800000"/>
            <a:headEnd/>
            <a:tailEnd/>
          </a:ln>
        </p:spPr>
        <p:txBody>
          <a:bodyPr/>
          <a:lstStyle/>
          <a:p>
            <a:endParaRPr lang="en-US"/>
          </a:p>
        </p:txBody>
      </p:sp>
      <p:sp>
        <p:nvSpPr>
          <p:cNvPr id="22535" name="Freeform 7"/>
          <p:cNvSpPr>
            <a:spLocks/>
          </p:cNvSpPr>
          <p:nvPr/>
        </p:nvSpPr>
        <p:spPr bwMode="auto">
          <a:xfrm>
            <a:off x="153988" y="6096000"/>
            <a:ext cx="1090612" cy="1476375"/>
          </a:xfrm>
          <a:custGeom>
            <a:avLst/>
            <a:gdLst>
              <a:gd name="T0" fmla="*/ 0 w 672"/>
              <a:gd name="T1" fmla="*/ 0 h 960"/>
              <a:gd name="T2" fmla="*/ 0 w 672"/>
              <a:gd name="T3" fmla="*/ 2147483647 h 960"/>
              <a:gd name="T4" fmla="*/ 2147483647 w 672"/>
              <a:gd name="T5" fmla="*/ 2147483647 h 960"/>
              <a:gd name="T6" fmla="*/ 2147483647 w 672"/>
              <a:gd name="T7" fmla="*/ 2147483647 h 960"/>
              <a:gd name="T8" fmla="*/ 2147483647 w 672"/>
              <a:gd name="T9" fmla="*/ 0 h 960"/>
              <a:gd name="T10" fmla="*/ 0 w 672"/>
              <a:gd name="T11" fmla="*/ 0 h 960"/>
              <a:gd name="T12" fmla="*/ 0 60000 65536"/>
              <a:gd name="T13" fmla="*/ 0 60000 65536"/>
              <a:gd name="T14" fmla="*/ 0 60000 65536"/>
              <a:gd name="T15" fmla="*/ 0 60000 65536"/>
              <a:gd name="T16" fmla="*/ 0 60000 65536"/>
              <a:gd name="T17" fmla="*/ 0 60000 65536"/>
              <a:gd name="T18" fmla="*/ 0 w 672"/>
              <a:gd name="T19" fmla="*/ 0 h 960"/>
              <a:gd name="T20" fmla="*/ 672 w 672"/>
              <a:gd name="T21" fmla="*/ 960 h 960"/>
            </a:gdLst>
            <a:ahLst/>
            <a:cxnLst>
              <a:cxn ang="T12">
                <a:pos x="T0" y="T1"/>
              </a:cxn>
              <a:cxn ang="T13">
                <a:pos x="T2" y="T3"/>
              </a:cxn>
              <a:cxn ang="T14">
                <a:pos x="T4" y="T5"/>
              </a:cxn>
              <a:cxn ang="T15">
                <a:pos x="T6" y="T7"/>
              </a:cxn>
              <a:cxn ang="T16">
                <a:pos x="T8" y="T9"/>
              </a:cxn>
              <a:cxn ang="T17">
                <a:pos x="T10" y="T11"/>
              </a:cxn>
            </a:cxnLst>
            <a:rect l="T18" t="T19" r="T20" b="T21"/>
            <a:pathLst>
              <a:path w="672" h="960">
                <a:moveTo>
                  <a:pt x="0" y="0"/>
                </a:moveTo>
                <a:lnTo>
                  <a:pt x="0" y="959"/>
                </a:lnTo>
                <a:lnTo>
                  <a:pt x="564" y="960"/>
                </a:lnTo>
                <a:lnTo>
                  <a:pt x="672" y="774"/>
                </a:lnTo>
                <a:lnTo>
                  <a:pt x="672" y="0"/>
                </a:lnTo>
                <a:lnTo>
                  <a:pt x="0" y="0"/>
                </a:lnTo>
              </a:path>
            </a:pathLst>
          </a:custGeom>
          <a:solidFill>
            <a:srgbClr val="85191E"/>
          </a:solidFill>
          <a:ln w="12700" cap="rnd" cmpd="sng">
            <a:noFill/>
            <a:prstDash val="solid"/>
            <a:round/>
            <a:headEnd type="none" w="med" len="med"/>
            <a:tailEnd type="none" w="med" len="med"/>
          </a:ln>
        </p:spPr>
        <p:txBody>
          <a:bodyPr/>
          <a:lstStyle/>
          <a:p>
            <a:endParaRPr lang="en-US"/>
          </a:p>
        </p:txBody>
      </p:sp>
      <p:sp>
        <p:nvSpPr>
          <p:cNvPr id="22536" name="Text Box 8"/>
          <p:cNvSpPr txBox="1">
            <a:spLocks noChangeArrowheads="1"/>
          </p:cNvSpPr>
          <p:nvPr/>
        </p:nvSpPr>
        <p:spPr bwMode="auto">
          <a:xfrm>
            <a:off x="603250" y="5727700"/>
            <a:ext cx="5341938" cy="190500"/>
          </a:xfrm>
          <a:prstGeom prst="rect">
            <a:avLst/>
          </a:prstGeom>
          <a:noFill/>
          <a:ln w="6350">
            <a:noFill/>
            <a:miter lim="800000"/>
            <a:headEnd/>
            <a:tailEnd/>
          </a:ln>
        </p:spPr>
        <p:txBody>
          <a:bodyPr wrap="none" lIns="92265" tIns="46133" rIns="92265" bIns="46133">
            <a:spAutoFit/>
          </a:bodyPr>
          <a:lstStyle/>
          <a:p>
            <a:pPr defTabSz="922338"/>
            <a:r>
              <a:rPr lang="en-US" sz="700">
                <a:solidFill>
                  <a:srgbClr val="616365"/>
                </a:solidFill>
              </a:rPr>
              <a:t>Copyright ©2008 by The Segal Group, Inc., parent of The Segal Company and its Sibson Consulting Division. All Rights Reserved</a:t>
            </a:r>
          </a:p>
        </p:txBody>
      </p:sp>
      <p:sp>
        <p:nvSpPr>
          <p:cNvPr id="22537" name="Freeform 9"/>
          <p:cNvSpPr>
            <a:spLocks/>
          </p:cNvSpPr>
          <p:nvPr/>
        </p:nvSpPr>
        <p:spPr bwMode="auto">
          <a:xfrm>
            <a:off x="1400175" y="6096000"/>
            <a:ext cx="2151063" cy="1476375"/>
          </a:xfrm>
          <a:custGeom>
            <a:avLst/>
            <a:gdLst>
              <a:gd name="T0" fmla="*/ 0 w 1328"/>
              <a:gd name="T1" fmla="*/ 0 h 960"/>
              <a:gd name="T2" fmla="*/ 0 w 1328"/>
              <a:gd name="T3" fmla="*/ 2147483647 h 960"/>
              <a:gd name="T4" fmla="*/ 2147483647 w 1328"/>
              <a:gd name="T5" fmla="*/ 2147483647 h 960"/>
              <a:gd name="T6" fmla="*/ 2147483647 w 1328"/>
              <a:gd name="T7" fmla="*/ 2147483647 h 960"/>
              <a:gd name="T8" fmla="*/ 2147483647 w 1328"/>
              <a:gd name="T9" fmla="*/ 0 h 960"/>
              <a:gd name="T10" fmla="*/ 0 w 1328"/>
              <a:gd name="T11" fmla="*/ 0 h 960"/>
              <a:gd name="T12" fmla="*/ 0 60000 65536"/>
              <a:gd name="T13" fmla="*/ 0 60000 65536"/>
              <a:gd name="T14" fmla="*/ 0 60000 65536"/>
              <a:gd name="T15" fmla="*/ 0 60000 65536"/>
              <a:gd name="T16" fmla="*/ 0 60000 65536"/>
              <a:gd name="T17" fmla="*/ 0 60000 65536"/>
              <a:gd name="T18" fmla="*/ 0 w 1328"/>
              <a:gd name="T19" fmla="*/ 0 h 960"/>
              <a:gd name="T20" fmla="*/ 1328 w 1328"/>
              <a:gd name="T21" fmla="*/ 960 h 960"/>
            </a:gdLst>
            <a:ahLst/>
            <a:cxnLst>
              <a:cxn ang="T12">
                <a:pos x="T0" y="T1"/>
              </a:cxn>
              <a:cxn ang="T13">
                <a:pos x="T2" y="T3"/>
              </a:cxn>
              <a:cxn ang="T14">
                <a:pos x="T4" y="T5"/>
              </a:cxn>
              <a:cxn ang="T15">
                <a:pos x="T6" y="T7"/>
              </a:cxn>
              <a:cxn ang="T16">
                <a:pos x="T8" y="T9"/>
              </a:cxn>
              <a:cxn ang="T17">
                <a:pos x="T10" y="T11"/>
              </a:cxn>
            </a:cxnLst>
            <a:rect l="T18" t="T19" r="T20" b="T21"/>
            <a:pathLst>
              <a:path w="1328" h="960">
                <a:moveTo>
                  <a:pt x="0" y="0"/>
                </a:moveTo>
                <a:lnTo>
                  <a:pt x="0" y="959"/>
                </a:lnTo>
                <a:lnTo>
                  <a:pt x="1224" y="960"/>
                </a:lnTo>
                <a:lnTo>
                  <a:pt x="1328" y="763"/>
                </a:lnTo>
                <a:lnTo>
                  <a:pt x="1328" y="0"/>
                </a:lnTo>
                <a:lnTo>
                  <a:pt x="0" y="0"/>
                </a:lnTo>
              </a:path>
            </a:pathLst>
          </a:custGeom>
          <a:solidFill>
            <a:srgbClr val="AB2128"/>
          </a:solidFill>
          <a:ln w="12700" cap="flat" cmpd="sng">
            <a:noFill/>
            <a:prstDash val="solid"/>
            <a:round/>
            <a:headEnd type="none" w="med" len="med"/>
            <a:tailEnd type="none" w="med" len="med"/>
          </a:ln>
        </p:spPr>
        <p:txBody>
          <a:bodyPr/>
          <a:lstStyle/>
          <a:p>
            <a:endParaRPr lang="en-US"/>
          </a:p>
        </p:txBody>
      </p:sp>
      <p:sp>
        <p:nvSpPr>
          <p:cNvPr id="22538" name="Freeform 10"/>
          <p:cNvSpPr>
            <a:spLocks/>
          </p:cNvSpPr>
          <p:nvPr/>
        </p:nvSpPr>
        <p:spPr bwMode="auto">
          <a:xfrm>
            <a:off x="3676650" y="6096000"/>
            <a:ext cx="2154238" cy="1476375"/>
          </a:xfrm>
          <a:custGeom>
            <a:avLst/>
            <a:gdLst>
              <a:gd name="T0" fmla="*/ 0 w 1330"/>
              <a:gd name="T1" fmla="*/ 0 h 960"/>
              <a:gd name="T2" fmla="*/ 0 w 1330"/>
              <a:gd name="T3" fmla="*/ 2147483647 h 960"/>
              <a:gd name="T4" fmla="*/ 2147483647 w 1330"/>
              <a:gd name="T5" fmla="*/ 2147483647 h 960"/>
              <a:gd name="T6" fmla="*/ 2147483647 w 1330"/>
              <a:gd name="T7" fmla="*/ 2147483647 h 960"/>
              <a:gd name="T8" fmla="*/ 2147483647 w 1330"/>
              <a:gd name="T9" fmla="*/ 0 h 960"/>
              <a:gd name="T10" fmla="*/ 0 w 1330"/>
              <a:gd name="T11" fmla="*/ 0 h 960"/>
              <a:gd name="T12" fmla="*/ 0 60000 65536"/>
              <a:gd name="T13" fmla="*/ 0 60000 65536"/>
              <a:gd name="T14" fmla="*/ 0 60000 65536"/>
              <a:gd name="T15" fmla="*/ 0 60000 65536"/>
              <a:gd name="T16" fmla="*/ 0 60000 65536"/>
              <a:gd name="T17" fmla="*/ 0 60000 65536"/>
              <a:gd name="T18" fmla="*/ 0 w 1330"/>
              <a:gd name="T19" fmla="*/ 0 h 960"/>
              <a:gd name="T20" fmla="*/ 1330 w 1330"/>
              <a:gd name="T21" fmla="*/ 960 h 960"/>
            </a:gdLst>
            <a:ahLst/>
            <a:cxnLst>
              <a:cxn ang="T12">
                <a:pos x="T0" y="T1"/>
              </a:cxn>
              <a:cxn ang="T13">
                <a:pos x="T2" y="T3"/>
              </a:cxn>
              <a:cxn ang="T14">
                <a:pos x="T4" y="T5"/>
              </a:cxn>
              <a:cxn ang="T15">
                <a:pos x="T6" y="T7"/>
              </a:cxn>
              <a:cxn ang="T16">
                <a:pos x="T8" y="T9"/>
              </a:cxn>
              <a:cxn ang="T17">
                <a:pos x="T10" y="T11"/>
              </a:cxn>
            </a:cxnLst>
            <a:rect l="T18" t="T19" r="T20" b="T21"/>
            <a:pathLst>
              <a:path w="1330" h="960">
                <a:moveTo>
                  <a:pt x="0" y="0"/>
                </a:moveTo>
                <a:lnTo>
                  <a:pt x="0" y="959"/>
                </a:lnTo>
                <a:lnTo>
                  <a:pt x="1222" y="960"/>
                </a:lnTo>
                <a:lnTo>
                  <a:pt x="1330" y="774"/>
                </a:lnTo>
                <a:lnTo>
                  <a:pt x="1328" y="0"/>
                </a:lnTo>
                <a:lnTo>
                  <a:pt x="0" y="0"/>
                </a:lnTo>
              </a:path>
            </a:pathLst>
          </a:custGeom>
          <a:solidFill>
            <a:srgbClr val="85191E"/>
          </a:solidFill>
          <a:ln w="12700" cap="rnd" cmpd="sng">
            <a:noFill/>
            <a:prstDash val="solid"/>
            <a:round/>
            <a:headEnd type="none" w="med" len="med"/>
            <a:tailEnd type="none" w="med" len="med"/>
          </a:ln>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txBox="1">
            <a:spLocks noGrp="1" noChangeArrowheads="1"/>
          </p:cNvSpPr>
          <p:nvPr/>
        </p:nvSpPr>
        <p:spPr bwMode="auto">
          <a:xfrm>
            <a:off x="3965575" y="8807450"/>
            <a:ext cx="3032125" cy="463550"/>
          </a:xfrm>
          <a:prstGeom prst="rect">
            <a:avLst/>
          </a:prstGeom>
          <a:noFill/>
          <a:ln w="9525">
            <a:noFill/>
            <a:miter lim="800000"/>
            <a:headEnd/>
            <a:tailEnd/>
          </a:ln>
        </p:spPr>
        <p:txBody>
          <a:bodyPr lIns="92297" tIns="46148" rIns="92297" bIns="46148" anchor="b"/>
          <a:lstStyle/>
          <a:p>
            <a:pPr algn="r" defTabSz="922338">
              <a:lnSpc>
                <a:spcPct val="100000"/>
              </a:lnSpc>
              <a:spcBef>
                <a:spcPct val="0"/>
              </a:spcBef>
            </a:pPr>
            <a:fld id="{465BF60C-9A13-4691-BB79-1C7795A3BD91}" type="slidenum">
              <a:rPr lang="en-US" sz="1200"/>
              <a:pPr algn="r" defTabSz="922338">
                <a:lnSpc>
                  <a:spcPct val="100000"/>
                </a:lnSpc>
                <a:spcBef>
                  <a:spcPct val="0"/>
                </a:spcBef>
              </a:pPr>
              <a:t>9</a:t>
            </a:fld>
            <a:endParaRPr lang="en-US" sz="1200"/>
          </a:p>
        </p:txBody>
      </p:sp>
      <p:sp>
        <p:nvSpPr>
          <p:cNvPr id="30723" name="Rectangle 7"/>
          <p:cNvSpPr txBox="1">
            <a:spLocks noGrp="1" noChangeArrowheads="1"/>
          </p:cNvSpPr>
          <p:nvPr/>
        </p:nvSpPr>
        <p:spPr bwMode="auto">
          <a:xfrm>
            <a:off x="3963988" y="8805863"/>
            <a:ext cx="3032125" cy="463550"/>
          </a:xfrm>
          <a:prstGeom prst="rect">
            <a:avLst/>
          </a:prstGeom>
          <a:noFill/>
          <a:ln w="9525">
            <a:noFill/>
            <a:miter lim="800000"/>
            <a:headEnd/>
            <a:tailEnd/>
          </a:ln>
        </p:spPr>
        <p:txBody>
          <a:bodyPr lIns="91429" tIns="45715" rIns="91429" bIns="45715" anchor="b"/>
          <a:lstStyle/>
          <a:p>
            <a:pPr algn="r" defTabSz="900113">
              <a:lnSpc>
                <a:spcPct val="100000"/>
              </a:lnSpc>
              <a:spcBef>
                <a:spcPct val="0"/>
              </a:spcBef>
            </a:pPr>
            <a:fld id="{87B06160-8349-42FC-BBFA-CA9A140EE425}" type="slidenum">
              <a:rPr lang="en-US" sz="1200"/>
              <a:pPr algn="r" defTabSz="900113">
                <a:lnSpc>
                  <a:spcPct val="100000"/>
                </a:lnSpc>
                <a:spcBef>
                  <a:spcPct val="0"/>
                </a:spcBef>
              </a:pPr>
              <a:t>9</a:t>
            </a:fld>
            <a:endParaRPr lang="en-US" sz="1200"/>
          </a:p>
        </p:txBody>
      </p:sp>
      <p:sp>
        <p:nvSpPr>
          <p:cNvPr id="30724" name="Rectangle 2"/>
          <p:cNvSpPr>
            <a:spLocks noGrp="1" noRot="1" noChangeAspect="1" noChangeArrowheads="1" noTextEdit="1"/>
          </p:cNvSpPr>
          <p:nvPr>
            <p:ph type="sldImg"/>
          </p:nvPr>
        </p:nvSpPr>
        <p:spPr>
          <a:ln/>
        </p:spPr>
      </p:sp>
      <p:sp>
        <p:nvSpPr>
          <p:cNvPr id="30725" name="Rectangle 3"/>
          <p:cNvSpPr>
            <a:spLocks noGrp="1" noChangeArrowheads="1"/>
          </p:cNvSpPr>
          <p:nvPr>
            <p:ph type="body" idx="1"/>
          </p:nvPr>
        </p:nvSpPr>
        <p:spPr>
          <a:xfrm>
            <a:off x="233363" y="3862388"/>
            <a:ext cx="6530975" cy="4867275"/>
          </a:xfrm>
          <a:noFill/>
          <a:ln/>
        </p:spPr>
        <p:txBody>
          <a:bodyPr lIns="91429" tIns="45715" rIns="91429" bIns="45715"/>
          <a:lstStyle/>
          <a:p>
            <a:pPr marL="0" indent="0"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txBox="1">
            <a:spLocks noGrp="1" noChangeArrowheads="1"/>
          </p:cNvSpPr>
          <p:nvPr/>
        </p:nvSpPr>
        <p:spPr bwMode="auto">
          <a:xfrm>
            <a:off x="3965575" y="8807450"/>
            <a:ext cx="3032125" cy="463550"/>
          </a:xfrm>
          <a:prstGeom prst="rect">
            <a:avLst/>
          </a:prstGeom>
          <a:noFill/>
          <a:ln w="9525">
            <a:noFill/>
            <a:miter lim="800000"/>
            <a:headEnd/>
            <a:tailEnd/>
          </a:ln>
        </p:spPr>
        <p:txBody>
          <a:bodyPr lIns="92297" tIns="46148" rIns="92297" bIns="46148" anchor="b"/>
          <a:lstStyle/>
          <a:p>
            <a:pPr algn="r" defTabSz="922338">
              <a:lnSpc>
                <a:spcPct val="100000"/>
              </a:lnSpc>
              <a:spcBef>
                <a:spcPct val="0"/>
              </a:spcBef>
            </a:pPr>
            <a:fld id="{058BFFA6-95A1-4F75-851C-45B1D6DB4FF6}" type="slidenum">
              <a:rPr lang="en-US" sz="1200"/>
              <a:pPr algn="r" defTabSz="922338">
                <a:lnSpc>
                  <a:spcPct val="100000"/>
                </a:lnSpc>
                <a:spcBef>
                  <a:spcPct val="0"/>
                </a:spcBef>
              </a:pPr>
              <a:t>10</a:t>
            </a:fld>
            <a:endParaRPr lang="en-US" sz="1200"/>
          </a:p>
        </p:txBody>
      </p:sp>
      <p:sp>
        <p:nvSpPr>
          <p:cNvPr id="31747" name="Rectangle 7"/>
          <p:cNvSpPr txBox="1">
            <a:spLocks noGrp="1" noChangeArrowheads="1"/>
          </p:cNvSpPr>
          <p:nvPr/>
        </p:nvSpPr>
        <p:spPr bwMode="auto">
          <a:xfrm>
            <a:off x="3963988" y="8805863"/>
            <a:ext cx="3032125" cy="463550"/>
          </a:xfrm>
          <a:prstGeom prst="rect">
            <a:avLst/>
          </a:prstGeom>
          <a:noFill/>
          <a:ln w="9525">
            <a:noFill/>
            <a:miter lim="800000"/>
            <a:headEnd/>
            <a:tailEnd/>
          </a:ln>
        </p:spPr>
        <p:txBody>
          <a:bodyPr lIns="91429" tIns="45715" rIns="91429" bIns="45715" anchor="b"/>
          <a:lstStyle/>
          <a:p>
            <a:pPr algn="r" defTabSz="900113">
              <a:lnSpc>
                <a:spcPct val="100000"/>
              </a:lnSpc>
              <a:spcBef>
                <a:spcPct val="0"/>
              </a:spcBef>
            </a:pPr>
            <a:fld id="{F50541C4-3EB2-4975-B358-069FD4C450CE}" type="slidenum">
              <a:rPr lang="en-US" sz="1200"/>
              <a:pPr algn="r" defTabSz="900113">
                <a:lnSpc>
                  <a:spcPct val="100000"/>
                </a:lnSpc>
                <a:spcBef>
                  <a:spcPct val="0"/>
                </a:spcBef>
              </a:pPr>
              <a:t>10</a:t>
            </a:fld>
            <a:endParaRPr lang="en-US" sz="1200"/>
          </a:p>
        </p:txBody>
      </p:sp>
      <p:sp>
        <p:nvSpPr>
          <p:cNvPr id="31748" name="Rectangle 2"/>
          <p:cNvSpPr>
            <a:spLocks noGrp="1" noRot="1" noChangeAspect="1" noChangeArrowheads="1" noTextEdit="1"/>
          </p:cNvSpPr>
          <p:nvPr>
            <p:ph type="sldImg"/>
          </p:nvPr>
        </p:nvSpPr>
        <p:spPr>
          <a:ln/>
        </p:spPr>
      </p:sp>
      <p:sp>
        <p:nvSpPr>
          <p:cNvPr id="31749" name="Rectangle 3"/>
          <p:cNvSpPr>
            <a:spLocks noGrp="1" noChangeArrowheads="1"/>
          </p:cNvSpPr>
          <p:nvPr>
            <p:ph type="body" idx="1"/>
          </p:nvPr>
        </p:nvSpPr>
        <p:spPr>
          <a:xfrm>
            <a:off x="233363" y="3862388"/>
            <a:ext cx="6530975" cy="4867275"/>
          </a:xfrm>
          <a:noFill/>
          <a:ln/>
        </p:spPr>
        <p:txBody>
          <a:bodyPr lIns="91429" tIns="45715" rIns="91429" bIns="45715"/>
          <a:lstStyle/>
          <a:p>
            <a:pPr marL="0" indent="0"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txBox="1">
            <a:spLocks noGrp="1" noChangeArrowheads="1"/>
          </p:cNvSpPr>
          <p:nvPr/>
        </p:nvSpPr>
        <p:spPr bwMode="auto">
          <a:xfrm>
            <a:off x="3965575" y="8807450"/>
            <a:ext cx="3032125" cy="463550"/>
          </a:xfrm>
          <a:prstGeom prst="rect">
            <a:avLst/>
          </a:prstGeom>
          <a:noFill/>
          <a:ln w="9525">
            <a:noFill/>
            <a:miter lim="800000"/>
            <a:headEnd/>
            <a:tailEnd/>
          </a:ln>
        </p:spPr>
        <p:txBody>
          <a:bodyPr lIns="92297" tIns="46148" rIns="92297" bIns="46148" anchor="b"/>
          <a:lstStyle/>
          <a:p>
            <a:pPr algn="r" defTabSz="922338">
              <a:lnSpc>
                <a:spcPct val="100000"/>
              </a:lnSpc>
              <a:spcBef>
                <a:spcPct val="0"/>
              </a:spcBef>
            </a:pPr>
            <a:fld id="{A98FE6C9-2924-4C0E-A7D9-2B054BF5BC78}" type="slidenum">
              <a:rPr lang="en-US" sz="1200"/>
              <a:pPr algn="r" defTabSz="922338">
                <a:lnSpc>
                  <a:spcPct val="100000"/>
                </a:lnSpc>
                <a:spcBef>
                  <a:spcPct val="0"/>
                </a:spcBef>
              </a:pPr>
              <a:t>11</a:t>
            </a:fld>
            <a:endParaRPr lang="en-US" sz="1200"/>
          </a:p>
        </p:txBody>
      </p:sp>
      <p:sp>
        <p:nvSpPr>
          <p:cNvPr id="32771" name="Rectangle 7"/>
          <p:cNvSpPr txBox="1">
            <a:spLocks noGrp="1" noChangeArrowheads="1"/>
          </p:cNvSpPr>
          <p:nvPr/>
        </p:nvSpPr>
        <p:spPr bwMode="auto">
          <a:xfrm>
            <a:off x="3963988" y="8805863"/>
            <a:ext cx="3032125" cy="463550"/>
          </a:xfrm>
          <a:prstGeom prst="rect">
            <a:avLst/>
          </a:prstGeom>
          <a:noFill/>
          <a:ln w="9525">
            <a:noFill/>
            <a:miter lim="800000"/>
            <a:headEnd/>
            <a:tailEnd/>
          </a:ln>
        </p:spPr>
        <p:txBody>
          <a:bodyPr lIns="91429" tIns="45715" rIns="91429" bIns="45715" anchor="b"/>
          <a:lstStyle/>
          <a:p>
            <a:pPr algn="r" defTabSz="900113">
              <a:lnSpc>
                <a:spcPct val="100000"/>
              </a:lnSpc>
              <a:spcBef>
                <a:spcPct val="0"/>
              </a:spcBef>
            </a:pPr>
            <a:fld id="{4EDC599D-CC9D-4A24-904C-32E9B96655C7}" type="slidenum">
              <a:rPr lang="en-US" sz="1200"/>
              <a:pPr algn="r" defTabSz="900113">
                <a:lnSpc>
                  <a:spcPct val="100000"/>
                </a:lnSpc>
                <a:spcBef>
                  <a:spcPct val="0"/>
                </a:spcBef>
              </a:pPr>
              <a:t>11</a:t>
            </a:fld>
            <a:endParaRPr lang="en-US" sz="1200"/>
          </a:p>
        </p:txBody>
      </p:sp>
      <p:sp>
        <p:nvSpPr>
          <p:cNvPr id="32772" name="Rectangle 2"/>
          <p:cNvSpPr>
            <a:spLocks noGrp="1" noRot="1" noChangeAspect="1" noChangeArrowheads="1" noTextEdit="1"/>
          </p:cNvSpPr>
          <p:nvPr>
            <p:ph type="sldImg"/>
          </p:nvPr>
        </p:nvSpPr>
        <p:spPr>
          <a:ln/>
        </p:spPr>
      </p:sp>
      <p:sp>
        <p:nvSpPr>
          <p:cNvPr id="32773" name="Rectangle 3"/>
          <p:cNvSpPr>
            <a:spLocks noGrp="1" noChangeArrowheads="1"/>
          </p:cNvSpPr>
          <p:nvPr>
            <p:ph type="body" idx="1"/>
          </p:nvPr>
        </p:nvSpPr>
        <p:spPr>
          <a:xfrm>
            <a:off x="233363" y="3862388"/>
            <a:ext cx="6530975" cy="4867275"/>
          </a:xfrm>
          <a:noFill/>
          <a:ln/>
        </p:spPr>
        <p:txBody>
          <a:bodyPr lIns="91429" tIns="45715" rIns="91429" bIns="45715"/>
          <a:lstStyle/>
          <a:p>
            <a:pPr marL="0" indent="0"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txBox="1">
            <a:spLocks noGrp="1" noChangeArrowheads="1"/>
          </p:cNvSpPr>
          <p:nvPr/>
        </p:nvSpPr>
        <p:spPr bwMode="auto">
          <a:xfrm>
            <a:off x="3965575" y="8807450"/>
            <a:ext cx="3032125" cy="463550"/>
          </a:xfrm>
          <a:prstGeom prst="rect">
            <a:avLst/>
          </a:prstGeom>
          <a:noFill/>
          <a:ln w="9525">
            <a:noFill/>
            <a:miter lim="800000"/>
            <a:headEnd/>
            <a:tailEnd/>
          </a:ln>
        </p:spPr>
        <p:txBody>
          <a:bodyPr lIns="92297" tIns="46148" rIns="92297" bIns="46148" anchor="b"/>
          <a:lstStyle/>
          <a:p>
            <a:pPr algn="r" defTabSz="922338">
              <a:lnSpc>
                <a:spcPct val="100000"/>
              </a:lnSpc>
              <a:spcBef>
                <a:spcPct val="0"/>
              </a:spcBef>
            </a:pPr>
            <a:fld id="{0BD14FA1-8DCB-45BF-99E5-679B0FBC964C}" type="slidenum">
              <a:rPr lang="en-US" sz="1200"/>
              <a:pPr algn="r" defTabSz="922338">
                <a:lnSpc>
                  <a:spcPct val="100000"/>
                </a:lnSpc>
                <a:spcBef>
                  <a:spcPct val="0"/>
                </a:spcBef>
              </a:pPr>
              <a:t>1</a:t>
            </a:fld>
            <a:endParaRPr lang="en-US" sz="1200"/>
          </a:p>
        </p:txBody>
      </p:sp>
      <p:sp>
        <p:nvSpPr>
          <p:cNvPr id="23555" name="Rectangle 7"/>
          <p:cNvSpPr txBox="1">
            <a:spLocks noGrp="1" noChangeArrowheads="1"/>
          </p:cNvSpPr>
          <p:nvPr/>
        </p:nvSpPr>
        <p:spPr bwMode="auto">
          <a:xfrm>
            <a:off x="3963988" y="8805863"/>
            <a:ext cx="3032125" cy="463550"/>
          </a:xfrm>
          <a:prstGeom prst="rect">
            <a:avLst/>
          </a:prstGeom>
          <a:noFill/>
          <a:ln w="9525">
            <a:noFill/>
            <a:miter lim="800000"/>
            <a:headEnd/>
            <a:tailEnd/>
          </a:ln>
        </p:spPr>
        <p:txBody>
          <a:bodyPr lIns="91429" tIns="45715" rIns="91429" bIns="45715" anchor="b"/>
          <a:lstStyle/>
          <a:p>
            <a:pPr algn="r" defTabSz="900113">
              <a:lnSpc>
                <a:spcPct val="100000"/>
              </a:lnSpc>
              <a:spcBef>
                <a:spcPct val="0"/>
              </a:spcBef>
            </a:pPr>
            <a:fld id="{4E99224B-9B5D-470A-A3AE-20CD9386ED27}" type="slidenum">
              <a:rPr lang="en-US" sz="1200"/>
              <a:pPr algn="r" defTabSz="900113">
                <a:lnSpc>
                  <a:spcPct val="100000"/>
                </a:lnSpc>
                <a:spcBef>
                  <a:spcPct val="0"/>
                </a:spcBef>
              </a:pPr>
              <a:t>1</a:t>
            </a:fld>
            <a:endParaRPr lang="en-US" sz="1200"/>
          </a:p>
        </p:txBody>
      </p:sp>
      <p:sp>
        <p:nvSpPr>
          <p:cNvPr id="23556" name="Rectangle 2"/>
          <p:cNvSpPr>
            <a:spLocks noGrp="1" noRot="1" noChangeAspect="1" noChangeArrowheads="1" noTextEdit="1"/>
          </p:cNvSpPr>
          <p:nvPr>
            <p:ph type="sldImg"/>
          </p:nvPr>
        </p:nvSpPr>
        <p:spPr>
          <a:ln/>
        </p:spPr>
      </p:sp>
      <p:sp>
        <p:nvSpPr>
          <p:cNvPr id="23557" name="Rectangle 3"/>
          <p:cNvSpPr>
            <a:spLocks noGrp="1" noChangeArrowheads="1"/>
          </p:cNvSpPr>
          <p:nvPr>
            <p:ph type="body" idx="1"/>
          </p:nvPr>
        </p:nvSpPr>
        <p:spPr>
          <a:xfrm>
            <a:off x="233363" y="3862388"/>
            <a:ext cx="6530975" cy="4867275"/>
          </a:xfrm>
          <a:noFill/>
          <a:ln/>
        </p:spPr>
        <p:txBody>
          <a:bodyPr lIns="91429" tIns="45715" rIns="91429" bIns="45715"/>
          <a:lstStyle/>
          <a:p>
            <a:pPr marL="0" indent="0"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txBox="1">
            <a:spLocks noGrp="1" noChangeArrowheads="1"/>
          </p:cNvSpPr>
          <p:nvPr/>
        </p:nvSpPr>
        <p:spPr bwMode="auto">
          <a:xfrm>
            <a:off x="3965575" y="8807450"/>
            <a:ext cx="3032125" cy="463550"/>
          </a:xfrm>
          <a:prstGeom prst="rect">
            <a:avLst/>
          </a:prstGeom>
          <a:noFill/>
          <a:ln w="9525">
            <a:noFill/>
            <a:miter lim="800000"/>
            <a:headEnd/>
            <a:tailEnd/>
          </a:ln>
        </p:spPr>
        <p:txBody>
          <a:bodyPr lIns="92297" tIns="46148" rIns="92297" bIns="46148" anchor="b"/>
          <a:lstStyle/>
          <a:p>
            <a:pPr algn="r" defTabSz="922338">
              <a:lnSpc>
                <a:spcPct val="100000"/>
              </a:lnSpc>
              <a:spcBef>
                <a:spcPct val="0"/>
              </a:spcBef>
            </a:pPr>
            <a:fld id="{C49C688C-4E13-4C8F-8E9B-A2C978B142E9}" type="slidenum">
              <a:rPr lang="en-US" sz="1200"/>
              <a:pPr algn="r" defTabSz="922338">
                <a:lnSpc>
                  <a:spcPct val="100000"/>
                </a:lnSpc>
                <a:spcBef>
                  <a:spcPct val="0"/>
                </a:spcBef>
              </a:pPr>
              <a:t>2</a:t>
            </a:fld>
            <a:endParaRPr lang="en-US" sz="1200"/>
          </a:p>
        </p:txBody>
      </p:sp>
      <p:sp>
        <p:nvSpPr>
          <p:cNvPr id="24579" name="Rectangle 7"/>
          <p:cNvSpPr txBox="1">
            <a:spLocks noGrp="1" noChangeArrowheads="1"/>
          </p:cNvSpPr>
          <p:nvPr/>
        </p:nvSpPr>
        <p:spPr bwMode="auto">
          <a:xfrm>
            <a:off x="3967163" y="8807450"/>
            <a:ext cx="3030537" cy="463550"/>
          </a:xfrm>
          <a:prstGeom prst="rect">
            <a:avLst/>
          </a:prstGeom>
          <a:noFill/>
          <a:ln w="9525">
            <a:noFill/>
            <a:miter lim="800000"/>
            <a:headEnd/>
            <a:tailEnd/>
          </a:ln>
        </p:spPr>
        <p:txBody>
          <a:bodyPr lIns="93790" tIns="46897" rIns="93790" bIns="46897" anchor="b"/>
          <a:lstStyle/>
          <a:p>
            <a:pPr algn="r" defTabSz="930275">
              <a:lnSpc>
                <a:spcPct val="100000"/>
              </a:lnSpc>
              <a:spcBef>
                <a:spcPct val="0"/>
              </a:spcBef>
            </a:pPr>
            <a:fld id="{0CD21001-127F-4D18-A4E5-6286BF8B7FA1}" type="slidenum">
              <a:rPr lang="en-US" sz="1200">
                <a:latin typeface="Times New Roman" pitchFamily="18" charset="0"/>
              </a:rPr>
              <a:pPr algn="r" defTabSz="930275">
                <a:lnSpc>
                  <a:spcPct val="100000"/>
                </a:lnSpc>
                <a:spcBef>
                  <a:spcPct val="0"/>
                </a:spcBef>
              </a:pPr>
              <a:t>2</a:t>
            </a:fld>
            <a:endParaRPr lang="en-US" sz="1200">
              <a:latin typeface="Times New Roman" pitchFamily="18" charset="0"/>
            </a:endParaRPr>
          </a:p>
        </p:txBody>
      </p:sp>
      <p:sp>
        <p:nvSpPr>
          <p:cNvPr id="24580" name="Rectangle 2"/>
          <p:cNvSpPr>
            <a:spLocks noGrp="1" noRot="1" noChangeAspect="1" noChangeArrowheads="1" noTextEdit="1"/>
          </p:cNvSpPr>
          <p:nvPr>
            <p:ph type="sldImg"/>
          </p:nvPr>
        </p:nvSpPr>
        <p:spPr>
          <a:xfrm>
            <a:off x="1184275" y="696913"/>
            <a:ext cx="4630738" cy="3473450"/>
          </a:xfrm>
          <a:ln/>
        </p:spPr>
      </p:sp>
      <p:sp>
        <p:nvSpPr>
          <p:cNvPr id="24581" name="Rectangle 3"/>
          <p:cNvSpPr>
            <a:spLocks noGrp="1" noChangeArrowheads="1"/>
          </p:cNvSpPr>
          <p:nvPr>
            <p:ph type="body" idx="1"/>
          </p:nvPr>
        </p:nvSpPr>
        <p:spPr>
          <a:xfrm>
            <a:off x="349250" y="4403725"/>
            <a:ext cx="6297613" cy="4171950"/>
          </a:xfrm>
          <a:noFill/>
          <a:ln/>
        </p:spPr>
        <p:txBody>
          <a:bodyPr lIns="93790" tIns="46897" rIns="93790" bIns="46897"/>
          <a:lstStyle/>
          <a:p>
            <a:pPr marL="0" indent="0" eaLnBrk="1" hangingPunct="1"/>
            <a:endParaRPr lang="en-US" b="1" smtClean="0">
              <a:solidFill>
                <a:srgbClr val="CC3300"/>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txBox="1">
            <a:spLocks noGrp="1" noChangeArrowheads="1"/>
          </p:cNvSpPr>
          <p:nvPr/>
        </p:nvSpPr>
        <p:spPr bwMode="auto">
          <a:xfrm>
            <a:off x="3965575" y="8807450"/>
            <a:ext cx="3032125" cy="463550"/>
          </a:xfrm>
          <a:prstGeom prst="rect">
            <a:avLst/>
          </a:prstGeom>
          <a:noFill/>
          <a:ln w="9525">
            <a:noFill/>
            <a:miter lim="800000"/>
            <a:headEnd/>
            <a:tailEnd/>
          </a:ln>
        </p:spPr>
        <p:txBody>
          <a:bodyPr lIns="92297" tIns="46148" rIns="92297" bIns="46148" anchor="b"/>
          <a:lstStyle/>
          <a:p>
            <a:pPr algn="r" defTabSz="922338">
              <a:lnSpc>
                <a:spcPct val="100000"/>
              </a:lnSpc>
              <a:spcBef>
                <a:spcPct val="0"/>
              </a:spcBef>
            </a:pPr>
            <a:fld id="{E0D10664-C37A-489B-A1B3-65918F2DE22C}" type="slidenum">
              <a:rPr lang="en-US" sz="1200"/>
              <a:pPr algn="r" defTabSz="922338">
                <a:lnSpc>
                  <a:spcPct val="100000"/>
                </a:lnSpc>
                <a:spcBef>
                  <a:spcPct val="0"/>
                </a:spcBef>
              </a:pPr>
              <a:t>3</a:t>
            </a:fld>
            <a:endParaRPr lang="en-US" sz="120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xfrm>
            <a:off x="233363" y="3862388"/>
            <a:ext cx="6530975" cy="4867275"/>
          </a:xfrm>
          <a:noFill/>
          <a:ln/>
        </p:spPr>
        <p:txBody>
          <a:bodyPr lIns="92297" tIns="46148" rIns="92297" bIns="46148"/>
          <a:lstStyle/>
          <a:p>
            <a:pPr>
              <a:buFont typeface="Wingdings" pitchFamily="34" charset="2"/>
              <a:buNone/>
            </a:pPr>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txBox="1">
            <a:spLocks noGrp="1" noChangeArrowheads="1"/>
          </p:cNvSpPr>
          <p:nvPr/>
        </p:nvSpPr>
        <p:spPr bwMode="auto">
          <a:xfrm>
            <a:off x="3965575" y="8807450"/>
            <a:ext cx="3032125" cy="463550"/>
          </a:xfrm>
          <a:prstGeom prst="rect">
            <a:avLst/>
          </a:prstGeom>
          <a:noFill/>
          <a:ln w="9525">
            <a:noFill/>
            <a:miter lim="800000"/>
            <a:headEnd/>
            <a:tailEnd/>
          </a:ln>
        </p:spPr>
        <p:txBody>
          <a:bodyPr lIns="92297" tIns="46148" rIns="92297" bIns="46148" anchor="b"/>
          <a:lstStyle/>
          <a:p>
            <a:pPr algn="r" defTabSz="922338">
              <a:lnSpc>
                <a:spcPct val="100000"/>
              </a:lnSpc>
              <a:spcBef>
                <a:spcPct val="0"/>
              </a:spcBef>
            </a:pPr>
            <a:fld id="{7E9DA68A-D9AD-4E53-BCBD-592EF64BA633}" type="slidenum">
              <a:rPr lang="en-US" sz="1200"/>
              <a:pPr algn="r" defTabSz="922338">
                <a:lnSpc>
                  <a:spcPct val="100000"/>
                </a:lnSpc>
                <a:spcBef>
                  <a:spcPct val="0"/>
                </a:spcBef>
              </a:pPr>
              <a:t>4</a:t>
            </a:fld>
            <a:endParaRPr lang="en-US" sz="120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xfrm>
            <a:off x="233363" y="3862388"/>
            <a:ext cx="6530975" cy="4867275"/>
          </a:xfrm>
          <a:noFill/>
          <a:ln/>
        </p:spPr>
        <p:txBody>
          <a:bodyPr lIns="92297" tIns="46148" rIns="92297" bIns="46148"/>
          <a:lstStyle/>
          <a:p>
            <a:pPr>
              <a:buFont typeface="Wingdings" pitchFamily="34" charset="2"/>
              <a:buNone/>
            </a:pPr>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txBox="1">
            <a:spLocks noGrp="1" noChangeArrowheads="1"/>
          </p:cNvSpPr>
          <p:nvPr/>
        </p:nvSpPr>
        <p:spPr bwMode="auto">
          <a:xfrm>
            <a:off x="3965575" y="8807450"/>
            <a:ext cx="3032125" cy="463550"/>
          </a:xfrm>
          <a:prstGeom prst="rect">
            <a:avLst/>
          </a:prstGeom>
          <a:noFill/>
          <a:ln w="9525">
            <a:noFill/>
            <a:miter lim="800000"/>
            <a:headEnd/>
            <a:tailEnd/>
          </a:ln>
        </p:spPr>
        <p:txBody>
          <a:bodyPr lIns="92297" tIns="46148" rIns="92297" bIns="46148" anchor="b"/>
          <a:lstStyle/>
          <a:p>
            <a:pPr algn="r" defTabSz="922338">
              <a:lnSpc>
                <a:spcPct val="100000"/>
              </a:lnSpc>
              <a:spcBef>
                <a:spcPct val="0"/>
              </a:spcBef>
            </a:pPr>
            <a:fld id="{08E1F907-924D-4635-A427-CD79B2277D7C}" type="slidenum">
              <a:rPr lang="en-US" sz="1200"/>
              <a:pPr algn="r" defTabSz="922338">
                <a:lnSpc>
                  <a:spcPct val="100000"/>
                </a:lnSpc>
                <a:spcBef>
                  <a:spcPct val="0"/>
                </a:spcBef>
              </a:pPr>
              <a:t>5</a:t>
            </a:fld>
            <a:endParaRPr lang="en-US" sz="120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xfrm>
            <a:off x="233363" y="3862388"/>
            <a:ext cx="6530975" cy="4867275"/>
          </a:xfrm>
          <a:noFill/>
          <a:ln/>
        </p:spPr>
        <p:txBody>
          <a:bodyPr lIns="92297" tIns="46148" rIns="92297" bIns="46148"/>
          <a:lstStyle/>
          <a:p>
            <a:pPr>
              <a:buFont typeface="Wingdings" pitchFamily="34" charset="2"/>
              <a:buNone/>
            </a:pPr>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txBox="1">
            <a:spLocks noGrp="1" noChangeArrowheads="1"/>
          </p:cNvSpPr>
          <p:nvPr/>
        </p:nvSpPr>
        <p:spPr bwMode="auto">
          <a:xfrm>
            <a:off x="3965575" y="8807450"/>
            <a:ext cx="3032125" cy="463550"/>
          </a:xfrm>
          <a:prstGeom prst="rect">
            <a:avLst/>
          </a:prstGeom>
          <a:noFill/>
          <a:ln w="9525">
            <a:noFill/>
            <a:miter lim="800000"/>
            <a:headEnd/>
            <a:tailEnd/>
          </a:ln>
        </p:spPr>
        <p:txBody>
          <a:bodyPr lIns="92297" tIns="46148" rIns="92297" bIns="46148" anchor="b"/>
          <a:lstStyle/>
          <a:p>
            <a:pPr algn="r" defTabSz="922338">
              <a:lnSpc>
                <a:spcPct val="100000"/>
              </a:lnSpc>
              <a:spcBef>
                <a:spcPct val="0"/>
              </a:spcBef>
            </a:pPr>
            <a:fld id="{787AFBAC-84D3-4FB5-B9CB-0A4700DB5D1D}" type="slidenum">
              <a:rPr lang="en-US" sz="1200"/>
              <a:pPr algn="r" defTabSz="922338">
                <a:lnSpc>
                  <a:spcPct val="100000"/>
                </a:lnSpc>
                <a:spcBef>
                  <a:spcPct val="0"/>
                </a:spcBef>
              </a:pPr>
              <a:t>7</a:t>
            </a:fld>
            <a:endParaRPr lang="en-US" sz="1200"/>
          </a:p>
        </p:txBody>
      </p:sp>
      <p:sp>
        <p:nvSpPr>
          <p:cNvPr id="58371" name="Rectangle 7"/>
          <p:cNvSpPr txBox="1">
            <a:spLocks noGrp="1" noChangeArrowheads="1"/>
          </p:cNvSpPr>
          <p:nvPr/>
        </p:nvSpPr>
        <p:spPr bwMode="auto">
          <a:xfrm>
            <a:off x="3963988" y="8805863"/>
            <a:ext cx="3032125" cy="463550"/>
          </a:xfrm>
          <a:prstGeom prst="rect">
            <a:avLst/>
          </a:prstGeom>
          <a:noFill/>
          <a:ln w="9525">
            <a:noFill/>
            <a:miter lim="800000"/>
            <a:headEnd/>
            <a:tailEnd/>
          </a:ln>
        </p:spPr>
        <p:txBody>
          <a:bodyPr lIns="91429" tIns="45715" rIns="91429" bIns="45715" anchor="b"/>
          <a:lstStyle/>
          <a:p>
            <a:pPr algn="r" defTabSz="900113">
              <a:lnSpc>
                <a:spcPct val="100000"/>
              </a:lnSpc>
              <a:spcBef>
                <a:spcPct val="0"/>
              </a:spcBef>
            </a:pPr>
            <a:fld id="{A2A2A3FB-91FE-4874-B315-79140A9759D5}" type="slidenum">
              <a:rPr lang="en-US" sz="1200"/>
              <a:pPr algn="r" defTabSz="900113">
                <a:lnSpc>
                  <a:spcPct val="100000"/>
                </a:lnSpc>
                <a:spcBef>
                  <a:spcPct val="0"/>
                </a:spcBef>
              </a:pPr>
              <a:t>7</a:t>
            </a:fld>
            <a:endParaRPr lang="en-US" sz="1200"/>
          </a:p>
        </p:txBody>
      </p:sp>
      <p:sp>
        <p:nvSpPr>
          <p:cNvPr id="58372" name="Rectangle 2"/>
          <p:cNvSpPr>
            <a:spLocks noGrp="1" noRot="1" noChangeAspect="1" noChangeArrowheads="1" noTextEdit="1"/>
          </p:cNvSpPr>
          <p:nvPr>
            <p:ph type="sldImg"/>
          </p:nvPr>
        </p:nvSpPr>
        <p:spPr>
          <a:ln/>
        </p:spPr>
      </p:sp>
      <p:sp>
        <p:nvSpPr>
          <p:cNvPr id="58373" name="Rectangle 3"/>
          <p:cNvSpPr>
            <a:spLocks noGrp="1" noChangeArrowheads="1"/>
          </p:cNvSpPr>
          <p:nvPr>
            <p:ph type="body" idx="1"/>
          </p:nvPr>
        </p:nvSpPr>
        <p:spPr>
          <a:xfrm>
            <a:off x="233363" y="3862388"/>
            <a:ext cx="6530975" cy="4867275"/>
          </a:xfrm>
          <a:noFill/>
          <a:ln/>
        </p:spPr>
        <p:txBody>
          <a:bodyPr lIns="91429" tIns="45715" rIns="91429" bIns="45715"/>
          <a:lstStyle/>
          <a:p>
            <a:pPr marL="0" indent="0"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txBox="1">
            <a:spLocks noGrp="1" noChangeArrowheads="1"/>
          </p:cNvSpPr>
          <p:nvPr/>
        </p:nvSpPr>
        <p:spPr bwMode="auto">
          <a:xfrm>
            <a:off x="3965575" y="8807450"/>
            <a:ext cx="3032125" cy="463550"/>
          </a:xfrm>
          <a:prstGeom prst="rect">
            <a:avLst/>
          </a:prstGeom>
          <a:noFill/>
          <a:ln w="9525">
            <a:noFill/>
            <a:miter lim="800000"/>
            <a:headEnd/>
            <a:tailEnd/>
          </a:ln>
        </p:spPr>
        <p:txBody>
          <a:bodyPr lIns="92297" tIns="46148" rIns="92297" bIns="46148" anchor="b"/>
          <a:lstStyle/>
          <a:p>
            <a:pPr algn="r" defTabSz="922338">
              <a:lnSpc>
                <a:spcPct val="100000"/>
              </a:lnSpc>
              <a:spcBef>
                <a:spcPct val="0"/>
              </a:spcBef>
            </a:pPr>
            <a:fld id="{1A22BC09-6F9A-4EAD-8D9D-45ADBCBD67B4}" type="slidenum">
              <a:rPr lang="en-US" sz="1200"/>
              <a:pPr algn="r" defTabSz="922338">
                <a:lnSpc>
                  <a:spcPct val="100000"/>
                </a:lnSpc>
                <a:spcBef>
                  <a:spcPct val="0"/>
                </a:spcBef>
              </a:pPr>
              <a:t>8</a:t>
            </a:fld>
            <a:endParaRPr lang="en-US" sz="1200"/>
          </a:p>
        </p:txBody>
      </p:sp>
      <p:sp>
        <p:nvSpPr>
          <p:cNvPr id="29699" name="Rectangle 7"/>
          <p:cNvSpPr txBox="1">
            <a:spLocks noGrp="1" noChangeArrowheads="1"/>
          </p:cNvSpPr>
          <p:nvPr/>
        </p:nvSpPr>
        <p:spPr bwMode="auto">
          <a:xfrm>
            <a:off x="3963988" y="8805863"/>
            <a:ext cx="3032125" cy="463550"/>
          </a:xfrm>
          <a:prstGeom prst="rect">
            <a:avLst/>
          </a:prstGeom>
          <a:noFill/>
          <a:ln w="9525">
            <a:noFill/>
            <a:miter lim="800000"/>
            <a:headEnd/>
            <a:tailEnd/>
          </a:ln>
        </p:spPr>
        <p:txBody>
          <a:bodyPr lIns="91429" tIns="45715" rIns="91429" bIns="45715" anchor="b"/>
          <a:lstStyle/>
          <a:p>
            <a:pPr algn="r" defTabSz="900113">
              <a:lnSpc>
                <a:spcPct val="100000"/>
              </a:lnSpc>
              <a:spcBef>
                <a:spcPct val="0"/>
              </a:spcBef>
            </a:pPr>
            <a:fld id="{D48DA7FA-D48F-40A1-B457-3050E0F2E14A}" type="slidenum">
              <a:rPr lang="en-US" sz="1200"/>
              <a:pPr algn="r" defTabSz="900113">
                <a:lnSpc>
                  <a:spcPct val="100000"/>
                </a:lnSpc>
                <a:spcBef>
                  <a:spcPct val="0"/>
                </a:spcBef>
              </a:pPr>
              <a:t>8</a:t>
            </a:fld>
            <a:endParaRPr lang="en-US" sz="1200"/>
          </a:p>
        </p:txBody>
      </p:sp>
      <p:sp>
        <p:nvSpPr>
          <p:cNvPr id="29700" name="Rectangle 2"/>
          <p:cNvSpPr>
            <a:spLocks noGrp="1" noRot="1" noChangeAspect="1" noChangeArrowheads="1" noTextEdit="1"/>
          </p:cNvSpPr>
          <p:nvPr>
            <p:ph type="sldImg"/>
          </p:nvPr>
        </p:nvSpPr>
        <p:spPr>
          <a:ln/>
        </p:spPr>
      </p:sp>
      <p:sp>
        <p:nvSpPr>
          <p:cNvPr id="29701" name="Rectangle 3"/>
          <p:cNvSpPr>
            <a:spLocks noGrp="1" noChangeArrowheads="1"/>
          </p:cNvSpPr>
          <p:nvPr>
            <p:ph type="body" idx="1"/>
          </p:nvPr>
        </p:nvSpPr>
        <p:spPr>
          <a:xfrm>
            <a:off x="233363" y="3862388"/>
            <a:ext cx="6530975" cy="4867275"/>
          </a:xfrm>
          <a:noFill/>
          <a:ln/>
        </p:spPr>
        <p:txBody>
          <a:bodyPr lIns="91429" tIns="45715" rIns="91429" bIns="45715"/>
          <a:lstStyle/>
          <a:p>
            <a:pPr marL="0" indent="0"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46" descr="Sibson Cover 1"/>
          <p:cNvPicPr>
            <a:picLocks noChangeAspect="1" noChangeArrowheads="1"/>
          </p:cNvPicPr>
          <p:nvPr/>
        </p:nvPicPr>
        <p:blipFill>
          <a:blip r:embed="rId2" cstate="print"/>
          <a:srcRect/>
          <a:stretch>
            <a:fillRect/>
          </a:stretch>
        </p:blipFill>
        <p:spPr bwMode="auto">
          <a:xfrm>
            <a:off x="2286000" y="5791200"/>
            <a:ext cx="6713538" cy="914400"/>
          </a:xfrm>
          <a:prstGeom prst="rect">
            <a:avLst/>
          </a:prstGeom>
          <a:noFill/>
          <a:ln w="9525">
            <a:noFill/>
            <a:miter lim="800000"/>
            <a:headEnd/>
            <a:tailEnd/>
          </a:ln>
        </p:spPr>
      </p:pic>
      <p:sp>
        <p:nvSpPr>
          <p:cNvPr id="5" name="Rectangle 22"/>
          <p:cNvSpPr>
            <a:spLocks noChangeArrowheads="1"/>
          </p:cNvSpPr>
          <p:nvPr/>
        </p:nvSpPr>
        <p:spPr bwMode="auto">
          <a:xfrm>
            <a:off x="149225" y="147638"/>
            <a:ext cx="1984375" cy="5484812"/>
          </a:xfrm>
          <a:prstGeom prst="rect">
            <a:avLst/>
          </a:prstGeom>
          <a:solidFill>
            <a:schemeClr val="folHlink"/>
          </a:solidFill>
          <a:ln w="9525">
            <a:noFill/>
            <a:miter lim="800000"/>
            <a:headEnd/>
            <a:tailEnd/>
          </a:ln>
          <a:effectLst/>
        </p:spPr>
        <p:txBody>
          <a:bodyPr wrap="none" anchor="ctr"/>
          <a:lstStyle/>
          <a:p>
            <a:pPr algn="ctr" eaLnBrk="0" hangingPunct="0">
              <a:lnSpc>
                <a:spcPct val="100000"/>
              </a:lnSpc>
              <a:spcBef>
                <a:spcPct val="0"/>
              </a:spcBef>
              <a:defRPr/>
            </a:pPr>
            <a:endParaRPr lang="en-US" sz="2400">
              <a:latin typeface="Times" pitchFamily="18" charset="0"/>
            </a:endParaRPr>
          </a:p>
        </p:txBody>
      </p:sp>
      <p:sp>
        <p:nvSpPr>
          <p:cNvPr id="6" name="Freeform 24"/>
          <p:cNvSpPr>
            <a:spLocks/>
          </p:cNvSpPr>
          <p:nvPr/>
        </p:nvSpPr>
        <p:spPr bwMode="auto">
          <a:xfrm>
            <a:off x="2286000" y="147638"/>
            <a:ext cx="6710363" cy="5486400"/>
          </a:xfrm>
          <a:custGeom>
            <a:avLst/>
            <a:gdLst/>
            <a:ahLst/>
            <a:cxnLst>
              <a:cxn ang="0">
                <a:pos x="0" y="0"/>
              </a:cxn>
              <a:cxn ang="0">
                <a:pos x="0" y="3456"/>
              </a:cxn>
              <a:cxn ang="0">
                <a:pos x="4227" y="3456"/>
              </a:cxn>
              <a:cxn ang="0">
                <a:pos x="4227" y="382"/>
              </a:cxn>
              <a:cxn ang="0">
                <a:pos x="4016" y="0"/>
              </a:cxn>
              <a:cxn ang="0">
                <a:pos x="0" y="0"/>
              </a:cxn>
            </a:cxnLst>
            <a:rect l="0" t="0" r="r" b="b"/>
            <a:pathLst>
              <a:path w="4227" h="3456">
                <a:moveTo>
                  <a:pt x="0" y="0"/>
                </a:moveTo>
                <a:lnTo>
                  <a:pt x="0" y="3456"/>
                </a:lnTo>
                <a:lnTo>
                  <a:pt x="4227" y="3456"/>
                </a:lnTo>
                <a:lnTo>
                  <a:pt x="4227" y="382"/>
                </a:lnTo>
                <a:lnTo>
                  <a:pt x="4016" y="0"/>
                </a:lnTo>
                <a:lnTo>
                  <a:pt x="0" y="0"/>
                </a:lnTo>
                <a:close/>
              </a:path>
            </a:pathLst>
          </a:custGeom>
          <a:solidFill>
            <a:schemeClr val="bg1"/>
          </a:solidFill>
          <a:ln w="9525" cap="flat" cmpd="sng">
            <a:solidFill>
              <a:schemeClr val="tx1"/>
            </a:solidFill>
            <a:prstDash val="solid"/>
            <a:round/>
            <a:headEnd type="none" w="med" len="med"/>
            <a:tailEnd type="none" w="med" len="med"/>
          </a:ln>
          <a:effectLst/>
        </p:spPr>
        <p:txBody>
          <a:bodyPr wrap="none" anchor="ctr"/>
          <a:lstStyle/>
          <a:p>
            <a:pPr>
              <a:defRPr/>
            </a:pPr>
            <a:endParaRPr lang="en-US"/>
          </a:p>
        </p:txBody>
      </p:sp>
      <p:sp>
        <p:nvSpPr>
          <p:cNvPr id="7" name="Rectangle 25"/>
          <p:cNvSpPr>
            <a:spLocks noChangeArrowheads="1"/>
          </p:cNvSpPr>
          <p:nvPr/>
        </p:nvSpPr>
        <p:spPr bwMode="auto">
          <a:xfrm>
            <a:off x="152400" y="5791200"/>
            <a:ext cx="1981200" cy="914400"/>
          </a:xfrm>
          <a:prstGeom prst="rect">
            <a:avLst/>
          </a:prstGeom>
          <a:solidFill>
            <a:schemeClr val="tx1"/>
          </a:solidFill>
          <a:ln w="9525">
            <a:noFill/>
            <a:miter lim="800000"/>
            <a:headEnd/>
            <a:tailEnd/>
          </a:ln>
          <a:effectLst/>
        </p:spPr>
        <p:txBody>
          <a:bodyPr wrap="none" anchor="ctr"/>
          <a:lstStyle/>
          <a:p>
            <a:pPr>
              <a:defRPr/>
            </a:pPr>
            <a:endParaRPr lang="en-US"/>
          </a:p>
        </p:txBody>
      </p:sp>
      <p:sp>
        <p:nvSpPr>
          <p:cNvPr id="8" name="Text Box 47"/>
          <p:cNvSpPr txBox="1">
            <a:spLocks noChangeArrowheads="1"/>
          </p:cNvSpPr>
          <p:nvPr/>
        </p:nvSpPr>
        <p:spPr bwMode="auto">
          <a:xfrm>
            <a:off x="2727325" y="5421313"/>
            <a:ext cx="6061075" cy="201612"/>
          </a:xfrm>
          <a:prstGeom prst="rect">
            <a:avLst/>
          </a:prstGeom>
          <a:noFill/>
          <a:ln w="6350">
            <a:noFill/>
            <a:miter lim="800000"/>
            <a:headEnd/>
            <a:tailEnd/>
          </a:ln>
          <a:effectLst/>
        </p:spPr>
        <p:txBody>
          <a:bodyPr wrap="none">
            <a:spAutoFit/>
          </a:bodyPr>
          <a:lstStyle/>
          <a:p>
            <a:pPr>
              <a:defRPr/>
            </a:pPr>
            <a:r>
              <a:rPr lang="en-US" sz="800">
                <a:solidFill>
                  <a:srgbClr val="616365"/>
                </a:solidFill>
              </a:rPr>
              <a:t>Copyright ©2010 by The Segal Group, Inc., parent of The Segal Company and its Sibson Consulting Division. All Rights Reserved</a:t>
            </a:r>
          </a:p>
        </p:txBody>
      </p:sp>
      <p:sp>
        <p:nvSpPr>
          <p:cNvPr id="6146" name="Rectangle 2"/>
          <p:cNvSpPr>
            <a:spLocks noGrp="1" noChangeArrowheads="1"/>
          </p:cNvSpPr>
          <p:nvPr>
            <p:ph type="ctrTitle"/>
          </p:nvPr>
        </p:nvSpPr>
        <p:spPr>
          <a:xfrm>
            <a:off x="2719388" y="1828800"/>
            <a:ext cx="6248400" cy="1295400"/>
          </a:xfrm>
        </p:spPr>
        <p:txBody>
          <a:bodyPr/>
          <a:lstStyle>
            <a:lvl1pPr>
              <a:defRPr sz="2800"/>
            </a:lvl1pPr>
          </a:lstStyle>
          <a:p>
            <a:r>
              <a:rPr lang="en-US"/>
              <a:t>Click to edit Master title style</a:t>
            </a:r>
          </a:p>
        </p:txBody>
      </p:sp>
      <p:sp>
        <p:nvSpPr>
          <p:cNvPr id="6147" name="Rectangle 3"/>
          <p:cNvSpPr>
            <a:spLocks noGrp="1" noChangeArrowheads="1"/>
          </p:cNvSpPr>
          <p:nvPr>
            <p:ph type="subTitle" idx="1"/>
          </p:nvPr>
        </p:nvSpPr>
        <p:spPr>
          <a:xfrm>
            <a:off x="2719388" y="3352800"/>
            <a:ext cx="6248400" cy="1752600"/>
          </a:xfrm>
        </p:spPr>
        <p:txBody>
          <a:bodyPr/>
          <a:lstStyle>
            <a:lvl1pPr marL="0" indent="0">
              <a:buFont typeface="Wingdings" pitchFamily="34" charset="2"/>
              <a:buNone/>
              <a:defRPr sz="2200" b="1"/>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0"/>
          <p:cNvSpPr>
            <a:spLocks noGrp="1" noChangeArrowheads="1"/>
          </p:cNvSpPr>
          <p:nvPr>
            <p:ph type="sldNum" sz="quarter" idx="10"/>
          </p:nvPr>
        </p:nvSpPr>
        <p:spPr>
          <a:ln/>
        </p:spPr>
        <p:txBody>
          <a:bodyPr/>
          <a:lstStyle>
            <a:lvl1pPr>
              <a:defRPr/>
            </a:lvl1pPr>
          </a:lstStyle>
          <a:p>
            <a:pPr>
              <a:defRPr/>
            </a:pPr>
            <a:fld id="{FECB81DA-51BE-49A3-A65B-26A8E91C0BC7}"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2750" y="84138"/>
            <a:ext cx="2228850" cy="61642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 y="84138"/>
            <a:ext cx="6534150" cy="61642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0"/>
          <p:cNvSpPr>
            <a:spLocks noGrp="1" noChangeArrowheads="1"/>
          </p:cNvSpPr>
          <p:nvPr>
            <p:ph type="sldNum" sz="quarter" idx="10"/>
          </p:nvPr>
        </p:nvSpPr>
        <p:spPr>
          <a:ln/>
        </p:spPr>
        <p:txBody>
          <a:bodyPr/>
          <a:lstStyle>
            <a:lvl1pPr>
              <a:defRPr/>
            </a:lvl1pPr>
          </a:lstStyle>
          <a:p>
            <a:pPr>
              <a:defRPr/>
            </a:pPr>
            <a:fld id="{ED137184-E9F8-4575-907A-0BE095BF1DD9}"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Sibson Cover 1"/>
          <p:cNvPicPr>
            <a:picLocks noChangeAspect="1" noChangeArrowheads="1"/>
          </p:cNvPicPr>
          <p:nvPr/>
        </p:nvPicPr>
        <p:blipFill>
          <a:blip r:embed="rId2" cstate="print"/>
          <a:srcRect/>
          <a:stretch>
            <a:fillRect/>
          </a:stretch>
        </p:blipFill>
        <p:spPr bwMode="auto">
          <a:xfrm>
            <a:off x="2286000" y="5791200"/>
            <a:ext cx="6713538" cy="914400"/>
          </a:xfrm>
          <a:prstGeom prst="rect">
            <a:avLst/>
          </a:prstGeom>
          <a:noFill/>
          <a:ln w="9525">
            <a:noFill/>
            <a:miter lim="800000"/>
            <a:headEnd/>
            <a:tailEnd/>
          </a:ln>
        </p:spPr>
      </p:pic>
      <p:sp>
        <p:nvSpPr>
          <p:cNvPr id="5" name="Rectangle 3"/>
          <p:cNvSpPr>
            <a:spLocks noChangeArrowheads="1"/>
          </p:cNvSpPr>
          <p:nvPr/>
        </p:nvSpPr>
        <p:spPr bwMode="auto">
          <a:xfrm>
            <a:off x="149225" y="147638"/>
            <a:ext cx="1984375" cy="5484812"/>
          </a:xfrm>
          <a:prstGeom prst="rect">
            <a:avLst/>
          </a:prstGeom>
          <a:solidFill>
            <a:schemeClr val="folHlink"/>
          </a:solidFill>
          <a:ln w="9525">
            <a:noFill/>
            <a:miter lim="800000"/>
            <a:headEnd/>
            <a:tailEnd/>
          </a:ln>
          <a:effectLst/>
        </p:spPr>
        <p:txBody>
          <a:bodyPr wrap="none" anchor="ctr"/>
          <a:lstStyle/>
          <a:p>
            <a:pPr algn="ctr" eaLnBrk="0" hangingPunct="0">
              <a:lnSpc>
                <a:spcPct val="100000"/>
              </a:lnSpc>
              <a:spcBef>
                <a:spcPct val="0"/>
              </a:spcBef>
              <a:defRPr/>
            </a:pPr>
            <a:endParaRPr lang="en-US" sz="2400">
              <a:latin typeface="Times" pitchFamily="18" charset="0"/>
            </a:endParaRPr>
          </a:p>
        </p:txBody>
      </p:sp>
      <p:sp>
        <p:nvSpPr>
          <p:cNvPr id="6" name="Freeform 4"/>
          <p:cNvSpPr>
            <a:spLocks/>
          </p:cNvSpPr>
          <p:nvPr/>
        </p:nvSpPr>
        <p:spPr bwMode="auto">
          <a:xfrm>
            <a:off x="2286000" y="147638"/>
            <a:ext cx="6710363" cy="5486400"/>
          </a:xfrm>
          <a:custGeom>
            <a:avLst/>
            <a:gdLst/>
            <a:ahLst/>
            <a:cxnLst>
              <a:cxn ang="0">
                <a:pos x="0" y="0"/>
              </a:cxn>
              <a:cxn ang="0">
                <a:pos x="0" y="3456"/>
              </a:cxn>
              <a:cxn ang="0">
                <a:pos x="4227" y="3456"/>
              </a:cxn>
              <a:cxn ang="0">
                <a:pos x="4227" y="382"/>
              </a:cxn>
              <a:cxn ang="0">
                <a:pos x="4016" y="0"/>
              </a:cxn>
              <a:cxn ang="0">
                <a:pos x="0" y="0"/>
              </a:cxn>
            </a:cxnLst>
            <a:rect l="0" t="0" r="r" b="b"/>
            <a:pathLst>
              <a:path w="4227" h="3456">
                <a:moveTo>
                  <a:pt x="0" y="0"/>
                </a:moveTo>
                <a:lnTo>
                  <a:pt x="0" y="3456"/>
                </a:lnTo>
                <a:lnTo>
                  <a:pt x="4227" y="3456"/>
                </a:lnTo>
                <a:lnTo>
                  <a:pt x="4227" y="382"/>
                </a:lnTo>
                <a:lnTo>
                  <a:pt x="4016" y="0"/>
                </a:lnTo>
                <a:lnTo>
                  <a:pt x="0" y="0"/>
                </a:lnTo>
                <a:close/>
              </a:path>
            </a:pathLst>
          </a:custGeom>
          <a:solidFill>
            <a:schemeClr val="bg1"/>
          </a:solidFill>
          <a:ln w="9525" cap="flat" cmpd="sng">
            <a:solidFill>
              <a:schemeClr val="tx1"/>
            </a:solidFill>
            <a:prstDash val="solid"/>
            <a:round/>
            <a:headEnd type="none" w="med" len="med"/>
            <a:tailEnd type="none" w="med" len="med"/>
          </a:ln>
          <a:effectLst/>
        </p:spPr>
        <p:txBody>
          <a:bodyPr wrap="none" anchor="ctr"/>
          <a:lstStyle/>
          <a:p>
            <a:pPr>
              <a:defRPr/>
            </a:pPr>
            <a:endParaRPr lang="en-US"/>
          </a:p>
        </p:txBody>
      </p:sp>
      <p:sp>
        <p:nvSpPr>
          <p:cNvPr id="7" name="Rectangle 5"/>
          <p:cNvSpPr>
            <a:spLocks noChangeArrowheads="1"/>
          </p:cNvSpPr>
          <p:nvPr/>
        </p:nvSpPr>
        <p:spPr bwMode="auto">
          <a:xfrm>
            <a:off x="152400" y="5791200"/>
            <a:ext cx="1981200" cy="914400"/>
          </a:xfrm>
          <a:prstGeom prst="rect">
            <a:avLst/>
          </a:prstGeom>
          <a:solidFill>
            <a:schemeClr val="tx1"/>
          </a:solidFill>
          <a:ln w="9525">
            <a:noFill/>
            <a:miter lim="800000"/>
            <a:headEnd/>
            <a:tailEnd/>
          </a:ln>
          <a:effectLst/>
        </p:spPr>
        <p:txBody>
          <a:bodyPr wrap="none" anchor="ctr"/>
          <a:lstStyle/>
          <a:p>
            <a:pPr>
              <a:defRPr/>
            </a:pPr>
            <a:endParaRPr lang="en-US"/>
          </a:p>
        </p:txBody>
      </p:sp>
      <p:sp>
        <p:nvSpPr>
          <p:cNvPr id="119814" name="Rectangle 6"/>
          <p:cNvSpPr>
            <a:spLocks noGrp="1" noChangeArrowheads="1"/>
          </p:cNvSpPr>
          <p:nvPr>
            <p:ph type="ctrTitle"/>
          </p:nvPr>
        </p:nvSpPr>
        <p:spPr bwMode="auto">
          <a:xfrm>
            <a:off x="2719388" y="1828800"/>
            <a:ext cx="6248400" cy="1295400"/>
          </a:xfrm>
        </p:spPr>
        <p:txBody>
          <a:bodyPr/>
          <a:lstStyle>
            <a:lvl1pPr>
              <a:defRPr sz="2800"/>
            </a:lvl1pPr>
          </a:lstStyle>
          <a:p>
            <a:r>
              <a:rPr lang="en-US"/>
              <a:t>Click to edit Master title style</a:t>
            </a:r>
          </a:p>
        </p:txBody>
      </p:sp>
      <p:sp>
        <p:nvSpPr>
          <p:cNvPr id="119815" name="Rectangle 7"/>
          <p:cNvSpPr>
            <a:spLocks noGrp="1" noChangeArrowheads="1"/>
          </p:cNvSpPr>
          <p:nvPr>
            <p:ph type="subTitle" idx="1"/>
          </p:nvPr>
        </p:nvSpPr>
        <p:spPr bwMode="auto">
          <a:xfrm>
            <a:off x="2719388" y="3352800"/>
            <a:ext cx="6248400" cy="1752600"/>
          </a:xfrm>
        </p:spPr>
        <p:txBody>
          <a:bodyPr/>
          <a:lstStyle>
            <a:lvl1pPr marL="0" indent="0">
              <a:buFont typeface="Wingdings" pitchFamily="34" charset="2"/>
              <a:buNone/>
              <a:defRPr sz="2200" b="1"/>
            </a:lvl1pPr>
          </a:lstStyle>
          <a:p>
            <a:r>
              <a:rPr lang="en-US"/>
              <a:t>Click to edit Master subtitle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sldNum" sz="quarter" idx="10"/>
          </p:nvPr>
        </p:nvSpPr>
        <p:spPr>
          <a:ln/>
        </p:spPr>
        <p:txBody>
          <a:bodyPr/>
          <a:lstStyle>
            <a:lvl1pPr>
              <a:defRPr/>
            </a:lvl1pPr>
          </a:lstStyle>
          <a:p>
            <a:pPr>
              <a:defRPr/>
            </a:pPr>
            <a:fld id="{A16B604B-7AC3-4CCA-AF7B-77026E668EDE}"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sldNum" sz="quarter" idx="10"/>
          </p:nvPr>
        </p:nvSpPr>
        <p:spPr>
          <a:ln/>
        </p:spPr>
        <p:txBody>
          <a:bodyPr/>
          <a:lstStyle>
            <a:lvl1pPr>
              <a:defRPr/>
            </a:lvl1pPr>
          </a:lstStyle>
          <a:p>
            <a:pPr>
              <a:defRPr/>
            </a:pPr>
            <a:fld id="{72F653A9-9614-4BCD-BCD7-A9239AEF4D71}"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 y="1143000"/>
            <a:ext cx="43815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143000"/>
            <a:ext cx="43815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sldNum" sz="quarter" idx="10"/>
          </p:nvPr>
        </p:nvSpPr>
        <p:spPr>
          <a:ln/>
        </p:spPr>
        <p:txBody>
          <a:bodyPr/>
          <a:lstStyle>
            <a:lvl1pPr>
              <a:defRPr/>
            </a:lvl1pPr>
          </a:lstStyle>
          <a:p>
            <a:pPr>
              <a:defRPr/>
            </a:pPr>
            <a:fld id="{10F9CAAE-DA9D-4AAC-9F18-11A5796C79CD}"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sldNum" sz="quarter" idx="10"/>
          </p:nvPr>
        </p:nvSpPr>
        <p:spPr>
          <a:ln/>
        </p:spPr>
        <p:txBody>
          <a:bodyPr/>
          <a:lstStyle>
            <a:lvl1pPr>
              <a:defRPr/>
            </a:lvl1pPr>
          </a:lstStyle>
          <a:p>
            <a:pPr>
              <a:defRPr/>
            </a:pPr>
            <a:fld id="{7C7B6733-3E37-4EEC-A2DB-491091E7AE07}"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sldNum" sz="quarter" idx="10"/>
          </p:nvPr>
        </p:nvSpPr>
        <p:spPr>
          <a:ln/>
        </p:spPr>
        <p:txBody>
          <a:bodyPr/>
          <a:lstStyle>
            <a:lvl1pPr>
              <a:defRPr/>
            </a:lvl1pPr>
          </a:lstStyle>
          <a:p>
            <a:pPr>
              <a:defRPr/>
            </a:pPr>
            <a:fld id="{48F1895C-8A90-4D9F-B39A-3B2D30E372EB}"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sldNum" sz="quarter" idx="10"/>
          </p:nvPr>
        </p:nvSpPr>
        <p:spPr>
          <a:ln/>
        </p:spPr>
        <p:txBody>
          <a:bodyPr/>
          <a:lstStyle>
            <a:lvl1pPr>
              <a:defRPr/>
            </a:lvl1pPr>
          </a:lstStyle>
          <a:p>
            <a:pPr>
              <a:defRPr/>
            </a:pPr>
            <a:fld id="{913CFBA4-1451-4D5F-A1D4-2AA438313543}"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sldNum" sz="quarter" idx="10"/>
          </p:nvPr>
        </p:nvSpPr>
        <p:spPr>
          <a:ln/>
        </p:spPr>
        <p:txBody>
          <a:bodyPr/>
          <a:lstStyle>
            <a:lvl1pPr>
              <a:defRPr/>
            </a:lvl1pPr>
          </a:lstStyle>
          <a:p>
            <a:pPr>
              <a:defRPr/>
            </a:pPr>
            <a:fld id="{2FC8EBE1-4D35-4D01-8A6E-516E4BD79CA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0"/>
          <p:cNvSpPr>
            <a:spLocks noGrp="1" noChangeArrowheads="1"/>
          </p:cNvSpPr>
          <p:nvPr>
            <p:ph type="sldNum" sz="quarter" idx="10"/>
          </p:nvPr>
        </p:nvSpPr>
        <p:spPr>
          <a:ln/>
        </p:spPr>
        <p:txBody>
          <a:bodyPr/>
          <a:lstStyle>
            <a:lvl1pPr>
              <a:defRPr/>
            </a:lvl1pPr>
          </a:lstStyle>
          <a:p>
            <a:pPr>
              <a:defRPr/>
            </a:pPr>
            <a:fld id="{69080CB9-66C1-48D9-9412-C0A403B64CDC}"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sldNum" sz="quarter" idx="10"/>
          </p:nvPr>
        </p:nvSpPr>
        <p:spPr>
          <a:ln/>
        </p:spPr>
        <p:txBody>
          <a:bodyPr/>
          <a:lstStyle>
            <a:lvl1pPr>
              <a:defRPr/>
            </a:lvl1pPr>
          </a:lstStyle>
          <a:p>
            <a:pPr>
              <a:defRPr/>
            </a:pPr>
            <a:fld id="{BF0C01BD-226C-411D-BE82-9655C946A38F}"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sldNum" sz="quarter" idx="10"/>
          </p:nvPr>
        </p:nvSpPr>
        <p:spPr>
          <a:ln/>
        </p:spPr>
        <p:txBody>
          <a:bodyPr/>
          <a:lstStyle>
            <a:lvl1pPr>
              <a:defRPr/>
            </a:lvl1pPr>
          </a:lstStyle>
          <a:p>
            <a:pPr>
              <a:defRPr/>
            </a:pPr>
            <a:fld id="{EFC3999A-0EDE-40A6-9CEA-36138406DF6F}"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2750" y="84138"/>
            <a:ext cx="2228850" cy="61642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 y="84138"/>
            <a:ext cx="6534150" cy="61642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sldNum" sz="quarter" idx="10"/>
          </p:nvPr>
        </p:nvSpPr>
        <p:spPr>
          <a:ln/>
        </p:spPr>
        <p:txBody>
          <a:bodyPr/>
          <a:lstStyle>
            <a:lvl1pPr>
              <a:defRPr/>
            </a:lvl1pPr>
          </a:lstStyle>
          <a:p>
            <a:pPr>
              <a:defRPr/>
            </a:pPr>
            <a:fld id="{1C019A47-5275-4E55-A373-96914206BEA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0"/>
          <p:cNvSpPr>
            <a:spLocks noGrp="1" noChangeArrowheads="1"/>
          </p:cNvSpPr>
          <p:nvPr>
            <p:ph type="sldNum" sz="quarter" idx="10"/>
          </p:nvPr>
        </p:nvSpPr>
        <p:spPr>
          <a:ln/>
        </p:spPr>
        <p:txBody>
          <a:bodyPr/>
          <a:lstStyle>
            <a:lvl1pPr>
              <a:defRPr/>
            </a:lvl1pPr>
          </a:lstStyle>
          <a:p>
            <a:pPr>
              <a:defRPr/>
            </a:pPr>
            <a:fld id="{CF3C231E-860B-4423-989A-04198116C577}"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 y="1295400"/>
            <a:ext cx="43815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295400"/>
            <a:ext cx="43815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0"/>
          <p:cNvSpPr>
            <a:spLocks noGrp="1" noChangeArrowheads="1"/>
          </p:cNvSpPr>
          <p:nvPr>
            <p:ph type="sldNum" sz="quarter" idx="10"/>
          </p:nvPr>
        </p:nvSpPr>
        <p:spPr>
          <a:ln/>
        </p:spPr>
        <p:txBody>
          <a:bodyPr/>
          <a:lstStyle>
            <a:lvl1pPr>
              <a:defRPr/>
            </a:lvl1pPr>
          </a:lstStyle>
          <a:p>
            <a:pPr>
              <a:defRPr/>
            </a:pPr>
            <a:fld id="{998B0AA9-F830-4441-8046-27CD40DFB7D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0"/>
          <p:cNvSpPr>
            <a:spLocks noGrp="1" noChangeArrowheads="1"/>
          </p:cNvSpPr>
          <p:nvPr>
            <p:ph type="sldNum" sz="quarter" idx="10"/>
          </p:nvPr>
        </p:nvSpPr>
        <p:spPr>
          <a:ln/>
        </p:spPr>
        <p:txBody>
          <a:bodyPr/>
          <a:lstStyle>
            <a:lvl1pPr>
              <a:defRPr/>
            </a:lvl1pPr>
          </a:lstStyle>
          <a:p>
            <a:pPr>
              <a:defRPr/>
            </a:pPr>
            <a:fld id="{B66ADB79-CD3D-4A4A-8029-D27491FCAE7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0"/>
          <p:cNvSpPr>
            <a:spLocks noGrp="1" noChangeArrowheads="1"/>
          </p:cNvSpPr>
          <p:nvPr>
            <p:ph type="sldNum" sz="quarter" idx="10"/>
          </p:nvPr>
        </p:nvSpPr>
        <p:spPr>
          <a:ln/>
        </p:spPr>
        <p:txBody>
          <a:bodyPr/>
          <a:lstStyle>
            <a:lvl1pPr>
              <a:defRPr/>
            </a:lvl1pPr>
          </a:lstStyle>
          <a:p>
            <a:pPr>
              <a:defRPr/>
            </a:pPr>
            <a:fld id="{CF7CE34E-92C4-4E40-8A1F-9C65833964F5}"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0"/>
          <p:cNvSpPr>
            <a:spLocks noGrp="1" noChangeArrowheads="1"/>
          </p:cNvSpPr>
          <p:nvPr>
            <p:ph type="sldNum" sz="quarter" idx="10"/>
          </p:nvPr>
        </p:nvSpPr>
        <p:spPr>
          <a:ln/>
        </p:spPr>
        <p:txBody>
          <a:bodyPr/>
          <a:lstStyle>
            <a:lvl1pPr>
              <a:defRPr/>
            </a:lvl1pPr>
          </a:lstStyle>
          <a:p>
            <a:pPr>
              <a:defRPr/>
            </a:pPr>
            <a:fld id="{650BD496-C00F-4434-9A16-8414AB705150}"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0"/>
          <p:cNvSpPr>
            <a:spLocks noGrp="1" noChangeArrowheads="1"/>
          </p:cNvSpPr>
          <p:nvPr>
            <p:ph type="sldNum" sz="quarter" idx="10"/>
          </p:nvPr>
        </p:nvSpPr>
        <p:spPr>
          <a:ln/>
        </p:spPr>
        <p:txBody>
          <a:bodyPr/>
          <a:lstStyle>
            <a:lvl1pPr>
              <a:defRPr/>
            </a:lvl1pPr>
          </a:lstStyle>
          <a:p>
            <a:pPr>
              <a:defRPr/>
            </a:pPr>
            <a:fld id="{F244BED6-949B-4EC2-A777-9887D63694EC}"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0"/>
          <p:cNvSpPr>
            <a:spLocks noGrp="1" noChangeArrowheads="1"/>
          </p:cNvSpPr>
          <p:nvPr>
            <p:ph type="sldNum" sz="quarter" idx="10"/>
          </p:nvPr>
        </p:nvSpPr>
        <p:spPr>
          <a:ln/>
        </p:spPr>
        <p:txBody>
          <a:bodyPr/>
          <a:lstStyle>
            <a:lvl1pPr>
              <a:defRPr/>
            </a:lvl1pPr>
          </a:lstStyle>
          <a:p>
            <a:pPr>
              <a:defRPr/>
            </a:pPr>
            <a:fld id="{636B99DE-0180-4C89-A9E7-60BF2CC34C8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36" descr="Sibson Consulting PPT Footer"/>
          <p:cNvPicPr>
            <a:picLocks noChangeAspect="1" noChangeArrowheads="1"/>
          </p:cNvPicPr>
          <p:nvPr/>
        </p:nvPicPr>
        <p:blipFill>
          <a:blip r:embed="rId13" cstate="print"/>
          <a:srcRect/>
          <a:stretch>
            <a:fillRect/>
          </a:stretch>
        </p:blipFill>
        <p:spPr bwMode="auto">
          <a:xfrm>
            <a:off x="6232525" y="6553200"/>
            <a:ext cx="2470150" cy="228600"/>
          </a:xfrm>
          <a:prstGeom prst="rect">
            <a:avLst/>
          </a:prstGeom>
          <a:noFill/>
          <a:ln w="9525">
            <a:noFill/>
            <a:miter lim="800000"/>
            <a:headEnd/>
            <a:tailEnd/>
          </a:ln>
        </p:spPr>
      </p:pic>
      <p:sp>
        <p:nvSpPr>
          <p:cNvPr id="1027" name="Rectangle 3"/>
          <p:cNvSpPr>
            <a:spLocks noGrp="1" noChangeArrowheads="1"/>
          </p:cNvSpPr>
          <p:nvPr>
            <p:ph type="body" idx="1"/>
          </p:nvPr>
        </p:nvSpPr>
        <p:spPr bwMode="auto">
          <a:xfrm>
            <a:off x="76200" y="1295400"/>
            <a:ext cx="89154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1" name="Freeform 17"/>
          <p:cNvSpPr>
            <a:spLocks/>
          </p:cNvSpPr>
          <p:nvPr/>
        </p:nvSpPr>
        <p:spPr bwMode="auto">
          <a:xfrm>
            <a:off x="150813" y="76200"/>
            <a:ext cx="8853487" cy="779463"/>
          </a:xfrm>
          <a:custGeom>
            <a:avLst/>
            <a:gdLst/>
            <a:ahLst/>
            <a:cxnLst>
              <a:cxn ang="0">
                <a:pos x="0" y="0"/>
              </a:cxn>
              <a:cxn ang="0">
                <a:pos x="0" y="491"/>
              </a:cxn>
              <a:cxn ang="0">
                <a:pos x="5576" y="486"/>
              </a:cxn>
              <a:cxn ang="0">
                <a:pos x="5577" y="256"/>
              </a:cxn>
              <a:cxn ang="0">
                <a:pos x="5425" y="0"/>
              </a:cxn>
              <a:cxn ang="0">
                <a:pos x="0" y="0"/>
              </a:cxn>
            </a:cxnLst>
            <a:rect l="0" t="0" r="r" b="b"/>
            <a:pathLst>
              <a:path w="5577" h="491">
                <a:moveTo>
                  <a:pt x="0" y="0"/>
                </a:moveTo>
                <a:lnTo>
                  <a:pt x="0" y="491"/>
                </a:lnTo>
                <a:lnTo>
                  <a:pt x="5576" y="486"/>
                </a:lnTo>
                <a:lnTo>
                  <a:pt x="5577" y="256"/>
                </a:lnTo>
                <a:lnTo>
                  <a:pt x="5425" y="0"/>
                </a:lnTo>
                <a:lnTo>
                  <a:pt x="0" y="0"/>
                </a:lnTo>
                <a:close/>
              </a:path>
            </a:pathLst>
          </a:custGeom>
          <a:solidFill>
            <a:srgbClr val="C9CAC8"/>
          </a:solidFill>
          <a:ln w="9525">
            <a:noFill/>
            <a:round/>
            <a:headEnd/>
            <a:tailEnd/>
          </a:ln>
          <a:effectLst/>
        </p:spPr>
        <p:txBody>
          <a:bodyPr wrap="none" anchor="ctr"/>
          <a:lstStyle/>
          <a:p>
            <a:pPr>
              <a:defRPr/>
            </a:pPr>
            <a:endParaRPr lang="en-US"/>
          </a:p>
        </p:txBody>
      </p:sp>
      <p:sp>
        <p:nvSpPr>
          <p:cNvPr id="1042" name="Rectangle 18"/>
          <p:cNvSpPr>
            <a:spLocks noChangeArrowheads="1"/>
          </p:cNvSpPr>
          <p:nvPr/>
        </p:nvSpPr>
        <p:spPr bwMode="auto">
          <a:xfrm>
            <a:off x="149225" y="838200"/>
            <a:ext cx="8853488" cy="152400"/>
          </a:xfrm>
          <a:prstGeom prst="rect">
            <a:avLst/>
          </a:prstGeom>
          <a:solidFill>
            <a:schemeClr val="tx1"/>
          </a:solidFill>
          <a:ln w="9525">
            <a:noFill/>
            <a:miter lim="800000"/>
            <a:headEnd/>
            <a:tailEnd/>
          </a:ln>
          <a:effectLst/>
        </p:spPr>
        <p:txBody>
          <a:bodyPr wrap="none" anchor="ctr"/>
          <a:lstStyle/>
          <a:p>
            <a:pPr>
              <a:defRPr/>
            </a:pPr>
            <a:endParaRPr lang="en-US"/>
          </a:p>
        </p:txBody>
      </p:sp>
      <p:sp>
        <p:nvSpPr>
          <p:cNvPr id="1030" name="Rectangle 2"/>
          <p:cNvSpPr>
            <a:spLocks noGrp="1" noChangeArrowheads="1"/>
          </p:cNvSpPr>
          <p:nvPr>
            <p:ph type="title"/>
          </p:nvPr>
        </p:nvSpPr>
        <p:spPr bwMode="auto">
          <a:xfrm>
            <a:off x="280988" y="84138"/>
            <a:ext cx="8686800" cy="762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54" name="Rectangle 30"/>
          <p:cNvSpPr>
            <a:spLocks noGrp="1" noChangeArrowheads="1"/>
          </p:cNvSpPr>
          <p:nvPr>
            <p:ph type="sldNum" sz="quarter" idx="4"/>
          </p:nvPr>
        </p:nvSpPr>
        <p:spPr bwMode="auto">
          <a:xfrm>
            <a:off x="7178675" y="6559550"/>
            <a:ext cx="19050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a:lvl1pPr>
          </a:lstStyle>
          <a:p>
            <a:pPr>
              <a:defRPr/>
            </a:pPr>
            <a:fld id="{D91C357E-C0A9-4D48-AEA6-53055B7B1E2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10" r:id="rId1"/>
    <p:sldLayoutId id="2147483899" r:id="rId2"/>
    <p:sldLayoutId id="2147483898" r:id="rId3"/>
    <p:sldLayoutId id="2147483897" r:id="rId4"/>
    <p:sldLayoutId id="2147483896" r:id="rId5"/>
    <p:sldLayoutId id="2147483895" r:id="rId6"/>
    <p:sldLayoutId id="2147483894" r:id="rId7"/>
    <p:sldLayoutId id="2147483893" r:id="rId8"/>
    <p:sldLayoutId id="2147483892" r:id="rId9"/>
    <p:sldLayoutId id="2147483891" r:id="rId10"/>
    <p:sldLayoutId id="2147483890" r:id="rId11"/>
  </p:sldLayoutIdLst>
  <p:hf hdr="0" ftr="0" dt="0"/>
  <p:txStyles>
    <p:titleStyle>
      <a:lvl1pPr algn="l" rtl="0" eaLnBrk="0" fontAlgn="base" hangingPunct="0">
        <a:lnSpc>
          <a:spcPct val="90000"/>
        </a:lnSpc>
        <a:spcBef>
          <a:spcPct val="0"/>
        </a:spcBef>
        <a:spcAft>
          <a:spcPct val="0"/>
        </a:spcAft>
        <a:defRPr sz="2200" b="1">
          <a:solidFill>
            <a:schemeClr val="tx2"/>
          </a:solidFill>
          <a:latin typeface="+mj-lt"/>
          <a:ea typeface="+mj-ea"/>
          <a:cs typeface="+mj-cs"/>
        </a:defRPr>
      </a:lvl1pPr>
      <a:lvl2pPr algn="l" rtl="0" eaLnBrk="0" fontAlgn="base" hangingPunct="0">
        <a:lnSpc>
          <a:spcPct val="90000"/>
        </a:lnSpc>
        <a:spcBef>
          <a:spcPct val="0"/>
        </a:spcBef>
        <a:spcAft>
          <a:spcPct val="0"/>
        </a:spcAft>
        <a:defRPr sz="2200" b="1">
          <a:solidFill>
            <a:schemeClr val="tx2"/>
          </a:solidFill>
          <a:latin typeface="Arial" charset="0"/>
        </a:defRPr>
      </a:lvl2pPr>
      <a:lvl3pPr algn="l" rtl="0" eaLnBrk="0" fontAlgn="base" hangingPunct="0">
        <a:lnSpc>
          <a:spcPct val="90000"/>
        </a:lnSpc>
        <a:spcBef>
          <a:spcPct val="0"/>
        </a:spcBef>
        <a:spcAft>
          <a:spcPct val="0"/>
        </a:spcAft>
        <a:defRPr sz="2200" b="1">
          <a:solidFill>
            <a:schemeClr val="tx2"/>
          </a:solidFill>
          <a:latin typeface="Arial" charset="0"/>
        </a:defRPr>
      </a:lvl3pPr>
      <a:lvl4pPr algn="l" rtl="0" eaLnBrk="0" fontAlgn="base" hangingPunct="0">
        <a:lnSpc>
          <a:spcPct val="90000"/>
        </a:lnSpc>
        <a:spcBef>
          <a:spcPct val="0"/>
        </a:spcBef>
        <a:spcAft>
          <a:spcPct val="0"/>
        </a:spcAft>
        <a:defRPr sz="2200" b="1">
          <a:solidFill>
            <a:schemeClr val="tx2"/>
          </a:solidFill>
          <a:latin typeface="Arial" charset="0"/>
        </a:defRPr>
      </a:lvl4pPr>
      <a:lvl5pPr algn="l" rtl="0" eaLnBrk="0" fontAlgn="base" hangingPunct="0">
        <a:lnSpc>
          <a:spcPct val="90000"/>
        </a:lnSpc>
        <a:spcBef>
          <a:spcPct val="0"/>
        </a:spcBef>
        <a:spcAft>
          <a:spcPct val="0"/>
        </a:spcAft>
        <a:defRPr sz="2200" b="1">
          <a:solidFill>
            <a:schemeClr val="tx2"/>
          </a:solidFill>
          <a:latin typeface="Arial" charset="0"/>
        </a:defRPr>
      </a:lvl5pPr>
      <a:lvl6pPr marL="457200" algn="l" rtl="0" fontAlgn="base">
        <a:lnSpc>
          <a:spcPct val="90000"/>
        </a:lnSpc>
        <a:spcBef>
          <a:spcPct val="0"/>
        </a:spcBef>
        <a:spcAft>
          <a:spcPct val="0"/>
        </a:spcAft>
        <a:defRPr sz="2200" b="1">
          <a:solidFill>
            <a:schemeClr val="tx2"/>
          </a:solidFill>
          <a:latin typeface="Arial" charset="0"/>
        </a:defRPr>
      </a:lvl6pPr>
      <a:lvl7pPr marL="914400" algn="l" rtl="0" fontAlgn="base">
        <a:lnSpc>
          <a:spcPct val="90000"/>
        </a:lnSpc>
        <a:spcBef>
          <a:spcPct val="0"/>
        </a:spcBef>
        <a:spcAft>
          <a:spcPct val="0"/>
        </a:spcAft>
        <a:defRPr sz="2200" b="1">
          <a:solidFill>
            <a:schemeClr val="tx2"/>
          </a:solidFill>
          <a:latin typeface="Arial" charset="0"/>
        </a:defRPr>
      </a:lvl7pPr>
      <a:lvl8pPr marL="1371600" algn="l" rtl="0" fontAlgn="base">
        <a:lnSpc>
          <a:spcPct val="90000"/>
        </a:lnSpc>
        <a:spcBef>
          <a:spcPct val="0"/>
        </a:spcBef>
        <a:spcAft>
          <a:spcPct val="0"/>
        </a:spcAft>
        <a:defRPr sz="2200" b="1">
          <a:solidFill>
            <a:schemeClr val="tx2"/>
          </a:solidFill>
          <a:latin typeface="Arial" charset="0"/>
        </a:defRPr>
      </a:lvl8pPr>
      <a:lvl9pPr marL="1828800" algn="l" rtl="0" fontAlgn="base">
        <a:lnSpc>
          <a:spcPct val="90000"/>
        </a:lnSpc>
        <a:spcBef>
          <a:spcPct val="0"/>
        </a:spcBef>
        <a:spcAft>
          <a:spcPct val="0"/>
        </a:spcAft>
        <a:defRPr sz="2200" b="1">
          <a:solidFill>
            <a:schemeClr val="tx2"/>
          </a:solidFill>
          <a:latin typeface="Arial" charset="0"/>
        </a:defRPr>
      </a:lvl9pPr>
    </p:titleStyle>
    <p:bodyStyle>
      <a:lvl1pPr marL="209550" indent="-209550" algn="l" rtl="0" eaLnBrk="0" fontAlgn="base" hangingPunct="0">
        <a:lnSpc>
          <a:spcPct val="90000"/>
        </a:lnSpc>
        <a:spcBef>
          <a:spcPct val="65000"/>
        </a:spcBef>
        <a:spcAft>
          <a:spcPct val="0"/>
        </a:spcAft>
        <a:buClr>
          <a:srgbClr val="D7331D"/>
        </a:buClr>
        <a:buFont typeface="Wingdings" pitchFamily="34" charset="2"/>
        <a:buChar char="Ø"/>
        <a:defRPr sz="1600">
          <a:solidFill>
            <a:schemeClr val="tx1"/>
          </a:solidFill>
          <a:latin typeface="+mn-lt"/>
          <a:ea typeface="+mn-ea"/>
          <a:cs typeface="+mn-cs"/>
        </a:defRPr>
      </a:lvl1pPr>
      <a:lvl2pPr marL="395288" indent="-184150" algn="l" rtl="0" eaLnBrk="0" fontAlgn="base" hangingPunct="0">
        <a:lnSpc>
          <a:spcPct val="90000"/>
        </a:lnSpc>
        <a:spcBef>
          <a:spcPct val="30000"/>
        </a:spcBef>
        <a:spcAft>
          <a:spcPct val="0"/>
        </a:spcAft>
        <a:buClr>
          <a:srgbClr val="D7331D"/>
        </a:buClr>
        <a:buFont typeface="Symbol" pitchFamily="18" charset="2"/>
        <a:buChar char="·"/>
        <a:defRPr sz="1600">
          <a:solidFill>
            <a:schemeClr val="tx1"/>
          </a:solidFill>
          <a:latin typeface="+mn-lt"/>
        </a:defRPr>
      </a:lvl2pPr>
      <a:lvl3pPr marL="593725" indent="-196850" algn="l" rtl="0" eaLnBrk="0" fontAlgn="base" hangingPunct="0">
        <a:lnSpc>
          <a:spcPct val="90000"/>
        </a:lnSpc>
        <a:spcBef>
          <a:spcPct val="15000"/>
        </a:spcBef>
        <a:spcAft>
          <a:spcPct val="0"/>
        </a:spcAft>
        <a:buClr>
          <a:srgbClr val="D7331D"/>
        </a:buClr>
        <a:buChar char="–"/>
        <a:defRPr sz="1600">
          <a:solidFill>
            <a:schemeClr val="tx1"/>
          </a:solidFill>
          <a:latin typeface="+mn-lt"/>
        </a:defRPr>
      </a:lvl3pPr>
      <a:lvl4pPr marL="792163" indent="-196850" algn="l" rtl="0" eaLnBrk="0" fontAlgn="base" hangingPunct="0">
        <a:lnSpc>
          <a:spcPct val="90000"/>
        </a:lnSpc>
        <a:spcBef>
          <a:spcPct val="15000"/>
        </a:spcBef>
        <a:spcAft>
          <a:spcPct val="0"/>
        </a:spcAft>
        <a:buClr>
          <a:srgbClr val="D7331D"/>
        </a:buClr>
        <a:buChar char="»"/>
        <a:defRPr sz="1600">
          <a:solidFill>
            <a:schemeClr val="tx1"/>
          </a:solidFill>
          <a:latin typeface="+mn-lt"/>
        </a:defRPr>
      </a:lvl4pPr>
      <a:lvl5pPr marL="977900" indent="-184150" algn="l" rtl="0" eaLnBrk="0" fontAlgn="base" hangingPunct="0">
        <a:lnSpc>
          <a:spcPct val="90000"/>
        </a:lnSpc>
        <a:spcBef>
          <a:spcPct val="15000"/>
        </a:spcBef>
        <a:spcAft>
          <a:spcPct val="0"/>
        </a:spcAft>
        <a:buClr>
          <a:srgbClr val="D7331D"/>
        </a:buClr>
        <a:buChar char="›"/>
        <a:defRPr sz="1600">
          <a:solidFill>
            <a:schemeClr val="tx1"/>
          </a:solidFill>
          <a:latin typeface="+mn-lt"/>
        </a:defRPr>
      </a:lvl5pPr>
      <a:lvl6pPr marL="1435100" indent="-184150" algn="l" rtl="0" eaLnBrk="0" fontAlgn="base" hangingPunct="0">
        <a:lnSpc>
          <a:spcPct val="90000"/>
        </a:lnSpc>
        <a:spcBef>
          <a:spcPct val="15000"/>
        </a:spcBef>
        <a:spcAft>
          <a:spcPct val="0"/>
        </a:spcAft>
        <a:buClr>
          <a:srgbClr val="D7331D"/>
        </a:buClr>
        <a:buChar char="›"/>
        <a:defRPr sz="1600">
          <a:solidFill>
            <a:schemeClr val="tx1"/>
          </a:solidFill>
          <a:latin typeface="+mn-lt"/>
        </a:defRPr>
      </a:lvl6pPr>
      <a:lvl7pPr marL="1892300" indent="-184150" algn="l" rtl="0" eaLnBrk="0" fontAlgn="base" hangingPunct="0">
        <a:lnSpc>
          <a:spcPct val="90000"/>
        </a:lnSpc>
        <a:spcBef>
          <a:spcPct val="15000"/>
        </a:spcBef>
        <a:spcAft>
          <a:spcPct val="0"/>
        </a:spcAft>
        <a:buClr>
          <a:srgbClr val="D7331D"/>
        </a:buClr>
        <a:buChar char="›"/>
        <a:defRPr sz="1600">
          <a:solidFill>
            <a:schemeClr val="tx1"/>
          </a:solidFill>
          <a:latin typeface="+mn-lt"/>
        </a:defRPr>
      </a:lvl7pPr>
      <a:lvl8pPr marL="2349500" indent="-184150" algn="l" rtl="0" eaLnBrk="0" fontAlgn="base" hangingPunct="0">
        <a:lnSpc>
          <a:spcPct val="90000"/>
        </a:lnSpc>
        <a:spcBef>
          <a:spcPct val="15000"/>
        </a:spcBef>
        <a:spcAft>
          <a:spcPct val="0"/>
        </a:spcAft>
        <a:buClr>
          <a:srgbClr val="D7331D"/>
        </a:buClr>
        <a:buChar char="›"/>
        <a:defRPr sz="1600">
          <a:solidFill>
            <a:schemeClr val="tx1"/>
          </a:solidFill>
          <a:latin typeface="+mn-lt"/>
        </a:defRPr>
      </a:lvl8pPr>
      <a:lvl9pPr marL="2806700" indent="-184150" algn="l" rtl="0" eaLnBrk="0" fontAlgn="base" hangingPunct="0">
        <a:lnSpc>
          <a:spcPct val="90000"/>
        </a:lnSpc>
        <a:spcBef>
          <a:spcPct val="15000"/>
        </a:spcBef>
        <a:spcAft>
          <a:spcPct val="0"/>
        </a:spcAft>
        <a:buClr>
          <a:srgbClr val="D7331D"/>
        </a:buClr>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786" name="Rectangle 2"/>
          <p:cNvSpPr>
            <a:spLocks noGrp="1" noChangeArrowheads="1"/>
          </p:cNvSpPr>
          <p:nvPr>
            <p:ph type="sldNum" sz="quarter" idx="4"/>
          </p:nvPr>
        </p:nvSpPr>
        <p:spPr bwMode="gray">
          <a:xfrm>
            <a:off x="7178675" y="6550025"/>
            <a:ext cx="19050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a:lvl1pPr>
          </a:lstStyle>
          <a:p>
            <a:pPr>
              <a:defRPr/>
            </a:pPr>
            <a:fld id="{FEE34B67-C324-4B83-B5CD-F46E9D39F961}" type="slidenum">
              <a:rPr lang="en-US"/>
              <a:pPr>
                <a:defRPr/>
              </a:pPr>
              <a:t>‹#›</a:t>
            </a:fld>
            <a:endParaRPr lang="en-US"/>
          </a:p>
        </p:txBody>
      </p:sp>
      <p:pic>
        <p:nvPicPr>
          <p:cNvPr id="2051" name="Picture 3" descr="bottom star corner"/>
          <p:cNvPicPr>
            <a:picLocks noChangeAspect="1" noChangeArrowheads="1"/>
          </p:cNvPicPr>
          <p:nvPr userDrawn="1"/>
        </p:nvPicPr>
        <p:blipFill>
          <a:blip r:embed="rId13" cstate="print"/>
          <a:srcRect/>
          <a:stretch>
            <a:fillRect/>
          </a:stretch>
        </p:blipFill>
        <p:spPr bwMode="gray">
          <a:xfrm>
            <a:off x="0" y="5678488"/>
            <a:ext cx="1847850" cy="1179512"/>
          </a:xfrm>
          <a:prstGeom prst="rect">
            <a:avLst/>
          </a:prstGeom>
          <a:noFill/>
          <a:ln w="9525">
            <a:noFill/>
            <a:miter lim="800000"/>
            <a:headEnd/>
            <a:tailEnd/>
          </a:ln>
        </p:spPr>
      </p:pic>
      <p:pic>
        <p:nvPicPr>
          <p:cNvPr id="2052" name="Picture 4" descr="star corner"/>
          <p:cNvPicPr>
            <a:picLocks noChangeAspect="1" noChangeArrowheads="1"/>
          </p:cNvPicPr>
          <p:nvPr userDrawn="1"/>
        </p:nvPicPr>
        <p:blipFill>
          <a:blip r:embed="rId14" cstate="print"/>
          <a:srcRect/>
          <a:stretch>
            <a:fillRect/>
          </a:stretch>
        </p:blipFill>
        <p:spPr bwMode="gray">
          <a:xfrm>
            <a:off x="5942013" y="0"/>
            <a:ext cx="3201987" cy="2743200"/>
          </a:xfrm>
          <a:prstGeom prst="rect">
            <a:avLst/>
          </a:prstGeom>
          <a:noFill/>
          <a:ln w="9525">
            <a:noFill/>
            <a:miter lim="800000"/>
            <a:headEnd/>
            <a:tailEnd/>
          </a:ln>
        </p:spPr>
      </p:pic>
      <p:sp>
        <p:nvSpPr>
          <p:cNvPr id="2053" name="Rectangle 5"/>
          <p:cNvSpPr>
            <a:spLocks noGrp="1" noChangeArrowheads="1"/>
          </p:cNvSpPr>
          <p:nvPr>
            <p:ph type="body" idx="1"/>
          </p:nvPr>
        </p:nvSpPr>
        <p:spPr bwMode="gray">
          <a:xfrm>
            <a:off x="76200" y="1143000"/>
            <a:ext cx="8915400" cy="510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4" name="Rectangle 6"/>
          <p:cNvSpPr>
            <a:spLocks noGrp="1" noChangeArrowheads="1"/>
          </p:cNvSpPr>
          <p:nvPr>
            <p:ph type="title"/>
          </p:nvPr>
        </p:nvSpPr>
        <p:spPr bwMode="gray">
          <a:xfrm>
            <a:off x="280988" y="84138"/>
            <a:ext cx="8686800" cy="762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pic>
        <p:nvPicPr>
          <p:cNvPr id="2055" name="Picture 7" descr="Sibson Consulting PPT Footer"/>
          <p:cNvPicPr>
            <a:picLocks noChangeAspect="1" noChangeArrowheads="1"/>
          </p:cNvPicPr>
          <p:nvPr userDrawn="1"/>
        </p:nvPicPr>
        <p:blipFill>
          <a:blip r:embed="rId15" cstate="print"/>
          <a:srcRect/>
          <a:stretch>
            <a:fillRect/>
          </a:stretch>
        </p:blipFill>
        <p:spPr bwMode="gray">
          <a:xfrm>
            <a:off x="6232525" y="6553200"/>
            <a:ext cx="2470150" cy="228600"/>
          </a:xfrm>
          <a:prstGeom prst="rect">
            <a:avLst/>
          </a:prstGeom>
          <a:noFill/>
          <a:ln w="9525">
            <a:noFill/>
            <a:miter lim="800000"/>
            <a:headEnd/>
            <a:tailEnd/>
          </a:ln>
        </p:spPr>
      </p:pic>
      <p:sp>
        <p:nvSpPr>
          <p:cNvPr id="118792" name="Line 8"/>
          <p:cNvSpPr>
            <a:spLocks noChangeShapeType="1"/>
          </p:cNvSpPr>
          <p:nvPr userDrawn="1"/>
        </p:nvSpPr>
        <p:spPr bwMode="gray">
          <a:xfrm>
            <a:off x="381000" y="838200"/>
            <a:ext cx="8610600" cy="0"/>
          </a:xfrm>
          <a:prstGeom prst="line">
            <a:avLst/>
          </a:prstGeom>
          <a:noFill/>
          <a:ln w="3175">
            <a:solidFill>
              <a:schemeClr val="bg2"/>
            </a:solidFill>
            <a:round/>
            <a:headEnd/>
            <a:tailEnd/>
          </a:ln>
          <a:effectLst/>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3911" r:id="rId1"/>
    <p:sldLayoutId id="2147483909" r:id="rId2"/>
    <p:sldLayoutId id="2147483908" r:id="rId3"/>
    <p:sldLayoutId id="2147483907" r:id="rId4"/>
    <p:sldLayoutId id="2147483906" r:id="rId5"/>
    <p:sldLayoutId id="2147483905" r:id="rId6"/>
    <p:sldLayoutId id="2147483904" r:id="rId7"/>
    <p:sldLayoutId id="2147483903" r:id="rId8"/>
    <p:sldLayoutId id="2147483902" r:id="rId9"/>
    <p:sldLayoutId id="2147483901" r:id="rId10"/>
    <p:sldLayoutId id="2147483900" r:id="rId11"/>
  </p:sldLayoutIdLst>
  <p:hf hdr="0" ftr="0" dt="0"/>
  <p:txStyles>
    <p:titleStyle>
      <a:lvl1pPr algn="l" rtl="0" eaLnBrk="0" fontAlgn="base" hangingPunct="0">
        <a:lnSpc>
          <a:spcPct val="90000"/>
        </a:lnSpc>
        <a:spcBef>
          <a:spcPct val="0"/>
        </a:spcBef>
        <a:spcAft>
          <a:spcPct val="0"/>
        </a:spcAft>
        <a:defRPr sz="2200" b="1">
          <a:solidFill>
            <a:schemeClr val="tx2"/>
          </a:solidFill>
          <a:latin typeface="+mj-lt"/>
          <a:ea typeface="+mj-ea"/>
          <a:cs typeface="+mj-cs"/>
        </a:defRPr>
      </a:lvl1pPr>
      <a:lvl2pPr algn="l" rtl="0" eaLnBrk="0" fontAlgn="base" hangingPunct="0">
        <a:lnSpc>
          <a:spcPct val="90000"/>
        </a:lnSpc>
        <a:spcBef>
          <a:spcPct val="0"/>
        </a:spcBef>
        <a:spcAft>
          <a:spcPct val="0"/>
        </a:spcAft>
        <a:defRPr sz="2200" b="1">
          <a:solidFill>
            <a:schemeClr val="tx2"/>
          </a:solidFill>
          <a:latin typeface="Arial" charset="0"/>
        </a:defRPr>
      </a:lvl2pPr>
      <a:lvl3pPr algn="l" rtl="0" eaLnBrk="0" fontAlgn="base" hangingPunct="0">
        <a:lnSpc>
          <a:spcPct val="90000"/>
        </a:lnSpc>
        <a:spcBef>
          <a:spcPct val="0"/>
        </a:spcBef>
        <a:spcAft>
          <a:spcPct val="0"/>
        </a:spcAft>
        <a:defRPr sz="2200" b="1">
          <a:solidFill>
            <a:schemeClr val="tx2"/>
          </a:solidFill>
          <a:latin typeface="Arial" charset="0"/>
        </a:defRPr>
      </a:lvl3pPr>
      <a:lvl4pPr algn="l" rtl="0" eaLnBrk="0" fontAlgn="base" hangingPunct="0">
        <a:lnSpc>
          <a:spcPct val="90000"/>
        </a:lnSpc>
        <a:spcBef>
          <a:spcPct val="0"/>
        </a:spcBef>
        <a:spcAft>
          <a:spcPct val="0"/>
        </a:spcAft>
        <a:defRPr sz="2200" b="1">
          <a:solidFill>
            <a:schemeClr val="tx2"/>
          </a:solidFill>
          <a:latin typeface="Arial" charset="0"/>
        </a:defRPr>
      </a:lvl4pPr>
      <a:lvl5pPr algn="l" rtl="0" eaLnBrk="0" fontAlgn="base" hangingPunct="0">
        <a:lnSpc>
          <a:spcPct val="90000"/>
        </a:lnSpc>
        <a:spcBef>
          <a:spcPct val="0"/>
        </a:spcBef>
        <a:spcAft>
          <a:spcPct val="0"/>
        </a:spcAft>
        <a:defRPr sz="2200" b="1">
          <a:solidFill>
            <a:schemeClr val="tx2"/>
          </a:solidFill>
          <a:latin typeface="Arial" charset="0"/>
        </a:defRPr>
      </a:lvl5pPr>
      <a:lvl6pPr marL="457200" algn="l" rtl="0" fontAlgn="base">
        <a:lnSpc>
          <a:spcPct val="90000"/>
        </a:lnSpc>
        <a:spcBef>
          <a:spcPct val="0"/>
        </a:spcBef>
        <a:spcAft>
          <a:spcPct val="0"/>
        </a:spcAft>
        <a:defRPr sz="2200" b="1">
          <a:solidFill>
            <a:schemeClr val="tx2"/>
          </a:solidFill>
          <a:latin typeface="Arial" charset="0"/>
        </a:defRPr>
      </a:lvl6pPr>
      <a:lvl7pPr marL="914400" algn="l" rtl="0" fontAlgn="base">
        <a:lnSpc>
          <a:spcPct val="90000"/>
        </a:lnSpc>
        <a:spcBef>
          <a:spcPct val="0"/>
        </a:spcBef>
        <a:spcAft>
          <a:spcPct val="0"/>
        </a:spcAft>
        <a:defRPr sz="2200" b="1">
          <a:solidFill>
            <a:schemeClr val="tx2"/>
          </a:solidFill>
          <a:latin typeface="Arial" charset="0"/>
        </a:defRPr>
      </a:lvl7pPr>
      <a:lvl8pPr marL="1371600" algn="l" rtl="0" fontAlgn="base">
        <a:lnSpc>
          <a:spcPct val="90000"/>
        </a:lnSpc>
        <a:spcBef>
          <a:spcPct val="0"/>
        </a:spcBef>
        <a:spcAft>
          <a:spcPct val="0"/>
        </a:spcAft>
        <a:defRPr sz="2200" b="1">
          <a:solidFill>
            <a:schemeClr val="tx2"/>
          </a:solidFill>
          <a:latin typeface="Arial" charset="0"/>
        </a:defRPr>
      </a:lvl8pPr>
      <a:lvl9pPr marL="1828800" algn="l" rtl="0" fontAlgn="base">
        <a:lnSpc>
          <a:spcPct val="90000"/>
        </a:lnSpc>
        <a:spcBef>
          <a:spcPct val="0"/>
        </a:spcBef>
        <a:spcAft>
          <a:spcPct val="0"/>
        </a:spcAft>
        <a:defRPr sz="2200" b="1">
          <a:solidFill>
            <a:schemeClr val="tx2"/>
          </a:solidFill>
          <a:latin typeface="Arial" charset="0"/>
        </a:defRPr>
      </a:lvl9pPr>
    </p:titleStyle>
    <p:bodyStyle>
      <a:lvl1pPr marL="209550" indent="-209550" algn="l" rtl="0" eaLnBrk="0" fontAlgn="base" hangingPunct="0">
        <a:lnSpc>
          <a:spcPct val="90000"/>
        </a:lnSpc>
        <a:spcBef>
          <a:spcPct val="65000"/>
        </a:spcBef>
        <a:spcAft>
          <a:spcPct val="0"/>
        </a:spcAft>
        <a:buClr>
          <a:schemeClr val="folHlink"/>
        </a:buClr>
        <a:buFont typeface="Wingdings" pitchFamily="34" charset="2"/>
        <a:buChar char="Ø"/>
        <a:defRPr sz="1600">
          <a:solidFill>
            <a:schemeClr val="tx1"/>
          </a:solidFill>
          <a:latin typeface="+mn-lt"/>
          <a:ea typeface="+mn-ea"/>
          <a:cs typeface="+mn-cs"/>
        </a:defRPr>
      </a:lvl1pPr>
      <a:lvl2pPr marL="395288" indent="-184150" algn="l" rtl="0" eaLnBrk="0" fontAlgn="base" hangingPunct="0">
        <a:lnSpc>
          <a:spcPct val="90000"/>
        </a:lnSpc>
        <a:spcBef>
          <a:spcPct val="30000"/>
        </a:spcBef>
        <a:spcAft>
          <a:spcPct val="0"/>
        </a:spcAft>
        <a:buClr>
          <a:schemeClr val="folHlink"/>
        </a:buClr>
        <a:buFont typeface="Symbol" pitchFamily="18" charset="2"/>
        <a:buChar char="·"/>
        <a:defRPr sz="1600">
          <a:solidFill>
            <a:schemeClr val="tx1"/>
          </a:solidFill>
          <a:latin typeface="+mn-lt"/>
        </a:defRPr>
      </a:lvl2pPr>
      <a:lvl3pPr marL="593725" indent="-196850" algn="l" rtl="0" eaLnBrk="0" fontAlgn="base" hangingPunct="0">
        <a:lnSpc>
          <a:spcPct val="90000"/>
        </a:lnSpc>
        <a:spcBef>
          <a:spcPct val="15000"/>
        </a:spcBef>
        <a:spcAft>
          <a:spcPct val="0"/>
        </a:spcAft>
        <a:buClr>
          <a:schemeClr val="folHlink"/>
        </a:buClr>
        <a:buChar char="–"/>
        <a:defRPr sz="1600">
          <a:solidFill>
            <a:schemeClr val="tx1"/>
          </a:solidFill>
          <a:latin typeface="+mn-lt"/>
        </a:defRPr>
      </a:lvl3pPr>
      <a:lvl4pPr marL="792163" indent="-196850" algn="l" rtl="0" eaLnBrk="0" fontAlgn="base" hangingPunct="0">
        <a:lnSpc>
          <a:spcPct val="90000"/>
        </a:lnSpc>
        <a:spcBef>
          <a:spcPct val="15000"/>
        </a:spcBef>
        <a:spcAft>
          <a:spcPct val="0"/>
        </a:spcAft>
        <a:buClr>
          <a:schemeClr val="folHlink"/>
        </a:buClr>
        <a:buChar char="»"/>
        <a:defRPr sz="1600">
          <a:solidFill>
            <a:schemeClr val="tx1"/>
          </a:solidFill>
          <a:latin typeface="+mn-lt"/>
        </a:defRPr>
      </a:lvl4pPr>
      <a:lvl5pPr marL="977900" indent="-184150" algn="l" rtl="0" eaLnBrk="0" fontAlgn="base" hangingPunct="0">
        <a:lnSpc>
          <a:spcPct val="90000"/>
        </a:lnSpc>
        <a:spcBef>
          <a:spcPct val="15000"/>
        </a:spcBef>
        <a:spcAft>
          <a:spcPct val="0"/>
        </a:spcAft>
        <a:buClr>
          <a:schemeClr val="folHlink"/>
        </a:buClr>
        <a:buChar char="›"/>
        <a:defRPr sz="1600">
          <a:solidFill>
            <a:schemeClr val="tx1"/>
          </a:solidFill>
          <a:latin typeface="+mn-lt"/>
        </a:defRPr>
      </a:lvl5pPr>
      <a:lvl6pPr marL="1435100" indent="-184150" algn="l" rtl="0" fontAlgn="base">
        <a:lnSpc>
          <a:spcPct val="90000"/>
        </a:lnSpc>
        <a:spcBef>
          <a:spcPct val="15000"/>
        </a:spcBef>
        <a:spcAft>
          <a:spcPct val="0"/>
        </a:spcAft>
        <a:buClr>
          <a:schemeClr val="folHlink"/>
        </a:buClr>
        <a:buChar char="›"/>
        <a:defRPr sz="1600">
          <a:solidFill>
            <a:schemeClr val="tx1"/>
          </a:solidFill>
          <a:latin typeface="+mn-lt"/>
        </a:defRPr>
      </a:lvl6pPr>
      <a:lvl7pPr marL="1892300" indent="-184150" algn="l" rtl="0" fontAlgn="base">
        <a:lnSpc>
          <a:spcPct val="90000"/>
        </a:lnSpc>
        <a:spcBef>
          <a:spcPct val="15000"/>
        </a:spcBef>
        <a:spcAft>
          <a:spcPct val="0"/>
        </a:spcAft>
        <a:buClr>
          <a:schemeClr val="folHlink"/>
        </a:buClr>
        <a:buChar char="›"/>
        <a:defRPr sz="1600">
          <a:solidFill>
            <a:schemeClr val="tx1"/>
          </a:solidFill>
          <a:latin typeface="+mn-lt"/>
        </a:defRPr>
      </a:lvl7pPr>
      <a:lvl8pPr marL="2349500" indent="-184150" algn="l" rtl="0" fontAlgn="base">
        <a:lnSpc>
          <a:spcPct val="90000"/>
        </a:lnSpc>
        <a:spcBef>
          <a:spcPct val="15000"/>
        </a:spcBef>
        <a:spcAft>
          <a:spcPct val="0"/>
        </a:spcAft>
        <a:buClr>
          <a:schemeClr val="folHlink"/>
        </a:buClr>
        <a:buChar char="›"/>
        <a:defRPr sz="1600">
          <a:solidFill>
            <a:schemeClr val="tx1"/>
          </a:solidFill>
          <a:latin typeface="+mn-lt"/>
        </a:defRPr>
      </a:lvl8pPr>
      <a:lvl9pPr marL="2806700" indent="-184150" algn="l" rtl="0" fontAlgn="base">
        <a:lnSpc>
          <a:spcPct val="90000"/>
        </a:lnSpc>
        <a:spcBef>
          <a:spcPct val="15000"/>
        </a:spcBef>
        <a:spcAft>
          <a:spcPct val="0"/>
        </a:spcAft>
        <a:buClr>
          <a:schemeClr val="folHlink"/>
        </a:buClr>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8.xml"/><Relationship Id="rId1" Type="http://schemas.openxmlformats.org/officeDocument/2006/relationships/themeOverride" Target="../theme/themeOverride1.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5.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5.xml"/><Relationship Id="rId1" Type="http://schemas.openxmlformats.org/officeDocument/2006/relationships/slideLayout" Target="../slideLayouts/slideLayout18.xml"/><Relationship Id="rId5" Type="http://schemas.openxmlformats.org/officeDocument/2006/relationships/image" Target="../media/image11.jpeg"/><Relationship Id="rId4" Type="http://schemas.openxmlformats.org/officeDocument/2006/relationships/image" Target="../media/image16.jpeg"/></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6.xml"/><Relationship Id="rId1" Type="http://schemas.openxmlformats.org/officeDocument/2006/relationships/slideLayout" Target="../slideLayouts/slideLayout18.xml"/><Relationship Id="rId5" Type="http://schemas.openxmlformats.org/officeDocument/2006/relationships/image" Target="../media/image19.jpeg"/><Relationship Id="rId4" Type="http://schemas.openxmlformats.org/officeDocument/2006/relationships/image" Target="../media/image18.jpeg"/></Relationships>
</file>

<file path=ppt/slides/_rels/slide1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emf"/><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showMasterSp="0" showMasterPhAnim="0">
  <p:cSld>
    <p:bg>
      <p:bgPr>
        <a:solidFill>
          <a:schemeClr val="bg1"/>
        </a:solidFill>
        <a:effectLst/>
      </p:bgPr>
    </p:bg>
    <p:spTree>
      <p:nvGrpSpPr>
        <p:cNvPr id="1" name=""/>
        <p:cNvGrpSpPr/>
        <p:nvPr/>
      </p:nvGrpSpPr>
      <p:grpSpPr>
        <a:xfrm>
          <a:off x="0" y="0"/>
          <a:ext cx="0" cy="0"/>
          <a:chOff x="0" y="0"/>
          <a:chExt cx="0" cy="0"/>
        </a:xfrm>
      </p:grpSpPr>
      <p:sp>
        <p:nvSpPr>
          <p:cNvPr id="5122" name="Freeform 3"/>
          <p:cNvSpPr>
            <a:spLocks/>
          </p:cNvSpPr>
          <p:nvPr/>
        </p:nvSpPr>
        <p:spPr bwMode="auto">
          <a:xfrm>
            <a:off x="152400" y="147638"/>
            <a:ext cx="8842375" cy="4195762"/>
          </a:xfrm>
          <a:custGeom>
            <a:avLst/>
            <a:gdLst>
              <a:gd name="T0" fmla="*/ 0 w 5570"/>
              <a:gd name="T1" fmla="*/ 0 h 2643"/>
              <a:gd name="T2" fmla="*/ 0 w 5570"/>
              <a:gd name="T3" fmla="*/ 2147483647 h 2643"/>
              <a:gd name="T4" fmla="*/ 2147483647 w 5570"/>
              <a:gd name="T5" fmla="*/ 2147483647 h 2643"/>
              <a:gd name="T6" fmla="*/ 2147483647 w 5570"/>
              <a:gd name="T7" fmla="*/ 2147483647 h 2643"/>
              <a:gd name="T8" fmla="*/ 2147483647 w 5570"/>
              <a:gd name="T9" fmla="*/ 2147483647 h 2643"/>
              <a:gd name="T10" fmla="*/ 0 w 5570"/>
              <a:gd name="T11" fmla="*/ 0 h 2643"/>
              <a:gd name="T12" fmla="*/ 0 60000 65536"/>
              <a:gd name="T13" fmla="*/ 0 60000 65536"/>
              <a:gd name="T14" fmla="*/ 0 60000 65536"/>
              <a:gd name="T15" fmla="*/ 0 60000 65536"/>
              <a:gd name="T16" fmla="*/ 0 60000 65536"/>
              <a:gd name="T17" fmla="*/ 0 60000 65536"/>
              <a:gd name="T18" fmla="*/ 0 w 5570"/>
              <a:gd name="T19" fmla="*/ 0 h 2643"/>
              <a:gd name="T20" fmla="*/ 5570 w 5570"/>
              <a:gd name="T21" fmla="*/ 2643 h 2643"/>
            </a:gdLst>
            <a:ahLst/>
            <a:cxnLst>
              <a:cxn ang="T12">
                <a:pos x="T0" y="T1"/>
              </a:cxn>
              <a:cxn ang="T13">
                <a:pos x="T2" y="T3"/>
              </a:cxn>
              <a:cxn ang="T14">
                <a:pos x="T4" y="T5"/>
              </a:cxn>
              <a:cxn ang="T15">
                <a:pos x="T6" y="T7"/>
              </a:cxn>
              <a:cxn ang="T16">
                <a:pos x="T8" y="T9"/>
              </a:cxn>
              <a:cxn ang="T17">
                <a:pos x="T10" y="T11"/>
              </a:cxn>
            </a:cxnLst>
            <a:rect l="T18" t="T19" r="T20" b="T21"/>
            <a:pathLst>
              <a:path w="5570" h="2643">
                <a:moveTo>
                  <a:pt x="0" y="0"/>
                </a:moveTo>
                <a:lnTo>
                  <a:pt x="0" y="2643"/>
                </a:lnTo>
                <a:lnTo>
                  <a:pt x="5570" y="2643"/>
                </a:lnTo>
                <a:lnTo>
                  <a:pt x="5569" y="331"/>
                </a:lnTo>
                <a:lnTo>
                  <a:pt x="5377" y="1"/>
                </a:lnTo>
                <a:lnTo>
                  <a:pt x="0" y="0"/>
                </a:lnTo>
                <a:close/>
              </a:path>
            </a:pathLst>
          </a:custGeom>
          <a:gradFill rotWithShape="1">
            <a:gsLst>
              <a:gs pos="0">
                <a:srgbClr val="FFFFFF"/>
              </a:gs>
              <a:gs pos="100000">
                <a:srgbClr val="C9CAC8">
                  <a:alpha val="73000"/>
                </a:srgbClr>
              </a:gs>
            </a:gsLst>
            <a:lin ang="5400000" scaled="1"/>
          </a:gradFill>
          <a:ln w="9525" cap="flat" cmpd="sng">
            <a:noFill/>
            <a:prstDash val="solid"/>
            <a:round/>
            <a:headEnd type="none" w="med" len="med"/>
            <a:tailEnd type="none" w="med" len="med"/>
          </a:ln>
        </p:spPr>
        <p:txBody>
          <a:bodyPr wrap="none" anchor="ctr"/>
          <a:lstStyle/>
          <a:p>
            <a:endParaRPr lang="en-US"/>
          </a:p>
        </p:txBody>
      </p:sp>
      <p:pic>
        <p:nvPicPr>
          <p:cNvPr id="5123" name="Picture 4" descr="Sibson Cover 2"/>
          <p:cNvPicPr>
            <a:picLocks noChangeAspect="1" noChangeArrowheads="1"/>
          </p:cNvPicPr>
          <p:nvPr/>
        </p:nvPicPr>
        <p:blipFill>
          <a:blip r:embed="rId4" cstate="print"/>
          <a:srcRect/>
          <a:stretch>
            <a:fillRect/>
          </a:stretch>
        </p:blipFill>
        <p:spPr bwMode="auto">
          <a:xfrm>
            <a:off x="152400" y="5791200"/>
            <a:ext cx="8832850" cy="914400"/>
          </a:xfrm>
          <a:prstGeom prst="rect">
            <a:avLst/>
          </a:prstGeom>
          <a:noFill/>
          <a:ln w="9525">
            <a:noFill/>
            <a:miter lim="800000"/>
            <a:headEnd/>
            <a:tailEnd/>
          </a:ln>
        </p:spPr>
      </p:pic>
      <p:sp>
        <p:nvSpPr>
          <p:cNvPr id="5124" name="Rectangle 5"/>
          <p:cNvSpPr>
            <a:spLocks noGrp="1" noChangeArrowheads="1"/>
          </p:cNvSpPr>
          <p:nvPr>
            <p:ph type="ctrTitle" idx="4294967295"/>
          </p:nvPr>
        </p:nvSpPr>
        <p:spPr>
          <a:xfrm>
            <a:off x="585788" y="1098550"/>
            <a:ext cx="8153400" cy="1143000"/>
          </a:xfrm>
        </p:spPr>
        <p:txBody>
          <a:bodyPr/>
          <a:lstStyle/>
          <a:p>
            <a:pPr eaLnBrk="1" hangingPunct="1"/>
            <a:r>
              <a:rPr lang="en-US" sz="2800" smtClean="0"/>
              <a:t>RESETTING STAFF PERFORMANCE MANAGEMENT</a:t>
            </a:r>
          </a:p>
        </p:txBody>
      </p:sp>
      <p:sp>
        <p:nvSpPr>
          <p:cNvPr id="5125" name="Rectangle 6"/>
          <p:cNvSpPr>
            <a:spLocks noGrp="1" noChangeArrowheads="1"/>
          </p:cNvSpPr>
          <p:nvPr>
            <p:ph type="subTitle" idx="4294967295"/>
          </p:nvPr>
        </p:nvSpPr>
        <p:spPr>
          <a:xfrm>
            <a:off x="596900" y="2335213"/>
            <a:ext cx="8077200" cy="1054100"/>
          </a:xfrm>
        </p:spPr>
        <p:txBody>
          <a:bodyPr/>
          <a:lstStyle/>
          <a:p>
            <a:pPr marL="0" indent="0" eaLnBrk="1" hangingPunct="1">
              <a:buFont typeface="Wingdings" pitchFamily="34" charset="2"/>
              <a:buNone/>
            </a:pPr>
            <a:r>
              <a:rPr lang="en-US" sz="2200" b="1" smtClean="0"/>
              <a:t>Information for Staff</a:t>
            </a:r>
          </a:p>
          <a:p>
            <a:pPr marL="0" indent="0" eaLnBrk="1" hangingPunct="1">
              <a:buFont typeface="Wingdings" pitchFamily="34" charset="2"/>
              <a:buNone/>
            </a:pPr>
            <a:r>
              <a:rPr lang="en-US" sz="1800" smtClean="0"/>
              <a:t>Spring 2010</a:t>
            </a:r>
          </a:p>
        </p:txBody>
      </p:sp>
      <p:sp>
        <p:nvSpPr>
          <p:cNvPr id="5126" name="Text Box 7"/>
          <p:cNvSpPr txBox="1">
            <a:spLocks noChangeArrowheads="1"/>
          </p:cNvSpPr>
          <p:nvPr/>
        </p:nvSpPr>
        <p:spPr bwMode="auto">
          <a:xfrm>
            <a:off x="587375" y="4114800"/>
            <a:ext cx="6089650" cy="201613"/>
          </a:xfrm>
          <a:prstGeom prst="rect">
            <a:avLst/>
          </a:prstGeom>
          <a:noFill/>
          <a:ln w="6350">
            <a:noFill/>
            <a:miter lim="800000"/>
            <a:headEnd/>
            <a:tailEnd/>
          </a:ln>
        </p:spPr>
        <p:txBody>
          <a:bodyPr wrap="none">
            <a:spAutoFit/>
          </a:bodyPr>
          <a:lstStyle/>
          <a:p>
            <a:r>
              <a:rPr lang="en-US" sz="800">
                <a:solidFill>
                  <a:srgbClr val="616365"/>
                </a:solidFill>
              </a:rPr>
              <a:t>Copyright ©2010 by The Segal Group, Inc., parent of The Segal Company and its Sibson Consulting Division. All Rights Reserved.</a:t>
            </a:r>
          </a:p>
        </p:txBody>
      </p:sp>
      <p:pic>
        <p:nvPicPr>
          <p:cNvPr id="5127" name="Picture 9" descr="northeastern cover"/>
          <p:cNvPicPr>
            <a:picLocks noChangeAspect="1" noChangeArrowheads="1"/>
          </p:cNvPicPr>
          <p:nvPr/>
        </p:nvPicPr>
        <p:blipFill>
          <a:blip r:embed="rId5" cstate="print"/>
          <a:srcRect/>
          <a:stretch>
            <a:fillRect/>
          </a:stretch>
        </p:blipFill>
        <p:spPr bwMode="auto">
          <a:xfrm>
            <a:off x="161925" y="4491038"/>
            <a:ext cx="8961438" cy="1243012"/>
          </a:xfrm>
          <a:prstGeom prst="rect">
            <a:avLst/>
          </a:prstGeom>
          <a:noFill/>
          <a:ln w="9525">
            <a:noFill/>
            <a:miter lim="800000"/>
            <a:headEnd/>
            <a:tailEnd/>
          </a:ln>
        </p:spPr>
      </p:pic>
      <p:pic>
        <p:nvPicPr>
          <p:cNvPr id="5128" name="Picture 10" descr="NortheasternUniv-w-Seal-Red"/>
          <p:cNvPicPr>
            <a:picLocks noChangeAspect="1" noChangeArrowheads="1"/>
          </p:cNvPicPr>
          <p:nvPr/>
        </p:nvPicPr>
        <p:blipFill>
          <a:blip r:embed="rId6" cstate="print"/>
          <a:srcRect/>
          <a:stretch>
            <a:fillRect/>
          </a:stretch>
        </p:blipFill>
        <p:spPr bwMode="auto">
          <a:xfrm>
            <a:off x="366713" y="203200"/>
            <a:ext cx="4441825" cy="646113"/>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1"/>
          <p:cNvSpPr txBox="1">
            <a:spLocks noGrp="1"/>
          </p:cNvSpPr>
          <p:nvPr/>
        </p:nvSpPr>
        <p:spPr bwMode="gray">
          <a:xfrm>
            <a:off x="7178675" y="6550025"/>
            <a:ext cx="1905000" cy="304800"/>
          </a:xfrm>
          <a:prstGeom prst="rect">
            <a:avLst/>
          </a:prstGeom>
          <a:noFill/>
          <a:ln w="9525">
            <a:noFill/>
            <a:miter lim="800000"/>
            <a:headEnd/>
            <a:tailEnd/>
          </a:ln>
        </p:spPr>
        <p:txBody>
          <a:bodyPr anchor="b"/>
          <a:lstStyle/>
          <a:p>
            <a:pPr algn="r">
              <a:lnSpc>
                <a:spcPct val="100000"/>
              </a:lnSpc>
              <a:spcBef>
                <a:spcPct val="0"/>
              </a:spcBef>
            </a:pPr>
            <a:fld id="{1D6C6861-DAC8-4C62-A55C-61BA57BD46B7}" type="slidenum">
              <a:rPr lang="en-US" sz="1200"/>
              <a:pPr algn="r">
                <a:lnSpc>
                  <a:spcPct val="100000"/>
                </a:lnSpc>
                <a:spcBef>
                  <a:spcPct val="0"/>
                </a:spcBef>
              </a:pPr>
              <a:t>9</a:t>
            </a:fld>
            <a:endParaRPr lang="en-US" sz="1200"/>
          </a:p>
        </p:txBody>
      </p:sp>
      <p:sp>
        <p:nvSpPr>
          <p:cNvPr id="14339" name="Slide Number Placeholder 1"/>
          <p:cNvSpPr txBox="1">
            <a:spLocks noGrp="1"/>
          </p:cNvSpPr>
          <p:nvPr/>
        </p:nvSpPr>
        <p:spPr bwMode="auto">
          <a:xfrm>
            <a:off x="7178675" y="6553200"/>
            <a:ext cx="1905000" cy="304800"/>
          </a:xfrm>
          <a:prstGeom prst="rect">
            <a:avLst/>
          </a:prstGeom>
          <a:noFill/>
          <a:ln w="9525">
            <a:noFill/>
            <a:miter lim="800000"/>
            <a:headEnd/>
            <a:tailEnd/>
          </a:ln>
        </p:spPr>
        <p:txBody>
          <a:bodyPr anchor="b"/>
          <a:lstStyle/>
          <a:p>
            <a:pPr algn="r">
              <a:lnSpc>
                <a:spcPct val="100000"/>
              </a:lnSpc>
              <a:spcBef>
                <a:spcPct val="0"/>
              </a:spcBef>
            </a:pPr>
            <a:fld id="{D0605F68-4064-4F28-806B-30937303E011}" type="slidenum">
              <a:rPr lang="en-US" sz="1200"/>
              <a:pPr algn="r">
                <a:lnSpc>
                  <a:spcPct val="100000"/>
                </a:lnSpc>
                <a:spcBef>
                  <a:spcPct val="0"/>
                </a:spcBef>
              </a:pPr>
              <a:t>9</a:t>
            </a:fld>
            <a:endParaRPr lang="en-US" sz="1200"/>
          </a:p>
        </p:txBody>
      </p:sp>
      <p:sp>
        <p:nvSpPr>
          <p:cNvPr id="14340" name="Rectangle 2"/>
          <p:cNvSpPr>
            <a:spLocks noGrp="1" noChangeArrowheads="1"/>
          </p:cNvSpPr>
          <p:nvPr>
            <p:ph type="title" idx="4294967295"/>
          </p:nvPr>
        </p:nvSpPr>
        <p:spPr/>
        <p:txBody>
          <a:bodyPr/>
          <a:lstStyle/>
          <a:p>
            <a:pPr eaLnBrk="1" hangingPunct="1"/>
            <a:r>
              <a:rPr lang="en-US" smtClean="0"/>
              <a:t>New Staff Performance Rating Definitions </a:t>
            </a:r>
            <a:r>
              <a:rPr lang="en-US" sz="1800" b="0" i="1" smtClean="0"/>
              <a:t>continued</a:t>
            </a:r>
            <a:endParaRPr lang="en-US" smtClean="0">
              <a:solidFill>
                <a:schemeClr val="folHlink"/>
              </a:solidFill>
            </a:endParaRPr>
          </a:p>
        </p:txBody>
      </p:sp>
      <p:graphicFrame>
        <p:nvGraphicFramePr>
          <p:cNvPr id="14360" name="Group 24"/>
          <p:cNvGraphicFramePr>
            <a:graphicFrameLocks noGrp="1"/>
          </p:cNvGraphicFramePr>
          <p:nvPr/>
        </p:nvGraphicFramePr>
        <p:xfrm>
          <a:off x="423863" y="1412875"/>
          <a:ext cx="8583612" cy="4748784"/>
        </p:xfrm>
        <a:graphic>
          <a:graphicData uri="http://schemas.openxmlformats.org/drawingml/2006/table">
            <a:tbl>
              <a:tblPr/>
              <a:tblGrid>
                <a:gridCol w="1279525"/>
                <a:gridCol w="7304087"/>
              </a:tblGrid>
              <a:tr h="257175">
                <a:tc gridSpan="2">
                  <a:txBody>
                    <a:bodyPr/>
                    <a:lstStyle/>
                    <a:p>
                      <a:pPr marL="176213" marR="0" lvl="0" indent="-176213" algn="ctr" defTabSz="914400" rtl="0" eaLnBrk="1" fontAlgn="base" latinLnBrk="0" hangingPunct="1">
                        <a:lnSpc>
                          <a:spcPct val="85000"/>
                        </a:lnSpc>
                        <a:spcBef>
                          <a:spcPct val="35000"/>
                        </a:spcBef>
                        <a:spcAft>
                          <a:spcPct val="0"/>
                        </a:spcAft>
                        <a:buClr>
                          <a:schemeClr val="folHlink"/>
                        </a:buClr>
                        <a:buSzTx/>
                        <a:buFont typeface="Symbol" pitchFamily="18" charset="2"/>
                        <a:buNone/>
                        <a:tabLst/>
                      </a:pPr>
                      <a:r>
                        <a:rPr kumimoji="0" lang="en-US" sz="1000" b="1" i="0" u="none" strike="noStrike" cap="none" normalizeH="0" baseline="0" smtClean="0">
                          <a:ln>
                            <a:noFill/>
                          </a:ln>
                          <a:solidFill>
                            <a:schemeClr val="bg1"/>
                          </a:solidFill>
                          <a:effectLst/>
                          <a:latin typeface="Arial" charset="0"/>
                        </a:rPr>
                        <a:t>CONSISTENTLY EXCEEDS EXPECTATIONS</a:t>
                      </a:r>
                    </a:p>
                  </a:txBody>
                  <a:tcPr marT="64008" marB="64008"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rgbClr val="0098DB"/>
                    </a:solidFill>
                  </a:tcPr>
                </a:tc>
                <a:tc hMerge="1">
                  <a:txBody>
                    <a:bodyPr/>
                    <a:lstStyle/>
                    <a:p>
                      <a:endParaRPr lang="en-US"/>
                    </a:p>
                  </a:txBody>
                  <a:tcPr/>
                </a:tc>
              </a:tr>
              <a:tr h="330200">
                <a:tc>
                  <a:txBody>
                    <a:bodyPr/>
                    <a:lstStyle/>
                    <a:p>
                      <a:pPr marL="0" marR="0" lvl="0" indent="0" algn="l" defTabSz="914400" rtl="0" eaLnBrk="1" fontAlgn="base" latinLnBrk="0" hangingPunct="1">
                        <a:lnSpc>
                          <a:spcPct val="85000"/>
                        </a:lnSpc>
                        <a:spcBef>
                          <a:spcPct val="35000"/>
                        </a:spcBef>
                        <a:spcAft>
                          <a:spcPct val="0"/>
                        </a:spcAft>
                        <a:buClr>
                          <a:schemeClr val="folHlink"/>
                        </a:buClr>
                        <a:buSzTx/>
                        <a:buFont typeface="Symbol" pitchFamily="18" charset="2"/>
                        <a:buNone/>
                        <a:tabLst/>
                      </a:pPr>
                      <a:r>
                        <a:rPr kumimoji="0" lang="en-US" sz="1000" b="1" i="0" u="none" strike="noStrike" cap="none" normalizeH="0" baseline="0" smtClean="0">
                          <a:ln>
                            <a:noFill/>
                          </a:ln>
                          <a:solidFill>
                            <a:schemeClr val="tx1"/>
                          </a:solidFill>
                          <a:effectLst/>
                          <a:latin typeface="Arial" charset="0"/>
                        </a:rPr>
                        <a:t>As Applied to Major Responsibility Areas</a:t>
                      </a:r>
                    </a:p>
                  </a:txBody>
                  <a:tcPr marT="64008" marB="64008"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alpha val="50195"/>
                      </a:schemeClr>
                    </a:solidFill>
                  </a:tcPr>
                </a:tc>
                <a:tc>
                  <a:txBody>
                    <a:bodyPr/>
                    <a:lstStyle/>
                    <a:p>
                      <a:pPr marL="1588" marR="0" lvl="0" indent="0" algn="l" defTabSz="914400" rtl="0" eaLnBrk="1" fontAlgn="base" latinLnBrk="0" hangingPunct="1">
                        <a:lnSpc>
                          <a:spcPct val="85000"/>
                        </a:lnSpc>
                        <a:spcBef>
                          <a:spcPct val="5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rPr>
                        <a:t>Clearly and consistently exceeds established expectations for major responsibility area(s), in terms of quality, timeliness, processes, results, etc. Takes the initiative in organizing, prioritizing and solving problems and makes appropriate decisions to reach a satisfactory conclusion, especially in complex or unprecedented situations. Demonstrates a strong commitment to the highest standards of quality and effectiveness, and expects the same of others. Develops and maintains effective customer and colleague relationships, as appropriate for the role, anticipating and responding to their needs in an exemplary manner. Consistently exhibits mastery of knowledge, skills and competencies and is considered a role model of excellence for others.</a:t>
                      </a:r>
                    </a:p>
                  </a:txBody>
                  <a:tcPr marT="64008" marB="64008"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alpha val="50195"/>
                      </a:schemeClr>
                    </a:solidFill>
                  </a:tcPr>
                </a:tc>
              </a:tr>
              <a:tr h="938213">
                <a:tc>
                  <a:txBody>
                    <a:bodyPr/>
                    <a:lstStyle/>
                    <a:p>
                      <a:pPr marL="0" marR="0" lvl="0" indent="0" algn="l" defTabSz="914400" rtl="0" eaLnBrk="1" fontAlgn="base" latinLnBrk="0" hangingPunct="1">
                        <a:lnSpc>
                          <a:spcPct val="85000"/>
                        </a:lnSpc>
                        <a:spcBef>
                          <a:spcPct val="35000"/>
                        </a:spcBef>
                        <a:spcAft>
                          <a:spcPct val="0"/>
                        </a:spcAft>
                        <a:buClr>
                          <a:schemeClr val="folHlink"/>
                        </a:buClr>
                        <a:buSzTx/>
                        <a:buFont typeface="Symbol" pitchFamily="18" charset="2"/>
                        <a:buNone/>
                        <a:tabLst/>
                      </a:pPr>
                      <a:r>
                        <a:rPr kumimoji="0" lang="en-US" sz="1000" b="1" i="0" u="none" strike="noStrike" cap="none" normalizeH="0" baseline="0" smtClean="0">
                          <a:ln>
                            <a:noFill/>
                          </a:ln>
                          <a:solidFill>
                            <a:schemeClr val="tx1"/>
                          </a:solidFill>
                          <a:effectLst/>
                          <a:latin typeface="Arial" charset="0"/>
                        </a:rPr>
                        <a:t>As Applied to the Overall Rating</a:t>
                      </a:r>
                    </a:p>
                    <a:p>
                      <a:pPr marL="0" marR="0" lvl="0" indent="0" algn="l" defTabSz="914400" rtl="0" eaLnBrk="1" fontAlgn="base" latinLnBrk="0" hangingPunct="1">
                        <a:lnSpc>
                          <a:spcPct val="85000"/>
                        </a:lnSpc>
                        <a:spcBef>
                          <a:spcPct val="35000"/>
                        </a:spcBef>
                        <a:spcAft>
                          <a:spcPct val="0"/>
                        </a:spcAft>
                        <a:buClr>
                          <a:schemeClr val="folHlink"/>
                        </a:buClr>
                        <a:buSzTx/>
                        <a:buFont typeface="Symbol" pitchFamily="18" charset="2"/>
                        <a:buNone/>
                        <a:tabLst/>
                      </a:pPr>
                      <a:r>
                        <a:rPr kumimoji="0" lang="en-US" sz="1000" b="0" i="1" u="none" strike="noStrike" cap="none" normalizeH="0" baseline="0" smtClean="0">
                          <a:ln>
                            <a:noFill/>
                          </a:ln>
                          <a:solidFill>
                            <a:schemeClr val="tx1"/>
                          </a:solidFill>
                          <a:effectLst/>
                          <a:latin typeface="Arial" charset="0"/>
                        </a:rPr>
                        <a:t>(All elements must be achieved for the rating to apply)</a:t>
                      </a:r>
                    </a:p>
                  </a:txBody>
                  <a:tcPr marT="64008" marB="64008"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rgbClr val="91D8AE">
                        <a:alpha val="50195"/>
                      </a:srgbClr>
                    </a:solidFill>
                  </a:tcPr>
                </a:tc>
                <a:tc>
                  <a:txBody>
                    <a:bodyPr/>
                    <a:lstStyle/>
                    <a:p>
                      <a:pPr marL="119063" marR="0" lvl="0" indent="-119063" algn="l" defTabSz="914400" rtl="0" eaLnBrk="1" fontAlgn="base" latinLnBrk="0" hangingPunct="1">
                        <a:lnSpc>
                          <a:spcPct val="85000"/>
                        </a:lnSpc>
                        <a:spcBef>
                          <a:spcPct val="35000"/>
                        </a:spcBef>
                        <a:spcAft>
                          <a:spcPct val="0"/>
                        </a:spcAft>
                        <a:buClr>
                          <a:schemeClr val="folHlink"/>
                        </a:buClr>
                        <a:buSzTx/>
                        <a:buFont typeface="Symbol" pitchFamily="18" charset="2"/>
                        <a:buChar char="·"/>
                        <a:tabLst/>
                      </a:pPr>
                      <a:r>
                        <a:rPr kumimoji="0" lang="en-US" sz="1000" b="0" i="0" u="none" strike="noStrike" cap="none" normalizeH="0" baseline="0" smtClean="0">
                          <a:ln>
                            <a:noFill/>
                          </a:ln>
                          <a:solidFill>
                            <a:schemeClr val="tx1"/>
                          </a:solidFill>
                          <a:effectLst/>
                          <a:latin typeface="Arial" charset="0"/>
                        </a:rPr>
                        <a:t>Clearly and consistently exceeds all job expectations in an exemplary manner. Contributes significantly to the broader goals of the department/function and/or Northeastern. </a:t>
                      </a:r>
                      <a:r>
                        <a:rPr kumimoji="0" lang="en-US" sz="1000" b="0" i="1" u="none" strike="noStrike" cap="none" normalizeH="0" baseline="0" smtClean="0">
                          <a:ln>
                            <a:noFill/>
                          </a:ln>
                          <a:solidFill>
                            <a:schemeClr val="tx1"/>
                          </a:solidFill>
                          <a:effectLst/>
                          <a:latin typeface="Arial" charset="0"/>
                        </a:rPr>
                        <a:t>AND</a:t>
                      </a:r>
                      <a:endParaRPr kumimoji="0" lang="en-US" sz="1000" b="0" i="0" u="none" strike="noStrike" cap="none" normalizeH="0" baseline="0" smtClean="0">
                        <a:ln>
                          <a:noFill/>
                        </a:ln>
                        <a:solidFill>
                          <a:schemeClr val="tx1"/>
                        </a:solidFill>
                        <a:effectLst/>
                        <a:latin typeface="Arial" charset="0"/>
                      </a:endParaRPr>
                    </a:p>
                    <a:p>
                      <a:pPr marL="119063" marR="0" lvl="0" indent="-119063" algn="l" defTabSz="914400" rtl="0" eaLnBrk="1" fontAlgn="base" latinLnBrk="0" hangingPunct="1">
                        <a:lnSpc>
                          <a:spcPct val="85000"/>
                        </a:lnSpc>
                        <a:spcBef>
                          <a:spcPct val="35000"/>
                        </a:spcBef>
                        <a:spcAft>
                          <a:spcPct val="0"/>
                        </a:spcAft>
                        <a:buClr>
                          <a:schemeClr val="folHlink"/>
                        </a:buClr>
                        <a:buSzTx/>
                        <a:buFont typeface="Symbol" pitchFamily="18" charset="2"/>
                        <a:buChar char="·"/>
                        <a:tabLst/>
                      </a:pPr>
                      <a:r>
                        <a:rPr kumimoji="0" lang="en-US" sz="1000" b="0" i="0" u="none" strike="noStrike" cap="none" normalizeH="0" baseline="0" smtClean="0">
                          <a:ln>
                            <a:noFill/>
                          </a:ln>
                          <a:solidFill>
                            <a:schemeClr val="tx1"/>
                          </a:solidFill>
                          <a:effectLst/>
                          <a:latin typeface="Arial" charset="0"/>
                        </a:rPr>
                        <a:t>Is consistently proactive in collaborating with and identifying implications of working with other departments/functions. </a:t>
                      </a:r>
                      <a:r>
                        <a:rPr kumimoji="0" lang="en-US" sz="1000" b="0" i="1" u="none" strike="noStrike" cap="none" normalizeH="0" baseline="0" smtClean="0">
                          <a:ln>
                            <a:noFill/>
                          </a:ln>
                          <a:solidFill>
                            <a:schemeClr val="tx1"/>
                          </a:solidFill>
                          <a:effectLst/>
                          <a:latin typeface="Arial" charset="0"/>
                        </a:rPr>
                        <a:t>AND</a:t>
                      </a:r>
                      <a:endParaRPr kumimoji="0" lang="en-US" sz="1000" b="0" i="0" u="none" strike="noStrike" cap="none" normalizeH="0" baseline="0" smtClean="0">
                        <a:ln>
                          <a:noFill/>
                        </a:ln>
                        <a:solidFill>
                          <a:schemeClr val="tx1"/>
                        </a:solidFill>
                        <a:effectLst/>
                        <a:latin typeface="Arial" charset="0"/>
                      </a:endParaRPr>
                    </a:p>
                    <a:p>
                      <a:pPr marL="119063" marR="0" lvl="0" indent="-119063" algn="l" defTabSz="914400" rtl="0" eaLnBrk="1" fontAlgn="base" latinLnBrk="0" hangingPunct="1">
                        <a:lnSpc>
                          <a:spcPct val="85000"/>
                        </a:lnSpc>
                        <a:spcBef>
                          <a:spcPct val="35000"/>
                        </a:spcBef>
                        <a:spcAft>
                          <a:spcPct val="0"/>
                        </a:spcAft>
                        <a:buClr>
                          <a:schemeClr val="folHlink"/>
                        </a:buClr>
                        <a:buSzTx/>
                        <a:buFont typeface="Symbol" pitchFamily="18" charset="2"/>
                        <a:buChar char="·"/>
                        <a:tabLst/>
                      </a:pPr>
                      <a:r>
                        <a:rPr kumimoji="0" lang="en-US" sz="1000" b="0" i="0" u="none" strike="noStrike" cap="none" normalizeH="0" baseline="0" smtClean="0">
                          <a:ln>
                            <a:noFill/>
                          </a:ln>
                          <a:solidFill>
                            <a:schemeClr val="tx1"/>
                          </a:solidFill>
                          <a:effectLst/>
                          <a:latin typeface="Arial" charset="0"/>
                        </a:rPr>
                        <a:t>Develops new and maintains existing working relationships with other employees across and outside (if applicable) of the University, and effectively utilizes those networks to enhance performance of self and others. </a:t>
                      </a:r>
                      <a:r>
                        <a:rPr kumimoji="0" lang="en-US" sz="1000" b="0" i="1" u="none" strike="noStrike" cap="none" normalizeH="0" baseline="0" smtClean="0">
                          <a:ln>
                            <a:noFill/>
                          </a:ln>
                          <a:solidFill>
                            <a:schemeClr val="tx1"/>
                          </a:solidFill>
                          <a:effectLst/>
                          <a:latin typeface="Arial" charset="0"/>
                        </a:rPr>
                        <a:t>AND</a:t>
                      </a:r>
                      <a:endParaRPr kumimoji="0" lang="en-US" sz="1000" b="0" i="0" u="none" strike="noStrike" cap="none" normalizeH="0" baseline="0" smtClean="0">
                        <a:ln>
                          <a:noFill/>
                        </a:ln>
                        <a:solidFill>
                          <a:schemeClr val="tx1"/>
                        </a:solidFill>
                        <a:effectLst/>
                        <a:latin typeface="Arial" charset="0"/>
                      </a:endParaRPr>
                    </a:p>
                    <a:p>
                      <a:pPr marL="119063" marR="0" lvl="0" indent="-119063" algn="l" defTabSz="914400" rtl="0" eaLnBrk="1" fontAlgn="base" latinLnBrk="0" hangingPunct="1">
                        <a:lnSpc>
                          <a:spcPct val="85000"/>
                        </a:lnSpc>
                        <a:spcBef>
                          <a:spcPct val="35000"/>
                        </a:spcBef>
                        <a:spcAft>
                          <a:spcPct val="0"/>
                        </a:spcAft>
                        <a:buClr>
                          <a:schemeClr val="folHlink"/>
                        </a:buClr>
                        <a:buSzTx/>
                        <a:buFont typeface="Symbol" pitchFamily="18" charset="2"/>
                        <a:buChar char="·"/>
                        <a:tabLst/>
                      </a:pPr>
                      <a:r>
                        <a:rPr kumimoji="0" lang="en-US" sz="1000" b="0" i="0" u="none" strike="noStrike" cap="none" normalizeH="0" baseline="0" smtClean="0">
                          <a:ln>
                            <a:noFill/>
                          </a:ln>
                          <a:solidFill>
                            <a:schemeClr val="tx1"/>
                          </a:solidFill>
                          <a:effectLst/>
                          <a:latin typeface="Arial" charset="0"/>
                        </a:rPr>
                        <a:t>Takes initiative in organizing, prioritizing and solving problems, and makes appropriate decisions to reach a satisfactory conclusion, especially in complex or unprecedented situations. </a:t>
                      </a:r>
                      <a:r>
                        <a:rPr kumimoji="0" lang="en-US" sz="1000" b="0" i="1" u="none" strike="noStrike" cap="none" normalizeH="0" baseline="0" smtClean="0">
                          <a:ln>
                            <a:noFill/>
                          </a:ln>
                          <a:solidFill>
                            <a:schemeClr val="tx1"/>
                          </a:solidFill>
                          <a:effectLst/>
                          <a:latin typeface="Arial" charset="0"/>
                        </a:rPr>
                        <a:t>AND</a:t>
                      </a:r>
                    </a:p>
                    <a:p>
                      <a:pPr marL="119063" marR="0" lvl="0" indent="-119063" algn="l" defTabSz="914400" rtl="0" eaLnBrk="1" fontAlgn="base" latinLnBrk="0" hangingPunct="1">
                        <a:lnSpc>
                          <a:spcPct val="85000"/>
                        </a:lnSpc>
                        <a:spcBef>
                          <a:spcPct val="35000"/>
                        </a:spcBef>
                        <a:spcAft>
                          <a:spcPct val="0"/>
                        </a:spcAft>
                        <a:buClr>
                          <a:schemeClr val="folHlink"/>
                        </a:buClr>
                        <a:buSzTx/>
                        <a:buFont typeface="Symbol" pitchFamily="18" charset="2"/>
                        <a:buChar char="·"/>
                        <a:tabLst/>
                      </a:pPr>
                      <a:r>
                        <a:rPr kumimoji="0" lang="en-US" sz="1000" b="0" i="0" u="none" strike="noStrike" cap="none" normalizeH="0" baseline="0" smtClean="0">
                          <a:ln>
                            <a:noFill/>
                          </a:ln>
                          <a:solidFill>
                            <a:schemeClr val="tx1"/>
                          </a:solidFill>
                          <a:effectLst/>
                          <a:latin typeface="Arial" charset="0"/>
                        </a:rPr>
                        <a:t>Demonstrates a strong commitment to the highest standards of quality and effectiveness, and expects the same of others. </a:t>
                      </a:r>
                      <a:r>
                        <a:rPr kumimoji="0" lang="en-US" sz="1000" b="0" i="1" u="none" strike="noStrike" cap="none" normalizeH="0" baseline="0" smtClean="0">
                          <a:ln>
                            <a:noFill/>
                          </a:ln>
                          <a:solidFill>
                            <a:schemeClr val="tx1"/>
                          </a:solidFill>
                          <a:effectLst/>
                          <a:latin typeface="Arial" charset="0"/>
                        </a:rPr>
                        <a:t>AND</a:t>
                      </a:r>
                    </a:p>
                    <a:p>
                      <a:pPr marL="119063" marR="0" lvl="0" indent="-119063" algn="l" defTabSz="914400" rtl="0" eaLnBrk="1" fontAlgn="base" latinLnBrk="0" hangingPunct="1">
                        <a:lnSpc>
                          <a:spcPct val="85000"/>
                        </a:lnSpc>
                        <a:spcBef>
                          <a:spcPct val="35000"/>
                        </a:spcBef>
                        <a:spcAft>
                          <a:spcPct val="0"/>
                        </a:spcAft>
                        <a:buClr>
                          <a:schemeClr val="folHlink"/>
                        </a:buClr>
                        <a:buSzTx/>
                        <a:buFont typeface="Symbol" pitchFamily="18" charset="2"/>
                        <a:buChar char="·"/>
                        <a:tabLst/>
                      </a:pPr>
                      <a:r>
                        <a:rPr kumimoji="0" lang="en-US" sz="1000" b="0" i="0" u="none" strike="noStrike" cap="none" normalizeH="0" baseline="0" smtClean="0">
                          <a:ln>
                            <a:noFill/>
                          </a:ln>
                          <a:solidFill>
                            <a:schemeClr val="tx1"/>
                          </a:solidFill>
                          <a:effectLst/>
                          <a:latin typeface="Arial" charset="0"/>
                        </a:rPr>
                        <a:t>Consistently keeps customer (internal or external or both) as the focal point of work by anticipating customer perspectives, proactively addressing customer needs and concerns, following up to ensure customer satisfaction, and providing customers with additional support. </a:t>
                      </a:r>
                      <a:r>
                        <a:rPr kumimoji="0" lang="en-US" sz="1000" b="0" i="1" u="none" strike="noStrike" cap="none" normalizeH="0" baseline="0" smtClean="0">
                          <a:ln>
                            <a:noFill/>
                          </a:ln>
                          <a:solidFill>
                            <a:schemeClr val="tx1"/>
                          </a:solidFill>
                          <a:effectLst/>
                          <a:latin typeface="Arial" charset="0"/>
                        </a:rPr>
                        <a:t>AND</a:t>
                      </a:r>
                      <a:endParaRPr kumimoji="0" lang="en-US" sz="1000" b="0" i="0" u="none" strike="noStrike" cap="none" normalizeH="0" baseline="0" smtClean="0">
                        <a:ln>
                          <a:noFill/>
                        </a:ln>
                        <a:solidFill>
                          <a:schemeClr val="tx1"/>
                        </a:solidFill>
                        <a:effectLst/>
                        <a:latin typeface="Arial" charset="0"/>
                      </a:endParaRPr>
                    </a:p>
                    <a:p>
                      <a:pPr marL="119063" marR="0" lvl="0" indent="-119063" algn="l" defTabSz="914400" rtl="0" eaLnBrk="1" fontAlgn="base" latinLnBrk="0" hangingPunct="1">
                        <a:lnSpc>
                          <a:spcPct val="85000"/>
                        </a:lnSpc>
                        <a:spcBef>
                          <a:spcPct val="35000"/>
                        </a:spcBef>
                        <a:spcAft>
                          <a:spcPct val="0"/>
                        </a:spcAft>
                        <a:buClr>
                          <a:schemeClr val="folHlink"/>
                        </a:buClr>
                        <a:buSzTx/>
                        <a:buFont typeface="Symbol" pitchFamily="18" charset="2"/>
                        <a:buChar char="·"/>
                        <a:tabLst/>
                      </a:pPr>
                      <a:r>
                        <a:rPr kumimoji="0" lang="en-US" sz="1000" b="0" i="0" u="none" strike="noStrike" cap="none" normalizeH="0" baseline="0" smtClean="0">
                          <a:ln>
                            <a:noFill/>
                          </a:ln>
                          <a:solidFill>
                            <a:schemeClr val="tx1"/>
                          </a:solidFill>
                          <a:effectLst/>
                          <a:latin typeface="Arial" charset="0"/>
                        </a:rPr>
                        <a:t>Anticipates and takes on additional duties beyond core job with the same degree of seriousness, care and thoroughness as demonstrated in regular job responsibilities. </a:t>
                      </a:r>
                      <a:r>
                        <a:rPr kumimoji="0" lang="en-US" sz="1000" b="0" i="1" u="none" strike="noStrike" cap="none" normalizeH="0" baseline="0" smtClean="0">
                          <a:ln>
                            <a:noFill/>
                          </a:ln>
                          <a:solidFill>
                            <a:schemeClr val="tx1"/>
                          </a:solidFill>
                          <a:effectLst/>
                          <a:latin typeface="Arial" charset="0"/>
                        </a:rPr>
                        <a:t>AND</a:t>
                      </a:r>
                      <a:endParaRPr kumimoji="0" lang="en-US" sz="1000" b="0" i="0" u="none" strike="noStrike" cap="none" normalizeH="0" baseline="0" smtClean="0">
                        <a:ln>
                          <a:noFill/>
                        </a:ln>
                        <a:solidFill>
                          <a:schemeClr val="tx1"/>
                        </a:solidFill>
                        <a:effectLst/>
                        <a:latin typeface="Arial" charset="0"/>
                      </a:endParaRPr>
                    </a:p>
                    <a:p>
                      <a:pPr marL="119063" marR="0" lvl="0" indent="-119063" algn="l" defTabSz="914400" rtl="0" eaLnBrk="1" fontAlgn="base" latinLnBrk="0" hangingPunct="1">
                        <a:lnSpc>
                          <a:spcPct val="85000"/>
                        </a:lnSpc>
                        <a:spcBef>
                          <a:spcPct val="35000"/>
                        </a:spcBef>
                        <a:spcAft>
                          <a:spcPct val="0"/>
                        </a:spcAft>
                        <a:buClr>
                          <a:schemeClr val="folHlink"/>
                        </a:buClr>
                        <a:buSzTx/>
                        <a:buFont typeface="Symbol" pitchFamily="18" charset="2"/>
                        <a:buChar char="·"/>
                        <a:tabLst/>
                      </a:pPr>
                      <a:r>
                        <a:rPr kumimoji="0" lang="en-US" sz="1000" b="0" i="0" u="none" strike="noStrike" cap="none" normalizeH="0" baseline="0" smtClean="0">
                          <a:ln>
                            <a:noFill/>
                          </a:ln>
                          <a:solidFill>
                            <a:schemeClr val="tx1"/>
                          </a:solidFill>
                          <a:effectLst/>
                          <a:latin typeface="Arial" charset="0"/>
                        </a:rPr>
                        <a:t>Consistently exhibits mastery of knowledge, skills and competencies and is considered a valuable resource to others. </a:t>
                      </a:r>
                      <a:r>
                        <a:rPr kumimoji="0" lang="en-US" sz="1000" b="0" i="1" u="none" strike="noStrike" cap="none" normalizeH="0" baseline="0" smtClean="0">
                          <a:ln>
                            <a:noFill/>
                          </a:ln>
                          <a:solidFill>
                            <a:schemeClr val="tx1"/>
                          </a:solidFill>
                          <a:effectLst/>
                          <a:latin typeface="Arial" charset="0"/>
                        </a:rPr>
                        <a:t>AND</a:t>
                      </a:r>
                    </a:p>
                    <a:p>
                      <a:pPr marL="119063" marR="0" lvl="0" indent="-119063" algn="l" defTabSz="914400" rtl="0" eaLnBrk="1" fontAlgn="base" latinLnBrk="0" hangingPunct="1">
                        <a:lnSpc>
                          <a:spcPct val="85000"/>
                        </a:lnSpc>
                        <a:spcBef>
                          <a:spcPct val="35000"/>
                        </a:spcBef>
                        <a:spcAft>
                          <a:spcPct val="0"/>
                        </a:spcAft>
                        <a:buClr>
                          <a:schemeClr val="folHlink"/>
                        </a:buClr>
                        <a:buSzTx/>
                        <a:buFont typeface="Symbol" pitchFamily="18" charset="2"/>
                        <a:buChar char="·"/>
                        <a:tabLst/>
                      </a:pPr>
                      <a:r>
                        <a:rPr kumimoji="0" lang="en-US" sz="1000" b="0" i="0" u="none" strike="noStrike" cap="none" normalizeH="0" baseline="0" smtClean="0">
                          <a:ln>
                            <a:noFill/>
                          </a:ln>
                          <a:solidFill>
                            <a:schemeClr val="tx1"/>
                          </a:solidFill>
                          <a:effectLst/>
                          <a:latin typeface="Arial" charset="0"/>
                        </a:rPr>
                        <a:t>Is considered a role model of excellence for others.</a:t>
                      </a:r>
                      <a:r>
                        <a:rPr kumimoji="0" lang="en-US" sz="1000" b="0" i="1" u="none" strike="noStrike" cap="none" normalizeH="0" baseline="0" smtClean="0">
                          <a:ln>
                            <a:noFill/>
                          </a:ln>
                          <a:solidFill>
                            <a:schemeClr val="tx1"/>
                          </a:solidFill>
                          <a:effectLst/>
                          <a:latin typeface="Arial" charset="0"/>
                        </a:rPr>
                        <a:t> AND</a:t>
                      </a:r>
                      <a:endParaRPr kumimoji="0" lang="en-US" sz="1000" b="0" i="0" u="none" strike="noStrike" cap="none" normalizeH="0" baseline="0" smtClean="0">
                        <a:ln>
                          <a:noFill/>
                        </a:ln>
                        <a:solidFill>
                          <a:schemeClr val="tx1"/>
                        </a:solidFill>
                        <a:effectLst/>
                        <a:latin typeface="Arial" charset="0"/>
                      </a:endParaRPr>
                    </a:p>
                    <a:p>
                      <a:pPr marL="119063" marR="0" lvl="0" indent="-119063" algn="l" defTabSz="914400" rtl="0" eaLnBrk="1" fontAlgn="base" latinLnBrk="0" hangingPunct="1">
                        <a:lnSpc>
                          <a:spcPct val="85000"/>
                        </a:lnSpc>
                        <a:spcBef>
                          <a:spcPct val="35000"/>
                        </a:spcBef>
                        <a:spcAft>
                          <a:spcPct val="0"/>
                        </a:spcAft>
                        <a:buClr>
                          <a:schemeClr val="folHlink"/>
                        </a:buClr>
                        <a:buSzTx/>
                        <a:buFont typeface="Symbol" pitchFamily="18" charset="2"/>
                        <a:buChar char="·"/>
                        <a:tabLst/>
                      </a:pPr>
                      <a:r>
                        <a:rPr kumimoji="0" lang="en-US" sz="1000" b="0" i="0" u="none" strike="noStrike" cap="none" normalizeH="0" baseline="0" smtClean="0">
                          <a:ln>
                            <a:noFill/>
                          </a:ln>
                          <a:solidFill>
                            <a:schemeClr val="tx1"/>
                          </a:solidFill>
                          <a:effectLst/>
                          <a:latin typeface="Arial" charset="0"/>
                        </a:rPr>
                        <a:t>Proactively and frequently identifies and suggests new opportunities for continuous learning and development (e.g., tools, resources).</a:t>
                      </a:r>
                    </a:p>
                  </a:txBody>
                  <a:tcPr marT="64008" marB="64008"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rgbClr val="91D8AE">
                        <a:alpha val="50195"/>
                      </a:srgbClr>
                    </a:solidFill>
                  </a:tcPr>
                </a:tc>
              </a:tr>
              <a:tr h="206375">
                <a:tc>
                  <a:txBody>
                    <a:bodyPr/>
                    <a:lstStyle/>
                    <a:p>
                      <a:pPr marL="0" marR="0" lvl="0" indent="0" algn="l" defTabSz="914400" rtl="0" eaLnBrk="1" fontAlgn="base" latinLnBrk="0" hangingPunct="1">
                        <a:lnSpc>
                          <a:spcPct val="85000"/>
                        </a:lnSpc>
                        <a:spcBef>
                          <a:spcPct val="35000"/>
                        </a:spcBef>
                        <a:spcAft>
                          <a:spcPct val="0"/>
                        </a:spcAft>
                        <a:buClr>
                          <a:schemeClr val="folHlink"/>
                        </a:buClr>
                        <a:buSzTx/>
                        <a:buFont typeface="Symbol" pitchFamily="18" charset="2"/>
                        <a:buNone/>
                        <a:tabLst/>
                      </a:pPr>
                      <a:r>
                        <a:rPr kumimoji="0" lang="en-US" sz="1000" b="1" i="0" u="none" strike="noStrike" cap="none" normalizeH="0" baseline="0" smtClean="0">
                          <a:ln>
                            <a:noFill/>
                          </a:ln>
                          <a:solidFill>
                            <a:schemeClr val="tx1"/>
                          </a:solidFill>
                          <a:effectLst/>
                          <a:latin typeface="Arial" charset="0"/>
                        </a:rPr>
                        <a:t>As Applied to a New or Recently Promoted Employee</a:t>
                      </a:r>
                    </a:p>
                  </a:txBody>
                  <a:tcPr marT="64008" marB="64008"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rgbClr val="FADD80"/>
                    </a:solidFill>
                  </a:tcPr>
                </a:tc>
                <a:tc>
                  <a:txBody>
                    <a:bodyPr/>
                    <a:lstStyle/>
                    <a:p>
                      <a:pPr marL="119063" marR="0" lvl="0" indent="-119063" algn="l" defTabSz="914400" rtl="0" eaLnBrk="1" fontAlgn="base" latinLnBrk="0" hangingPunct="1">
                        <a:lnSpc>
                          <a:spcPct val="85000"/>
                        </a:lnSpc>
                        <a:spcBef>
                          <a:spcPct val="35000"/>
                        </a:spcBef>
                        <a:spcAft>
                          <a:spcPct val="0"/>
                        </a:spcAft>
                        <a:buClr>
                          <a:schemeClr val="folHlink"/>
                        </a:buClr>
                        <a:buSzTx/>
                        <a:buFont typeface="Symbol" pitchFamily="18" charset="2"/>
                        <a:buChar char="·"/>
                        <a:tabLst/>
                      </a:pPr>
                      <a:r>
                        <a:rPr kumimoji="0" lang="en-US" sz="1000" b="0" i="0" u="none" strike="noStrike" cap="none" normalizeH="0" baseline="0" smtClean="0">
                          <a:ln>
                            <a:noFill/>
                          </a:ln>
                          <a:solidFill>
                            <a:schemeClr val="tx1"/>
                          </a:solidFill>
                          <a:effectLst/>
                          <a:latin typeface="Arial" charset="0"/>
                        </a:rPr>
                        <a:t>The designation of “Consistently Exceeds” reflects a level of performance that is far beyond normal expectations. It is a difficult designation to achieve and is only given in rare and exceptional circumstances. It requires observation of performance over time and at consistently high levels that may not be observable within the first year of a new job.</a:t>
                      </a:r>
                    </a:p>
                  </a:txBody>
                  <a:tcPr marT="64008" marB="64008"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rgbClr val="FADD80"/>
                    </a:solidFill>
                  </a:tcPr>
                </a:tc>
              </a:tr>
            </a:tbl>
          </a:graphicData>
        </a:graphic>
      </p:graphicFrame>
      <p:sp>
        <p:nvSpPr>
          <p:cNvPr id="14357" name="Rectangle 20"/>
          <p:cNvSpPr>
            <a:spLocks noChangeArrowheads="1"/>
          </p:cNvSpPr>
          <p:nvPr/>
        </p:nvSpPr>
        <p:spPr bwMode="auto">
          <a:xfrm>
            <a:off x="2546350" y="1066800"/>
            <a:ext cx="4049713" cy="312738"/>
          </a:xfrm>
          <a:prstGeom prst="rect">
            <a:avLst/>
          </a:prstGeom>
          <a:noFill/>
          <a:ln w="6350">
            <a:noFill/>
            <a:miter lim="800000"/>
            <a:headEnd/>
            <a:tailEnd/>
          </a:ln>
        </p:spPr>
        <p:txBody>
          <a:bodyPr wrap="none">
            <a:spAutoFit/>
          </a:bodyPr>
          <a:lstStyle/>
          <a:p>
            <a:r>
              <a:rPr lang="en-US" b="1">
                <a:solidFill>
                  <a:schemeClr val="folHlink"/>
                </a:solidFill>
              </a:rPr>
              <a:t>ADDITIONAL PERFORMANCE RATINGS</a:t>
            </a:r>
          </a:p>
        </p:txBody>
      </p:sp>
      <p:pic>
        <p:nvPicPr>
          <p:cNvPr id="14361" name="Picture 6" descr="NortheasternUniv-w-Seal-Red.jpg"/>
          <p:cNvPicPr>
            <a:picLocks noChangeAspect="1"/>
          </p:cNvPicPr>
          <p:nvPr/>
        </p:nvPicPr>
        <p:blipFill>
          <a:blip r:embed="rId3" cstate="print"/>
          <a:srcRect/>
          <a:stretch>
            <a:fillRect/>
          </a:stretch>
        </p:blipFill>
        <p:spPr bwMode="auto">
          <a:xfrm>
            <a:off x="400050" y="6305550"/>
            <a:ext cx="3086100" cy="552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1"/>
          <p:cNvSpPr txBox="1">
            <a:spLocks noGrp="1"/>
          </p:cNvSpPr>
          <p:nvPr/>
        </p:nvSpPr>
        <p:spPr bwMode="gray">
          <a:xfrm>
            <a:off x="7178675" y="6550025"/>
            <a:ext cx="1905000" cy="304800"/>
          </a:xfrm>
          <a:prstGeom prst="rect">
            <a:avLst/>
          </a:prstGeom>
          <a:noFill/>
          <a:ln w="9525">
            <a:noFill/>
            <a:miter lim="800000"/>
            <a:headEnd/>
            <a:tailEnd/>
          </a:ln>
        </p:spPr>
        <p:txBody>
          <a:bodyPr anchor="b"/>
          <a:lstStyle/>
          <a:p>
            <a:pPr algn="r">
              <a:lnSpc>
                <a:spcPct val="100000"/>
              </a:lnSpc>
              <a:spcBef>
                <a:spcPct val="0"/>
              </a:spcBef>
            </a:pPr>
            <a:fld id="{12160423-5596-40B8-9762-F9B65A5D445E}" type="slidenum">
              <a:rPr lang="en-US" sz="1200"/>
              <a:pPr algn="r">
                <a:lnSpc>
                  <a:spcPct val="100000"/>
                </a:lnSpc>
                <a:spcBef>
                  <a:spcPct val="0"/>
                </a:spcBef>
              </a:pPr>
              <a:t>10</a:t>
            </a:fld>
            <a:endParaRPr lang="en-US" sz="1200"/>
          </a:p>
        </p:txBody>
      </p:sp>
      <p:sp>
        <p:nvSpPr>
          <p:cNvPr id="15363" name="Slide Number Placeholder 1"/>
          <p:cNvSpPr txBox="1">
            <a:spLocks noGrp="1"/>
          </p:cNvSpPr>
          <p:nvPr/>
        </p:nvSpPr>
        <p:spPr bwMode="auto">
          <a:xfrm>
            <a:off x="7178675" y="6553200"/>
            <a:ext cx="1905000" cy="304800"/>
          </a:xfrm>
          <a:prstGeom prst="rect">
            <a:avLst/>
          </a:prstGeom>
          <a:noFill/>
          <a:ln w="9525">
            <a:noFill/>
            <a:miter lim="800000"/>
            <a:headEnd/>
            <a:tailEnd/>
          </a:ln>
        </p:spPr>
        <p:txBody>
          <a:bodyPr anchor="b"/>
          <a:lstStyle/>
          <a:p>
            <a:pPr algn="r">
              <a:lnSpc>
                <a:spcPct val="100000"/>
              </a:lnSpc>
              <a:spcBef>
                <a:spcPct val="0"/>
              </a:spcBef>
            </a:pPr>
            <a:fld id="{1FF6EED1-39B4-4161-9C28-F2FB5761CA36}" type="slidenum">
              <a:rPr lang="en-US" sz="1200"/>
              <a:pPr algn="r">
                <a:lnSpc>
                  <a:spcPct val="100000"/>
                </a:lnSpc>
                <a:spcBef>
                  <a:spcPct val="0"/>
                </a:spcBef>
              </a:pPr>
              <a:t>10</a:t>
            </a:fld>
            <a:endParaRPr lang="en-US" sz="1200"/>
          </a:p>
        </p:txBody>
      </p:sp>
      <p:sp>
        <p:nvSpPr>
          <p:cNvPr id="15364" name="Rectangle 2"/>
          <p:cNvSpPr>
            <a:spLocks noGrp="1" noChangeArrowheads="1"/>
          </p:cNvSpPr>
          <p:nvPr>
            <p:ph type="title" idx="4294967295"/>
          </p:nvPr>
        </p:nvSpPr>
        <p:spPr/>
        <p:txBody>
          <a:bodyPr/>
          <a:lstStyle/>
          <a:p>
            <a:pPr eaLnBrk="1" hangingPunct="1"/>
            <a:r>
              <a:rPr lang="en-US" smtClean="0"/>
              <a:t>New Staff Performance Rating Definitions </a:t>
            </a:r>
            <a:r>
              <a:rPr lang="en-US" sz="1800" b="0" i="1" smtClean="0"/>
              <a:t>continued</a:t>
            </a:r>
            <a:endParaRPr lang="en-US" smtClean="0">
              <a:solidFill>
                <a:schemeClr val="folHlink"/>
              </a:solidFill>
            </a:endParaRPr>
          </a:p>
        </p:txBody>
      </p:sp>
      <p:graphicFrame>
        <p:nvGraphicFramePr>
          <p:cNvPr id="284676" name="Group 4"/>
          <p:cNvGraphicFramePr>
            <a:graphicFrameLocks noGrp="1"/>
          </p:cNvGraphicFramePr>
          <p:nvPr/>
        </p:nvGraphicFramePr>
        <p:xfrm>
          <a:off x="423863" y="1527175"/>
          <a:ext cx="8583612" cy="3225038"/>
        </p:xfrm>
        <a:graphic>
          <a:graphicData uri="http://schemas.openxmlformats.org/drawingml/2006/table">
            <a:tbl>
              <a:tblPr/>
              <a:tblGrid>
                <a:gridCol w="1279525"/>
                <a:gridCol w="7304087"/>
              </a:tblGrid>
              <a:tr h="265113">
                <a:tc gridSpan="2">
                  <a:txBody>
                    <a:bodyPr/>
                    <a:lstStyle/>
                    <a:p>
                      <a:pPr marL="176213" marR="0" lvl="0" indent="-176213" algn="ctr" defTabSz="914400" rtl="0" eaLnBrk="1" fontAlgn="base" latinLnBrk="0" hangingPunct="1">
                        <a:lnSpc>
                          <a:spcPct val="90000"/>
                        </a:lnSpc>
                        <a:spcBef>
                          <a:spcPct val="50000"/>
                        </a:spcBef>
                        <a:spcAft>
                          <a:spcPct val="0"/>
                        </a:spcAft>
                        <a:buClr>
                          <a:schemeClr val="folHlink"/>
                        </a:buClr>
                        <a:buSzTx/>
                        <a:buFont typeface="Symbol" pitchFamily="18" charset="2"/>
                        <a:buNone/>
                        <a:tabLst/>
                      </a:pPr>
                      <a:r>
                        <a:rPr kumimoji="0" lang="en-US" sz="1000" b="1" i="0" u="none" strike="noStrike" cap="none" normalizeH="0" baseline="0" smtClean="0">
                          <a:ln>
                            <a:noFill/>
                          </a:ln>
                          <a:solidFill>
                            <a:schemeClr val="bg1"/>
                          </a:solidFill>
                          <a:effectLst/>
                          <a:latin typeface="Arial" charset="0"/>
                        </a:rPr>
                        <a:t>PARTIALLY MEETS EXPECTATIONS</a:t>
                      </a:r>
                      <a:r>
                        <a:rPr kumimoji="0" lang="en-US" sz="1000" b="1" i="0" u="none" strike="noStrike" cap="none" normalizeH="0" baseline="0" smtClean="0">
                          <a:ln>
                            <a:noFill/>
                          </a:ln>
                          <a:solidFill>
                            <a:schemeClr val="tx1"/>
                          </a:solidFill>
                          <a:effectLst/>
                          <a:latin typeface="Arial" charset="0"/>
                        </a:rPr>
                        <a:t> </a:t>
                      </a:r>
                    </a:p>
                  </a:txBody>
                  <a:tcPr marT="64008" marB="64008"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rgbClr val="0098DB"/>
                    </a:solidFill>
                  </a:tcPr>
                </a:tc>
                <a:tc hMerge="1">
                  <a:txBody>
                    <a:bodyPr/>
                    <a:lstStyle/>
                    <a:p>
                      <a:endParaRPr lang="en-US"/>
                    </a:p>
                  </a:txBody>
                  <a:tcPr/>
                </a:tc>
              </a:tr>
              <a:tr h="676275">
                <a:tc>
                  <a:txBody>
                    <a:bodyPr/>
                    <a:lstStyle/>
                    <a:p>
                      <a:pPr marL="0" marR="0" lvl="0" indent="0" algn="l" defTabSz="914400" rtl="0" eaLnBrk="1" fontAlgn="base" latinLnBrk="0" hangingPunct="1">
                        <a:lnSpc>
                          <a:spcPct val="90000"/>
                        </a:lnSpc>
                        <a:spcBef>
                          <a:spcPct val="35000"/>
                        </a:spcBef>
                        <a:spcAft>
                          <a:spcPct val="0"/>
                        </a:spcAft>
                        <a:buClr>
                          <a:schemeClr val="folHlink"/>
                        </a:buClr>
                        <a:buSzTx/>
                        <a:buFont typeface="Symbol" pitchFamily="18" charset="2"/>
                        <a:buNone/>
                        <a:tabLst/>
                      </a:pPr>
                      <a:r>
                        <a:rPr kumimoji="0" lang="en-US" sz="1000" b="1" i="0" u="none" strike="noStrike" cap="none" normalizeH="0" baseline="0" smtClean="0">
                          <a:ln>
                            <a:noFill/>
                          </a:ln>
                          <a:solidFill>
                            <a:schemeClr val="tx1"/>
                          </a:solidFill>
                          <a:effectLst/>
                          <a:latin typeface="Arial" charset="0"/>
                        </a:rPr>
                        <a:t>As Applied to Major Responsibility Areas</a:t>
                      </a:r>
                    </a:p>
                  </a:txBody>
                  <a:tcPr marT="64008" marB="64008"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alpha val="50195"/>
                      </a:schemeClr>
                    </a:solidFill>
                  </a:tcPr>
                </a:tc>
                <a:tc>
                  <a:txBody>
                    <a:bodyPr/>
                    <a:lstStyle/>
                    <a:p>
                      <a:pPr marL="174625" marR="0" lvl="0" indent="0" algn="l" defTabSz="914400" rtl="0" eaLnBrk="1" fontAlgn="base" latinLnBrk="0" hangingPunct="1">
                        <a:lnSpc>
                          <a:spcPct val="90000"/>
                        </a:lnSpc>
                        <a:spcBef>
                          <a:spcPct val="5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rPr>
                        <a:t>Does not consistently meet established expectations for major responsibility area(s), in terms of quality, timeliness, processes, results, etc. Is not consistently reliable in handling own job responsibilities and needs more supervision than is expected. May not develop or maintain effective working relationships with customers or colleagues. Needs to further build his/her knowledge, skills and competencies to become more proficient in handling the work.</a:t>
                      </a:r>
                    </a:p>
                  </a:txBody>
                  <a:tcPr marT="64008" marB="64008"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alpha val="50195"/>
                      </a:schemeClr>
                    </a:solidFill>
                  </a:tcPr>
                </a:tc>
              </a:tr>
              <a:tr h="1606550">
                <a:tc>
                  <a:txBody>
                    <a:bodyPr/>
                    <a:lstStyle/>
                    <a:p>
                      <a:pPr marL="0" marR="0" lvl="0" indent="0" algn="l" defTabSz="914400" rtl="0" eaLnBrk="1" fontAlgn="base" latinLnBrk="0" hangingPunct="1">
                        <a:lnSpc>
                          <a:spcPct val="90000"/>
                        </a:lnSpc>
                        <a:spcBef>
                          <a:spcPct val="35000"/>
                        </a:spcBef>
                        <a:spcAft>
                          <a:spcPct val="0"/>
                        </a:spcAft>
                        <a:buClr>
                          <a:schemeClr val="folHlink"/>
                        </a:buClr>
                        <a:buSzTx/>
                        <a:buFont typeface="Symbol" pitchFamily="18" charset="2"/>
                        <a:buNone/>
                        <a:tabLst/>
                      </a:pPr>
                      <a:r>
                        <a:rPr kumimoji="0" lang="en-US" sz="1000" b="1" i="0" u="none" strike="noStrike" cap="none" normalizeH="0" baseline="0" smtClean="0">
                          <a:ln>
                            <a:noFill/>
                          </a:ln>
                          <a:solidFill>
                            <a:schemeClr val="tx1"/>
                          </a:solidFill>
                          <a:effectLst/>
                          <a:latin typeface="Arial" charset="0"/>
                        </a:rPr>
                        <a:t>As Applied to the Overall Rating</a:t>
                      </a:r>
                    </a:p>
                  </a:txBody>
                  <a:tcPr marT="64008" marB="64008"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rgbClr val="91D8AE">
                        <a:alpha val="50195"/>
                      </a:srgbClr>
                    </a:solidFill>
                  </a:tcPr>
                </a:tc>
                <a:tc>
                  <a:txBody>
                    <a:bodyPr/>
                    <a:lstStyle/>
                    <a:p>
                      <a:pPr marL="176213" marR="0" lvl="0" indent="-176213" algn="l" defTabSz="914400" rtl="0" eaLnBrk="1" fontAlgn="base" latinLnBrk="0" hangingPunct="1">
                        <a:lnSpc>
                          <a:spcPct val="90000"/>
                        </a:lnSpc>
                        <a:spcBef>
                          <a:spcPct val="50000"/>
                        </a:spcBef>
                        <a:spcAft>
                          <a:spcPct val="0"/>
                        </a:spcAft>
                        <a:buClr>
                          <a:schemeClr val="folHlink"/>
                        </a:buClr>
                        <a:buSzTx/>
                        <a:buFont typeface="Symbol" pitchFamily="18" charset="2"/>
                        <a:buChar char="·"/>
                        <a:tabLst/>
                      </a:pPr>
                      <a:r>
                        <a:rPr kumimoji="0" lang="en-US" sz="1000" b="0" i="0" u="none" strike="noStrike" cap="none" normalizeH="0" baseline="0" smtClean="0">
                          <a:ln>
                            <a:noFill/>
                          </a:ln>
                          <a:solidFill>
                            <a:schemeClr val="tx1"/>
                          </a:solidFill>
                          <a:effectLst/>
                          <a:latin typeface="Arial" charset="0"/>
                        </a:rPr>
                        <a:t>Does not consistently meet expectations. This may mean that some expectations are achieved and others are not, or that expectations are only partially met. </a:t>
                      </a:r>
                      <a:r>
                        <a:rPr kumimoji="0" lang="en-US" sz="1000" b="0" i="1" u="none" strike="noStrike" cap="none" normalizeH="0" baseline="0" smtClean="0">
                          <a:ln>
                            <a:noFill/>
                          </a:ln>
                          <a:solidFill>
                            <a:schemeClr val="tx1"/>
                          </a:solidFill>
                          <a:effectLst/>
                          <a:latin typeface="Arial" charset="0"/>
                        </a:rPr>
                        <a:t>OR</a:t>
                      </a:r>
                    </a:p>
                    <a:p>
                      <a:pPr marL="176213" marR="0" lvl="0" indent="-176213" algn="l" defTabSz="914400" rtl="0" eaLnBrk="1" fontAlgn="base" latinLnBrk="0" hangingPunct="1">
                        <a:lnSpc>
                          <a:spcPct val="90000"/>
                        </a:lnSpc>
                        <a:spcBef>
                          <a:spcPct val="50000"/>
                        </a:spcBef>
                        <a:spcAft>
                          <a:spcPct val="0"/>
                        </a:spcAft>
                        <a:buClr>
                          <a:schemeClr val="folHlink"/>
                        </a:buClr>
                        <a:buSzTx/>
                        <a:buFont typeface="Symbol" pitchFamily="18" charset="2"/>
                        <a:buChar char="·"/>
                        <a:tabLst/>
                      </a:pPr>
                      <a:r>
                        <a:rPr kumimoji="0" lang="en-US" sz="1000" b="0" i="0" u="none" strike="noStrike" cap="none" normalizeH="0" baseline="0" smtClean="0">
                          <a:ln>
                            <a:noFill/>
                          </a:ln>
                          <a:solidFill>
                            <a:schemeClr val="tx1"/>
                          </a:solidFill>
                          <a:effectLst/>
                          <a:latin typeface="Arial" charset="0"/>
                        </a:rPr>
                        <a:t>Does not satisfactorily or consistently contribute to the department/function’s performance. </a:t>
                      </a:r>
                      <a:r>
                        <a:rPr kumimoji="0" lang="en-US" sz="1000" b="0" i="1" u="none" strike="noStrike" cap="none" normalizeH="0" baseline="0" smtClean="0">
                          <a:ln>
                            <a:noFill/>
                          </a:ln>
                          <a:solidFill>
                            <a:schemeClr val="tx1"/>
                          </a:solidFill>
                          <a:effectLst/>
                          <a:latin typeface="Arial" charset="0"/>
                        </a:rPr>
                        <a:t>OR</a:t>
                      </a:r>
                      <a:endParaRPr kumimoji="0" lang="en-US" sz="1000" b="0" i="0" u="none" strike="noStrike" cap="none" normalizeH="0" baseline="0" smtClean="0">
                        <a:ln>
                          <a:noFill/>
                        </a:ln>
                        <a:solidFill>
                          <a:schemeClr val="tx1"/>
                        </a:solidFill>
                        <a:effectLst/>
                        <a:latin typeface="Arial" charset="0"/>
                      </a:endParaRPr>
                    </a:p>
                    <a:p>
                      <a:pPr marL="176213" marR="0" lvl="0" indent="-176213" algn="l" defTabSz="914400" rtl="0" eaLnBrk="1" fontAlgn="base" latinLnBrk="0" hangingPunct="1">
                        <a:lnSpc>
                          <a:spcPct val="90000"/>
                        </a:lnSpc>
                        <a:spcBef>
                          <a:spcPct val="50000"/>
                        </a:spcBef>
                        <a:spcAft>
                          <a:spcPct val="0"/>
                        </a:spcAft>
                        <a:buClr>
                          <a:schemeClr val="folHlink"/>
                        </a:buClr>
                        <a:buSzTx/>
                        <a:buFont typeface="Symbol" pitchFamily="18" charset="2"/>
                        <a:buChar char="·"/>
                        <a:tabLst/>
                      </a:pPr>
                      <a:r>
                        <a:rPr kumimoji="0" lang="en-US" sz="1000" b="0" i="0" u="none" strike="noStrike" cap="none" normalizeH="0" baseline="0" smtClean="0">
                          <a:ln>
                            <a:noFill/>
                          </a:ln>
                          <a:solidFill>
                            <a:schemeClr val="tx1"/>
                          </a:solidFill>
                          <a:effectLst/>
                          <a:latin typeface="Arial" charset="0"/>
                        </a:rPr>
                        <a:t>Is not consistently reliable in handling own job responsibilities appropriately. </a:t>
                      </a:r>
                      <a:r>
                        <a:rPr kumimoji="0" lang="en-US" sz="1000" b="0" i="1" u="none" strike="noStrike" cap="none" normalizeH="0" baseline="0" smtClean="0">
                          <a:ln>
                            <a:noFill/>
                          </a:ln>
                          <a:solidFill>
                            <a:schemeClr val="tx1"/>
                          </a:solidFill>
                          <a:effectLst/>
                          <a:latin typeface="Arial" charset="0"/>
                        </a:rPr>
                        <a:t>OR</a:t>
                      </a:r>
                      <a:endParaRPr kumimoji="0" lang="en-US" sz="1000" b="0" i="0" u="none" strike="noStrike" cap="none" normalizeH="0" baseline="0" smtClean="0">
                        <a:ln>
                          <a:noFill/>
                        </a:ln>
                        <a:solidFill>
                          <a:schemeClr val="tx1"/>
                        </a:solidFill>
                        <a:effectLst/>
                        <a:latin typeface="Arial" charset="0"/>
                      </a:endParaRPr>
                    </a:p>
                    <a:p>
                      <a:pPr marL="176213" marR="0" lvl="0" indent="-176213" algn="l" defTabSz="914400" rtl="0" eaLnBrk="1" fontAlgn="base" latinLnBrk="0" hangingPunct="1">
                        <a:lnSpc>
                          <a:spcPct val="90000"/>
                        </a:lnSpc>
                        <a:spcBef>
                          <a:spcPct val="50000"/>
                        </a:spcBef>
                        <a:spcAft>
                          <a:spcPct val="0"/>
                        </a:spcAft>
                        <a:buClr>
                          <a:schemeClr val="folHlink"/>
                        </a:buClr>
                        <a:buSzTx/>
                        <a:buFont typeface="Symbol" pitchFamily="18" charset="2"/>
                        <a:buChar char="·"/>
                        <a:tabLst/>
                      </a:pPr>
                      <a:r>
                        <a:rPr kumimoji="0" lang="en-US" sz="1000" b="0" i="0" u="none" strike="noStrike" cap="none" normalizeH="0" baseline="0" smtClean="0">
                          <a:ln>
                            <a:noFill/>
                          </a:ln>
                          <a:solidFill>
                            <a:schemeClr val="tx1"/>
                          </a:solidFill>
                          <a:effectLst/>
                          <a:latin typeface="Arial" charset="0"/>
                        </a:rPr>
                        <a:t>Does not consistently keep customer (internal or external or both) as the focal point of work. </a:t>
                      </a:r>
                      <a:r>
                        <a:rPr kumimoji="0" lang="en-US" sz="1000" b="0" i="1" u="none" strike="noStrike" cap="none" normalizeH="0" baseline="0" smtClean="0">
                          <a:ln>
                            <a:noFill/>
                          </a:ln>
                          <a:solidFill>
                            <a:schemeClr val="tx1"/>
                          </a:solidFill>
                          <a:effectLst/>
                          <a:latin typeface="Arial" charset="0"/>
                        </a:rPr>
                        <a:t>OR</a:t>
                      </a:r>
                      <a:endParaRPr kumimoji="0" lang="en-US" sz="1000" b="0" i="0" u="none" strike="noStrike" cap="none" normalizeH="0" baseline="0" smtClean="0">
                        <a:ln>
                          <a:noFill/>
                        </a:ln>
                        <a:solidFill>
                          <a:schemeClr val="tx1"/>
                        </a:solidFill>
                        <a:effectLst/>
                        <a:latin typeface="Arial" charset="0"/>
                      </a:endParaRPr>
                    </a:p>
                    <a:p>
                      <a:pPr marL="176213" marR="0" lvl="0" indent="-176213" algn="l" defTabSz="914400" rtl="0" eaLnBrk="1" fontAlgn="base" latinLnBrk="0" hangingPunct="1">
                        <a:lnSpc>
                          <a:spcPct val="90000"/>
                        </a:lnSpc>
                        <a:spcBef>
                          <a:spcPct val="50000"/>
                        </a:spcBef>
                        <a:spcAft>
                          <a:spcPct val="0"/>
                        </a:spcAft>
                        <a:buClr>
                          <a:schemeClr val="folHlink"/>
                        </a:buClr>
                        <a:buSzTx/>
                        <a:buFont typeface="Symbol" pitchFamily="18" charset="2"/>
                        <a:buChar char="·"/>
                        <a:tabLst/>
                      </a:pPr>
                      <a:r>
                        <a:rPr kumimoji="0" lang="en-US" sz="1000" b="0" i="0" u="none" strike="noStrike" cap="none" normalizeH="0" baseline="0" smtClean="0">
                          <a:ln>
                            <a:noFill/>
                          </a:ln>
                          <a:solidFill>
                            <a:schemeClr val="tx1"/>
                          </a:solidFill>
                          <a:effectLst/>
                          <a:latin typeface="Arial" charset="0"/>
                        </a:rPr>
                        <a:t>Needs more supervision than is expected for the nature of the job, either to ensure that the work gets done or to ensure quality. </a:t>
                      </a:r>
                      <a:r>
                        <a:rPr kumimoji="0" lang="en-US" sz="1000" b="0" i="1" u="none" strike="noStrike" cap="none" normalizeH="0" baseline="0" smtClean="0">
                          <a:ln>
                            <a:noFill/>
                          </a:ln>
                          <a:solidFill>
                            <a:schemeClr val="tx1"/>
                          </a:solidFill>
                          <a:effectLst/>
                          <a:latin typeface="Arial" charset="0"/>
                        </a:rPr>
                        <a:t>OR</a:t>
                      </a:r>
                    </a:p>
                    <a:p>
                      <a:pPr marL="176213" marR="0" lvl="0" indent="-176213" algn="l" defTabSz="914400" rtl="0" eaLnBrk="1" fontAlgn="base" latinLnBrk="0" hangingPunct="1">
                        <a:lnSpc>
                          <a:spcPct val="90000"/>
                        </a:lnSpc>
                        <a:spcBef>
                          <a:spcPct val="50000"/>
                        </a:spcBef>
                        <a:spcAft>
                          <a:spcPct val="0"/>
                        </a:spcAft>
                        <a:buClr>
                          <a:schemeClr val="folHlink"/>
                        </a:buClr>
                        <a:buSzTx/>
                        <a:buFont typeface="Symbol" pitchFamily="18" charset="2"/>
                        <a:buChar char="·"/>
                        <a:tabLst/>
                      </a:pPr>
                      <a:r>
                        <a:rPr kumimoji="0" lang="en-US" sz="1000" b="0" i="0" u="none" strike="noStrike" cap="none" normalizeH="0" baseline="0" smtClean="0">
                          <a:ln>
                            <a:noFill/>
                          </a:ln>
                          <a:solidFill>
                            <a:schemeClr val="tx1"/>
                          </a:solidFill>
                          <a:effectLst/>
                          <a:latin typeface="Arial" charset="0"/>
                        </a:rPr>
                        <a:t>Needs further building of knowledge, skills and competencies to becoming more proficient.</a:t>
                      </a:r>
                    </a:p>
                  </a:txBody>
                  <a:tcPr marT="64008" marB="64008"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rgbClr val="91D8AE">
                        <a:alpha val="50195"/>
                      </a:srgbClr>
                    </a:solidFill>
                  </a:tcPr>
                </a:tc>
              </a:tr>
              <a:tr h="676275">
                <a:tc>
                  <a:txBody>
                    <a:bodyPr/>
                    <a:lstStyle/>
                    <a:p>
                      <a:pPr marL="0" marR="0" lvl="0" indent="0" algn="l" defTabSz="914400" rtl="0" eaLnBrk="1" fontAlgn="base" latinLnBrk="0" hangingPunct="1">
                        <a:lnSpc>
                          <a:spcPct val="90000"/>
                        </a:lnSpc>
                        <a:spcBef>
                          <a:spcPct val="35000"/>
                        </a:spcBef>
                        <a:spcAft>
                          <a:spcPct val="0"/>
                        </a:spcAft>
                        <a:buClr>
                          <a:schemeClr val="folHlink"/>
                        </a:buClr>
                        <a:buSzTx/>
                        <a:buFont typeface="Symbol" pitchFamily="18" charset="2"/>
                        <a:buNone/>
                        <a:tabLst/>
                      </a:pPr>
                      <a:r>
                        <a:rPr kumimoji="0" lang="en-US" sz="1000" b="1" i="0" u="none" strike="noStrike" cap="none" normalizeH="0" baseline="0" smtClean="0">
                          <a:ln>
                            <a:noFill/>
                          </a:ln>
                          <a:solidFill>
                            <a:schemeClr val="tx1"/>
                          </a:solidFill>
                          <a:effectLst/>
                          <a:latin typeface="Arial" charset="0"/>
                        </a:rPr>
                        <a:t>As Applied to a New or Recently Promoted Employee</a:t>
                      </a:r>
                    </a:p>
                  </a:txBody>
                  <a:tcPr marT="64008" marB="64008"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rgbClr val="FADD80"/>
                    </a:solidFill>
                  </a:tcPr>
                </a:tc>
                <a:tc>
                  <a:txBody>
                    <a:bodyPr/>
                    <a:lstStyle/>
                    <a:p>
                      <a:pPr marL="176213" marR="0" lvl="0" indent="-176213" algn="l" defTabSz="914400" rtl="0" eaLnBrk="1" fontAlgn="base" latinLnBrk="0" hangingPunct="1">
                        <a:lnSpc>
                          <a:spcPct val="90000"/>
                        </a:lnSpc>
                        <a:spcBef>
                          <a:spcPct val="50000"/>
                        </a:spcBef>
                        <a:spcAft>
                          <a:spcPct val="0"/>
                        </a:spcAft>
                        <a:buClr>
                          <a:schemeClr val="folHlink"/>
                        </a:buClr>
                        <a:buSzTx/>
                        <a:buFont typeface="Symbol" pitchFamily="18" charset="2"/>
                        <a:buChar char="·"/>
                        <a:tabLst/>
                      </a:pPr>
                      <a:r>
                        <a:rPr kumimoji="0" lang="en-US" sz="1000" b="0" i="0" u="none" strike="noStrike" cap="none" normalizeH="0" baseline="0" smtClean="0">
                          <a:ln>
                            <a:noFill/>
                          </a:ln>
                          <a:solidFill>
                            <a:schemeClr val="tx1"/>
                          </a:solidFill>
                          <a:effectLst/>
                          <a:latin typeface="Arial" charset="0"/>
                        </a:rPr>
                        <a:t>While new employees may not effectively perform all job responsibilities in their first year with Northeastern, this designation should only be used if the new employee is not meeting the normal expectations for someone with similar skills, experience and capabilities who is still learning the job and becoming acclimated to the institution.</a:t>
                      </a:r>
                    </a:p>
                  </a:txBody>
                  <a:tcPr marT="64008" marB="64008"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rgbClr val="FADD80"/>
                    </a:solidFill>
                  </a:tcPr>
                </a:tc>
              </a:tr>
            </a:tbl>
          </a:graphicData>
        </a:graphic>
      </p:graphicFrame>
      <p:sp>
        <p:nvSpPr>
          <p:cNvPr id="5" name="Rectangle 21"/>
          <p:cNvSpPr>
            <a:spLocks noChangeArrowheads="1"/>
          </p:cNvSpPr>
          <p:nvPr/>
        </p:nvSpPr>
        <p:spPr bwMode="gray">
          <a:xfrm>
            <a:off x="1390650" y="5330825"/>
            <a:ext cx="6362700" cy="703263"/>
          </a:xfrm>
          <a:prstGeom prst="rect">
            <a:avLst/>
          </a:prstGeom>
          <a:solidFill>
            <a:schemeClr val="folHlink"/>
          </a:solidFill>
          <a:ln w="9525">
            <a:noFill/>
            <a:miter lim="800000"/>
            <a:headEnd/>
            <a:tailEnd/>
          </a:ln>
          <a:effectLst>
            <a:prstShdw prst="shdw17" dist="17961" dir="2700000">
              <a:schemeClr val="folHlink">
                <a:gamma/>
                <a:shade val="60000"/>
                <a:invGamma/>
              </a:schemeClr>
            </a:prstShdw>
          </a:effectLst>
        </p:spPr>
        <p:txBody>
          <a:bodyPr lIns="64008" tIns="64008" rIns="64008" bIns="64008" anchor="ctr" anchorCtr="1">
            <a:spAutoFit/>
          </a:bodyPr>
          <a:lstStyle/>
          <a:p>
            <a:pPr eaLnBrk="0" hangingPunct="0">
              <a:spcBef>
                <a:spcPct val="10000"/>
              </a:spcBef>
              <a:defRPr/>
            </a:pPr>
            <a:r>
              <a:rPr lang="en-US" sz="1400" b="1" dirty="0">
                <a:solidFill>
                  <a:schemeClr val="bg1"/>
                </a:solidFill>
              </a:rPr>
              <a:t>This performance rating reflects performance that does not fully meet expectations and as such indicates the need for follow-up discussions, development of an improvement plan, and/or consultation with HR. </a:t>
            </a:r>
          </a:p>
        </p:txBody>
      </p:sp>
      <p:sp>
        <p:nvSpPr>
          <p:cNvPr id="15382" name="Rectangle 21"/>
          <p:cNvSpPr>
            <a:spLocks noChangeArrowheads="1"/>
          </p:cNvSpPr>
          <p:nvPr/>
        </p:nvSpPr>
        <p:spPr bwMode="auto">
          <a:xfrm>
            <a:off x="2555875" y="1066800"/>
            <a:ext cx="4049713" cy="312738"/>
          </a:xfrm>
          <a:prstGeom prst="rect">
            <a:avLst/>
          </a:prstGeom>
          <a:noFill/>
          <a:ln w="6350">
            <a:noFill/>
            <a:miter lim="800000"/>
            <a:headEnd/>
            <a:tailEnd/>
          </a:ln>
        </p:spPr>
        <p:txBody>
          <a:bodyPr wrap="none">
            <a:spAutoFit/>
          </a:bodyPr>
          <a:lstStyle/>
          <a:p>
            <a:r>
              <a:rPr lang="en-US" b="1">
                <a:solidFill>
                  <a:schemeClr val="folHlink"/>
                </a:solidFill>
              </a:rPr>
              <a:t>ADDITIONAL PERFORMANCE RATINGS</a:t>
            </a:r>
          </a:p>
        </p:txBody>
      </p:sp>
      <p:pic>
        <p:nvPicPr>
          <p:cNvPr id="15385" name="Picture 6" descr="NortheasternUniv-w-Seal-Red.jpg"/>
          <p:cNvPicPr>
            <a:picLocks noChangeAspect="1"/>
          </p:cNvPicPr>
          <p:nvPr/>
        </p:nvPicPr>
        <p:blipFill>
          <a:blip r:embed="rId3" cstate="print"/>
          <a:srcRect/>
          <a:stretch>
            <a:fillRect/>
          </a:stretch>
        </p:blipFill>
        <p:spPr bwMode="auto">
          <a:xfrm>
            <a:off x="400050" y="6305550"/>
            <a:ext cx="3086100" cy="552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1"/>
          <p:cNvSpPr txBox="1">
            <a:spLocks noGrp="1"/>
          </p:cNvSpPr>
          <p:nvPr/>
        </p:nvSpPr>
        <p:spPr bwMode="gray">
          <a:xfrm>
            <a:off x="7178675" y="6550025"/>
            <a:ext cx="1905000" cy="304800"/>
          </a:xfrm>
          <a:prstGeom prst="rect">
            <a:avLst/>
          </a:prstGeom>
          <a:noFill/>
          <a:ln w="9525">
            <a:noFill/>
            <a:miter lim="800000"/>
            <a:headEnd/>
            <a:tailEnd/>
          </a:ln>
        </p:spPr>
        <p:txBody>
          <a:bodyPr anchor="b"/>
          <a:lstStyle/>
          <a:p>
            <a:pPr algn="r">
              <a:lnSpc>
                <a:spcPct val="100000"/>
              </a:lnSpc>
              <a:spcBef>
                <a:spcPct val="0"/>
              </a:spcBef>
            </a:pPr>
            <a:fld id="{E68A9621-13AF-4AD1-895A-2EDFDAFBA2BB}" type="slidenum">
              <a:rPr lang="en-US" sz="1200"/>
              <a:pPr algn="r">
                <a:lnSpc>
                  <a:spcPct val="100000"/>
                </a:lnSpc>
                <a:spcBef>
                  <a:spcPct val="0"/>
                </a:spcBef>
              </a:pPr>
              <a:t>11</a:t>
            </a:fld>
            <a:endParaRPr lang="en-US" sz="1200"/>
          </a:p>
        </p:txBody>
      </p:sp>
      <p:sp>
        <p:nvSpPr>
          <p:cNvPr id="16387" name="Slide Number Placeholder 1"/>
          <p:cNvSpPr txBox="1">
            <a:spLocks noGrp="1"/>
          </p:cNvSpPr>
          <p:nvPr/>
        </p:nvSpPr>
        <p:spPr bwMode="auto">
          <a:xfrm>
            <a:off x="7178675" y="6553200"/>
            <a:ext cx="1905000" cy="304800"/>
          </a:xfrm>
          <a:prstGeom prst="rect">
            <a:avLst/>
          </a:prstGeom>
          <a:noFill/>
          <a:ln w="9525">
            <a:noFill/>
            <a:miter lim="800000"/>
            <a:headEnd/>
            <a:tailEnd/>
          </a:ln>
        </p:spPr>
        <p:txBody>
          <a:bodyPr anchor="b"/>
          <a:lstStyle/>
          <a:p>
            <a:pPr algn="r">
              <a:lnSpc>
                <a:spcPct val="100000"/>
              </a:lnSpc>
              <a:spcBef>
                <a:spcPct val="0"/>
              </a:spcBef>
            </a:pPr>
            <a:fld id="{DA3EF6E5-1996-4312-BF37-85775AE1029B}" type="slidenum">
              <a:rPr lang="en-US" sz="1200"/>
              <a:pPr algn="r">
                <a:lnSpc>
                  <a:spcPct val="100000"/>
                </a:lnSpc>
                <a:spcBef>
                  <a:spcPct val="0"/>
                </a:spcBef>
              </a:pPr>
              <a:t>11</a:t>
            </a:fld>
            <a:endParaRPr lang="en-US" sz="1200"/>
          </a:p>
        </p:txBody>
      </p:sp>
      <p:sp>
        <p:nvSpPr>
          <p:cNvPr id="16388" name="Rectangle 2"/>
          <p:cNvSpPr>
            <a:spLocks noGrp="1" noChangeArrowheads="1"/>
          </p:cNvSpPr>
          <p:nvPr>
            <p:ph type="title" idx="4294967295"/>
          </p:nvPr>
        </p:nvSpPr>
        <p:spPr/>
        <p:txBody>
          <a:bodyPr/>
          <a:lstStyle/>
          <a:p>
            <a:pPr eaLnBrk="1" hangingPunct="1"/>
            <a:r>
              <a:rPr lang="en-US" smtClean="0"/>
              <a:t>New Staff Performance Rating Definitions </a:t>
            </a:r>
            <a:r>
              <a:rPr lang="en-US" sz="1800" b="0" i="1" smtClean="0"/>
              <a:t>continued</a:t>
            </a:r>
            <a:endParaRPr lang="en-US" smtClean="0">
              <a:solidFill>
                <a:schemeClr val="folHlink"/>
              </a:solidFill>
            </a:endParaRPr>
          </a:p>
        </p:txBody>
      </p:sp>
      <p:graphicFrame>
        <p:nvGraphicFramePr>
          <p:cNvPr id="286724" name="Group 4"/>
          <p:cNvGraphicFramePr>
            <a:graphicFrameLocks noGrp="1"/>
          </p:cNvGraphicFramePr>
          <p:nvPr/>
        </p:nvGraphicFramePr>
        <p:xfrm>
          <a:off x="423863" y="1700213"/>
          <a:ext cx="8583612" cy="2950464"/>
        </p:xfrm>
        <a:graphic>
          <a:graphicData uri="http://schemas.openxmlformats.org/drawingml/2006/table">
            <a:tbl>
              <a:tblPr/>
              <a:tblGrid>
                <a:gridCol w="1279525"/>
                <a:gridCol w="7304087"/>
              </a:tblGrid>
              <a:tr h="0">
                <a:tc gridSpan="2">
                  <a:txBody>
                    <a:bodyPr/>
                    <a:lstStyle/>
                    <a:p>
                      <a:pPr marL="176213" marR="0" lvl="0" indent="-176213" algn="ctr" defTabSz="914400" rtl="0" eaLnBrk="1" fontAlgn="base" latinLnBrk="0" hangingPunct="1">
                        <a:lnSpc>
                          <a:spcPct val="90000"/>
                        </a:lnSpc>
                        <a:spcBef>
                          <a:spcPct val="50000"/>
                        </a:spcBef>
                        <a:spcAft>
                          <a:spcPct val="0"/>
                        </a:spcAft>
                        <a:buClr>
                          <a:schemeClr val="folHlink"/>
                        </a:buClr>
                        <a:buSzTx/>
                        <a:buFont typeface="Symbol" pitchFamily="18" charset="2"/>
                        <a:buNone/>
                        <a:tabLst/>
                      </a:pPr>
                      <a:r>
                        <a:rPr kumimoji="0" lang="en-US" sz="1000" b="1" i="0" u="none" strike="noStrike" cap="none" normalizeH="0" baseline="0" dirty="0" smtClean="0">
                          <a:ln>
                            <a:noFill/>
                          </a:ln>
                          <a:solidFill>
                            <a:schemeClr val="bg1"/>
                          </a:solidFill>
                          <a:effectLst/>
                          <a:latin typeface="Arial" charset="0"/>
                        </a:rPr>
                        <a:t>DOES NOT MEET EXPECTATIONS </a:t>
                      </a:r>
                    </a:p>
                  </a:txBody>
                  <a:tcPr marT="64008" marB="64008"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rgbClr val="0098DB"/>
                    </a:solidFill>
                  </a:tcPr>
                </a:tc>
                <a:tc hMerge="1">
                  <a:txBody>
                    <a:bodyPr/>
                    <a:lstStyle/>
                    <a:p>
                      <a:endParaRPr lang="en-US"/>
                    </a:p>
                  </a:txBody>
                  <a:tcPr/>
                </a:tc>
              </a:tr>
              <a:tr h="217488">
                <a:tc>
                  <a:txBody>
                    <a:bodyPr/>
                    <a:lstStyle/>
                    <a:p>
                      <a:pPr marL="0" marR="0" lvl="0" indent="0" algn="l" defTabSz="914400" rtl="0" eaLnBrk="1" fontAlgn="base" latinLnBrk="0" hangingPunct="1">
                        <a:lnSpc>
                          <a:spcPct val="90000"/>
                        </a:lnSpc>
                        <a:spcBef>
                          <a:spcPct val="35000"/>
                        </a:spcBef>
                        <a:spcAft>
                          <a:spcPct val="0"/>
                        </a:spcAft>
                        <a:buClr>
                          <a:srgbClr val="C4262E"/>
                        </a:buClr>
                        <a:buSzTx/>
                        <a:buFont typeface="Symbol" pitchFamily="18" charset="2"/>
                        <a:buNone/>
                        <a:tabLst/>
                      </a:pPr>
                      <a:r>
                        <a:rPr kumimoji="0" lang="en-US" sz="1000" b="1" i="0" u="none" strike="noStrike" cap="none" normalizeH="0" baseline="0" smtClean="0">
                          <a:ln>
                            <a:noFill/>
                          </a:ln>
                          <a:solidFill>
                            <a:srgbClr val="000000"/>
                          </a:solidFill>
                          <a:effectLst/>
                          <a:latin typeface="Arial" charset="0"/>
                        </a:rPr>
                        <a:t>As Applied to Major Responsibility Areas</a:t>
                      </a:r>
                    </a:p>
                  </a:txBody>
                  <a:tcPr marT="64008" marB="64008"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alpha val="50195"/>
                      </a:schemeClr>
                    </a:solidFill>
                  </a:tcPr>
                </a:tc>
                <a:tc>
                  <a:txBody>
                    <a:bodyPr/>
                    <a:lstStyle/>
                    <a:p>
                      <a:pPr marL="0" marR="0" lvl="0" indent="0" algn="l" defTabSz="914400" rtl="0" eaLnBrk="1" fontAlgn="base" latinLnBrk="0" hangingPunct="1">
                        <a:lnSpc>
                          <a:spcPct val="90000"/>
                        </a:lnSpc>
                        <a:spcBef>
                          <a:spcPct val="5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Does not meet established expectations for major responsibility area(s), in terms of quality, timeliness, processes, results, etc.  Does not demonstrate the knowledge, skills or competencies to handle job responsibilities and requires significant supervisor involvement to ensure work is correctly completed. Does not develop or maintain effective customer or colleague relationships.</a:t>
                      </a:r>
                    </a:p>
                    <a:p>
                      <a:pPr marL="0" marR="0" lvl="0" indent="0" algn="l" defTabSz="914400" rtl="0" eaLnBrk="1" fontAlgn="base" latinLnBrk="0" hangingPunct="1">
                        <a:lnSpc>
                          <a:spcPct val="90000"/>
                        </a:lnSpc>
                        <a:spcBef>
                          <a:spcPct val="50000"/>
                        </a:spcBef>
                        <a:spcAft>
                          <a:spcPct val="0"/>
                        </a:spcAft>
                        <a:buClr>
                          <a:schemeClr val="folHlink"/>
                        </a:buClr>
                        <a:buSzTx/>
                        <a:buFont typeface="Symbol" pitchFamily="18" charset="2"/>
                        <a:buChar char="·"/>
                        <a:tabLst/>
                      </a:pPr>
                      <a:endParaRPr kumimoji="0" lang="en-US" sz="1000" b="0" i="0" u="none" strike="noStrike" cap="none" normalizeH="0" baseline="0" dirty="0" smtClean="0">
                        <a:ln>
                          <a:noFill/>
                        </a:ln>
                        <a:solidFill>
                          <a:schemeClr val="tx1"/>
                        </a:solidFill>
                        <a:effectLst/>
                        <a:latin typeface="Arial" charset="0"/>
                      </a:endParaRPr>
                    </a:p>
                  </a:txBody>
                  <a:tcPr marT="64008" marB="64008"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alpha val="50195"/>
                      </a:schemeClr>
                    </a:solidFill>
                  </a:tcPr>
                </a:tc>
              </a:tr>
              <a:tr h="304800">
                <a:tc>
                  <a:txBody>
                    <a:bodyPr/>
                    <a:lstStyle/>
                    <a:p>
                      <a:pPr marL="0" marR="0" lvl="0" indent="0" algn="l" defTabSz="914400" rtl="0" eaLnBrk="1" fontAlgn="base" latinLnBrk="0" hangingPunct="1">
                        <a:lnSpc>
                          <a:spcPct val="90000"/>
                        </a:lnSpc>
                        <a:spcBef>
                          <a:spcPct val="35000"/>
                        </a:spcBef>
                        <a:spcAft>
                          <a:spcPct val="0"/>
                        </a:spcAft>
                        <a:buClr>
                          <a:schemeClr val="folHlink"/>
                        </a:buClr>
                        <a:buSzTx/>
                        <a:buFont typeface="Symbol" pitchFamily="18" charset="2"/>
                        <a:buNone/>
                        <a:tabLst/>
                      </a:pPr>
                      <a:r>
                        <a:rPr kumimoji="0" lang="en-US" sz="1000" b="1" i="0" u="none" strike="noStrike" cap="none" normalizeH="0" baseline="0" dirty="0" smtClean="0">
                          <a:ln>
                            <a:noFill/>
                          </a:ln>
                          <a:solidFill>
                            <a:schemeClr val="tx1"/>
                          </a:solidFill>
                          <a:effectLst/>
                          <a:latin typeface="Arial" charset="0"/>
                        </a:rPr>
                        <a:t>As Applied to the Overall Rating</a:t>
                      </a:r>
                    </a:p>
                    <a:p>
                      <a:pPr marL="0" marR="0" lvl="0" indent="0" algn="l" defTabSz="914400" rtl="0" eaLnBrk="1" fontAlgn="base" latinLnBrk="0" hangingPunct="1">
                        <a:lnSpc>
                          <a:spcPct val="90000"/>
                        </a:lnSpc>
                        <a:spcBef>
                          <a:spcPct val="35000"/>
                        </a:spcBef>
                        <a:spcAft>
                          <a:spcPct val="0"/>
                        </a:spcAft>
                        <a:buClr>
                          <a:schemeClr val="folHlink"/>
                        </a:buClr>
                        <a:buSzTx/>
                        <a:buFont typeface="Symbol" pitchFamily="18" charset="2"/>
                        <a:buNone/>
                        <a:tabLst/>
                      </a:pPr>
                      <a:endParaRPr kumimoji="0" lang="en-US" sz="1000" b="0" i="1" u="none" strike="noStrike" cap="none" normalizeH="0" baseline="0" dirty="0" smtClean="0">
                        <a:ln>
                          <a:noFill/>
                        </a:ln>
                        <a:solidFill>
                          <a:schemeClr val="tx1"/>
                        </a:solidFill>
                        <a:effectLst/>
                        <a:latin typeface="Arial" charset="0"/>
                      </a:endParaRPr>
                    </a:p>
                  </a:txBody>
                  <a:tcPr marT="64008" marB="64008"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rgbClr val="91D8AE">
                        <a:alpha val="50195"/>
                      </a:srgbClr>
                    </a:solidFill>
                  </a:tcPr>
                </a:tc>
                <a:tc>
                  <a:txBody>
                    <a:bodyPr/>
                    <a:lstStyle/>
                    <a:p>
                      <a:pPr marL="119063" marR="0" lvl="0" indent="-119063" algn="l" defTabSz="914400" rtl="0" eaLnBrk="1" fontAlgn="base" latinLnBrk="0" hangingPunct="1">
                        <a:lnSpc>
                          <a:spcPct val="90000"/>
                        </a:lnSpc>
                        <a:spcBef>
                          <a:spcPct val="50000"/>
                        </a:spcBef>
                        <a:spcAft>
                          <a:spcPct val="0"/>
                        </a:spcAft>
                        <a:buClr>
                          <a:schemeClr val="folHlink"/>
                        </a:buClr>
                        <a:buSzTx/>
                        <a:buFont typeface="Symbol" pitchFamily="18" charset="2"/>
                        <a:buChar char="·"/>
                        <a:tabLst/>
                      </a:pPr>
                      <a:r>
                        <a:rPr kumimoji="0" lang="en-US" sz="1000" b="0" i="0" u="none" strike="noStrike" cap="none" normalizeH="0" baseline="0" smtClean="0">
                          <a:ln>
                            <a:noFill/>
                          </a:ln>
                          <a:solidFill>
                            <a:schemeClr val="tx1"/>
                          </a:solidFill>
                          <a:effectLst/>
                          <a:latin typeface="Arial" charset="0"/>
                        </a:rPr>
                        <a:t>Does not meet job responsibilities, expectations and goals. </a:t>
                      </a:r>
                      <a:r>
                        <a:rPr kumimoji="0" lang="en-US" sz="1000" b="0" i="1" u="none" strike="noStrike" cap="none" normalizeH="0" baseline="0" smtClean="0">
                          <a:ln>
                            <a:noFill/>
                          </a:ln>
                          <a:solidFill>
                            <a:schemeClr val="tx1"/>
                          </a:solidFill>
                          <a:effectLst/>
                          <a:latin typeface="Arial" charset="0"/>
                        </a:rPr>
                        <a:t>OR</a:t>
                      </a:r>
                      <a:endParaRPr kumimoji="0" lang="en-US" sz="1000" b="0" i="0" u="none" strike="noStrike" cap="none" normalizeH="0" baseline="0" smtClean="0">
                        <a:ln>
                          <a:noFill/>
                        </a:ln>
                        <a:solidFill>
                          <a:schemeClr val="tx1"/>
                        </a:solidFill>
                        <a:effectLst/>
                        <a:latin typeface="Arial" charset="0"/>
                      </a:endParaRPr>
                    </a:p>
                    <a:p>
                      <a:pPr marL="119063" marR="0" lvl="0" indent="-119063" algn="l" defTabSz="914400" rtl="0" eaLnBrk="1" fontAlgn="base" latinLnBrk="0" hangingPunct="1">
                        <a:lnSpc>
                          <a:spcPct val="90000"/>
                        </a:lnSpc>
                        <a:spcBef>
                          <a:spcPct val="50000"/>
                        </a:spcBef>
                        <a:spcAft>
                          <a:spcPct val="0"/>
                        </a:spcAft>
                        <a:buClr>
                          <a:schemeClr val="folHlink"/>
                        </a:buClr>
                        <a:buSzTx/>
                        <a:buFont typeface="Symbol" pitchFamily="18" charset="2"/>
                        <a:buChar char="·"/>
                        <a:tabLst/>
                      </a:pPr>
                      <a:r>
                        <a:rPr kumimoji="0" lang="en-US" sz="1000" b="0" i="0" u="none" strike="noStrike" cap="none" normalizeH="0" baseline="0" smtClean="0">
                          <a:ln>
                            <a:noFill/>
                          </a:ln>
                          <a:solidFill>
                            <a:schemeClr val="tx1"/>
                          </a:solidFill>
                          <a:effectLst/>
                          <a:latin typeface="Arial" charset="0"/>
                        </a:rPr>
                        <a:t>Does not demonstrate the knowledge, skills or competencies to handle job responsibilities. </a:t>
                      </a:r>
                      <a:r>
                        <a:rPr kumimoji="0" lang="en-US" sz="1000" b="0" i="1" u="none" strike="noStrike" cap="none" normalizeH="0" baseline="0" smtClean="0">
                          <a:ln>
                            <a:noFill/>
                          </a:ln>
                          <a:solidFill>
                            <a:schemeClr val="tx1"/>
                          </a:solidFill>
                          <a:effectLst/>
                          <a:latin typeface="Arial" charset="0"/>
                        </a:rPr>
                        <a:t>OR</a:t>
                      </a:r>
                    </a:p>
                    <a:p>
                      <a:pPr marL="119063" marR="0" lvl="0" indent="-119063" algn="l" defTabSz="914400" rtl="0" eaLnBrk="1" fontAlgn="base" latinLnBrk="0" hangingPunct="1">
                        <a:lnSpc>
                          <a:spcPct val="90000"/>
                        </a:lnSpc>
                        <a:spcBef>
                          <a:spcPct val="50000"/>
                        </a:spcBef>
                        <a:spcAft>
                          <a:spcPct val="0"/>
                        </a:spcAft>
                        <a:buClr>
                          <a:schemeClr val="folHlink"/>
                        </a:buClr>
                        <a:buSzTx/>
                        <a:buFont typeface="Symbol" pitchFamily="18" charset="2"/>
                        <a:buChar char="·"/>
                        <a:tabLst/>
                      </a:pPr>
                      <a:r>
                        <a:rPr kumimoji="0" lang="en-US" sz="1000" b="0" i="0" u="none" strike="noStrike" cap="none" normalizeH="0" baseline="0" smtClean="0">
                          <a:ln>
                            <a:noFill/>
                          </a:ln>
                          <a:solidFill>
                            <a:schemeClr val="tx1"/>
                          </a:solidFill>
                          <a:effectLst/>
                          <a:latin typeface="Arial" charset="0"/>
                        </a:rPr>
                        <a:t>Does not effectively contribute to the department’s performance. </a:t>
                      </a:r>
                      <a:r>
                        <a:rPr kumimoji="0" lang="en-US" sz="1000" b="0" i="1" u="none" strike="noStrike" cap="none" normalizeH="0" baseline="0" smtClean="0">
                          <a:ln>
                            <a:noFill/>
                          </a:ln>
                          <a:solidFill>
                            <a:schemeClr val="tx1"/>
                          </a:solidFill>
                          <a:effectLst/>
                          <a:latin typeface="Arial" charset="0"/>
                        </a:rPr>
                        <a:t>OR</a:t>
                      </a:r>
                      <a:endParaRPr kumimoji="0" lang="en-US" sz="1000" b="0" i="0" u="none" strike="noStrike" cap="none" normalizeH="0" baseline="0" smtClean="0">
                        <a:ln>
                          <a:noFill/>
                        </a:ln>
                        <a:solidFill>
                          <a:schemeClr val="tx1"/>
                        </a:solidFill>
                        <a:effectLst/>
                        <a:latin typeface="Arial" charset="0"/>
                      </a:endParaRPr>
                    </a:p>
                    <a:p>
                      <a:pPr marL="119063" marR="0" lvl="0" indent="-119063" algn="l" defTabSz="914400" rtl="0" eaLnBrk="1" fontAlgn="base" latinLnBrk="0" hangingPunct="1">
                        <a:lnSpc>
                          <a:spcPct val="90000"/>
                        </a:lnSpc>
                        <a:spcBef>
                          <a:spcPct val="50000"/>
                        </a:spcBef>
                        <a:spcAft>
                          <a:spcPct val="0"/>
                        </a:spcAft>
                        <a:buClr>
                          <a:schemeClr val="folHlink"/>
                        </a:buClr>
                        <a:buSzTx/>
                        <a:buFont typeface="Symbol" pitchFamily="18" charset="2"/>
                        <a:buChar char="·"/>
                        <a:tabLst/>
                      </a:pPr>
                      <a:r>
                        <a:rPr kumimoji="0" lang="en-US" sz="1000" b="0" i="0" u="none" strike="noStrike" cap="none" normalizeH="0" baseline="0" smtClean="0">
                          <a:ln>
                            <a:noFill/>
                          </a:ln>
                          <a:solidFill>
                            <a:schemeClr val="tx1"/>
                          </a:solidFill>
                          <a:effectLst/>
                          <a:latin typeface="Arial" charset="0"/>
                        </a:rPr>
                        <a:t>Does not keep customer (internal or external or both) as the focal point of work. </a:t>
                      </a:r>
                      <a:r>
                        <a:rPr kumimoji="0" lang="en-US" sz="1000" b="0" i="1" u="none" strike="noStrike" cap="none" normalizeH="0" baseline="0" smtClean="0">
                          <a:ln>
                            <a:noFill/>
                          </a:ln>
                          <a:solidFill>
                            <a:schemeClr val="tx1"/>
                          </a:solidFill>
                          <a:effectLst/>
                          <a:latin typeface="Arial" charset="0"/>
                        </a:rPr>
                        <a:t>OR</a:t>
                      </a:r>
                      <a:endParaRPr kumimoji="0" lang="en-US" sz="1000" b="0" i="0" u="none" strike="noStrike" cap="none" normalizeH="0" baseline="0" smtClean="0">
                        <a:ln>
                          <a:noFill/>
                        </a:ln>
                        <a:solidFill>
                          <a:schemeClr val="tx1"/>
                        </a:solidFill>
                        <a:effectLst/>
                        <a:latin typeface="Arial" charset="0"/>
                      </a:endParaRPr>
                    </a:p>
                    <a:p>
                      <a:pPr marL="119063" marR="0" lvl="0" indent="-119063" algn="l" defTabSz="914400" rtl="0" eaLnBrk="1" fontAlgn="base" latinLnBrk="0" hangingPunct="1">
                        <a:lnSpc>
                          <a:spcPct val="90000"/>
                        </a:lnSpc>
                        <a:spcBef>
                          <a:spcPct val="50000"/>
                        </a:spcBef>
                        <a:spcAft>
                          <a:spcPct val="0"/>
                        </a:spcAft>
                        <a:buClr>
                          <a:schemeClr val="folHlink"/>
                        </a:buClr>
                        <a:buSzTx/>
                        <a:buFont typeface="Symbol" pitchFamily="18" charset="2"/>
                        <a:buChar char="·"/>
                        <a:tabLst/>
                      </a:pPr>
                      <a:r>
                        <a:rPr kumimoji="0" lang="en-US" sz="1000" b="0" i="0" u="none" strike="noStrike" cap="none" normalizeH="0" baseline="0" smtClean="0">
                          <a:ln>
                            <a:noFill/>
                          </a:ln>
                          <a:solidFill>
                            <a:schemeClr val="tx1"/>
                          </a:solidFill>
                          <a:effectLst/>
                          <a:latin typeface="Arial" charset="0"/>
                        </a:rPr>
                        <a:t>May require significant involvement of supervisor to ensure that work is done completely and correctly, and to fix problems/potential problems. </a:t>
                      </a:r>
                    </a:p>
                  </a:txBody>
                  <a:tcPr marT="64008" marB="64008"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rgbClr val="91D8AE">
                        <a:alpha val="50195"/>
                      </a:srgbClr>
                    </a:solidFill>
                  </a:tcPr>
                </a:tc>
              </a:tr>
              <a:tr h="161925">
                <a:tc>
                  <a:txBody>
                    <a:bodyPr/>
                    <a:lstStyle/>
                    <a:p>
                      <a:pPr marL="0" marR="0" lvl="0" indent="0" algn="l" defTabSz="914400" rtl="0" eaLnBrk="1" fontAlgn="base" latinLnBrk="0" hangingPunct="1">
                        <a:lnSpc>
                          <a:spcPct val="90000"/>
                        </a:lnSpc>
                        <a:spcBef>
                          <a:spcPct val="35000"/>
                        </a:spcBef>
                        <a:spcAft>
                          <a:spcPct val="0"/>
                        </a:spcAft>
                        <a:buClr>
                          <a:schemeClr val="folHlink"/>
                        </a:buClr>
                        <a:buSzTx/>
                        <a:buFont typeface="Symbol" pitchFamily="18" charset="2"/>
                        <a:buNone/>
                        <a:tabLst/>
                      </a:pPr>
                      <a:r>
                        <a:rPr kumimoji="0" lang="en-US" sz="1000" b="1" i="0" u="none" strike="noStrike" cap="none" normalizeH="0" baseline="0" smtClean="0">
                          <a:ln>
                            <a:noFill/>
                          </a:ln>
                          <a:solidFill>
                            <a:schemeClr val="tx1"/>
                          </a:solidFill>
                          <a:effectLst/>
                          <a:latin typeface="Arial" charset="0"/>
                        </a:rPr>
                        <a:t>As Applied to a New or Recently Promoted Employee</a:t>
                      </a:r>
                    </a:p>
                  </a:txBody>
                  <a:tcPr marT="64008" marB="64008"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rgbClr val="FADD80"/>
                    </a:solidFill>
                  </a:tcPr>
                </a:tc>
                <a:tc>
                  <a:txBody>
                    <a:bodyPr/>
                    <a:lstStyle/>
                    <a:p>
                      <a:pPr marL="119063" marR="0" lvl="0" indent="-119063" algn="l" defTabSz="914400" rtl="0" eaLnBrk="1" fontAlgn="base" latinLnBrk="0" hangingPunct="1">
                        <a:lnSpc>
                          <a:spcPct val="90000"/>
                        </a:lnSpc>
                        <a:spcBef>
                          <a:spcPct val="50000"/>
                        </a:spcBef>
                        <a:spcAft>
                          <a:spcPct val="0"/>
                        </a:spcAft>
                        <a:buClr>
                          <a:schemeClr val="folHlink"/>
                        </a:buClr>
                        <a:buSzTx/>
                        <a:buFont typeface="Symbol" pitchFamily="18" charset="2"/>
                        <a:buChar char="·"/>
                        <a:tabLst/>
                      </a:pPr>
                      <a:r>
                        <a:rPr kumimoji="0" lang="en-US" sz="1000" b="0" i="0" u="none" strike="noStrike" cap="none" normalizeH="0" baseline="0" smtClean="0">
                          <a:ln>
                            <a:noFill/>
                          </a:ln>
                          <a:solidFill>
                            <a:schemeClr val="tx1"/>
                          </a:solidFill>
                          <a:effectLst/>
                          <a:latin typeface="Arial" charset="0"/>
                        </a:rPr>
                        <a:t>Unsatisfactory performance could have a number of possible causes. It is important to quickly identify the cause, determine if it can be resolved, and develop a plan to improve performance. The timeframe and process for improving performance as well as the consequences of not improving should be clearly articulated.</a:t>
                      </a:r>
                    </a:p>
                  </a:txBody>
                  <a:tcPr marT="64008" marB="64008"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rgbClr val="FADD80"/>
                    </a:solidFill>
                  </a:tcPr>
                </a:tc>
              </a:tr>
            </a:tbl>
          </a:graphicData>
        </a:graphic>
      </p:graphicFrame>
      <p:sp>
        <p:nvSpPr>
          <p:cNvPr id="102421" name="Rectangle 21"/>
          <p:cNvSpPr>
            <a:spLocks noChangeArrowheads="1"/>
          </p:cNvSpPr>
          <p:nvPr/>
        </p:nvSpPr>
        <p:spPr bwMode="gray">
          <a:xfrm>
            <a:off x="1692275" y="5387975"/>
            <a:ext cx="5759450" cy="511175"/>
          </a:xfrm>
          <a:prstGeom prst="rect">
            <a:avLst/>
          </a:prstGeom>
          <a:solidFill>
            <a:schemeClr val="folHlink"/>
          </a:solidFill>
          <a:ln w="9525">
            <a:noFill/>
            <a:miter lim="800000"/>
            <a:headEnd/>
            <a:tailEnd/>
          </a:ln>
          <a:effectLst>
            <a:prstShdw prst="shdw17" dist="17961" dir="2700000">
              <a:schemeClr val="folHlink">
                <a:gamma/>
                <a:shade val="60000"/>
                <a:invGamma/>
              </a:schemeClr>
            </a:prstShdw>
          </a:effectLst>
        </p:spPr>
        <p:txBody>
          <a:bodyPr lIns="64008" tIns="64008" rIns="64008" bIns="64008" anchor="ctr" anchorCtr="1">
            <a:spAutoFit/>
          </a:bodyPr>
          <a:lstStyle/>
          <a:p>
            <a:pPr algn="ctr" eaLnBrk="0" hangingPunct="0">
              <a:spcBef>
                <a:spcPct val="10000"/>
              </a:spcBef>
              <a:defRPr/>
            </a:pPr>
            <a:r>
              <a:rPr lang="en-US" sz="1400" b="1">
                <a:solidFill>
                  <a:schemeClr val="bg1"/>
                </a:solidFill>
              </a:rPr>
              <a:t>This performance rating indicates a serious misalignment between the employee and the job. Consultation with HR is required. </a:t>
            </a:r>
          </a:p>
        </p:txBody>
      </p:sp>
      <p:sp>
        <p:nvSpPr>
          <p:cNvPr id="16406" name="Rectangle 21"/>
          <p:cNvSpPr>
            <a:spLocks noChangeArrowheads="1"/>
          </p:cNvSpPr>
          <p:nvPr/>
        </p:nvSpPr>
        <p:spPr bwMode="auto">
          <a:xfrm>
            <a:off x="2546350" y="1066800"/>
            <a:ext cx="4049713" cy="312738"/>
          </a:xfrm>
          <a:prstGeom prst="rect">
            <a:avLst/>
          </a:prstGeom>
          <a:noFill/>
          <a:ln w="6350">
            <a:noFill/>
            <a:miter lim="800000"/>
            <a:headEnd/>
            <a:tailEnd/>
          </a:ln>
        </p:spPr>
        <p:txBody>
          <a:bodyPr wrap="none">
            <a:spAutoFit/>
          </a:bodyPr>
          <a:lstStyle/>
          <a:p>
            <a:r>
              <a:rPr lang="en-US" b="1">
                <a:solidFill>
                  <a:schemeClr val="folHlink"/>
                </a:solidFill>
              </a:rPr>
              <a:t>ADDITIONAL PERFORMANCE RATINGS</a:t>
            </a:r>
          </a:p>
        </p:txBody>
      </p:sp>
      <p:pic>
        <p:nvPicPr>
          <p:cNvPr id="16409" name="Picture 6" descr="NortheasternUniv-w-Seal-Red.jpg"/>
          <p:cNvPicPr>
            <a:picLocks noChangeAspect="1"/>
          </p:cNvPicPr>
          <p:nvPr/>
        </p:nvPicPr>
        <p:blipFill>
          <a:blip r:embed="rId3" cstate="print"/>
          <a:srcRect/>
          <a:stretch>
            <a:fillRect/>
          </a:stretch>
        </p:blipFill>
        <p:spPr bwMode="auto">
          <a:xfrm>
            <a:off x="400050" y="6305550"/>
            <a:ext cx="3086100" cy="552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txBox="1">
            <a:spLocks noGrp="1"/>
          </p:cNvSpPr>
          <p:nvPr/>
        </p:nvSpPr>
        <p:spPr bwMode="gray">
          <a:xfrm>
            <a:off x="7178675" y="6550025"/>
            <a:ext cx="1905000" cy="304800"/>
          </a:xfrm>
          <a:prstGeom prst="rect">
            <a:avLst/>
          </a:prstGeom>
          <a:noFill/>
          <a:ln w="9525">
            <a:noFill/>
            <a:miter lim="800000"/>
            <a:headEnd/>
            <a:tailEnd/>
          </a:ln>
        </p:spPr>
        <p:txBody>
          <a:bodyPr anchor="b"/>
          <a:lstStyle/>
          <a:p>
            <a:pPr algn="r">
              <a:lnSpc>
                <a:spcPct val="100000"/>
              </a:lnSpc>
              <a:spcBef>
                <a:spcPct val="0"/>
              </a:spcBef>
            </a:pPr>
            <a:fld id="{92B1566C-93C5-4CC1-B89F-AE607A6A4E6C}" type="slidenum">
              <a:rPr lang="en-US" sz="1200"/>
              <a:pPr algn="r">
                <a:lnSpc>
                  <a:spcPct val="100000"/>
                </a:lnSpc>
                <a:spcBef>
                  <a:spcPct val="0"/>
                </a:spcBef>
              </a:pPr>
              <a:t>12</a:t>
            </a:fld>
            <a:endParaRPr lang="en-US" sz="1200"/>
          </a:p>
        </p:txBody>
      </p:sp>
      <p:sp>
        <p:nvSpPr>
          <p:cNvPr id="17411" name="Rectangle 2"/>
          <p:cNvSpPr>
            <a:spLocks noGrp="1" noChangeArrowheads="1"/>
          </p:cNvSpPr>
          <p:nvPr>
            <p:ph type="title" idx="4294967295"/>
          </p:nvPr>
        </p:nvSpPr>
        <p:spPr/>
        <p:txBody>
          <a:bodyPr/>
          <a:lstStyle/>
          <a:p>
            <a:pPr eaLnBrk="1" hangingPunct="1"/>
            <a:r>
              <a:rPr lang="en-US" smtClean="0"/>
              <a:t>Self-Assessment</a:t>
            </a:r>
          </a:p>
        </p:txBody>
      </p:sp>
      <p:sp>
        <p:nvSpPr>
          <p:cNvPr id="17412" name="Rectangle 3"/>
          <p:cNvSpPr>
            <a:spLocks noGrp="1" noChangeArrowheads="1"/>
          </p:cNvSpPr>
          <p:nvPr>
            <p:ph type="body" idx="4294967295"/>
          </p:nvPr>
        </p:nvSpPr>
        <p:spPr>
          <a:xfrm>
            <a:off x="76200" y="1009650"/>
            <a:ext cx="8915400" cy="1133475"/>
          </a:xfrm>
        </p:spPr>
        <p:txBody>
          <a:bodyPr/>
          <a:lstStyle/>
          <a:p>
            <a:pPr eaLnBrk="1" hangingPunct="1"/>
            <a:r>
              <a:rPr lang="en-US" sz="1800" smtClean="0"/>
              <a:t>Self assessment is an effective tool in fostering greater employee engagement in the performance evaluation process</a:t>
            </a:r>
          </a:p>
          <a:p>
            <a:pPr lvl="1" eaLnBrk="1" hangingPunct="1"/>
            <a:r>
              <a:rPr lang="en-US" sz="1800" smtClean="0"/>
              <a:t>It helps to facilitate a comprehensive review of progress and accomplishments over the past year</a:t>
            </a:r>
          </a:p>
          <a:p>
            <a:pPr lvl="1" eaLnBrk="1" hangingPunct="1"/>
            <a:r>
              <a:rPr lang="en-US" sz="1800" smtClean="0"/>
              <a:t>It is an effective tool for helping staff self-identify strengths and expertise, areas of interest, and areas for improvement and development</a:t>
            </a:r>
          </a:p>
          <a:p>
            <a:pPr eaLnBrk="1" hangingPunct="1"/>
            <a:r>
              <a:rPr lang="en-US" sz="1800" smtClean="0"/>
              <a:t>Two tools have been developed for use as determined by department management</a:t>
            </a:r>
          </a:p>
          <a:p>
            <a:pPr lvl="1" eaLnBrk="1" hangingPunct="1"/>
            <a:r>
              <a:rPr lang="en-US" sz="1800" smtClean="0"/>
              <a:t>The Self-Assessment Form can be completed in advance by the employee and formally shared with the manager as part of the appraisal process</a:t>
            </a:r>
          </a:p>
          <a:p>
            <a:pPr lvl="1" eaLnBrk="1" hangingPunct="1"/>
            <a:r>
              <a:rPr lang="en-US" sz="1800" smtClean="0"/>
              <a:t>The Suggested Self-Assessment Questions tool is a series of questions that can help the employee prepare for the appraisal conversation</a:t>
            </a:r>
          </a:p>
          <a:p>
            <a:pPr eaLnBrk="1" hangingPunct="1"/>
            <a:r>
              <a:rPr lang="en-US" sz="1800" smtClean="0"/>
              <a:t>Use of one or both of these tools is strongly encouraged across the University</a:t>
            </a:r>
          </a:p>
        </p:txBody>
      </p:sp>
      <p:sp>
        <p:nvSpPr>
          <p:cNvPr id="17413" name="Rectangle 4"/>
          <p:cNvSpPr>
            <a:spLocks noChangeArrowheads="1"/>
          </p:cNvSpPr>
          <p:nvPr/>
        </p:nvSpPr>
        <p:spPr bwMode="auto">
          <a:xfrm>
            <a:off x="3048000" y="6172200"/>
            <a:ext cx="1295400" cy="304800"/>
          </a:xfrm>
          <a:prstGeom prst="rect">
            <a:avLst/>
          </a:prstGeom>
          <a:noFill/>
          <a:ln w="12700">
            <a:noFill/>
            <a:miter lim="800000"/>
            <a:headEnd/>
            <a:tailEnd/>
          </a:ln>
        </p:spPr>
        <p:txBody>
          <a:bodyPr wrap="none" anchor="ctr"/>
          <a:lstStyle/>
          <a:p>
            <a:endParaRPr lang="en-US"/>
          </a:p>
        </p:txBody>
      </p:sp>
      <p:sp>
        <p:nvSpPr>
          <p:cNvPr id="17414" name="Rectangle 5"/>
          <p:cNvSpPr>
            <a:spLocks noChangeArrowheads="1"/>
          </p:cNvSpPr>
          <p:nvPr/>
        </p:nvSpPr>
        <p:spPr bwMode="auto">
          <a:xfrm>
            <a:off x="3048000" y="6172200"/>
            <a:ext cx="1371600" cy="304800"/>
          </a:xfrm>
          <a:prstGeom prst="rect">
            <a:avLst/>
          </a:prstGeom>
          <a:noFill/>
          <a:ln w="12700">
            <a:noFill/>
            <a:miter lim="800000"/>
            <a:headEnd/>
            <a:tailEnd/>
          </a:ln>
        </p:spPr>
        <p:txBody>
          <a:bodyPr wrap="none" anchor="ctr"/>
          <a:lstStyle/>
          <a:p>
            <a:endParaRPr lang="en-US"/>
          </a:p>
        </p:txBody>
      </p:sp>
      <p:pic>
        <p:nvPicPr>
          <p:cNvPr id="17417" name="Picture 6" descr="NortheasternUniv-w-Seal-Red.jpg"/>
          <p:cNvPicPr>
            <a:picLocks noChangeAspect="1"/>
          </p:cNvPicPr>
          <p:nvPr/>
        </p:nvPicPr>
        <p:blipFill>
          <a:blip r:embed="rId3" cstate="print"/>
          <a:srcRect/>
          <a:stretch>
            <a:fillRect/>
          </a:stretch>
        </p:blipFill>
        <p:spPr bwMode="auto">
          <a:xfrm>
            <a:off x="400050" y="6305550"/>
            <a:ext cx="3086100" cy="552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smtClean="0"/>
              <a:t>Self-Assessment Form &amp; Questions</a:t>
            </a:r>
          </a:p>
        </p:txBody>
      </p:sp>
      <p:sp>
        <p:nvSpPr>
          <p:cNvPr id="18435" name="Slide Number Placeholder 4"/>
          <p:cNvSpPr>
            <a:spLocks noGrp="1"/>
          </p:cNvSpPr>
          <p:nvPr>
            <p:ph type="sldNum" sz="quarter" idx="10"/>
          </p:nvPr>
        </p:nvSpPr>
        <p:spPr>
          <a:noFill/>
        </p:spPr>
        <p:txBody>
          <a:bodyPr/>
          <a:lstStyle/>
          <a:p>
            <a:fld id="{B2D6C595-DC8E-4C57-A2FE-3EDFE9474699}" type="slidenum">
              <a:rPr lang="en-US" smtClean="0"/>
              <a:pPr/>
              <a:t>13</a:t>
            </a:fld>
            <a:endParaRPr lang="en-US" smtClean="0"/>
          </a:p>
        </p:txBody>
      </p:sp>
      <p:pic>
        <p:nvPicPr>
          <p:cNvPr id="18436" name="Picture 2"/>
          <p:cNvPicPr>
            <a:picLocks noChangeAspect="1" noChangeArrowheads="1"/>
          </p:cNvPicPr>
          <p:nvPr/>
        </p:nvPicPr>
        <p:blipFill>
          <a:blip r:embed="rId3" cstate="print"/>
          <a:srcRect l="25484" t="21577" r="27855" b="2509"/>
          <a:stretch>
            <a:fillRect/>
          </a:stretch>
        </p:blipFill>
        <p:spPr bwMode="auto">
          <a:xfrm>
            <a:off x="457200" y="1143000"/>
            <a:ext cx="4030663" cy="5092700"/>
          </a:xfrm>
          <a:prstGeom prst="rect">
            <a:avLst/>
          </a:prstGeom>
          <a:noFill/>
          <a:ln w="6350">
            <a:noFill/>
            <a:miter lim="800000"/>
            <a:headEnd/>
            <a:tailEnd/>
          </a:ln>
        </p:spPr>
      </p:pic>
      <p:pic>
        <p:nvPicPr>
          <p:cNvPr id="18437" name="Picture 6"/>
          <p:cNvPicPr>
            <a:picLocks noChangeAspect="1" noChangeArrowheads="1"/>
          </p:cNvPicPr>
          <p:nvPr/>
        </p:nvPicPr>
        <p:blipFill>
          <a:blip r:embed="rId4" cstate="print"/>
          <a:srcRect l="24300" t="14442" r="25233" b="2509"/>
          <a:stretch>
            <a:fillRect/>
          </a:stretch>
        </p:blipFill>
        <p:spPr bwMode="auto">
          <a:xfrm>
            <a:off x="4457700" y="857250"/>
            <a:ext cx="4124325" cy="5372100"/>
          </a:xfrm>
          <a:prstGeom prst="rect">
            <a:avLst/>
          </a:prstGeom>
          <a:noFill/>
          <a:ln w="6350">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txBox="1">
            <a:spLocks noGrp="1"/>
          </p:cNvSpPr>
          <p:nvPr/>
        </p:nvSpPr>
        <p:spPr bwMode="gray">
          <a:xfrm>
            <a:off x="7178675" y="6550025"/>
            <a:ext cx="1905000" cy="304800"/>
          </a:xfrm>
          <a:prstGeom prst="rect">
            <a:avLst/>
          </a:prstGeom>
          <a:noFill/>
          <a:ln w="9525">
            <a:noFill/>
            <a:miter lim="800000"/>
            <a:headEnd/>
            <a:tailEnd/>
          </a:ln>
        </p:spPr>
        <p:txBody>
          <a:bodyPr anchor="b"/>
          <a:lstStyle/>
          <a:p>
            <a:pPr algn="r">
              <a:lnSpc>
                <a:spcPct val="100000"/>
              </a:lnSpc>
              <a:spcBef>
                <a:spcPct val="0"/>
              </a:spcBef>
            </a:pPr>
            <a:fld id="{6FEC72A3-E485-4A3C-AD40-90CAF5D6C4A5}" type="slidenum">
              <a:rPr lang="en-US" sz="1200"/>
              <a:pPr algn="r">
                <a:lnSpc>
                  <a:spcPct val="100000"/>
                </a:lnSpc>
                <a:spcBef>
                  <a:spcPct val="0"/>
                </a:spcBef>
              </a:pPr>
              <a:t>14</a:t>
            </a:fld>
            <a:endParaRPr lang="en-US" sz="1200"/>
          </a:p>
        </p:txBody>
      </p:sp>
      <p:sp>
        <p:nvSpPr>
          <p:cNvPr id="19459" name="Rectangle 2"/>
          <p:cNvSpPr>
            <a:spLocks noGrp="1" noChangeArrowheads="1"/>
          </p:cNvSpPr>
          <p:nvPr>
            <p:ph type="title" idx="4294967295"/>
          </p:nvPr>
        </p:nvSpPr>
        <p:spPr/>
        <p:txBody>
          <a:bodyPr/>
          <a:lstStyle/>
          <a:p>
            <a:pPr eaLnBrk="1" hangingPunct="1"/>
            <a:r>
              <a:rPr lang="en-US" dirty="0" smtClean="0"/>
              <a:t>Administrative/Professional Appraisal Form</a:t>
            </a:r>
          </a:p>
        </p:txBody>
      </p:sp>
      <p:sp>
        <p:nvSpPr>
          <p:cNvPr id="19460" name="Rectangle 3"/>
          <p:cNvSpPr>
            <a:spLocks noGrp="1" noChangeArrowheads="1"/>
          </p:cNvSpPr>
          <p:nvPr>
            <p:ph type="body" idx="4294967295"/>
          </p:nvPr>
        </p:nvSpPr>
        <p:spPr>
          <a:xfrm>
            <a:off x="76200" y="1009650"/>
            <a:ext cx="8915400" cy="846138"/>
          </a:xfrm>
        </p:spPr>
        <p:txBody>
          <a:bodyPr/>
          <a:lstStyle/>
          <a:p>
            <a:pPr eaLnBrk="1" hangingPunct="1"/>
            <a:r>
              <a:rPr lang="en-US" sz="1800" dirty="0" smtClean="0"/>
              <a:t>The format of the ratings on the Annual Appraisal Form have been modified slightly, but the form itself will continue to be used as a primary component in the performance management process.</a:t>
            </a:r>
          </a:p>
        </p:txBody>
      </p:sp>
      <p:pic>
        <p:nvPicPr>
          <p:cNvPr id="19461" name="Picture 4" descr="ap1"/>
          <p:cNvPicPr>
            <a:picLocks noChangeAspect="1" noChangeArrowheads="1"/>
          </p:cNvPicPr>
          <p:nvPr/>
        </p:nvPicPr>
        <p:blipFill>
          <a:blip r:embed="rId3" cstate="print"/>
          <a:srcRect/>
          <a:stretch>
            <a:fillRect/>
          </a:stretch>
        </p:blipFill>
        <p:spPr bwMode="auto">
          <a:xfrm>
            <a:off x="228600" y="1985963"/>
            <a:ext cx="4343400" cy="3292475"/>
          </a:xfrm>
          <a:prstGeom prst="rect">
            <a:avLst/>
          </a:prstGeom>
          <a:noFill/>
          <a:ln w="9525">
            <a:noFill/>
            <a:miter lim="800000"/>
            <a:headEnd/>
            <a:tailEnd/>
          </a:ln>
        </p:spPr>
      </p:pic>
      <p:pic>
        <p:nvPicPr>
          <p:cNvPr id="19462" name="Picture 5" descr="ap2"/>
          <p:cNvPicPr>
            <a:picLocks noChangeAspect="1" noChangeArrowheads="1"/>
          </p:cNvPicPr>
          <p:nvPr/>
        </p:nvPicPr>
        <p:blipFill>
          <a:blip r:embed="rId4" cstate="print"/>
          <a:srcRect/>
          <a:stretch>
            <a:fillRect/>
          </a:stretch>
        </p:blipFill>
        <p:spPr bwMode="auto">
          <a:xfrm>
            <a:off x="4648200" y="1985963"/>
            <a:ext cx="4343400" cy="3292475"/>
          </a:xfrm>
          <a:prstGeom prst="rect">
            <a:avLst/>
          </a:prstGeom>
          <a:noFill/>
          <a:ln w="9525">
            <a:noFill/>
            <a:miter lim="800000"/>
            <a:headEnd/>
            <a:tailEnd/>
          </a:ln>
        </p:spPr>
      </p:pic>
      <p:sp>
        <p:nvSpPr>
          <p:cNvPr id="19463" name="Oval 6"/>
          <p:cNvSpPr>
            <a:spLocks noChangeArrowheads="1"/>
          </p:cNvSpPr>
          <p:nvPr/>
        </p:nvSpPr>
        <p:spPr bwMode="auto">
          <a:xfrm>
            <a:off x="838200" y="4500563"/>
            <a:ext cx="2514600" cy="381000"/>
          </a:xfrm>
          <a:prstGeom prst="ellipse">
            <a:avLst/>
          </a:prstGeom>
          <a:noFill/>
          <a:ln w="12700">
            <a:solidFill>
              <a:schemeClr val="folHlink"/>
            </a:solidFill>
            <a:round/>
            <a:headEnd/>
            <a:tailEnd/>
          </a:ln>
        </p:spPr>
        <p:txBody>
          <a:bodyPr wrap="none" anchor="ctr"/>
          <a:lstStyle/>
          <a:p>
            <a:endParaRPr lang="en-US"/>
          </a:p>
        </p:txBody>
      </p:sp>
      <p:sp>
        <p:nvSpPr>
          <p:cNvPr id="19464" name="Oval 7"/>
          <p:cNvSpPr>
            <a:spLocks noChangeArrowheads="1"/>
          </p:cNvSpPr>
          <p:nvPr/>
        </p:nvSpPr>
        <p:spPr bwMode="auto">
          <a:xfrm>
            <a:off x="4724400" y="3509963"/>
            <a:ext cx="4114800" cy="381000"/>
          </a:xfrm>
          <a:prstGeom prst="ellipse">
            <a:avLst/>
          </a:prstGeom>
          <a:noFill/>
          <a:ln w="12700">
            <a:solidFill>
              <a:schemeClr val="folHlink"/>
            </a:solidFill>
            <a:round/>
            <a:headEnd/>
            <a:tailEnd/>
          </a:ln>
        </p:spPr>
        <p:txBody>
          <a:bodyPr wrap="none" anchor="ctr"/>
          <a:lstStyle/>
          <a:p>
            <a:endParaRPr lang="en-US"/>
          </a:p>
        </p:txBody>
      </p:sp>
      <p:sp>
        <p:nvSpPr>
          <p:cNvPr id="19465" name="Rectangle 8"/>
          <p:cNvSpPr>
            <a:spLocks noChangeArrowheads="1"/>
          </p:cNvSpPr>
          <p:nvPr/>
        </p:nvSpPr>
        <p:spPr bwMode="auto">
          <a:xfrm>
            <a:off x="3810000" y="5564188"/>
            <a:ext cx="2286000" cy="917575"/>
          </a:xfrm>
          <a:prstGeom prst="rect">
            <a:avLst/>
          </a:prstGeom>
          <a:noFill/>
          <a:ln w="12700">
            <a:noFill/>
            <a:miter lim="800000"/>
            <a:headEnd/>
            <a:tailEnd/>
          </a:ln>
        </p:spPr>
        <p:txBody>
          <a:bodyPr>
            <a:spAutoFit/>
          </a:bodyPr>
          <a:lstStyle/>
          <a:p>
            <a:r>
              <a:rPr lang="en-US" sz="1200">
                <a:latin typeface="Arial Narrow" pitchFamily="34" charset="0"/>
              </a:rPr>
              <a:t>The format of the performance ratings changed from rating name and number (e.g., consistently meets 3) to rating name. Performance rating names were also modified slightly.</a:t>
            </a:r>
          </a:p>
        </p:txBody>
      </p:sp>
      <p:sp>
        <p:nvSpPr>
          <p:cNvPr id="19466" name="Line 9"/>
          <p:cNvSpPr>
            <a:spLocks noChangeShapeType="1"/>
          </p:cNvSpPr>
          <p:nvPr/>
        </p:nvSpPr>
        <p:spPr bwMode="auto">
          <a:xfrm>
            <a:off x="2057400" y="4957763"/>
            <a:ext cx="1651000" cy="836612"/>
          </a:xfrm>
          <a:prstGeom prst="line">
            <a:avLst/>
          </a:prstGeom>
          <a:noFill/>
          <a:ln w="12700">
            <a:solidFill>
              <a:schemeClr val="folHlink"/>
            </a:solidFill>
            <a:round/>
            <a:headEnd/>
            <a:tailEnd type="triangle" w="med" len="med"/>
          </a:ln>
        </p:spPr>
        <p:txBody>
          <a:bodyPr/>
          <a:lstStyle/>
          <a:p>
            <a:endParaRPr lang="en-US"/>
          </a:p>
        </p:txBody>
      </p:sp>
      <p:sp>
        <p:nvSpPr>
          <p:cNvPr id="19467" name="Line 10"/>
          <p:cNvSpPr>
            <a:spLocks noChangeShapeType="1"/>
          </p:cNvSpPr>
          <p:nvPr/>
        </p:nvSpPr>
        <p:spPr bwMode="auto">
          <a:xfrm flipH="1">
            <a:off x="5954713" y="3967163"/>
            <a:ext cx="1893887" cy="1827212"/>
          </a:xfrm>
          <a:prstGeom prst="line">
            <a:avLst/>
          </a:prstGeom>
          <a:noFill/>
          <a:ln w="12700">
            <a:solidFill>
              <a:schemeClr val="folHlink"/>
            </a:solidFill>
            <a:round/>
            <a:headEnd/>
            <a:tailEnd type="triangle" w="med" len="med"/>
          </a:ln>
        </p:spPr>
        <p:txBody>
          <a:bodyPr/>
          <a:lstStyle/>
          <a:p>
            <a:endParaRPr lang="en-US"/>
          </a:p>
        </p:txBody>
      </p:sp>
      <p:pic>
        <p:nvPicPr>
          <p:cNvPr id="19468" name="Picture 11" descr="NortheasternUniv-w-Seal-Red.jpg"/>
          <p:cNvPicPr>
            <a:picLocks noChangeAspect="1"/>
          </p:cNvPicPr>
          <p:nvPr/>
        </p:nvPicPr>
        <p:blipFill>
          <a:blip r:embed="rId5" cstate="print"/>
          <a:srcRect/>
          <a:stretch>
            <a:fillRect/>
          </a:stretch>
        </p:blipFill>
        <p:spPr bwMode="auto">
          <a:xfrm>
            <a:off x="400050" y="6305550"/>
            <a:ext cx="3086100" cy="552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txBox="1">
            <a:spLocks noGrp="1"/>
          </p:cNvSpPr>
          <p:nvPr/>
        </p:nvSpPr>
        <p:spPr bwMode="gray">
          <a:xfrm>
            <a:off x="7178675" y="6550025"/>
            <a:ext cx="1905000" cy="304800"/>
          </a:xfrm>
          <a:prstGeom prst="rect">
            <a:avLst/>
          </a:prstGeom>
          <a:noFill/>
          <a:ln w="9525">
            <a:noFill/>
            <a:miter lim="800000"/>
            <a:headEnd/>
            <a:tailEnd/>
          </a:ln>
        </p:spPr>
        <p:txBody>
          <a:bodyPr anchor="b"/>
          <a:lstStyle/>
          <a:p>
            <a:pPr algn="r">
              <a:lnSpc>
                <a:spcPct val="100000"/>
              </a:lnSpc>
              <a:spcBef>
                <a:spcPct val="0"/>
              </a:spcBef>
            </a:pPr>
            <a:fld id="{52ABEE38-38A3-4BDA-976C-5112EB0C8A9D}" type="slidenum">
              <a:rPr lang="en-US" sz="1200"/>
              <a:pPr algn="r">
                <a:lnSpc>
                  <a:spcPct val="100000"/>
                </a:lnSpc>
                <a:spcBef>
                  <a:spcPct val="0"/>
                </a:spcBef>
              </a:pPr>
              <a:t>15</a:t>
            </a:fld>
            <a:endParaRPr lang="en-US" sz="1200"/>
          </a:p>
        </p:txBody>
      </p:sp>
      <p:sp>
        <p:nvSpPr>
          <p:cNvPr id="20483" name="Rectangle 2"/>
          <p:cNvSpPr>
            <a:spLocks noGrp="1" noChangeArrowheads="1"/>
          </p:cNvSpPr>
          <p:nvPr>
            <p:ph type="title" idx="4294967295"/>
          </p:nvPr>
        </p:nvSpPr>
        <p:spPr/>
        <p:txBody>
          <a:bodyPr/>
          <a:lstStyle/>
          <a:p>
            <a:pPr eaLnBrk="1" hangingPunct="1"/>
            <a:r>
              <a:rPr lang="en-US" smtClean="0"/>
              <a:t>Office Support and Technical Staff Appraisal Form</a:t>
            </a:r>
          </a:p>
        </p:txBody>
      </p:sp>
      <p:pic>
        <p:nvPicPr>
          <p:cNvPr id="20484" name="Picture 4" descr="os1"/>
          <p:cNvPicPr>
            <a:picLocks noChangeAspect="1" noChangeArrowheads="1"/>
          </p:cNvPicPr>
          <p:nvPr/>
        </p:nvPicPr>
        <p:blipFill>
          <a:blip r:embed="rId3" cstate="print"/>
          <a:srcRect/>
          <a:stretch>
            <a:fillRect/>
          </a:stretch>
        </p:blipFill>
        <p:spPr bwMode="auto">
          <a:xfrm>
            <a:off x="190500" y="2138363"/>
            <a:ext cx="4343400" cy="3292475"/>
          </a:xfrm>
          <a:prstGeom prst="rect">
            <a:avLst/>
          </a:prstGeom>
          <a:noFill/>
          <a:ln w="9525">
            <a:noFill/>
            <a:miter lim="800000"/>
            <a:headEnd/>
            <a:tailEnd/>
          </a:ln>
        </p:spPr>
      </p:pic>
      <p:pic>
        <p:nvPicPr>
          <p:cNvPr id="20485" name="Picture 5" descr="os2"/>
          <p:cNvPicPr>
            <a:picLocks noChangeAspect="1" noChangeArrowheads="1"/>
          </p:cNvPicPr>
          <p:nvPr/>
        </p:nvPicPr>
        <p:blipFill>
          <a:blip r:embed="rId4" cstate="print"/>
          <a:srcRect/>
          <a:stretch>
            <a:fillRect/>
          </a:stretch>
        </p:blipFill>
        <p:spPr bwMode="auto">
          <a:xfrm>
            <a:off x="4610100" y="2138363"/>
            <a:ext cx="4343400" cy="3292475"/>
          </a:xfrm>
          <a:prstGeom prst="rect">
            <a:avLst/>
          </a:prstGeom>
          <a:noFill/>
          <a:ln w="9525">
            <a:noFill/>
            <a:miter lim="800000"/>
            <a:headEnd/>
            <a:tailEnd/>
          </a:ln>
        </p:spPr>
      </p:pic>
      <p:sp>
        <p:nvSpPr>
          <p:cNvPr id="20486" name="Rectangle 6"/>
          <p:cNvSpPr>
            <a:spLocks noChangeArrowheads="1"/>
          </p:cNvSpPr>
          <p:nvPr/>
        </p:nvSpPr>
        <p:spPr bwMode="auto">
          <a:xfrm>
            <a:off x="3429000" y="5564188"/>
            <a:ext cx="2286000" cy="917575"/>
          </a:xfrm>
          <a:prstGeom prst="rect">
            <a:avLst/>
          </a:prstGeom>
          <a:noFill/>
          <a:ln w="12700">
            <a:noFill/>
            <a:miter lim="800000"/>
            <a:headEnd/>
            <a:tailEnd/>
          </a:ln>
        </p:spPr>
        <p:txBody>
          <a:bodyPr>
            <a:spAutoFit/>
          </a:bodyPr>
          <a:lstStyle/>
          <a:p>
            <a:r>
              <a:rPr lang="en-US" sz="1200">
                <a:latin typeface="Arial Narrow" pitchFamily="34" charset="0"/>
              </a:rPr>
              <a:t>The format of the performance ratings changed from rating name and number (e.g., consistently meets 3) to rating name. Performance rating names were also modified slightly.</a:t>
            </a:r>
          </a:p>
        </p:txBody>
      </p:sp>
      <p:sp>
        <p:nvSpPr>
          <p:cNvPr id="20487" name="Oval 7"/>
          <p:cNvSpPr>
            <a:spLocks noChangeArrowheads="1"/>
          </p:cNvSpPr>
          <p:nvPr/>
        </p:nvSpPr>
        <p:spPr bwMode="auto">
          <a:xfrm>
            <a:off x="152400" y="4348163"/>
            <a:ext cx="1295400" cy="685800"/>
          </a:xfrm>
          <a:prstGeom prst="ellipse">
            <a:avLst/>
          </a:prstGeom>
          <a:noFill/>
          <a:ln w="12700">
            <a:solidFill>
              <a:schemeClr val="folHlink"/>
            </a:solidFill>
            <a:round/>
            <a:headEnd/>
            <a:tailEnd/>
          </a:ln>
        </p:spPr>
        <p:txBody>
          <a:bodyPr wrap="none" anchor="ctr"/>
          <a:lstStyle/>
          <a:p>
            <a:endParaRPr lang="en-US"/>
          </a:p>
        </p:txBody>
      </p:sp>
      <p:sp>
        <p:nvSpPr>
          <p:cNvPr id="20488" name="Oval 8"/>
          <p:cNvSpPr>
            <a:spLocks noChangeArrowheads="1"/>
          </p:cNvSpPr>
          <p:nvPr/>
        </p:nvSpPr>
        <p:spPr bwMode="auto">
          <a:xfrm>
            <a:off x="4648200" y="3814763"/>
            <a:ext cx="4114800" cy="381000"/>
          </a:xfrm>
          <a:prstGeom prst="ellipse">
            <a:avLst/>
          </a:prstGeom>
          <a:noFill/>
          <a:ln w="12700">
            <a:solidFill>
              <a:schemeClr val="folHlink"/>
            </a:solidFill>
            <a:round/>
            <a:headEnd/>
            <a:tailEnd/>
          </a:ln>
        </p:spPr>
        <p:txBody>
          <a:bodyPr wrap="none" anchor="ctr"/>
          <a:lstStyle/>
          <a:p>
            <a:endParaRPr lang="en-US"/>
          </a:p>
        </p:txBody>
      </p:sp>
      <p:sp>
        <p:nvSpPr>
          <p:cNvPr id="20489" name="Line 9"/>
          <p:cNvSpPr>
            <a:spLocks noChangeShapeType="1"/>
          </p:cNvSpPr>
          <p:nvPr/>
        </p:nvSpPr>
        <p:spPr bwMode="auto">
          <a:xfrm>
            <a:off x="1219200" y="5110163"/>
            <a:ext cx="2057400" cy="838200"/>
          </a:xfrm>
          <a:prstGeom prst="line">
            <a:avLst/>
          </a:prstGeom>
          <a:noFill/>
          <a:ln w="12700">
            <a:solidFill>
              <a:schemeClr val="folHlink"/>
            </a:solidFill>
            <a:round/>
            <a:headEnd/>
            <a:tailEnd type="triangle" w="med" len="med"/>
          </a:ln>
        </p:spPr>
        <p:txBody>
          <a:bodyPr/>
          <a:lstStyle/>
          <a:p>
            <a:endParaRPr lang="en-US"/>
          </a:p>
        </p:txBody>
      </p:sp>
      <p:sp>
        <p:nvSpPr>
          <p:cNvPr id="20490" name="Line 10"/>
          <p:cNvSpPr>
            <a:spLocks noChangeShapeType="1"/>
          </p:cNvSpPr>
          <p:nvPr/>
        </p:nvSpPr>
        <p:spPr bwMode="auto">
          <a:xfrm flipH="1">
            <a:off x="5486400" y="4348163"/>
            <a:ext cx="1447800" cy="1524000"/>
          </a:xfrm>
          <a:prstGeom prst="line">
            <a:avLst/>
          </a:prstGeom>
          <a:noFill/>
          <a:ln w="12700">
            <a:solidFill>
              <a:schemeClr val="folHlink"/>
            </a:solidFill>
            <a:round/>
            <a:headEnd/>
            <a:tailEnd type="triangle" w="med" len="med"/>
          </a:ln>
        </p:spPr>
        <p:txBody>
          <a:bodyPr/>
          <a:lstStyle/>
          <a:p>
            <a:endParaRPr lang="en-US"/>
          </a:p>
        </p:txBody>
      </p:sp>
      <p:sp>
        <p:nvSpPr>
          <p:cNvPr id="20491" name="Rectangle 13"/>
          <p:cNvSpPr>
            <a:spLocks noGrp="1" noChangeArrowheads="1"/>
          </p:cNvSpPr>
          <p:nvPr>
            <p:ph type="body" idx="4294967295"/>
          </p:nvPr>
        </p:nvSpPr>
        <p:spPr>
          <a:xfrm>
            <a:off x="76200" y="1009650"/>
            <a:ext cx="8915400" cy="846138"/>
          </a:xfrm>
          <a:noFill/>
        </p:spPr>
        <p:txBody>
          <a:bodyPr/>
          <a:lstStyle/>
          <a:p>
            <a:pPr eaLnBrk="1" hangingPunct="1"/>
            <a:r>
              <a:rPr lang="en-US" sz="1800" smtClean="0"/>
              <a:t>The format of the ratings on the Annual Appraisal Form have been modified slightly, but the form itself will continue to be used as a primary component in the performance management process.</a:t>
            </a:r>
          </a:p>
        </p:txBody>
      </p:sp>
      <p:pic>
        <p:nvPicPr>
          <p:cNvPr id="20492" name="Picture 11" descr="NortheasternUniv-w-Seal-Red.jpg"/>
          <p:cNvPicPr>
            <a:picLocks noChangeAspect="1"/>
          </p:cNvPicPr>
          <p:nvPr/>
        </p:nvPicPr>
        <p:blipFill>
          <a:blip r:embed="rId5" cstate="print"/>
          <a:srcRect/>
          <a:stretch>
            <a:fillRect/>
          </a:stretch>
        </p:blipFill>
        <p:spPr bwMode="auto">
          <a:xfrm>
            <a:off x="400050" y="6346825"/>
            <a:ext cx="2857500" cy="511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84163"/>
            <a:r>
              <a:rPr lang="en-US" dirty="0" smtClean="0"/>
              <a:t>Next Steps</a:t>
            </a:r>
            <a:endParaRPr lang="en-US" dirty="0"/>
          </a:p>
        </p:txBody>
      </p:sp>
      <p:sp>
        <p:nvSpPr>
          <p:cNvPr id="3" name="Slide Number Placeholder 2"/>
          <p:cNvSpPr>
            <a:spLocks noGrp="1"/>
          </p:cNvSpPr>
          <p:nvPr>
            <p:ph type="sldNum" sz="quarter" idx="10"/>
          </p:nvPr>
        </p:nvSpPr>
        <p:spPr/>
        <p:txBody>
          <a:bodyPr/>
          <a:lstStyle/>
          <a:p>
            <a:pPr>
              <a:defRPr/>
            </a:pPr>
            <a:fld id="{48F1895C-8A90-4D9F-B39A-3B2D30E372EB}" type="slidenum">
              <a:rPr lang="en-US" smtClean="0"/>
              <a:pPr>
                <a:defRPr/>
              </a:pPr>
              <a:t>16</a:t>
            </a:fld>
            <a:endParaRPr lang="en-US"/>
          </a:p>
        </p:txBody>
      </p:sp>
      <p:pic>
        <p:nvPicPr>
          <p:cNvPr id="4" name="Picture 2" descr="shoe prints"/>
          <p:cNvPicPr>
            <a:picLocks noChangeAspect="1" noChangeArrowheads="1"/>
          </p:cNvPicPr>
          <p:nvPr/>
        </p:nvPicPr>
        <p:blipFill>
          <a:blip r:embed="rId2" cstate="print"/>
          <a:srcRect l="9550" t="-490" r="9311" b="981"/>
          <a:stretch>
            <a:fillRect/>
          </a:stretch>
        </p:blipFill>
        <p:spPr bwMode="gray">
          <a:xfrm>
            <a:off x="3649663" y="1412875"/>
            <a:ext cx="3976687" cy="5156200"/>
          </a:xfrm>
          <a:prstGeom prst="rect">
            <a:avLst/>
          </a:prstGeom>
          <a:noFill/>
          <a:ln w="9525">
            <a:noFill/>
            <a:miter lim="800000"/>
            <a:headEnd/>
            <a:tailEnd/>
          </a:ln>
        </p:spPr>
      </p:pic>
      <p:pic>
        <p:nvPicPr>
          <p:cNvPr id="5" name="Picture 6" descr="NortheasternUniv-w-Seal-Red.jpg"/>
          <p:cNvPicPr>
            <a:picLocks noChangeAspect="1"/>
          </p:cNvPicPr>
          <p:nvPr/>
        </p:nvPicPr>
        <p:blipFill>
          <a:blip r:embed="rId3" cstate="print"/>
          <a:srcRect/>
          <a:stretch>
            <a:fillRect/>
          </a:stretch>
        </p:blipFill>
        <p:spPr bwMode="auto">
          <a:xfrm>
            <a:off x="342900" y="6386513"/>
            <a:ext cx="2628900" cy="471487"/>
          </a:xfrm>
          <a:prstGeom prst="rect">
            <a:avLst/>
          </a:prstGeom>
          <a:noFill/>
          <a:ln w="9525">
            <a:noFill/>
            <a:miter lim="800000"/>
            <a:headEnd/>
            <a:tailEnd/>
          </a:ln>
        </p:spPr>
      </p:pic>
      <p:sp>
        <p:nvSpPr>
          <p:cNvPr id="6" name="Rectangle 5"/>
          <p:cNvSpPr/>
          <p:nvPr/>
        </p:nvSpPr>
        <p:spPr>
          <a:xfrm>
            <a:off x="400050" y="948691"/>
            <a:ext cx="5429250" cy="3394709"/>
          </a:xfrm>
          <a:prstGeom prst="rect">
            <a:avLst/>
          </a:prstGeom>
        </p:spPr>
        <p:txBody>
          <a:bodyPr wrap="square" spcCol="0">
            <a:normAutofit lnSpcReduction="10000"/>
          </a:bodyPr>
          <a:lstStyle/>
          <a:p>
            <a:pPr marL="284163" indent="-284163" eaLnBrk="1" hangingPunct="1">
              <a:lnSpc>
                <a:spcPct val="100000"/>
              </a:lnSpc>
              <a:buFont typeface="Wingdings" pitchFamily="2" charset="2"/>
              <a:buChar char="Ø"/>
              <a:tabLst>
                <a:tab pos="344488" algn="l"/>
              </a:tabLst>
            </a:pPr>
            <a:r>
              <a:rPr lang="en-US" sz="1800" dirty="0" smtClean="0">
                <a:solidFill>
                  <a:srgbClr val="C00000"/>
                </a:solidFill>
              </a:rPr>
              <a:t> </a:t>
            </a:r>
            <a:r>
              <a:rPr lang="en-US" sz="1800" dirty="0" smtClean="0"/>
              <a:t>The 2010 performance evaluation process will 	begin once managers and staff have been 	briefed</a:t>
            </a:r>
          </a:p>
          <a:p>
            <a:pPr eaLnBrk="1" hangingPunct="1">
              <a:lnSpc>
                <a:spcPct val="100000"/>
              </a:lnSpc>
              <a:buFont typeface="Wingdings" pitchFamily="2" charset="2"/>
              <a:buChar char="Ø"/>
            </a:pPr>
            <a:r>
              <a:rPr lang="en-US" sz="1800" dirty="0" smtClean="0">
                <a:solidFill>
                  <a:srgbClr val="C00000"/>
                </a:solidFill>
              </a:rPr>
              <a:t>  </a:t>
            </a:r>
            <a:r>
              <a:rPr lang="en-US" sz="1800" dirty="0" smtClean="0"/>
              <a:t>Managers may utilize self-assessment tools</a:t>
            </a:r>
          </a:p>
          <a:p>
            <a:pPr marL="233363" indent="-233363" eaLnBrk="1" hangingPunct="1">
              <a:lnSpc>
                <a:spcPct val="100000"/>
              </a:lnSpc>
              <a:buFont typeface="Wingdings" pitchFamily="2" charset="2"/>
              <a:buChar char="Ø"/>
              <a:tabLst>
                <a:tab pos="284163" algn="l"/>
              </a:tabLst>
            </a:pPr>
            <a:r>
              <a:rPr lang="en-US" sz="1800" dirty="0" smtClean="0">
                <a:solidFill>
                  <a:srgbClr val="C00000"/>
                </a:solidFill>
              </a:rPr>
              <a:t> </a:t>
            </a:r>
            <a:r>
              <a:rPr lang="en-US" sz="1800" dirty="0" smtClean="0"/>
              <a:t>Performance evaluations and conversations 	should be conducted by May 4, 2010</a:t>
            </a:r>
          </a:p>
          <a:p>
            <a:pPr marL="233363" indent="-233363" eaLnBrk="1" hangingPunct="1">
              <a:lnSpc>
                <a:spcPct val="100000"/>
              </a:lnSpc>
              <a:buFont typeface="Wingdings" pitchFamily="2" charset="2"/>
              <a:buChar char="Ø"/>
              <a:tabLst>
                <a:tab pos="284163" algn="l"/>
              </a:tabLst>
            </a:pPr>
            <a:r>
              <a:rPr lang="en-US" sz="1800" dirty="0" smtClean="0">
                <a:solidFill>
                  <a:srgbClr val="C00000"/>
                </a:solidFill>
              </a:rPr>
              <a:t> </a:t>
            </a:r>
            <a:r>
              <a:rPr lang="en-US" sz="1800" dirty="0" smtClean="0"/>
              <a:t>Remember, salary increase decisions are merit-	based and ultimately managers will make salary 	increase determinations based on overall 	contribution and performance, using the 	definitions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txBox="1">
            <a:spLocks noGrp="1"/>
          </p:cNvSpPr>
          <p:nvPr/>
        </p:nvSpPr>
        <p:spPr bwMode="gray">
          <a:xfrm>
            <a:off x="7178675" y="6550025"/>
            <a:ext cx="1905000" cy="304800"/>
          </a:xfrm>
          <a:prstGeom prst="rect">
            <a:avLst/>
          </a:prstGeom>
          <a:noFill/>
          <a:ln w="9525">
            <a:noFill/>
            <a:miter lim="800000"/>
            <a:headEnd/>
            <a:tailEnd/>
          </a:ln>
        </p:spPr>
        <p:txBody>
          <a:bodyPr anchor="b"/>
          <a:lstStyle/>
          <a:p>
            <a:pPr algn="r">
              <a:lnSpc>
                <a:spcPct val="100000"/>
              </a:lnSpc>
              <a:spcBef>
                <a:spcPct val="0"/>
              </a:spcBef>
            </a:pPr>
            <a:fld id="{89D12F9C-C852-4577-8375-12FF38F25E72}" type="slidenum">
              <a:rPr lang="en-US" sz="1200"/>
              <a:pPr algn="r">
                <a:lnSpc>
                  <a:spcPct val="100000"/>
                </a:lnSpc>
                <a:spcBef>
                  <a:spcPct val="0"/>
                </a:spcBef>
              </a:pPr>
              <a:t>1</a:t>
            </a:fld>
            <a:endParaRPr lang="en-US" sz="1200"/>
          </a:p>
        </p:txBody>
      </p:sp>
      <p:sp>
        <p:nvSpPr>
          <p:cNvPr id="6147" name="Slide Number Placeholder 3"/>
          <p:cNvSpPr txBox="1">
            <a:spLocks noGrp="1"/>
          </p:cNvSpPr>
          <p:nvPr/>
        </p:nvSpPr>
        <p:spPr bwMode="auto">
          <a:xfrm>
            <a:off x="7178675" y="6553200"/>
            <a:ext cx="1905000" cy="304800"/>
          </a:xfrm>
          <a:prstGeom prst="rect">
            <a:avLst/>
          </a:prstGeom>
          <a:noFill/>
          <a:ln w="9525">
            <a:noFill/>
            <a:miter lim="800000"/>
            <a:headEnd/>
            <a:tailEnd/>
          </a:ln>
        </p:spPr>
        <p:txBody>
          <a:bodyPr anchor="b"/>
          <a:lstStyle/>
          <a:p>
            <a:pPr algn="r">
              <a:lnSpc>
                <a:spcPct val="100000"/>
              </a:lnSpc>
              <a:spcBef>
                <a:spcPct val="0"/>
              </a:spcBef>
            </a:pPr>
            <a:fld id="{B5EEAA01-B483-47A4-A076-4AF21D856CB1}" type="slidenum">
              <a:rPr lang="en-US" sz="1200"/>
              <a:pPr algn="r">
                <a:lnSpc>
                  <a:spcPct val="100000"/>
                </a:lnSpc>
                <a:spcBef>
                  <a:spcPct val="0"/>
                </a:spcBef>
              </a:pPr>
              <a:t>1</a:t>
            </a:fld>
            <a:endParaRPr lang="en-US" sz="1200"/>
          </a:p>
        </p:txBody>
      </p:sp>
      <p:sp>
        <p:nvSpPr>
          <p:cNvPr id="6148" name="Rectangle 3"/>
          <p:cNvSpPr>
            <a:spLocks noGrp="1" noChangeArrowheads="1"/>
          </p:cNvSpPr>
          <p:nvPr>
            <p:ph type="title" idx="4294967295"/>
          </p:nvPr>
        </p:nvSpPr>
        <p:spPr/>
        <p:txBody>
          <a:bodyPr/>
          <a:lstStyle/>
          <a:p>
            <a:pPr eaLnBrk="1" hangingPunct="1"/>
            <a:r>
              <a:rPr lang="en-US" smtClean="0"/>
              <a:t>Introduction</a:t>
            </a:r>
          </a:p>
        </p:txBody>
      </p:sp>
      <p:sp>
        <p:nvSpPr>
          <p:cNvPr id="7173" name="Rectangle 4"/>
          <p:cNvSpPr>
            <a:spLocks noGrp="1" noChangeArrowheads="1"/>
          </p:cNvSpPr>
          <p:nvPr>
            <p:ph type="body" idx="4294967295"/>
          </p:nvPr>
        </p:nvSpPr>
        <p:spPr/>
        <p:txBody>
          <a:bodyPr/>
          <a:lstStyle/>
          <a:p>
            <a:pPr marL="528638" lvl="1" indent="-342900" eaLnBrk="1" hangingPunct="1">
              <a:buFont typeface="+mj-lt"/>
              <a:buAutoNum type="arabicPeriod"/>
              <a:defRPr/>
            </a:pPr>
            <a:r>
              <a:rPr lang="en-US" sz="1800" dirty="0" smtClean="0">
                <a:latin typeface="+mj-lt"/>
              </a:rPr>
              <a:t>Why are we making changes to the staff performance management system?</a:t>
            </a:r>
          </a:p>
          <a:p>
            <a:pPr marL="528638" lvl="1" indent="-342900" eaLnBrk="1" hangingPunct="1">
              <a:buFont typeface="+mj-lt"/>
              <a:buAutoNum type="arabicPeriod"/>
              <a:defRPr/>
            </a:pPr>
            <a:r>
              <a:rPr lang="en-US" sz="1800" dirty="0" smtClean="0">
                <a:latin typeface="+mj-lt"/>
              </a:rPr>
              <a:t>What’s New and What’s Changing?</a:t>
            </a:r>
          </a:p>
          <a:p>
            <a:pPr marL="528638" lvl="1" indent="-342900" eaLnBrk="1" hangingPunct="1">
              <a:buFont typeface="+mj-lt"/>
              <a:buAutoNum type="arabicPeriod"/>
              <a:defRPr/>
            </a:pPr>
            <a:r>
              <a:rPr lang="en-US" sz="1800" dirty="0" smtClean="0">
                <a:latin typeface="+mj-lt"/>
              </a:rPr>
              <a:t>What are the tools and resources for managers and staff?</a:t>
            </a:r>
          </a:p>
          <a:p>
            <a:pPr marL="528638" lvl="1" indent="-342900" eaLnBrk="1" hangingPunct="1">
              <a:buFont typeface="+mj-lt"/>
              <a:buAutoNum type="arabicPeriod"/>
              <a:defRPr/>
            </a:pPr>
            <a:endParaRPr lang="en-US" sz="1800" dirty="0" smtClean="0">
              <a:solidFill>
                <a:schemeClr val="folHlink"/>
              </a:solidFill>
              <a:latin typeface="Arial Black" pitchFamily="34" charset="0"/>
            </a:endParaRPr>
          </a:p>
          <a:p>
            <a:pPr marL="490538" lvl="1" indent="-304800" eaLnBrk="1" hangingPunct="1">
              <a:buFont typeface="Wingdings" pitchFamily="34" charset="2"/>
              <a:buNone/>
              <a:defRPr/>
            </a:pPr>
            <a:r>
              <a:rPr lang="en-US" sz="1800" dirty="0" smtClean="0">
                <a:solidFill>
                  <a:schemeClr val="folHlink"/>
                </a:solidFill>
                <a:latin typeface="Arial Black" pitchFamily="34" charset="0"/>
              </a:rPr>
              <a:t>The University is adopting a more robust staff performance management system:</a:t>
            </a:r>
          </a:p>
          <a:p>
            <a:pPr marL="528638" lvl="1" indent="-342900" eaLnBrk="1" hangingPunct="1">
              <a:defRPr/>
            </a:pPr>
            <a:r>
              <a:rPr lang="en-US" sz="1800" dirty="0" smtClean="0"/>
              <a:t>Foster a climate of staff accountability and development</a:t>
            </a:r>
          </a:p>
          <a:p>
            <a:pPr marL="528638" lvl="1" indent="-342900" eaLnBrk="1" hangingPunct="1">
              <a:defRPr/>
            </a:pPr>
            <a:r>
              <a:rPr lang="en-US" sz="1800" dirty="0" smtClean="0"/>
              <a:t>Support a high performance culture</a:t>
            </a:r>
          </a:p>
          <a:p>
            <a:pPr marL="528638" lvl="1" indent="-342900" eaLnBrk="1" hangingPunct="1">
              <a:buFont typeface="Symbol" pitchFamily="18" charset="2"/>
              <a:buNone/>
              <a:defRPr/>
            </a:pPr>
            <a:r>
              <a:rPr lang="en-US" sz="1800" dirty="0" smtClean="0">
                <a:solidFill>
                  <a:schemeClr val="folHlink"/>
                </a:solidFill>
                <a:latin typeface="Arial Black" pitchFamily="34" charset="0"/>
              </a:rPr>
              <a:t>Success requires</a:t>
            </a:r>
          </a:p>
          <a:p>
            <a:pPr marL="528638" lvl="1" indent="-342900" eaLnBrk="1" hangingPunct="1">
              <a:defRPr/>
            </a:pPr>
            <a:r>
              <a:rPr lang="en-US" sz="1800" dirty="0" smtClean="0"/>
              <a:t>Resetting the way managers and staff think about and execute performance management</a:t>
            </a:r>
          </a:p>
          <a:p>
            <a:pPr marL="528638" lvl="1" indent="-342900" eaLnBrk="1" hangingPunct="1">
              <a:defRPr/>
            </a:pPr>
            <a:r>
              <a:rPr lang="en-US" sz="1800" dirty="0" smtClean="0"/>
              <a:t>Leadership support</a:t>
            </a:r>
          </a:p>
          <a:p>
            <a:pPr marL="528638" lvl="1" indent="-342900" eaLnBrk="1" hangingPunct="1">
              <a:defRPr/>
            </a:pPr>
            <a:r>
              <a:rPr lang="en-US" sz="1800" dirty="0" smtClean="0"/>
              <a:t>Managerial expertise</a:t>
            </a:r>
          </a:p>
          <a:p>
            <a:pPr marL="528638" lvl="1" indent="-342900" eaLnBrk="1" hangingPunct="1">
              <a:defRPr/>
            </a:pPr>
            <a:r>
              <a:rPr lang="en-US" sz="1800" dirty="0" smtClean="0"/>
              <a:t>Staff engagement</a:t>
            </a:r>
          </a:p>
          <a:p>
            <a:pPr marL="304800" indent="-304800" eaLnBrk="1" hangingPunct="1">
              <a:buFont typeface="Wingdings" pitchFamily="34" charset="2"/>
              <a:buNone/>
              <a:defRPr/>
            </a:pPr>
            <a:endParaRPr lang="en-US" sz="1800" dirty="0" smtClean="0"/>
          </a:p>
          <a:p>
            <a:pPr marL="304800" indent="-304800" eaLnBrk="1" hangingPunct="1">
              <a:defRPr/>
            </a:pPr>
            <a:endParaRPr lang="en-US" sz="1800" dirty="0" smtClean="0"/>
          </a:p>
          <a:p>
            <a:pPr marL="304800" indent="-304800" eaLnBrk="1" hangingPunct="1">
              <a:defRPr/>
            </a:pPr>
            <a:endParaRPr lang="en-US" sz="1800" dirty="0" smtClean="0"/>
          </a:p>
        </p:txBody>
      </p:sp>
      <p:sp>
        <p:nvSpPr>
          <p:cNvPr id="6150" name="Rectangle 5"/>
          <p:cNvSpPr>
            <a:spLocks noChangeArrowheads="1"/>
          </p:cNvSpPr>
          <p:nvPr/>
        </p:nvSpPr>
        <p:spPr bwMode="auto">
          <a:xfrm>
            <a:off x="0" y="3124200"/>
            <a:ext cx="8915400" cy="2971800"/>
          </a:xfrm>
          <a:prstGeom prst="rect">
            <a:avLst/>
          </a:prstGeom>
          <a:noFill/>
          <a:ln w="9525">
            <a:noFill/>
            <a:miter lim="800000"/>
            <a:headEnd/>
            <a:tailEnd/>
          </a:ln>
        </p:spPr>
        <p:txBody>
          <a:bodyPr/>
          <a:lstStyle/>
          <a:p>
            <a:pPr marL="395288" lvl="1" indent="-184150" eaLnBrk="0" hangingPunct="0">
              <a:spcBef>
                <a:spcPct val="30000"/>
              </a:spcBef>
              <a:buClr>
                <a:schemeClr val="folHlink"/>
              </a:buClr>
              <a:buFont typeface="Symbol" pitchFamily="18" charset="2"/>
              <a:buChar char="·"/>
            </a:pPr>
            <a:endParaRPr lang="en-US"/>
          </a:p>
        </p:txBody>
      </p:sp>
      <p:sp>
        <p:nvSpPr>
          <p:cNvPr id="6151" name="Rectangle 6"/>
          <p:cNvSpPr>
            <a:spLocks noChangeArrowheads="1"/>
          </p:cNvSpPr>
          <p:nvPr/>
        </p:nvSpPr>
        <p:spPr bwMode="auto">
          <a:xfrm>
            <a:off x="136525" y="1700213"/>
            <a:ext cx="8763000" cy="4343400"/>
          </a:xfrm>
          <a:prstGeom prst="rect">
            <a:avLst/>
          </a:prstGeom>
          <a:noFill/>
          <a:ln w="9525">
            <a:noFill/>
            <a:miter lim="800000"/>
            <a:headEnd/>
            <a:tailEnd/>
          </a:ln>
        </p:spPr>
        <p:txBody>
          <a:bodyPr/>
          <a:lstStyle/>
          <a:p>
            <a:pPr marL="209550" indent="-209550">
              <a:spcBef>
                <a:spcPct val="65000"/>
              </a:spcBef>
              <a:buClr>
                <a:schemeClr val="folHlink"/>
              </a:buClr>
              <a:buFont typeface="Wingdings" pitchFamily="34" charset="2"/>
              <a:buChar char="Ø"/>
            </a:pPr>
            <a:endParaRPr lang="en-US" sz="1300"/>
          </a:p>
        </p:txBody>
      </p:sp>
      <p:pic>
        <p:nvPicPr>
          <p:cNvPr id="6152" name="Picture 7" descr="NortheasternUniv-w-Seal-Red.jpg"/>
          <p:cNvPicPr>
            <a:picLocks noChangeAspect="1"/>
          </p:cNvPicPr>
          <p:nvPr/>
        </p:nvPicPr>
        <p:blipFill>
          <a:blip r:embed="rId3" cstate="print"/>
          <a:srcRect/>
          <a:stretch>
            <a:fillRect/>
          </a:stretch>
        </p:blipFill>
        <p:spPr bwMode="auto">
          <a:xfrm>
            <a:off x="400050" y="6335713"/>
            <a:ext cx="2914650" cy="5222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txBox="1">
            <a:spLocks noGrp="1"/>
          </p:cNvSpPr>
          <p:nvPr/>
        </p:nvSpPr>
        <p:spPr bwMode="gray">
          <a:xfrm>
            <a:off x="7178675" y="6550025"/>
            <a:ext cx="1905000" cy="304800"/>
          </a:xfrm>
          <a:prstGeom prst="rect">
            <a:avLst/>
          </a:prstGeom>
          <a:noFill/>
          <a:ln w="9525">
            <a:noFill/>
            <a:miter lim="800000"/>
            <a:headEnd/>
            <a:tailEnd/>
          </a:ln>
        </p:spPr>
        <p:txBody>
          <a:bodyPr anchor="b"/>
          <a:lstStyle/>
          <a:p>
            <a:pPr algn="r">
              <a:lnSpc>
                <a:spcPct val="100000"/>
              </a:lnSpc>
              <a:spcBef>
                <a:spcPct val="0"/>
              </a:spcBef>
            </a:pPr>
            <a:fld id="{A90D7DA9-C7D5-49B7-88E5-E436D3B82134}" type="slidenum">
              <a:rPr lang="en-US" sz="1200"/>
              <a:pPr algn="r">
                <a:lnSpc>
                  <a:spcPct val="100000"/>
                </a:lnSpc>
                <a:spcBef>
                  <a:spcPct val="0"/>
                </a:spcBef>
              </a:pPr>
              <a:t>2</a:t>
            </a:fld>
            <a:endParaRPr lang="en-US" sz="1200"/>
          </a:p>
        </p:txBody>
      </p:sp>
      <p:sp>
        <p:nvSpPr>
          <p:cNvPr id="7171" name="Slide Number Placeholder 5"/>
          <p:cNvSpPr txBox="1">
            <a:spLocks noGrp="1"/>
          </p:cNvSpPr>
          <p:nvPr/>
        </p:nvSpPr>
        <p:spPr bwMode="auto">
          <a:xfrm>
            <a:off x="7162800" y="6477000"/>
            <a:ext cx="1905000" cy="304800"/>
          </a:xfrm>
          <a:prstGeom prst="rect">
            <a:avLst/>
          </a:prstGeom>
          <a:noFill/>
          <a:ln w="9525">
            <a:noFill/>
            <a:miter lim="800000"/>
            <a:headEnd/>
            <a:tailEnd/>
          </a:ln>
        </p:spPr>
        <p:txBody>
          <a:bodyPr lIns="92075" tIns="46038" rIns="92075" bIns="46038"/>
          <a:lstStyle/>
          <a:p>
            <a:pPr algn="r">
              <a:lnSpc>
                <a:spcPct val="100000"/>
              </a:lnSpc>
              <a:spcBef>
                <a:spcPct val="0"/>
              </a:spcBef>
            </a:pPr>
            <a:endParaRPr lang="en-US" sz="1400"/>
          </a:p>
        </p:txBody>
      </p:sp>
      <p:sp>
        <p:nvSpPr>
          <p:cNvPr id="7174" name="Rectangle 6"/>
          <p:cNvSpPr>
            <a:spLocks noChangeArrowheads="1"/>
          </p:cNvSpPr>
          <p:nvPr/>
        </p:nvSpPr>
        <p:spPr bwMode="auto">
          <a:xfrm>
            <a:off x="280988" y="76200"/>
            <a:ext cx="8686800" cy="762000"/>
          </a:xfrm>
          <a:prstGeom prst="rect">
            <a:avLst/>
          </a:prstGeom>
          <a:noFill/>
          <a:ln w="9525">
            <a:noFill/>
            <a:miter lim="800000"/>
            <a:headEnd/>
            <a:tailEnd/>
          </a:ln>
        </p:spPr>
        <p:txBody>
          <a:bodyPr anchor="b"/>
          <a:lstStyle/>
          <a:p>
            <a:pPr>
              <a:spcBef>
                <a:spcPct val="0"/>
              </a:spcBef>
            </a:pPr>
            <a:endParaRPr lang="en-US" sz="1800" i="1"/>
          </a:p>
        </p:txBody>
      </p:sp>
      <p:sp>
        <p:nvSpPr>
          <p:cNvPr id="7175" name="Rectangle 7"/>
          <p:cNvSpPr>
            <a:spLocks noChangeArrowheads="1"/>
          </p:cNvSpPr>
          <p:nvPr/>
        </p:nvSpPr>
        <p:spPr bwMode="auto">
          <a:xfrm>
            <a:off x="457200" y="1143000"/>
            <a:ext cx="8229600" cy="1066800"/>
          </a:xfrm>
          <a:prstGeom prst="rect">
            <a:avLst/>
          </a:prstGeom>
          <a:noFill/>
          <a:ln w="9525">
            <a:noFill/>
            <a:miter lim="800000"/>
            <a:headEnd/>
            <a:tailEnd/>
          </a:ln>
        </p:spPr>
        <p:txBody>
          <a:bodyPr/>
          <a:lstStyle/>
          <a:p>
            <a:pPr>
              <a:spcBef>
                <a:spcPct val="65000"/>
              </a:spcBef>
              <a:buClr>
                <a:schemeClr val="folHlink"/>
              </a:buClr>
              <a:buFont typeface="Wingdings" pitchFamily="34" charset="2"/>
              <a:buNone/>
            </a:pPr>
            <a:endParaRPr lang="en-US" sz="1300" b="1">
              <a:solidFill>
                <a:schemeClr val="folHlink"/>
              </a:solidFill>
            </a:endParaRPr>
          </a:p>
        </p:txBody>
      </p:sp>
      <p:sp>
        <p:nvSpPr>
          <p:cNvPr id="7176" name="Rectangle 8"/>
          <p:cNvSpPr>
            <a:spLocks noGrp="1" noChangeArrowheads="1"/>
          </p:cNvSpPr>
          <p:nvPr>
            <p:ph type="title" idx="4294967295"/>
          </p:nvPr>
        </p:nvSpPr>
        <p:spPr/>
        <p:txBody>
          <a:bodyPr/>
          <a:lstStyle/>
          <a:p>
            <a:pPr eaLnBrk="1" hangingPunct="1"/>
            <a:r>
              <a:rPr lang="en-US" smtClean="0"/>
              <a:t>Leadership Support</a:t>
            </a:r>
          </a:p>
        </p:txBody>
      </p:sp>
      <p:sp>
        <p:nvSpPr>
          <p:cNvPr id="7177" name="Rectangle 9"/>
          <p:cNvSpPr>
            <a:spLocks noGrp="1" noChangeArrowheads="1"/>
          </p:cNvSpPr>
          <p:nvPr>
            <p:ph type="body" idx="4294967295"/>
          </p:nvPr>
        </p:nvSpPr>
        <p:spPr>
          <a:xfrm>
            <a:off x="76200" y="1143000"/>
            <a:ext cx="8915400" cy="615950"/>
          </a:xfrm>
        </p:spPr>
        <p:txBody>
          <a:bodyPr/>
          <a:lstStyle/>
          <a:p>
            <a:pPr eaLnBrk="1" hangingPunct="1">
              <a:buFont typeface="Wingdings" pitchFamily="34" charset="2"/>
              <a:buNone/>
            </a:pPr>
            <a:r>
              <a:rPr lang="en-US" sz="1800" smtClean="0">
                <a:solidFill>
                  <a:schemeClr val="folHlink"/>
                </a:solidFill>
                <a:latin typeface="Arial Black" pitchFamily="34" charset="0"/>
              </a:rPr>
              <a:t>	In the fall the University chartered a Committee of Senior Leaders to develop a phased plan to accomplish these goals</a:t>
            </a:r>
          </a:p>
          <a:p>
            <a:pPr eaLnBrk="1" hangingPunct="1">
              <a:buFont typeface="Wingdings" pitchFamily="34" charset="2"/>
              <a:buNone/>
            </a:pPr>
            <a:endParaRPr lang="en-US" sz="1800" smtClean="0">
              <a:solidFill>
                <a:schemeClr val="folHlink"/>
              </a:solidFill>
              <a:latin typeface="Arial Black" pitchFamily="34" charset="0"/>
            </a:endParaRPr>
          </a:p>
          <a:p>
            <a:pPr lvl="1" eaLnBrk="1" hangingPunct="1">
              <a:buFont typeface="Wingdings" pitchFamily="34" charset="2"/>
              <a:buNone/>
            </a:pPr>
            <a:r>
              <a:rPr lang="en-US" sz="1800" smtClean="0">
                <a:solidFill>
                  <a:schemeClr val="accent2"/>
                </a:solidFill>
                <a:latin typeface="Arial Black" pitchFamily="34" charset="0"/>
              </a:rPr>
              <a:t>Committee Members:</a:t>
            </a:r>
          </a:p>
          <a:p>
            <a:pPr lvl="2" eaLnBrk="1" hangingPunct="1">
              <a:buFont typeface="Wingdings" pitchFamily="34" charset="2"/>
              <a:buNone/>
            </a:pPr>
            <a:r>
              <a:rPr lang="en-US" sz="1800" smtClean="0"/>
              <a:t>Judith Pitney – Vice Provost for Budget, Planning &amp; Administration</a:t>
            </a:r>
          </a:p>
          <a:p>
            <a:pPr lvl="2" eaLnBrk="1" hangingPunct="1">
              <a:buFont typeface="Wingdings" pitchFamily="34" charset="2"/>
              <a:buNone/>
            </a:pPr>
            <a:r>
              <a:rPr lang="en-US" sz="1800" smtClean="0"/>
              <a:t>Tom Nedell – Vice President and Chief Financial Officer</a:t>
            </a:r>
          </a:p>
          <a:p>
            <a:pPr lvl="2" eaLnBrk="1" hangingPunct="1">
              <a:buFont typeface="Wingdings" pitchFamily="34" charset="2"/>
              <a:buNone/>
            </a:pPr>
            <a:r>
              <a:rPr lang="en-US" sz="1800" smtClean="0"/>
              <a:t>Madeleine Estabrook – Director of UHCS</a:t>
            </a:r>
          </a:p>
          <a:p>
            <a:pPr lvl="2" eaLnBrk="1" hangingPunct="1">
              <a:buFont typeface="Wingdings" pitchFamily="34" charset="2"/>
              <a:buNone/>
            </a:pPr>
            <a:r>
              <a:rPr lang="en-US" sz="1800" smtClean="0"/>
              <a:t>Kater Pendergast – Vice President, HRM</a:t>
            </a:r>
          </a:p>
          <a:p>
            <a:pPr lvl="2" eaLnBrk="1" hangingPunct="1">
              <a:buFont typeface="Wingdings" pitchFamily="34" charset="2"/>
              <a:buNone/>
            </a:pPr>
            <a:r>
              <a:rPr lang="en-US" sz="1800" smtClean="0"/>
              <a:t>Tim Kenneally – Senior Director of Finance and Administration for Advancement</a:t>
            </a:r>
          </a:p>
          <a:p>
            <a:pPr lvl="2" eaLnBrk="1" hangingPunct="1">
              <a:buFont typeface="Wingdings" pitchFamily="34" charset="2"/>
              <a:buNone/>
            </a:pPr>
            <a:r>
              <a:rPr lang="en-US" sz="1800" smtClean="0"/>
              <a:t>Cheryl Whitfield – Director of HR Programs &amp; Employee Relations</a:t>
            </a:r>
          </a:p>
          <a:p>
            <a:pPr lvl="2" eaLnBrk="1" hangingPunct="1">
              <a:buFont typeface="Wingdings" pitchFamily="34" charset="2"/>
              <a:buNone/>
            </a:pPr>
            <a:r>
              <a:rPr lang="en-US" sz="1800" smtClean="0"/>
              <a:t>Susan Batutis – Compensation Manager, HRM</a:t>
            </a:r>
          </a:p>
          <a:p>
            <a:pPr lvl="1" eaLnBrk="1" hangingPunct="1">
              <a:buFont typeface="Wingdings" pitchFamily="34" charset="2"/>
              <a:buNone/>
            </a:pPr>
            <a:endParaRPr lang="en-US" sz="1800" smtClean="0"/>
          </a:p>
          <a:p>
            <a:pPr lvl="1" eaLnBrk="1" hangingPunct="1">
              <a:buFont typeface="Wingdings" pitchFamily="34" charset="2"/>
              <a:buNone/>
            </a:pPr>
            <a:r>
              <a:rPr lang="en-US" sz="1800" smtClean="0">
                <a:solidFill>
                  <a:schemeClr val="accent2"/>
                </a:solidFill>
                <a:latin typeface="Arial Black" pitchFamily="34" charset="0"/>
              </a:rPr>
              <a:t>Committee partnered with external consultant</a:t>
            </a:r>
          </a:p>
          <a:p>
            <a:pPr lvl="1" eaLnBrk="1" hangingPunct="1">
              <a:buFont typeface="Wingdings" pitchFamily="34" charset="2"/>
              <a:buNone/>
            </a:pPr>
            <a:r>
              <a:rPr lang="en-US" sz="1800" smtClean="0">
                <a:solidFill>
                  <a:schemeClr val="accent2"/>
                </a:solidFill>
                <a:latin typeface="Arial Black" pitchFamily="34" charset="0"/>
              </a:rPr>
              <a:t>	</a:t>
            </a:r>
            <a:r>
              <a:rPr lang="en-US" sz="1800" smtClean="0"/>
              <a:t>Karen Hutcheson, Senior Vice President, Sibson Consulting</a:t>
            </a:r>
          </a:p>
          <a:p>
            <a:pPr lvl="1" eaLnBrk="1" hangingPunct="1"/>
            <a:r>
              <a:rPr lang="en-US" sz="1800" smtClean="0"/>
              <a:t>Broad expertise in consulting to higher education</a:t>
            </a:r>
          </a:p>
          <a:p>
            <a:pPr lvl="1" eaLnBrk="1" hangingPunct="1"/>
            <a:r>
              <a:rPr lang="en-US" sz="1800" smtClean="0"/>
              <a:t>Leader of Sibson’s Higher Education Consulting Team</a:t>
            </a:r>
          </a:p>
          <a:p>
            <a:pPr eaLnBrk="1" hangingPunct="1">
              <a:buFont typeface="Wingdings" pitchFamily="34" charset="2"/>
              <a:buNone/>
            </a:pPr>
            <a:r>
              <a:rPr lang="en-US" sz="1800" smtClean="0"/>
              <a:t>	</a:t>
            </a:r>
          </a:p>
        </p:txBody>
      </p:sp>
      <p:pic>
        <p:nvPicPr>
          <p:cNvPr id="7178" name="Picture 9" descr="NortheasternUniv-w-Seal-Red.jpg"/>
          <p:cNvPicPr>
            <a:picLocks noChangeAspect="1"/>
          </p:cNvPicPr>
          <p:nvPr/>
        </p:nvPicPr>
        <p:blipFill>
          <a:blip r:embed="rId3" cstate="print"/>
          <a:srcRect/>
          <a:stretch>
            <a:fillRect/>
          </a:stretch>
        </p:blipFill>
        <p:spPr bwMode="auto">
          <a:xfrm>
            <a:off x="400050" y="6335713"/>
            <a:ext cx="2914650" cy="5222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txBox="1">
            <a:spLocks noGrp="1"/>
          </p:cNvSpPr>
          <p:nvPr/>
        </p:nvSpPr>
        <p:spPr bwMode="gray">
          <a:xfrm>
            <a:off x="7178675" y="6550025"/>
            <a:ext cx="1905000" cy="304800"/>
          </a:xfrm>
          <a:prstGeom prst="rect">
            <a:avLst/>
          </a:prstGeom>
          <a:noFill/>
          <a:ln w="9525">
            <a:noFill/>
            <a:miter lim="800000"/>
            <a:headEnd/>
            <a:tailEnd/>
          </a:ln>
        </p:spPr>
        <p:txBody>
          <a:bodyPr anchor="b"/>
          <a:lstStyle/>
          <a:p>
            <a:pPr algn="r">
              <a:lnSpc>
                <a:spcPct val="100000"/>
              </a:lnSpc>
              <a:spcBef>
                <a:spcPct val="0"/>
              </a:spcBef>
            </a:pPr>
            <a:fld id="{F55AB98A-1AB9-4608-B0DA-D77FF5F23500}" type="slidenum">
              <a:rPr lang="en-US" sz="1200"/>
              <a:pPr algn="r">
                <a:lnSpc>
                  <a:spcPct val="100000"/>
                </a:lnSpc>
                <a:spcBef>
                  <a:spcPct val="0"/>
                </a:spcBef>
              </a:pPr>
              <a:t>3</a:t>
            </a:fld>
            <a:endParaRPr lang="en-US" sz="1200"/>
          </a:p>
        </p:txBody>
      </p:sp>
      <p:sp>
        <p:nvSpPr>
          <p:cNvPr id="8195" name="Rectangle 2"/>
          <p:cNvSpPr>
            <a:spLocks noGrp="1" noChangeArrowheads="1"/>
          </p:cNvSpPr>
          <p:nvPr>
            <p:ph type="title" idx="4294967295"/>
          </p:nvPr>
        </p:nvSpPr>
        <p:spPr/>
        <p:txBody>
          <a:bodyPr/>
          <a:lstStyle/>
          <a:p>
            <a:pPr eaLnBrk="1" hangingPunct="1"/>
            <a:r>
              <a:rPr lang="en-US" smtClean="0"/>
              <a:t>What’s New and What’s Changed</a:t>
            </a:r>
          </a:p>
        </p:txBody>
      </p:sp>
      <p:sp>
        <p:nvSpPr>
          <p:cNvPr id="267267" name="Rectangle 3"/>
          <p:cNvSpPr>
            <a:spLocks noChangeArrowheads="1"/>
          </p:cNvSpPr>
          <p:nvPr/>
        </p:nvSpPr>
        <p:spPr bwMode="gray">
          <a:xfrm>
            <a:off x="1866900" y="3956050"/>
            <a:ext cx="7026275" cy="1682750"/>
          </a:xfrm>
          <a:prstGeom prst="rect">
            <a:avLst/>
          </a:prstGeom>
          <a:gradFill rotWithShape="0">
            <a:gsLst>
              <a:gs pos="0">
                <a:schemeClr val="accent1"/>
              </a:gs>
              <a:gs pos="100000">
                <a:schemeClr val="accent1">
                  <a:gamma/>
                  <a:tint val="0"/>
                  <a:invGamma/>
                  <a:alpha val="45000"/>
                </a:schemeClr>
              </a:gs>
            </a:gsLst>
            <a:lin ang="0" scaled="1"/>
          </a:gradFill>
          <a:ln w="12700">
            <a:noFill/>
            <a:miter lim="800000"/>
            <a:headEnd/>
            <a:tailEnd/>
          </a:ln>
          <a:effectLst/>
        </p:spPr>
        <p:txBody>
          <a:bodyPr anchor="ctr"/>
          <a:lstStyle/>
          <a:p>
            <a:pPr marL="519113" indent="-173038">
              <a:spcBef>
                <a:spcPct val="35000"/>
              </a:spcBef>
              <a:buClr>
                <a:schemeClr val="folHlink"/>
              </a:buClr>
              <a:buFont typeface="Symbol" pitchFamily="18" charset="2"/>
              <a:buChar char="·"/>
              <a:defRPr/>
            </a:pPr>
            <a:r>
              <a:rPr lang="en-US" sz="1800" dirty="0"/>
              <a:t>Minor modifications to current Appraisal Forms to support the new performance rating definitions</a:t>
            </a:r>
          </a:p>
        </p:txBody>
      </p:sp>
      <p:sp>
        <p:nvSpPr>
          <p:cNvPr id="8197" name="AutoShape 4"/>
          <p:cNvSpPr>
            <a:spLocks noChangeArrowheads="1"/>
          </p:cNvSpPr>
          <p:nvPr/>
        </p:nvSpPr>
        <p:spPr bwMode="gray">
          <a:xfrm>
            <a:off x="390525" y="3954463"/>
            <a:ext cx="1781175" cy="1684337"/>
          </a:xfrm>
          <a:prstGeom prst="homePlate">
            <a:avLst>
              <a:gd name="adj" fmla="val 18908"/>
            </a:avLst>
          </a:prstGeom>
          <a:gradFill rotWithShape="0">
            <a:gsLst>
              <a:gs pos="0">
                <a:schemeClr val="accent2"/>
              </a:gs>
              <a:gs pos="100000">
                <a:srgbClr val="008ED6"/>
              </a:gs>
            </a:gsLst>
            <a:lin ang="0" scaled="1"/>
          </a:gradFill>
          <a:ln w="9525">
            <a:noFill/>
            <a:miter lim="800000"/>
            <a:headEnd/>
            <a:tailEnd/>
          </a:ln>
        </p:spPr>
        <p:txBody>
          <a:bodyPr anchor="ctr"/>
          <a:lstStyle/>
          <a:p>
            <a:pPr algn="ctr" eaLnBrk="0" hangingPunct="0">
              <a:spcBef>
                <a:spcPct val="0"/>
              </a:spcBef>
            </a:pPr>
            <a:r>
              <a:rPr lang="en-US" sz="2000">
                <a:solidFill>
                  <a:schemeClr val="bg1"/>
                </a:solidFill>
                <a:latin typeface="Arial Black" pitchFamily="34" charset="0"/>
              </a:rPr>
              <a:t>What’s Changed?</a:t>
            </a:r>
          </a:p>
        </p:txBody>
      </p:sp>
      <p:sp>
        <p:nvSpPr>
          <p:cNvPr id="267269" name="Rectangle 5"/>
          <p:cNvSpPr>
            <a:spLocks noChangeArrowheads="1"/>
          </p:cNvSpPr>
          <p:nvPr/>
        </p:nvSpPr>
        <p:spPr bwMode="gray">
          <a:xfrm>
            <a:off x="1849438" y="1441450"/>
            <a:ext cx="7026275" cy="2217738"/>
          </a:xfrm>
          <a:prstGeom prst="rect">
            <a:avLst/>
          </a:prstGeom>
          <a:gradFill rotWithShape="0">
            <a:gsLst>
              <a:gs pos="0">
                <a:schemeClr val="accent1"/>
              </a:gs>
              <a:gs pos="100000">
                <a:schemeClr val="accent1">
                  <a:gamma/>
                  <a:tint val="0"/>
                  <a:invGamma/>
                  <a:alpha val="45000"/>
                </a:schemeClr>
              </a:gs>
            </a:gsLst>
            <a:lin ang="0" scaled="1"/>
          </a:gradFill>
          <a:ln w="12700">
            <a:noFill/>
            <a:miter lim="800000"/>
            <a:headEnd/>
            <a:tailEnd/>
          </a:ln>
          <a:effectLst/>
        </p:spPr>
        <p:txBody>
          <a:bodyPr anchor="ctr"/>
          <a:lstStyle/>
          <a:p>
            <a:pPr marL="519113" indent="-173038">
              <a:spcBef>
                <a:spcPct val="35000"/>
              </a:spcBef>
              <a:buClr>
                <a:schemeClr val="folHlink"/>
              </a:buClr>
              <a:buFont typeface="Symbol" pitchFamily="18" charset="2"/>
              <a:buChar char="·"/>
              <a:defRPr/>
            </a:pPr>
            <a:r>
              <a:rPr lang="en-US" sz="1800" dirty="0"/>
              <a:t>New, clear Performance Rating definitions</a:t>
            </a:r>
          </a:p>
          <a:p>
            <a:pPr marL="519113" indent="-173038">
              <a:spcBef>
                <a:spcPct val="35000"/>
              </a:spcBef>
              <a:buClr>
                <a:schemeClr val="folHlink"/>
              </a:buClr>
              <a:buFont typeface="Symbol" pitchFamily="18" charset="2"/>
              <a:buChar char="·"/>
              <a:defRPr/>
            </a:pPr>
            <a:r>
              <a:rPr lang="en-US" sz="1800" dirty="0"/>
              <a:t>Self-Assessment form and suggested preparation questions to engage staff more fully in the performance management process</a:t>
            </a:r>
          </a:p>
          <a:p>
            <a:pPr marL="519113" indent="-173038">
              <a:spcBef>
                <a:spcPct val="35000"/>
              </a:spcBef>
              <a:buClr>
                <a:schemeClr val="folHlink"/>
              </a:buClr>
              <a:buFont typeface="Symbol" pitchFamily="18" charset="2"/>
              <a:buChar char="·"/>
              <a:defRPr/>
            </a:pPr>
            <a:r>
              <a:rPr lang="en-US" sz="1800" dirty="0"/>
              <a:t>Training for managers to build expertise in performance management skills</a:t>
            </a:r>
          </a:p>
        </p:txBody>
      </p:sp>
      <p:sp>
        <p:nvSpPr>
          <p:cNvPr id="8199" name="AutoShape 6"/>
          <p:cNvSpPr>
            <a:spLocks noChangeArrowheads="1"/>
          </p:cNvSpPr>
          <p:nvPr/>
        </p:nvSpPr>
        <p:spPr bwMode="gray">
          <a:xfrm>
            <a:off x="373063" y="1439863"/>
            <a:ext cx="1781175" cy="2219325"/>
          </a:xfrm>
          <a:prstGeom prst="homePlate">
            <a:avLst>
              <a:gd name="adj" fmla="val 17880"/>
            </a:avLst>
          </a:prstGeom>
          <a:gradFill rotWithShape="0">
            <a:gsLst>
              <a:gs pos="0">
                <a:schemeClr val="accent2"/>
              </a:gs>
              <a:gs pos="100000">
                <a:srgbClr val="008ED6"/>
              </a:gs>
            </a:gsLst>
            <a:lin ang="0" scaled="1"/>
          </a:gradFill>
          <a:ln w="9525">
            <a:noFill/>
            <a:miter lim="800000"/>
            <a:headEnd/>
            <a:tailEnd/>
          </a:ln>
        </p:spPr>
        <p:txBody>
          <a:bodyPr anchor="ctr"/>
          <a:lstStyle/>
          <a:p>
            <a:pPr algn="ctr" eaLnBrk="0" hangingPunct="0">
              <a:spcBef>
                <a:spcPct val="0"/>
              </a:spcBef>
            </a:pPr>
            <a:r>
              <a:rPr lang="en-US" sz="2000">
                <a:solidFill>
                  <a:schemeClr val="bg1"/>
                </a:solidFill>
                <a:latin typeface="Arial Black" pitchFamily="34" charset="0"/>
              </a:rPr>
              <a:t>What’s New?</a:t>
            </a:r>
          </a:p>
        </p:txBody>
      </p:sp>
      <p:pic>
        <p:nvPicPr>
          <p:cNvPr id="8200" name="Picture 7" descr="NortheasternUniv-w-Seal-Red.jpg"/>
          <p:cNvPicPr>
            <a:picLocks noChangeAspect="1"/>
          </p:cNvPicPr>
          <p:nvPr/>
        </p:nvPicPr>
        <p:blipFill>
          <a:blip r:embed="rId3" cstate="print"/>
          <a:srcRect/>
          <a:stretch>
            <a:fillRect/>
          </a:stretch>
        </p:blipFill>
        <p:spPr bwMode="auto">
          <a:xfrm>
            <a:off x="400050" y="6305550"/>
            <a:ext cx="3086100" cy="552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txBox="1">
            <a:spLocks noGrp="1"/>
          </p:cNvSpPr>
          <p:nvPr/>
        </p:nvSpPr>
        <p:spPr bwMode="gray">
          <a:xfrm>
            <a:off x="7178675" y="6550025"/>
            <a:ext cx="1905000" cy="304800"/>
          </a:xfrm>
          <a:prstGeom prst="rect">
            <a:avLst/>
          </a:prstGeom>
          <a:noFill/>
          <a:ln w="9525">
            <a:noFill/>
            <a:miter lim="800000"/>
            <a:headEnd/>
            <a:tailEnd/>
          </a:ln>
        </p:spPr>
        <p:txBody>
          <a:bodyPr anchor="b"/>
          <a:lstStyle/>
          <a:p>
            <a:pPr algn="r">
              <a:lnSpc>
                <a:spcPct val="100000"/>
              </a:lnSpc>
              <a:spcBef>
                <a:spcPct val="0"/>
              </a:spcBef>
            </a:pPr>
            <a:fld id="{E5554577-962D-41E3-99BB-2F3F9BFA5F67}" type="slidenum">
              <a:rPr lang="en-US" sz="1200"/>
              <a:pPr algn="r">
                <a:lnSpc>
                  <a:spcPct val="100000"/>
                </a:lnSpc>
                <a:spcBef>
                  <a:spcPct val="0"/>
                </a:spcBef>
              </a:pPr>
              <a:t>4</a:t>
            </a:fld>
            <a:endParaRPr lang="en-US" sz="1200"/>
          </a:p>
        </p:txBody>
      </p:sp>
      <p:sp>
        <p:nvSpPr>
          <p:cNvPr id="9219" name="Slide Number Placeholder 3"/>
          <p:cNvSpPr txBox="1">
            <a:spLocks noGrp="1"/>
          </p:cNvSpPr>
          <p:nvPr/>
        </p:nvSpPr>
        <p:spPr bwMode="auto">
          <a:xfrm>
            <a:off x="7178675" y="6553200"/>
            <a:ext cx="1905000" cy="304800"/>
          </a:xfrm>
          <a:prstGeom prst="rect">
            <a:avLst/>
          </a:prstGeom>
          <a:noFill/>
          <a:ln w="9525">
            <a:noFill/>
            <a:miter lim="800000"/>
            <a:headEnd/>
            <a:tailEnd/>
          </a:ln>
        </p:spPr>
        <p:txBody>
          <a:bodyPr anchor="b"/>
          <a:lstStyle/>
          <a:p>
            <a:pPr algn="r">
              <a:lnSpc>
                <a:spcPct val="100000"/>
              </a:lnSpc>
              <a:spcBef>
                <a:spcPct val="0"/>
              </a:spcBef>
            </a:pPr>
            <a:fld id="{A8A48596-0352-4FDB-9F75-669509728BB1}" type="slidenum">
              <a:rPr lang="en-US" sz="1200"/>
              <a:pPr algn="r">
                <a:lnSpc>
                  <a:spcPct val="100000"/>
                </a:lnSpc>
                <a:spcBef>
                  <a:spcPct val="0"/>
                </a:spcBef>
              </a:pPr>
              <a:t>4</a:t>
            </a:fld>
            <a:endParaRPr lang="en-US" sz="1200"/>
          </a:p>
        </p:txBody>
      </p:sp>
      <p:sp>
        <p:nvSpPr>
          <p:cNvPr id="9220" name="Rectangle 3"/>
          <p:cNvSpPr>
            <a:spLocks noGrp="1" noChangeArrowheads="1"/>
          </p:cNvSpPr>
          <p:nvPr>
            <p:ph type="title" idx="4294967295"/>
          </p:nvPr>
        </p:nvSpPr>
        <p:spPr/>
        <p:txBody>
          <a:bodyPr/>
          <a:lstStyle/>
          <a:p>
            <a:pPr eaLnBrk="1" hangingPunct="1"/>
            <a:r>
              <a:rPr lang="en-US" smtClean="0"/>
              <a:t>New Staff Performance Rating Definitions</a:t>
            </a:r>
          </a:p>
        </p:txBody>
      </p:sp>
      <p:sp>
        <p:nvSpPr>
          <p:cNvPr id="9221" name="Rectangle 4"/>
          <p:cNvSpPr>
            <a:spLocks noGrp="1" noChangeArrowheads="1"/>
          </p:cNvSpPr>
          <p:nvPr>
            <p:ph type="body" idx="4294967295"/>
          </p:nvPr>
        </p:nvSpPr>
        <p:spPr>
          <a:xfrm>
            <a:off x="76200" y="2276475"/>
            <a:ext cx="8915400" cy="3971925"/>
          </a:xfrm>
        </p:spPr>
        <p:txBody>
          <a:bodyPr/>
          <a:lstStyle/>
          <a:p>
            <a:pPr eaLnBrk="1" hangingPunct="1"/>
            <a:r>
              <a:rPr lang="en-US" sz="1800" smtClean="0"/>
              <a:t>Moving from numerical ratings – labels but no definitions – to narrative definitions</a:t>
            </a:r>
          </a:p>
          <a:p>
            <a:pPr eaLnBrk="1" hangingPunct="1"/>
            <a:r>
              <a:rPr lang="en-US" sz="1800" smtClean="0"/>
              <a:t>Narrative definitions</a:t>
            </a:r>
          </a:p>
          <a:p>
            <a:pPr lvl="1" eaLnBrk="1" hangingPunct="1"/>
            <a:r>
              <a:rPr lang="en-US" sz="1800" smtClean="0"/>
              <a:t>Are more complete </a:t>
            </a:r>
          </a:p>
          <a:p>
            <a:pPr lvl="1" eaLnBrk="1" hangingPunct="1"/>
            <a:r>
              <a:rPr lang="en-US" sz="1800" smtClean="0"/>
              <a:t>More fully describe different levels of performance</a:t>
            </a:r>
          </a:p>
          <a:p>
            <a:pPr lvl="1" eaLnBrk="1" hangingPunct="1"/>
            <a:r>
              <a:rPr lang="en-US" sz="1800" smtClean="0"/>
              <a:t>Provide greater clarity</a:t>
            </a:r>
          </a:p>
          <a:p>
            <a:pPr lvl="1" eaLnBrk="1" hangingPunct="1"/>
            <a:r>
              <a:rPr lang="en-US" sz="1800" smtClean="0"/>
              <a:t>Provide greater opportunity for discussions about performance</a:t>
            </a:r>
          </a:p>
        </p:txBody>
      </p:sp>
      <p:sp>
        <p:nvSpPr>
          <p:cNvPr id="9222" name="Rectangle 5"/>
          <p:cNvSpPr>
            <a:spLocks noChangeArrowheads="1"/>
          </p:cNvSpPr>
          <p:nvPr/>
        </p:nvSpPr>
        <p:spPr bwMode="auto">
          <a:xfrm>
            <a:off x="1289050" y="1296988"/>
            <a:ext cx="6565900" cy="865187"/>
          </a:xfrm>
          <a:prstGeom prst="rect">
            <a:avLst/>
          </a:prstGeom>
          <a:solidFill>
            <a:srgbClr val="FADD80"/>
          </a:solidFill>
          <a:ln w="12700">
            <a:solidFill>
              <a:srgbClr val="EEAF30"/>
            </a:solidFill>
            <a:miter lim="800000"/>
            <a:headEnd/>
            <a:tailEnd/>
          </a:ln>
        </p:spPr>
        <p:txBody>
          <a:bodyPr/>
          <a:lstStyle/>
          <a:p>
            <a:pPr algn="ctr">
              <a:spcBef>
                <a:spcPct val="65000"/>
              </a:spcBef>
              <a:buClr>
                <a:schemeClr val="folHlink"/>
              </a:buClr>
              <a:buFont typeface="Wingdings" pitchFamily="34" charset="2"/>
              <a:buNone/>
            </a:pPr>
            <a:r>
              <a:rPr lang="en-US" sz="1800" b="1"/>
              <a:t>New, clear staff performance rating definitions are the foundation of the effort to strengthen the performance review cycle.</a:t>
            </a:r>
          </a:p>
        </p:txBody>
      </p:sp>
      <p:pic>
        <p:nvPicPr>
          <p:cNvPr id="9223" name="Picture 6" descr="NortheasternUniv-w-Seal-Red.jpg"/>
          <p:cNvPicPr>
            <a:picLocks noChangeAspect="1"/>
          </p:cNvPicPr>
          <p:nvPr/>
        </p:nvPicPr>
        <p:blipFill>
          <a:blip r:embed="rId3" cstate="print"/>
          <a:srcRect/>
          <a:stretch>
            <a:fillRect/>
          </a:stretch>
        </p:blipFill>
        <p:spPr bwMode="auto">
          <a:xfrm>
            <a:off x="400050" y="6315075"/>
            <a:ext cx="3028950" cy="542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3"/>
          <p:cNvSpPr txBox="1">
            <a:spLocks noGrp="1"/>
          </p:cNvSpPr>
          <p:nvPr/>
        </p:nvSpPr>
        <p:spPr bwMode="gray">
          <a:xfrm>
            <a:off x="7178675" y="6550025"/>
            <a:ext cx="1905000" cy="304800"/>
          </a:xfrm>
          <a:prstGeom prst="rect">
            <a:avLst/>
          </a:prstGeom>
          <a:noFill/>
          <a:ln w="9525">
            <a:noFill/>
            <a:miter lim="800000"/>
            <a:headEnd/>
            <a:tailEnd/>
          </a:ln>
        </p:spPr>
        <p:txBody>
          <a:bodyPr anchor="b"/>
          <a:lstStyle/>
          <a:p>
            <a:pPr algn="r">
              <a:lnSpc>
                <a:spcPct val="100000"/>
              </a:lnSpc>
              <a:spcBef>
                <a:spcPct val="0"/>
              </a:spcBef>
            </a:pPr>
            <a:fld id="{26657271-652E-4A16-93EA-AA8916C234F3}" type="slidenum">
              <a:rPr lang="en-US" sz="1200"/>
              <a:pPr algn="r">
                <a:lnSpc>
                  <a:spcPct val="100000"/>
                </a:lnSpc>
                <a:spcBef>
                  <a:spcPct val="0"/>
                </a:spcBef>
              </a:pPr>
              <a:t>5</a:t>
            </a:fld>
            <a:endParaRPr lang="en-US" sz="1200"/>
          </a:p>
        </p:txBody>
      </p:sp>
      <p:sp>
        <p:nvSpPr>
          <p:cNvPr id="59395" name="Slide Number Placeholder 3"/>
          <p:cNvSpPr txBox="1">
            <a:spLocks noGrp="1"/>
          </p:cNvSpPr>
          <p:nvPr/>
        </p:nvSpPr>
        <p:spPr bwMode="auto">
          <a:xfrm>
            <a:off x="7178675" y="6553200"/>
            <a:ext cx="1905000" cy="304800"/>
          </a:xfrm>
          <a:prstGeom prst="rect">
            <a:avLst/>
          </a:prstGeom>
          <a:noFill/>
          <a:ln w="9525">
            <a:noFill/>
            <a:miter lim="800000"/>
            <a:headEnd/>
            <a:tailEnd/>
          </a:ln>
        </p:spPr>
        <p:txBody>
          <a:bodyPr anchor="b"/>
          <a:lstStyle/>
          <a:p>
            <a:pPr algn="r">
              <a:lnSpc>
                <a:spcPct val="100000"/>
              </a:lnSpc>
              <a:spcBef>
                <a:spcPct val="0"/>
              </a:spcBef>
            </a:pPr>
            <a:fld id="{F56DF795-4EB3-40E3-9F67-A7ED14C347F7}" type="slidenum">
              <a:rPr lang="en-US" sz="1200"/>
              <a:pPr algn="r">
                <a:lnSpc>
                  <a:spcPct val="100000"/>
                </a:lnSpc>
                <a:spcBef>
                  <a:spcPct val="0"/>
                </a:spcBef>
              </a:pPr>
              <a:t>5</a:t>
            </a:fld>
            <a:endParaRPr lang="en-US" sz="1200"/>
          </a:p>
        </p:txBody>
      </p:sp>
      <p:sp>
        <p:nvSpPr>
          <p:cNvPr id="59396" name="Rectangle 3"/>
          <p:cNvSpPr>
            <a:spLocks noGrp="1" noChangeArrowheads="1"/>
          </p:cNvSpPr>
          <p:nvPr>
            <p:ph type="title" idx="4294967295"/>
          </p:nvPr>
        </p:nvSpPr>
        <p:spPr/>
        <p:txBody>
          <a:bodyPr/>
          <a:lstStyle/>
          <a:p>
            <a:pPr eaLnBrk="1" hangingPunct="1"/>
            <a:r>
              <a:rPr lang="en-US" smtClean="0"/>
              <a:t>New Staff Performance Rating Definitions </a:t>
            </a:r>
            <a:r>
              <a:rPr lang="en-US" sz="1800" b="0" i="1" smtClean="0"/>
              <a:t>continued</a:t>
            </a:r>
          </a:p>
        </p:txBody>
      </p:sp>
      <p:sp>
        <p:nvSpPr>
          <p:cNvPr id="59397" name="Rectangle 4"/>
          <p:cNvSpPr>
            <a:spLocks noGrp="1" noChangeArrowheads="1"/>
          </p:cNvSpPr>
          <p:nvPr>
            <p:ph type="body" idx="4294967295"/>
          </p:nvPr>
        </p:nvSpPr>
        <p:spPr>
          <a:xfrm>
            <a:off x="76200" y="1123950"/>
            <a:ext cx="8931275" cy="5070475"/>
          </a:xfrm>
        </p:spPr>
        <p:txBody>
          <a:bodyPr/>
          <a:lstStyle/>
          <a:p>
            <a:pPr eaLnBrk="1" hangingPunct="1"/>
            <a:r>
              <a:rPr lang="en-US" sz="1800" smtClean="0"/>
              <a:t>Intended to convey the University’s performance standards across a wide variety of roles and responsibilities.  Specific definitions are provided for the sections below:</a:t>
            </a:r>
          </a:p>
          <a:p>
            <a:pPr lvl="1" eaLnBrk="1" hangingPunct="1"/>
            <a:r>
              <a:rPr lang="en-US" sz="1800" b="1" smtClean="0"/>
              <a:t>Major Responsibility Areas</a:t>
            </a:r>
            <a:endParaRPr lang="en-US" sz="1800" smtClean="0"/>
          </a:p>
          <a:p>
            <a:pPr marL="855663" lvl="2" indent="-279400" eaLnBrk="1" hangingPunct="1"/>
            <a:r>
              <a:rPr lang="en-US" sz="1800" smtClean="0"/>
              <a:t>Standards to be used in assessing employee performance in his/her major responsibility areas</a:t>
            </a:r>
          </a:p>
          <a:p>
            <a:pPr lvl="1" eaLnBrk="1" hangingPunct="1"/>
            <a:r>
              <a:rPr lang="en-US" sz="1800" b="1" smtClean="0"/>
              <a:t>Overall Rating</a:t>
            </a:r>
            <a:endParaRPr lang="en-US" sz="1800" smtClean="0"/>
          </a:p>
          <a:p>
            <a:pPr marL="855663" lvl="2" indent="-279400" eaLnBrk="1" hangingPunct="1"/>
            <a:r>
              <a:rPr lang="en-US" sz="1800" smtClean="0"/>
              <a:t>Standards to be used in assessing employee performance in:</a:t>
            </a:r>
          </a:p>
          <a:p>
            <a:pPr marL="1312863" lvl="3" indent="-223838" eaLnBrk="1" hangingPunct="1"/>
            <a:r>
              <a:rPr lang="en-US" sz="1800" smtClean="0"/>
              <a:t>Achievement of overall job responsibilities and goals</a:t>
            </a:r>
          </a:p>
          <a:p>
            <a:pPr marL="1312863" lvl="3" indent="-223838" eaLnBrk="1" hangingPunct="1"/>
            <a:r>
              <a:rPr lang="en-US" sz="1800" smtClean="0"/>
              <a:t>Customer service</a:t>
            </a:r>
          </a:p>
          <a:p>
            <a:pPr marL="1312863" lvl="3" indent="-223838" eaLnBrk="1" hangingPunct="1"/>
            <a:r>
              <a:rPr lang="en-US" sz="1800" smtClean="0"/>
              <a:t>Contribution to the University/department</a:t>
            </a:r>
          </a:p>
          <a:p>
            <a:pPr marL="1312863" lvl="3" indent="-223838" eaLnBrk="1" hangingPunct="1"/>
            <a:r>
              <a:rPr lang="en-US" sz="1800" smtClean="0"/>
              <a:t>Interactions with colleagues and others</a:t>
            </a:r>
          </a:p>
          <a:p>
            <a:pPr marL="1312863" lvl="3" indent="-223838" eaLnBrk="1" hangingPunct="1"/>
            <a:r>
              <a:rPr lang="en-US" sz="1800" smtClean="0"/>
              <a:t>Professional growth</a:t>
            </a:r>
          </a:p>
          <a:p>
            <a:pPr lvl="1" eaLnBrk="1" hangingPunct="1"/>
            <a:r>
              <a:rPr lang="en-US" sz="1800" b="1" smtClean="0"/>
              <a:t>New or Recently Promoted Employees</a:t>
            </a:r>
            <a:endParaRPr lang="en-US" sz="1800" smtClean="0"/>
          </a:p>
          <a:p>
            <a:pPr marL="855663" lvl="2" indent="-279400" eaLnBrk="1" hangingPunct="1"/>
            <a:r>
              <a:rPr lang="en-US" sz="1800" smtClean="0"/>
              <a:t>Similar standards as those for continuing employees, with consideration for the normal acclimation of the employee to a new role and workplace</a:t>
            </a:r>
          </a:p>
        </p:txBody>
      </p:sp>
      <p:pic>
        <p:nvPicPr>
          <p:cNvPr id="59399" name="Picture 6" descr="NortheasternUniv-w-Seal-Red.jpg"/>
          <p:cNvPicPr>
            <a:picLocks noChangeAspect="1"/>
          </p:cNvPicPr>
          <p:nvPr/>
        </p:nvPicPr>
        <p:blipFill>
          <a:blip r:embed="rId3" cstate="print"/>
          <a:srcRect/>
          <a:stretch>
            <a:fillRect/>
          </a:stretch>
        </p:blipFill>
        <p:spPr bwMode="auto">
          <a:xfrm>
            <a:off x="400050" y="6315075"/>
            <a:ext cx="3028950" cy="542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1"/>
          <p:cNvSpPr txBox="1">
            <a:spLocks noGrp="1"/>
          </p:cNvSpPr>
          <p:nvPr/>
        </p:nvSpPr>
        <p:spPr bwMode="gray">
          <a:xfrm>
            <a:off x="7178675" y="6550025"/>
            <a:ext cx="1905000" cy="304800"/>
          </a:xfrm>
          <a:prstGeom prst="rect">
            <a:avLst/>
          </a:prstGeom>
          <a:noFill/>
          <a:ln w="9525">
            <a:noFill/>
            <a:miter lim="800000"/>
            <a:headEnd/>
            <a:tailEnd/>
          </a:ln>
        </p:spPr>
        <p:txBody>
          <a:bodyPr anchor="b"/>
          <a:lstStyle/>
          <a:p>
            <a:pPr algn="r">
              <a:lnSpc>
                <a:spcPct val="100000"/>
              </a:lnSpc>
              <a:spcBef>
                <a:spcPct val="0"/>
              </a:spcBef>
            </a:pPr>
            <a:fld id="{52F1AA21-0C4A-495F-BF2A-B2C3F99DF119}" type="slidenum">
              <a:rPr lang="en-US" sz="1200"/>
              <a:pPr algn="r">
                <a:lnSpc>
                  <a:spcPct val="100000"/>
                </a:lnSpc>
                <a:spcBef>
                  <a:spcPct val="0"/>
                </a:spcBef>
              </a:pPr>
              <a:t>6</a:t>
            </a:fld>
            <a:endParaRPr lang="en-US" sz="1200"/>
          </a:p>
        </p:txBody>
      </p:sp>
      <p:sp>
        <p:nvSpPr>
          <p:cNvPr id="10243" name="Slide Number Placeholder 3"/>
          <p:cNvSpPr txBox="1">
            <a:spLocks noGrp="1"/>
          </p:cNvSpPr>
          <p:nvPr/>
        </p:nvSpPr>
        <p:spPr bwMode="auto">
          <a:xfrm>
            <a:off x="7178675" y="6553200"/>
            <a:ext cx="1905000" cy="304800"/>
          </a:xfrm>
          <a:prstGeom prst="rect">
            <a:avLst/>
          </a:prstGeom>
          <a:noFill/>
          <a:ln w="9525">
            <a:noFill/>
            <a:miter lim="800000"/>
            <a:headEnd/>
            <a:tailEnd/>
          </a:ln>
        </p:spPr>
        <p:txBody>
          <a:bodyPr anchor="b"/>
          <a:lstStyle/>
          <a:p>
            <a:pPr algn="r">
              <a:lnSpc>
                <a:spcPct val="100000"/>
              </a:lnSpc>
              <a:spcBef>
                <a:spcPct val="0"/>
              </a:spcBef>
            </a:pPr>
            <a:fld id="{F46B96A0-A8ED-47D1-93B4-E238B6E0AB3F}" type="slidenum">
              <a:rPr lang="en-US" sz="1200"/>
              <a:pPr algn="r">
                <a:lnSpc>
                  <a:spcPct val="100000"/>
                </a:lnSpc>
                <a:spcBef>
                  <a:spcPct val="0"/>
                </a:spcBef>
              </a:pPr>
              <a:t>6</a:t>
            </a:fld>
            <a:endParaRPr lang="en-US" sz="1200"/>
          </a:p>
        </p:txBody>
      </p:sp>
      <p:sp>
        <p:nvSpPr>
          <p:cNvPr id="10244" name="Rectangle 4"/>
          <p:cNvSpPr>
            <a:spLocks noGrp="1" noChangeArrowheads="1"/>
          </p:cNvSpPr>
          <p:nvPr>
            <p:ph type="title" idx="4294967295"/>
          </p:nvPr>
        </p:nvSpPr>
        <p:spPr/>
        <p:txBody>
          <a:bodyPr/>
          <a:lstStyle/>
          <a:p>
            <a:pPr eaLnBrk="1" hangingPunct="1"/>
            <a:r>
              <a:rPr lang="en-US" smtClean="0"/>
              <a:t>New Staff Performance Rating Definitions </a:t>
            </a:r>
            <a:r>
              <a:rPr lang="en-US" sz="1800" b="0" i="1" smtClean="0"/>
              <a:t>continued</a:t>
            </a:r>
          </a:p>
        </p:txBody>
      </p:sp>
      <p:grpSp>
        <p:nvGrpSpPr>
          <p:cNvPr id="2" name="Group 4"/>
          <p:cNvGrpSpPr>
            <a:grpSpLocks/>
          </p:cNvGrpSpPr>
          <p:nvPr/>
        </p:nvGrpSpPr>
        <p:grpSpPr bwMode="auto">
          <a:xfrm>
            <a:off x="974725" y="2074863"/>
            <a:ext cx="2997200" cy="2600325"/>
            <a:chOff x="614" y="1307"/>
            <a:chExt cx="1888" cy="1638"/>
          </a:xfrm>
        </p:grpSpPr>
        <p:sp>
          <p:nvSpPr>
            <p:cNvPr id="71700" name="Text Box 20"/>
            <p:cNvSpPr txBox="1">
              <a:spLocks noChangeArrowheads="1"/>
            </p:cNvSpPr>
            <p:nvPr/>
          </p:nvSpPr>
          <p:spPr bwMode="auto">
            <a:xfrm>
              <a:off x="848" y="2341"/>
              <a:ext cx="1350" cy="604"/>
            </a:xfrm>
            <a:prstGeom prst="rect">
              <a:avLst/>
            </a:prstGeom>
            <a:solidFill>
              <a:schemeClr val="accent1"/>
            </a:solidFill>
            <a:ln w="6350">
              <a:noFill/>
              <a:miter lim="800000"/>
              <a:headEnd/>
              <a:tailEnd/>
            </a:ln>
            <a:effectLst>
              <a:prstShdw prst="shdw17" dist="17961" dir="2700000">
                <a:schemeClr val="accent1">
                  <a:gamma/>
                  <a:shade val="60000"/>
                  <a:invGamma/>
                </a:schemeClr>
              </a:prstShdw>
            </a:effectLst>
          </p:spPr>
          <p:txBody>
            <a:bodyPr anchor="ctr"/>
            <a:lstStyle/>
            <a:p>
              <a:pPr algn="ctr">
                <a:defRPr/>
              </a:pPr>
              <a:r>
                <a:rPr lang="en-US" b="1"/>
                <a:t>Fully Meets Expectations</a:t>
              </a:r>
            </a:p>
          </p:txBody>
        </p:sp>
        <p:sp>
          <p:nvSpPr>
            <p:cNvPr id="10254" name="Text Box 30"/>
            <p:cNvSpPr txBox="1">
              <a:spLocks noChangeArrowheads="1"/>
            </p:cNvSpPr>
            <p:nvPr/>
          </p:nvSpPr>
          <p:spPr bwMode="auto">
            <a:xfrm>
              <a:off x="614" y="1307"/>
              <a:ext cx="1888" cy="756"/>
            </a:xfrm>
            <a:prstGeom prst="rect">
              <a:avLst/>
            </a:prstGeom>
            <a:noFill/>
            <a:ln w="6350">
              <a:noFill/>
              <a:miter lim="800000"/>
              <a:headEnd/>
              <a:tailEnd/>
            </a:ln>
            <a:effectLst>
              <a:prstShdw prst="shdw17" dist="17961" dir="2700000">
                <a:srgbClr val="00325F"/>
              </a:prstShdw>
            </a:effectLst>
          </p:spPr>
          <p:txBody>
            <a:bodyPr lIns="0" rIns="0">
              <a:spAutoFit/>
            </a:bodyPr>
            <a:lstStyle/>
            <a:p>
              <a:r>
                <a:rPr lang="en-US" b="1">
                  <a:solidFill>
                    <a:schemeClr val="folHlink"/>
                  </a:solidFill>
                </a:rPr>
                <a:t>Northeastern’s Core Standard for Staff Performance defines a competent, successful, valued contributor to the University</a:t>
              </a:r>
            </a:p>
          </p:txBody>
        </p:sp>
        <p:sp>
          <p:nvSpPr>
            <p:cNvPr id="10255" name="AutoShape 31"/>
            <p:cNvSpPr>
              <a:spLocks noChangeArrowheads="1"/>
            </p:cNvSpPr>
            <p:nvPr/>
          </p:nvSpPr>
          <p:spPr bwMode="auto">
            <a:xfrm>
              <a:off x="1320" y="1987"/>
              <a:ext cx="399" cy="288"/>
            </a:xfrm>
            <a:prstGeom prst="downArrow">
              <a:avLst>
                <a:gd name="adj1" fmla="val 49870"/>
                <a:gd name="adj2" fmla="val 36111"/>
              </a:avLst>
            </a:prstGeom>
            <a:solidFill>
              <a:srgbClr val="0098DB"/>
            </a:solidFill>
            <a:ln w="6350">
              <a:noFill/>
              <a:miter lim="800000"/>
              <a:headEnd/>
              <a:tailEnd/>
            </a:ln>
            <a:effectLst>
              <a:prstShdw prst="shdw17" dist="17961" dir="2700000">
                <a:srgbClr val="005B83"/>
              </a:prstShdw>
            </a:effectLst>
          </p:spPr>
          <p:txBody>
            <a:bodyPr wrap="none" anchor="ctr"/>
            <a:lstStyle/>
            <a:p>
              <a:endParaRPr lang="en-US"/>
            </a:p>
          </p:txBody>
        </p:sp>
      </p:grpSp>
      <p:grpSp>
        <p:nvGrpSpPr>
          <p:cNvPr id="3" name="Group 8"/>
          <p:cNvGrpSpPr>
            <a:grpSpLocks/>
          </p:cNvGrpSpPr>
          <p:nvPr/>
        </p:nvGrpSpPr>
        <p:grpSpPr bwMode="auto">
          <a:xfrm>
            <a:off x="5378450" y="1182688"/>
            <a:ext cx="2359025" cy="4935537"/>
            <a:chOff x="3061" y="745"/>
            <a:chExt cx="1486" cy="3109"/>
          </a:xfrm>
        </p:grpSpPr>
        <p:sp>
          <p:nvSpPr>
            <p:cNvPr id="273417" name="Text Box 24"/>
            <p:cNvSpPr txBox="1">
              <a:spLocks noChangeArrowheads="1"/>
            </p:cNvSpPr>
            <p:nvPr/>
          </p:nvSpPr>
          <p:spPr bwMode="auto">
            <a:xfrm>
              <a:off x="3120" y="1104"/>
              <a:ext cx="1347" cy="605"/>
            </a:xfrm>
            <a:prstGeom prst="rect">
              <a:avLst/>
            </a:prstGeom>
            <a:solidFill>
              <a:schemeClr val="accent1"/>
            </a:solidFill>
            <a:ln w="6350" algn="ctr">
              <a:noFill/>
              <a:miter lim="800000"/>
              <a:headEnd/>
              <a:tailEnd/>
            </a:ln>
            <a:effectLst>
              <a:prstShdw prst="shdw17" dist="17961" dir="2700000">
                <a:schemeClr val="accent1">
                  <a:gamma/>
                  <a:shade val="60000"/>
                  <a:invGamma/>
                </a:schemeClr>
              </a:prstShdw>
            </a:effectLst>
          </p:spPr>
          <p:txBody>
            <a:bodyPr anchor="ctr"/>
            <a:lstStyle/>
            <a:p>
              <a:pPr algn="ctr">
                <a:defRPr/>
              </a:pPr>
              <a:r>
                <a:rPr lang="en-US" b="1"/>
                <a:t>Consistently Exceeds Expectations</a:t>
              </a:r>
            </a:p>
          </p:txBody>
        </p:sp>
        <p:sp>
          <p:nvSpPr>
            <p:cNvPr id="273418" name="Text Box 25"/>
            <p:cNvSpPr txBox="1">
              <a:spLocks noChangeArrowheads="1"/>
            </p:cNvSpPr>
            <p:nvPr/>
          </p:nvSpPr>
          <p:spPr bwMode="auto">
            <a:xfrm>
              <a:off x="3120" y="1819"/>
              <a:ext cx="1347" cy="605"/>
            </a:xfrm>
            <a:prstGeom prst="rect">
              <a:avLst/>
            </a:prstGeom>
            <a:solidFill>
              <a:schemeClr val="accent1"/>
            </a:solidFill>
            <a:ln w="6350" algn="ctr">
              <a:noFill/>
              <a:miter lim="800000"/>
              <a:headEnd/>
              <a:tailEnd/>
            </a:ln>
            <a:effectLst>
              <a:prstShdw prst="shdw17" dist="17961" dir="2700000">
                <a:schemeClr val="accent1">
                  <a:gamma/>
                  <a:shade val="60000"/>
                  <a:invGamma/>
                </a:schemeClr>
              </a:prstShdw>
            </a:effectLst>
          </p:spPr>
          <p:txBody>
            <a:bodyPr anchor="ctr"/>
            <a:lstStyle/>
            <a:p>
              <a:pPr algn="ctr">
                <a:defRPr/>
              </a:pPr>
              <a:r>
                <a:rPr lang="en-US" b="1"/>
                <a:t>Frequently Exceeds Expectations</a:t>
              </a:r>
            </a:p>
          </p:txBody>
        </p:sp>
        <p:sp>
          <p:nvSpPr>
            <p:cNvPr id="273419" name="Text Box 28"/>
            <p:cNvSpPr txBox="1">
              <a:spLocks noChangeArrowheads="1"/>
            </p:cNvSpPr>
            <p:nvPr/>
          </p:nvSpPr>
          <p:spPr bwMode="auto">
            <a:xfrm>
              <a:off x="3120" y="2534"/>
              <a:ext cx="1347" cy="605"/>
            </a:xfrm>
            <a:prstGeom prst="rect">
              <a:avLst/>
            </a:prstGeom>
            <a:solidFill>
              <a:schemeClr val="accent1"/>
            </a:solidFill>
            <a:ln w="6350" algn="ctr">
              <a:noFill/>
              <a:miter lim="800000"/>
              <a:headEnd/>
              <a:tailEnd/>
            </a:ln>
            <a:effectLst>
              <a:prstShdw prst="shdw17" dist="17961" dir="2700000">
                <a:schemeClr val="accent1">
                  <a:gamma/>
                  <a:shade val="60000"/>
                  <a:invGamma/>
                </a:schemeClr>
              </a:prstShdw>
            </a:effectLst>
          </p:spPr>
          <p:txBody>
            <a:bodyPr anchor="ctr"/>
            <a:lstStyle/>
            <a:p>
              <a:pPr algn="ctr">
                <a:defRPr/>
              </a:pPr>
              <a:r>
                <a:rPr lang="en-US" b="1"/>
                <a:t>Partially Meets Expectations</a:t>
              </a:r>
            </a:p>
          </p:txBody>
        </p:sp>
        <p:sp>
          <p:nvSpPr>
            <p:cNvPr id="273420" name="Text Box 29"/>
            <p:cNvSpPr txBox="1">
              <a:spLocks noChangeArrowheads="1"/>
            </p:cNvSpPr>
            <p:nvPr/>
          </p:nvSpPr>
          <p:spPr bwMode="auto">
            <a:xfrm>
              <a:off x="3120" y="3249"/>
              <a:ext cx="1347" cy="605"/>
            </a:xfrm>
            <a:prstGeom prst="rect">
              <a:avLst/>
            </a:prstGeom>
            <a:solidFill>
              <a:schemeClr val="accent1"/>
            </a:solidFill>
            <a:ln w="6350" algn="ctr">
              <a:noFill/>
              <a:miter lim="800000"/>
              <a:headEnd/>
              <a:tailEnd/>
            </a:ln>
            <a:effectLst>
              <a:prstShdw prst="shdw17" dist="17961" dir="2700000">
                <a:schemeClr val="accent1">
                  <a:gamma/>
                  <a:shade val="60000"/>
                  <a:invGamma/>
                </a:schemeClr>
              </a:prstShdw>
            </a:effectLst>
          </p:spPr>
          <p:txBody>
            <a:bodyPr anchor="ctr"/>
            <a:lstStyle/>
            <a:p>
              <a:pPr algn="ctr">
                <a:defRPr/>
              </a:pPr>
              <a:r>
                <a:rPr lang="en-US" b="1"/>
                <a:t>Does Not Meet Expectations</a:t>
              </a:r>
            </a:p>
          </p:txBody>
        </p:sp>
        <p:sp>
          <p:nvSpPr>
            <p:cNvPr id="71712" name="Text Box 32"/>
            <p:cNvSpPr txBox="1">
              <a:spLocks noChangeArrowheads="1"/>
            </p:cNvSpPr>
            <p:nvPr/>
          </p:nvSpPr>
          <p:spPr bwMode="auto">
            <a:xfrm>
              <a:off x="3061" y="745"/>
              <a:ext cx="1486" cy="336"/>
            </a:xfrm>
            <a:prstGeom prst="rect">
              <a:avLst/>
            </a:prstGeom>
            <a:noFill/>
            <a:ln w="6350">
              <a:noFill/>
              <a:miter lim="800000"/>
              <a:headEnd/>
              <a:tailEnd/>
            </a:ln>
            <a:effectLst>
              <a:prstShdw prst="shdw17" dist="17961" dir="2700000">
                <a:schemeClr val="accent2">
                  <a:gamma/>
                  <a:shade val="60000"/>
                  <a:invGamma/>
                </a:schemeClr>
              </a:prstShdw>
            </a:effectLst>
          </p:spPr>
          <p:txBody>
            <a:bodyPr>
              <a:spAutoFit/>
            </a:bodyPr>
            <a:lstStyle/>
            <a:p>
              <a:pPr algn="ctr">
                <a:defRPr/>
              </a:pPr>
              <a:r>
                <a:rPr lang="en-US" b="1">
                  <a:solidFill>
                    <a:schemeClr val="folHlink"/>
                  </a:solidFill>
                </a:rPr>
                <a:t>Additional Performance Ratings</a:t>
              </a:r>
            </a:p>
          </p:txBody>
        </p:sp>
      </p:grpSp>
      <p:pic>
        <p:nvPicPr>
          <p:cNvPr id="10247" name="Picture 14" descr="NortheasternUniv-w-Seal-Red.jpg"/>
          <p:cNvPicPr>
            <a:picLocks noChangeAspect="1"/>
          </p:cNvPicPr>
          <p:nvPr/>
        </p:nvPicPr>
        <p:blipFill>
          <a:blip r:embed="rId3" cstate="print"/>
          <a:srcRect/>
          <a:stretch>
            <a:fillRect/>
          </a:stretch>
        </p:blipFill>
        <p:spPr bwMode="auto">
          <a:xfrm>
            <a:off x="400050" y="6305550"/>
            <a:ext cx="3086100" cy="5524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66" name="Picture 6" descr="NortheasternUniv-w-Seal-Red.jpg"/>
          <p:cNvPicPr>
            <a:picLocks noChangeAspect="1"/>
          </p:cNvPicPr>
          <p:nvPr/>
        </p:nvPicPr>
        <p:blipFill>
          <a:blip r:embed="rId3" cstate="print"/>
          <a:srcRect/>
          <a:stretch>
            <a:fillRect/>
          </a:stretch>
        </p:blipFill>
        <p:spPr bwMode="auto">
          <a:xfrm>
            <a:off x="400050" y="6305550"/>
            <a:ext cx="3086100" cy="552450"/>
          </a:xfrm>
          <a:prstGeom prst="rect">
            <a:avLst/>
          </a:prstGeom>
          <a:noFill/>
          <a:ln w="9525">
            <a:noFill/>
            <a:miter lim="800000"/>
            <a:headEnd/>
            <a:tailEnd/>
          </a:ln>
        </p:spPr>
      </p:pic>
      <p:sp>
        <p:nvSpPr>
          <p:cNvPr id="57346" name="Slide Number Placeholder 1"/>
          <p:cNvSpPr txBox="1">
            <a:spLocks noGrp="1"/>
          </p:cNvSpPr>
          <p:nvPr/>
        </p:nvSpPr>
        <p:spPr bwMode="gray">
          <a:xfrm>
            <a:off x="7178675" y="6550025"/>
            <a:ext cx="1905000" cy="304800"/>
          </a:xfrm>
          <a:prstGeom prst="rect">
            <a:avLst/>
          </a:prstGeom>
          <a:noFill/>
          <a:ln w="9525">
            <a:noFill/>
            <a:miter lim="800000"/>
            <a:headEnd/>
            <a:tailEnd/>
          </a:ln>
        </p:spPr>
        <p:txBody>
          <a:bodyPr anchor="b"/>
          <a:lstStyle/>
          <a:p>
            <a:pPr algn="r">
              <a:lnSpc>
                <a:spcPct val="100000"/>
              </a:lnSpc>
              <a:spcBef>
                <a:spcPct val="0"/>
              </a:spcBef>
            </a:pPr>
            <a:fld id="{1446A3A1-E517-41F4-9DF8-C62A19456470}" type="slidenum">
              <a:rPr lang="en-US" sz="1200"/>
              <a:pPr algn="r">
                <a:lnSpc>
                  <a:spcPct val="100000"/>
                </a:lnSpc>
                <a:spcBef>
                  <a:spcPct val="0"/>
                </a:spcBef>
              </a:pPr>
              <a:t>7</a:t>
            </a:fld>
            <a:endParaRPr lang="en-US" sz="1200"/>
          </a:p>
        </p:txBody>
      </p:sp>
      <p:sp>
        <p:nvSpPr>
          <p:cNvPr id="57347" name="Slide Number Placeholder 1"/>
          <p:cNvSpPr txBox="1">
            <a:spLocks noGrp="1"/>
          </p:cNvSpPr>
          <p:nvPr/>
        </p:nvSpPr>
        <p:spPr bwMode="auto">
          <a:xfrm>
            <a:off x="7178675" y="6553200"/>
            <a:ext cx="1905000" cy="304800"/>
          </a:xfrm>
          <a:prstGeom prst="rect">
            <a:avLst/>
          </a:prstGeom>
          <a:noFill/>
          <a:ln w="9525">
            <a:noFill/>
            <a:miter lim="800000"/>
            <a:headEnd/>
            <a:tailEnd/>
          </a:ln>
        </p:spPr>
        <p:txBody>
          <a:bodyPr anchor="b"/>
          <a:lstStyle/>
          <a:p>
            <a:pPr algn="r">
              <a:lnSpc>
                <a:spcPct val="100000"/>
              </a:lnSpc>
              <a:spcBef>
                <a:spcPct val="0"/>
              </a:spcBef>
            </a:pPr>
            <a:fld id="{F42A0398-F386-4433-886D-65BC45BB517B}" type="slidenum">
              <a:rPr lang="en-US" sz="1200"/>
              <a:pPr algn="r">
                <a:lnSpc>
                  <a:spcPct val="100000"/>
                </a:lnSpc>
                <a:spcBef>
                  <a:spcPct val="0"/>
                </a:spcBef>
              </a:pPr>
              <a:t>7</a:t>
            </a:fld>
            <a:endParaRPr lang="en-US" sz="1200"/>
          </a:p>
        </p:txBody>
      </p:sp>
      <p:sp>
        <p:nvSpPr>
          <p:cNvPr id="57348" name="Rectangle 2"/>
          <p:cNvSpPr>
            <a:spLocks noGrp="1" noChangeArrowheads="1"/>
          </p:cNvSpPr>
          <p:nvPr>
            <p:ph type="title" idx="4294967295"/>
          </p:nvPr>
        </p:nvSpPr>
        <p:spPr/>
        <p:txBody>
          <a:bodyPr/>
          <a:lstStyle/>
          <a:p>
            <a:pPr eaLnBrk="1" hangingPunct="1"/>
            <a:r>
              <a:rPr lang="en-US" smtClean="0"/>
              <a:t>New Staff Performance Rating Definitions </a:t>
            </a:r>
            <a:r>
              <a:rPr lang="en-US" sz="1800" b="0" i="1" smtClean="0"/>
              <a:t>continued</a:t>
            </a:r>
            <a:endParaRPr lang="en-US" smtClean="0">
              <a:solidFill>
                <a:schemeClr val="folHlink"/>
              </a:solidFill>
            </a:endParaRPr>
          </a:p>
        </p:txBody>
      </p:sp>
      <p:graphicFrame>
        <p:nvGraphicFramePr>
          <p:cNvPr id="57373" name="Group 29"/>
          <p:cNvGraphicFramePr>
            <a:graphicFrameLocks noGrp="1"/>
          </p:cNvGraphicFramePr>
          <p:nvPr/>
        </p:nvGraphicFramePr>
        <p:xfrm>
          <a:off x="457200" y="1296988"/>
          <a:ext cx="8550275" cy="5030724"/>
        </p:xfrm>
        <a:graphic>
          <a:graphicData uri="http://schemas.openxmlformats.org/drawingml/2006/table">
            <a:tbl>
              <a:tblPr/>
              <a:tblGrid>
                <a:gridCol w="1274763"/>
                <a:gridCol w="7275512"/>
              </a:tblGrid>
              <a:tr h="263525">
                <a:tc gridSpan="2">
                  <a:txBody>
                    <a:bodyPr/>
                    <a:lstStyle/>
                    <a:p>
                      <a:pPr marL="176213" marR="0" lvl="0" indent="-176213" algn="ctr" defTabSz="914400" rtl="0" eaLnBrk="1" fontAlgn="base" latinLnBrk="0" hangingPunct="1">
                        <a:lnSpc>
                          <a:spcPct val="90000"/>
                        </a:lnSpc>
                        <a:spcBef>
                          <a:spcPct val="50000"/>
                        </a:spcBef>
                        <a:spcAft>
                          <a:spcPct val="0"/>
                        </a:spcAft>
                        <a:buClr>
                          <a:schemeClr val="folHlink"/>
                        </a:buClr>
                        <a:buSzTx/>
                        <a:buFont typeface="Symbol" pitchFamily="18" charset="2"/>
                        <a:buNone/>
                        <a:tabLst/>
                      </a:pPr>
                      <a:r>
                        <a:rPr kumimoji="0" lang="en-US" sz="1000" b="1" i="0" u="none" strike="noStrike" cap="none" normalizeH="0" baseline="0" smtClean="0">
                          <a:ln>
                            <a:noFill/>
                          </a:ln>
                          <a:solidFill>
                            <a:schemeClr val="bg1"/>
                          </a:solidFill>
                          <a:effectLst/>
                          <a:latin typeface="Arial" charset="0"/>
                        </a:rPr>
                        <a:t>FULLY MEETS EXPECTATIONS </a:t>
                      </a:r>
                    </a:p>
                  </a:txBody>
                  <a:tcPr marT="64008" marB="64008"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rgbClr val="0098DB"/>
                    </a:solidFill>
                  </a:tcPr>
                </a:tc>
                <a:tc hMerge="1">
                  <a:txBody>
                    <a:bodyPr/>
                    <a:lstStyle/>
                    <a:p>
                      <a:endParaRPr lang="en-US"/>
                    </a:p>
                  </a:txBody>
                  <a:tcPr/>
                </a:tc>
              </a:tr>
              <a:tr h="328613">
                <a:tc>
                  <a:txBody>
                    <a:bodyPr/>
                    <a:lstStyle/>
                    <a:p>
                      <a:pPr marL="0" marR="0" lvl="0" indent="0" algn="l" defTabSz="914400" rtl="0" eaLnBrk="1" fontAlgn="base" latinLnBrk="0" hangingPunct="1">
                        <a:lnSpc>
                          <a:spcPct val="90000"/>
                        </a:lnSpc>
                        <a:spcBef>
                          <a:spcPct val="35000"/>
                        </a:spcBef>
                        <a:spcAft>
                          <a:spcPct val="0"/>
                        </a:spcAft>
                        <a:buClr>
                          <a:schemeClr val="folHlink"/>
                        </a:buClr>
                        <a:buSzTx/>
                        <a:buFont typeface="Symbol" pitchFamily="18" charset="2"/>
                        <a:buNone/>
                        <a:tabLst/>
                      </a:pPr>
                      <a:r>
                        <a:rPr kumimoji="0" lang="en-US" sz="1000" b="1" i="0" u="none" strike="noStrike" cap="none" normalizeH="0" baseline="0" smtClean="0">
                          <a:ln>
                            <a:noFill/>
                          </a:ln>
                          <a:solidFill>
                            <a:schemeClr val="tx1"/>
                          </a:solidFill>
                          <a:effectLst/>
                          <a:latin typeface="Arial" charset="0"/>
                        </a:rPr>
                        <a:t>As Applied to Major Responsibility Areas</a:t>
                      </a:r>
                    </a:p>
                  </a:txBody>
                  <a:tcPr marT="64008" marB="64008"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alpha val="50195"/>
                      </a:schemeClr>
                    </a:solidFill>
                  </a:tcPr>
                </a:tc>
                <a:tc>
                  <a:txBody>
                    <a:bodyPr/>
                    <a:lstStyle/>
                    <a:p>
                      <a:pPr marL="174625" marR="0" lvl="0" indent="-174625" algn="l" defTabSz="914400" rtl="0" eaLnBrk="1" fontAlgn="base" latinLnBrk="0" hangingPunct="1">
                        <a:lnSpc>
                          <a:spcPct val="90000"/>
                        </a:lnSpc>
                        <a:spcBef>
                          <a:spcPct val="50000"/>
                        </a:spcBef>
                        <a:spcAft>
                          <a:spcPct val="0"/>
                        </a:spcAft>
                        <a:buClr>
                          <a:schemeClr val="folHlink"/>
                        </a:buClr>
                        <a:buSzTx/>
                        <a:buFont typeface="Symbol" pitchFamily="18" charset="2"/>
                        <a:buChar char="·"/>
                        <a:tabLst/>
                      </a:pPr>
                      <a:r>
                        <a:rPr kumimoji="0" lang="en-US" sz="1000" b="0" i="0" u="none" strike="noStrike" cap="none" normalizeH="0" baseline="0" smtClean="0">
                          <a:ln>
                            <a:noFill/>
                          </a:ln>
                          <a:solidFill>
                            <a:schemeClr val="tx1"/>
                          </a:solidFill>
                          <a:effectLst/>
                          <a:latin typeface="Arial" charset="0"/>
                        </a:rPr>
                        <a:t>Consistently and completely meets established expectations for major responsibility area(s), in terms of quality, timeliness, processes, results, etc. </a:t>
                      </a:r>
                    </a:p>
                    <a:p>
                      <a:pPr marL="174625" marR="0" lvl="0" indent="-174625" algn="l" defTabSz="914400" rtl="0" eaLnBrk="1" fontAlgn="base" latinLnBrk="0" hangingPunct="1">
                        <a:lnSpc>
                          <a:spcPct val="90000"/>
                        </a:lnSpc>
                        <a:spcBef>
                          <a:spcPct val="50000"/>
                        </a:spcBef>
                        <a:spcAft>
                          <a:spcPct val="0"/>
                        </a:spcAft>
                        <a:buClr>
                          <a:schemeClr val="folHlink"/>
                        </a:buClr>
                        <a:buSzTx/>
                        <a:buFont typeface="Symbol" pitchFamily="18" charset="2"/>
                        <a:buChar char="·"/>
                        <a:tabLst/>
                      </a:pPr>
                      <a:r>
                        <a:rPr kumimoji="0" lang="en-US" sz="1000" b="0" i="0" u="none" strike="noStrike" cap="none" normalizeH="0" baseline="0" smtClean="0">
                          <a:ln>
                            <a:noFill/>
                          </a:ln>
                          <a:solidFill>
                            <a:schemeClr val="tx1"/>
                          </a:solidFill>
                          <a:effectLst/>
                          <a:latin typeface="Arial" charset="0"/>
                        </a:rPr>
                        <a:t>Uses understanding and experience to assess situations, prioritize and solve problems, and make appropriate decisions to reach a satisfactory conclusion, especially in situations that are outside the usual definition of the job. </a:t>
                      </a:r>
                    </a:p>
                    <a:p>
                      <a:pPr marL="174625" marR="0" lvl="0" indent="-174625" algn="l" defTabSz="914400" rtl="0" eaLnBrk="1" fontAlgn="base" latinLnBrk="0" hangingPunct="1">
                        <a:lnSpc>
                          <a:spcPct val="90000"/>
                        </a:lnSpc>
                        <a:spcBef>
                          <a:spcPct val="50000"/>
                        </a:spcBef>
                        <a:spcAft>
                          <a:spcPct val="0"/>
                        </a:spcAft>
                        <a:buClr>
                          <a:schemeClr val="folHlink"/>
                        </a:buClr>
                        <a:buSzTx/>
                        <a:buFont typeface="Symbol" pitchFamily="18" charset="2"/>
                        <a:buChar char="·"/>
                        <a:tabLst/>
                      </a:pPr>
                      <a:r>
                        <a:rPr kumimoji="0" lang="en-US" sz="1000" b="0" i="0" u="none" strike="noStrike" cap="none" normalizeH="0" baseline="0" smtClean="0">
                          <a:ln>
                            <a:noFill/>
                          </a:ln>
                          <a:solidFill>
                            <a:schemeClr val="tx1"/>
                          </a:solidFill>
                          <a:effectLst/>
                          <a:latin typeface="Arial" charset="0"/>
                        </a:rPr>
                        <a:t>Develops and maintains effective relationships with customers and colleagues, as appropriate for the role, and is responsive to their needs. </a:t>
                      </a:r>
                    </a:p>
                    <a:p>
                      <a:pPr marL="174625" marR="0" lvl="0" indent="-174625" algn="l" defTabSz="914400" rtl="0" eaLnBrk="1" fontAlgn="base" latinLnBrk="0" hangingPunct="1">
                        <a:lnSpc>
                          <a:spcPct val="90000"/>
                        </a:lnSpc>
                        <a:spcBef>
                          <a:spcPct val="50000"/>
                        </a:spcBef>
                        <a:spcAft>
                          <a:spcPct val="0"/>
                        </a:spcAft>
                        <a:buClr>
                          <a:schemeClr val="folHlink"/>
                        </a:buClr>
                        <a:buSzTx/>
                        <a:buFont typeface="Symbol" pitchFamily="18" charset="2"/>
                        <a:buChar char="·"/>
                        <a:tabLst/>
                      </a:pPr>
                      <a:r>
                        <a:rPr kumimoji="0" lang="en-US" sz="1000" b="0" i="0" u="none" strike="noStrike" cap="none" normalizeH="0" baseline="0" smtClean="0">
                          <a:ln>
                            <a:noFill/>
                          </a:ln>
                          <a:solidFill>
                            <a:schemeClr val="tx1"/>
                          </a:solidFill>
                          <a:effectLst/>
                          <a:latin typeface="Arial" charset="0"/>
                        </a:rPr>
                        <a:t>Demonstrates a command of job responsibilities to execute own work and a commitment to quality.</a:t>
                      </a:r>
                    </a:p>
                  </a:txBody>
                  <a:tcPr marT="64008" marB="64008"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alpha val="50195"/>
                      </a:schemeClr>
                    </a:solidFill>
                  </a:tcPr>
                </a:tc>
              </a:tr>
              <a:tr h="874713">
                <a:tc>
                  <a:txBody>
                    <a:bodyPr/>
                    <a:lstStyle/>
                    <a:p>
                      <a:pPr marL="0" marR="0" lvl="0" indent="0" algn="l" defTabSz="914400" rtl="0" eaLnBrk="1" fontAlgn="base" latinLnBrk="0" hangingPunct="1">
                        <a:lnSpc>
                          <a:spcPct val="90000"/>
                        </a:lnSpc>
                        <a:spcBef>
                          <a:spcPct val="35000"/>
                        </a:spcBef>
                        <a:spcAft>
                          <a:spcPct val="0"/>
                        </a:spcAft>
                        <a:buClr>
                          <a:schemeClr val="folHlink"/>
                        </a:buClr>
                        <a:buSzTx/>
                        <a:buFont typeface="Symbol" pitchFamily="18" charset="2"/>
                        <a:buNone/>
                        <a:tabLst/>
                      </a:pPr>
                      <a:r>
                        <a:rPr kumimoji="0" lang="en-US" sz="1000" b="1" i="0" u="none" strike="noStrike" cap="none" normalizeH="0" baseline="0" smtClean="0">
                          <a:ln>
                            <a:noFill/>
                          </a:ln>
                          <a:solidFill>
                            <a:schemeClr val="tx1"/>
                          </a:solidFill>
                          <a:effectLst/>
                          <a:latin typeface="Arial" charset="0"/>
                        </a:rPr>
                        <a:t>As Applied to the Overall Rating</a:t>
                      </a:r>
                    </a:p>
                    <a:p>
                      <a:pPr marL="0" marR="0" lvl="0" indent="0" algn="l" defTabSz="914400" rtl="0" eaLnBrk="1" fontAlgn="base" latinLnBrk="0" hangingPunct="1">
                        <a:lnSpc>
                          <a:spcPct val="90000"/>
                        </a:lnSpc>
                        <a:spcBef>
                          <a:spcPct val="35000"/>
                        </a:spcBef>
                        <a:spcAft>
                          <a:spcPct val="0"/>
                        </a:spcAft>
                        <a:buClr>
                          <a:schemeClr val="folHlink"/>
                        </a:buClr>
                        <a:buSzTx/>
                        <a:buFont typeface="Symbol" pitchFamily="18" charset="2"/>
                        <a:buNone/>
                        <a:tabLst/>
                      </a:pPr>
                      <a:r>
                        <a:rPr kumimoji="0" lang="en-US" sz="1000" b="0" i="1" u="none" strike="noStrike" cap="none" normalizeH="0" baseline="0" smtClean="0">
                          <a:ln>
                            <a:noFill/>
                          </a:ln>
                          <a:solidFill>
                            <a:schemeClr val="tx1"/>
                          </a:solidFill>
                          <a:effectLst/>
                          <a:latin typeface="Arial" charset="0"/>
                        </a:rPr>
                        <a:t>(All elements must be achieved for the rating to apply)</a:t>
                      </a:r>
                    </a:p>
                  </a:txBody>
                  <a:tcPr marT="64008" marB="64008"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rgbClr val="91D8AE">
                        <a:alpha val="50195"/>
                      </a:srgbClr>
                    </a:solidFill>
                  </a:tcPr>
                </a:tc>
                <a:tc>
                  <a:txBody>
                    <a:bodyPr/>
                    <a:lstStyle/>
                    <a:p>
                      <a:pPr marL="119063" marR="0" lvl="0" indent="-119063" algn="l" defTabSz="914400" rtl="0" eaLnBrk="1" fontAlgn="base" latinLnBrk="0" hangingPunct="1">
                        <a:lnSpc>
                          <a:spcPct val="90000"/>
                        </a:lnSpc>
                        <a:spcBef>
                          <a:spcPct val="50000"/>
                        </a:spcBef>
                        <a:spcAft>
                          <a:spcPct val="0"/>
                        </a:spcAft>
                        <a:buClr>
                          <a:schemeClr val="folHlink"/>
                        </a:buClr>
                        <a:buSzTx/>
                        <a:buFont typeface="Symbol" pitchFamily="18" charset="2"/>
                        <a:buChar char="·"/>
                        <a:tabLst/>
                      </a:pPr>
                      <a:r>
                        <a:rPr kumimoji="0" lang="en-US" sz="1000" b="1" i="0" u="none" strike="noStrike" cap="none" normalizeH="0" baseline="0" smtClean="0">
                          <a:ln>
                            <a:noFill/>
                          </a:ln>
                          <a:solidFill>
                            <a:schemeClr val="tx1"/>
                          </a:solidFill>
                          <a:effectLst/>
                          <a:latin typeface="Arial" charset="0"/>
                        </a:rPr>
                        <a:t>Consistently and completely meets expectations</a:t>
                      </a:r>
                      <a:r>
                        <a:rPr kumimoji="0" lang="en-US" sz="1000" b="0" i="0" u="none" strike="noStrike" cap="none" normalizeH="0" baseline="0" smtClean="0">
                          <a:ln>
                            <a:noFill/>
                          </a:ln>
                          <a:solidFill>
                            <a:schemeClr val="tx1"/>
                          </a:solidFill>
                          <a:effectLst/>
                          <a:latin typeface="Arial" charset="0"/>
                        </a:rPr>
                        <a:t>. </a:t>
                      </a:r>
                      <a:r>
                        <a:rPr kumimoji="0" lang="en-US" sz="1000" b="1" i="0" u="none" strike="noStrike" cap="none" normalizeH="0" baseline="0" smtClean="0">
                          <a:ln>
                            <a:noFill/>
                          </a:ln>
                          <a:solidFill>
                            <a:schemeClr val="tx1"/>
                          </a:solidFill>
                          <a:effectLst/>
                          <a:latin typeface="Arial" charset="0"/>
                        </a:rPr>
                        <a:t>Contributes to the broader goals</a:t>
                      </a:r>
                      <a:r>
                        <a:rPr kumimoji="0" lang="en-US" sz="1000" b="0" i="0" u="none" strike="noStrike" cap="none" normalizeH="0" baseline="0" smtClean="0">
                          <a:ln>
                            <a:noFill/>
                          </a:ln>
                          <a:solidFill>
                            <a:schemeClr val="tx1"/>
                          </a:solidFill>
                          <a:effectLst/>
                          <a:latin typeface="Arial" charset="0"/>
                        </a:rPr>
                        <a:t> of the department/function and/or Northeastern. </a:t>
                      </a:r>
                      <a:r>
                        <a:rPr kumimoji="0" lang="en-US" sz="1000" b="0" i="1" u="none" strike="noStrike" cap="none" normalizeH="0" baseline="0" smtClean="0">
                          <a:ln>
                            <a:noFill/>
                          </a:ln>
                          <a:solidFill>
                            <a:schemeClr val="tx1"/>
                          </a:solidFill>
                          <a:effectLst/>
                          <a:latin typeface="Arial" charset="0"/>
                        </a:rPr>
                        <a:t>AND</a:t>
                      </a:r>
                      <a:endParaRPr kumimoji="0" lang="en-US" sz="1000" b="0" i="0" u="none" strike="noStrike" cap="none" normalizeH="0" baseline="0" smtClean="0">
                        <a:ln>
                          <a:noFill/>
                        </a:ln>
                        <a:solidFill>
                          <a:schemeClr val="tx1"/>
                        </a:solidFill>
                        <a:effectLst/>
                        <a:latin typeface="Arial" charset="0"/>
                      </a:endParaRPr>
                    </a:p>
                    <a:p>
                      <a:pPr marL="119063" marR="0" lvl="0" indent="-119063" algn="l" defTabSz="914400" rtl="0" eaLnBrk="1" fontAlgn="base" latinLnBrk="0" hangingPunct="1">
                        <a:lnSpc>
                          <a:spcPct val="90000"/>
                        </a:lnSpc>
                        <a:spcBef>
                          <a:spcPct val="50000"/>
                        </a:spcBef>
                        <a:spcAft>
                          <a:spcPct val="0"/>
                        </a:spcAft>
                        <a:buClr>
                          <a:schemeClr val="folHlink"/>
                        </a:buClr>
                        <a:buSzTx/>
                        <a:buFont typeface="Symbol" pitchFamily="18" charset="2"/>
                        <a:buChar char="·"/>
                        <a:tabLst/>
                      </a:pPr>
                      <a:r>
                        <a:rPr kumimoji="0" lang="en-US" sz="1000" b="0" i="0" u="none" strike="noStrike" cap="none" normalizeH="0" baseline="0" smtClean="0">
                          <a:ln>
                            <a:noFill/>
                          </a:ln>
                          <a:solidFill>
                            <a:schemeClr val="tx1"/>
                          </a:solidFill>
                          <a:effectLst/>
                          <a:latin typeface="Arial" charset="0"/>
                        </a:rPr>
                        <a:t>Understands </a:t>
                      </a:r>
                      <a:r>
                        <a:rPr kumimoji="0" lang="en-US" sz="1000" b="1" i="0" u="none" strike="noStrike" cap="none" normalizeH="0" baseline="0" smtClean="0">
                          <a:ln>
                            <a:noFill/>
                          </a:ln>
                          <a:solidFill>
                            <a:schemeClr val="tx1"/>
                          </a:solidFill>
                          <a:effectLst/>
                          <a:latin typeface="Arial" charset="0"/>
                        </a:rPr>
                        <a:t>impact and implications</a:t>
                      </a:r>
                      <a:r>
                        <a:rPr kumimoji="0" lang="en-US" sz="1000" b="0" i="0" u="none" strike="noStrike" cap="none" normalizeH="0" baseline="0" smtClean="0">
                          <a:ln>
                            <a:noFill/>
                          </a:ln>
                          <a:solidFill>
                            <a:schemeClr val="tx1"/>
                          </a:solidFill>
                          <a:effectLst/>
                          <a:latin typeface="Arial" charset="0"/>
                        </a:rPr>
                        <a:t> of how individual job and department responsibilities relate to other departments/functions and working relationships with other employees across and outside (if applicable) of the University. </a:t>
                      </a:r>
                      <a:r>
                        <a:rPr kumimoji="0" lang="en-US" sz="1000" b="0" i="1" u="none" strike="noStrike" cap="none" normalizeH="0" baseline="0" smtClean="0">
                          <a:ln>
                            <a:noFill/>
                          </a:ln>
                          <a:solidFill>
                            <a:schemeClr val="tx1"/>
                          </a:solidFill>
                          <a:effectLst/>
                          <a:latin typeface="Arial" charset="0"/>
                        </a:rPr>
                        <a:t>AND</a:t>
                      </a:r>
                      <a:endParaRPr kumimoji="0" lang="en-US" sz="1000" b="0" i="0" u="none" strike="noStrike" cap="none" normalizeH="0" baseline="0" smtClean="0">
                        <a:ln>
                          <a:noFill/>
                        </a:ln>
                        <a:solidFill>
                          <a:schemeClr val="tx1"/>
                        </a:solidFill>
                        <a:effectLst/>
                        <a:latin typeface="Arial" charset="0"/>
                      </a:endParaRPr>
                    </a:p>
                    <a:p>
                      <a:pPr marL="119063" marR="0" lvl="0" indent="-119063" algn="l" defTabSz="914400" rtl="0" eaLnBrk="1" fontAlgn="base" latinLnBrk="0" hangingPunct="1">
                        <a:lnSpc>
                          <a:spcPct val="90000"/>
                        </a:lnSpc>
                        <a:spcBef>
                          <a:spcPct val="50000"/>
                        </a:spcBef>
                        <a:spcAft>
                          <a:spcPct val="0"/>
                        </a:spcAft>
                        <a:buClr>
                          <a:schemeClr val="folHlink"/>
                        </a:buClr>
                        <a:buSzTx/>
                        <a:buFont typeface="Symbol" pitchFamily="18" charset="2"/>
                        <a:buChar char="·"/>
                        <a:tabLst/>
                      </a:pPr>
                      <a:r>
                        <a:rPr kumimoji="0" lang="en-US" sz="1000" b="0" i="0" u="none" strike="noStrike" cap="none" normalizeH="0" baseline="0" smtClean="0">
                          <a:ln>
                            <a:noFill/>
                          </a:ln>
                          <a:solidFill>
                            <a:schemeClr val="tx1"/>
                          </a:solidFill>
                          <a:effectLst/>
                          <a:latin typeface="Arial" charset="0"/>
                        </a:rPr>
                        <a:t>Establishes and maintains </a:t>
                      </a:r>
                      <a:r>
                        <a:rPr kumimoji="0" lang="en-US" sz="1000" b="1" i="0" u="none" strike="noStrike" cap="none" normalizeH="0" baseline="0" smtClean="0">
                          <a:ln>
                            <a:noFill/>
                          </a:ln>
                          <a:solidFill>
                            <a:schemeClr val="tx1"/>
                          </a:solidFill>
                          <a:effectLst/>
                          <a:latin typeface="Arial" charset="0"/>
                        </a:rPr>
                        <a:t>effective colleague relationships</a:t>
                      </a:r>
                      <a:r>
                        <a:rPr kumimoji="0" lang="en-US" sz="1000" b="0" i="0" u="none" strike="noStrike" cap="none" normalizeH="0" baseline="0" smtClean="0">
                          <a:ln>
                            <a:noFill/>
                          </a:ln>
                          <a:solidFill>
                            <a:schemeClr val="tx1"/>
                          </a:solidFill>
                          <a:effectLst/>
                          <a:latin typeface="Arial" charset="0"/>
                        </a:rPr>
                        <a:t> both internally and externally. </a:t>
                      </a:r>
                      <a:r>
                        <a:rPr kumimoji="0" lang="en-US" sz="1000" b="0" i="1" u="none" strike="noStrike" cap="none" normalizeH="0" baseline="0" smtClean="0">
                          <a:ln>
                            <a:noFill/>
                          </a:ln>
                          <a:solidFill>
                            <a:schemeClr val="tx1"/>
                          </a:solidFill>
                          <a:effectLst/>
                          <a:latin typeface="Arial" charset="0"/>
                        </a:rPr>
                        <a:t>AND</a:t>
                      </a:r>
                      <a:endParaRPr kumimoji="0" lang="en-US" sz="1000" b="0" i="0" u="none" strike="noStrike" cap="none" normalizeH="0" baseline="0" smtClean="0">
                        <a:ln>
                          <a:noFill/>
                        </a:ln>
                        <a:solidFill>
                          <a:schemeClr val="tx1"/>
                        </a:solidFill>
                        <a:effectLst/>
                        <a:latin typeface="Arial" charset="0"/>
                      </a:endParaRPr>
                    </a:p>
                    <a:p>
                      <a:pPr marL="119063" marR="0" lvl="0" indent="-119063" algn="l" defTabSz="914400" rtl="0" eaLnBrk="1" fontAlgn="base" latinLnBrk="0" hangingPunct="1">
                        <a:lnSpc>
                          <a:spcPct val="90000"/>
                        </a:lnSpc>
                        <a:spcBef>
                          <a:spcPct val="50000"/>
                        </a:spcBef>
                        <a:spcAft>
                          <a:spcPct val="0"/>
                        </a:spcAft>
                        <a:buClr>
                          <a:schemeClr val="folHlink"/>
                        </a:buClr>
                        <a:buSzTx/>
                        <a:buFont typeface="Symbol" pitchFamily="18" charset="2"/>
                        <a:buChar char="·"/>
                        <a:tabLst/>
                      </a:pPr>
                      <a:r>
                        <a:rPr kumimoji="0" lang="en-US" sz="1000" b="0" i="0" u="none" strike="noStrike" cap="none" normalizeH="0" baseline="0" smtClean="0">
                          <a:ln>
                            <a:noFill/>
                          </a:ln>
                          <a:solidFill>
                            <a:schemeClr val="tx1"/>
                          </a:solidFill>
                          <a:effectLst/>
                          <a:latin typeface="Arial" charset="0"/>
                        </a:rPr>
                        <a:t>Uses understanding and experience to </a:t>
                      </a:r>
                      <a:r>
                        <a:rPr kumimoji="0" lang="en-US" sz="1000" b="1" i="0" u="none" strike="noStrike" cap="none" normalizeH="0" baseline="0" smtClean="0">
                          <a:ln>
                            <a:noFill/>
                          </a:ln>
                          <a:solidFill>
                            <a:schemeClr val="tx1"/>
                          </a:solidFill>
                          <a:effectLst/>
                          <a:latin typeface="Arial" charset="0"/>
                        </a:rPr>
                        <a:t>assess situations, prioritize and solve problems</a:t>
                      </a:r>
                      <a:r>
                        <a:rPr kumimoji="0" lang="en-US" sz="1000" b="0" i="0" u="none" strike="noStrike" cap="none" normalizeH="0" baseline="0" smtClean="0">
                          <a:ln>
                            <a:noFill/>
                          </a:ln>
                          <a:solidFill>
                            <a:schemeClr val="tx1"/>
                          </a:solidFill>
                          <a:effectLst/>
                          <a:latin typeface="Arial" charset="0"/>
                        </a:rPr>
                        <a:t>, and </a:t>
                      </a:r>
                      <a:r>
                        <a:rPr kumimoji="0" lang="en-US" sz="1000" b="1" i="0" u="none" strike="noStrike" cap="none" normalizeH="0" baseline="0" smtClean="0">
                          <a:ln>
                            <a:noFill/>
                          </a:ln>
                          <a:solidFill>
                            <a:schemeClr val="tx1"/>
                          </a:solidFill>
                          <a:effectLst/>
                          <a:latin typeface="Arial" charset="0"/>
                        </a:rPr>
                        <a:t>make appropriate decisions</a:t>
                      </a:r>
                      <a:r>
                        <a:rPr kumimoji="0" lang="en-US" sz="1000" b="0" i="0" u="none" strike="noStrike" cap="none" normalizeH="0" baseline="0" smtClean="0">
                          <a:ln>
                            <a:noFill/>
                          </a:ln>
                          <a:solidFill>
                            <a:schemeClr val="tx1"/>
                          </a:solidFill>
                          <a:effectLst/>
                          <a:latin typeface="Arial" charset="0"/>
                        </a:rPr>
                        <a:t> to reach a satisfactory conclusion, especially in situations that are outside the usual definition of the job. </a:t>
                      </a:r>
                      <a:r>
                        <a:rPr kumimoji="0" lang="en-US" sz="1000" b="0" i="1" u="none" strike="noStrike" cap="none" normalizeH="0" baseline="0" smtClean="0">
                          <a:ln>
                            <a:noFill/>
                          </a:ln>
                          <a:solidFill>
                            <a:schemeClr val="tx1"/>
                          </a:solidFill>
                          <a:effectLst/>
                          <a:latin typeface="Arial" charset="0"/>
                        </a:rPr>
                        <a:t>AND</a:t>
                      </a:r>
                    </a:p>
                    <a:p>
                      <a:pPr marL="119063" marR="0" lvl="0" indent="-119063" algn="l" defTabSz="914400" rtl="0" eaLnBrk="1" fontAlgn="base" latinLnBrk="0" hangingPunct="1">
                        <a:lnSpc>
                          <a:spcPct val="90000"/>
                        </a:lnSpc>
                        <a:spcBef>
                          <a:spcPct val="50000"/>
                        </a:spcBef>
                        <a:spcAft>
                          <a:spcPct val="0"/>
                        </a:spcAft>
                        <a:buClr>
                          <a:schemeClr val="folHlink"/>
                        </a:buClr>
                        <a:buSzTx/>
                        <a:buFont typeface="Symbol" pitchFamily="18" charset="2"/>
                        <a:buChar char="·"/>
                        <a:tabLst/>
                      </a:pPr>
                      <a:r>
                        <a:rPr kumimoji="0" lang="en-US" sz="1000" b="0" i="0" u="none" strike="noStrike" cap="none" normalizeH="0" baseline="0" smtClean="0">
                          <a:ln>
                            <a:noFill/>
                          </a:ln>
                          <a:solidFill>
                            <a:schemeClr val="tx1"/>
                          </a:solidFill>
                          <a:effectLst/>
                          <a:latin typeface="Arial" charset="0"/>
                        </a:rPr>
                        <a:t>Demonstrates a </a:t>
                      </a:r>
                      <a:r>
                        <a:rPr kumimoji="0" lang="en-US" sz="1000" b="1" i="0" u="none" strike="noStrike" cap="none" normalizeH="0" baseline="0" smtClean="0">
                          <a:ln>
                            <a:noFill/>
                          </a:ln>
                          <a:solidFill>
                            <a:schemeClr val="tx1"/>
                          </a:solidFill>
                          <a:effectLst/>
                          <a:latin typeface="Arial" charset="0"/>
                        </a:rPr>
                        <a:t>commitment to quality</a:t>
                      </a:r>
                      <a:r>
                        <a:rPr kumimoji="0" lang="en-US" sz="1000" b="0" i="0" u="none" strike="noStrike" cap="none" normalizeH="0" baseline="0" smtClean="0">
                          <a:ln>
                            <a:noFill/>
                          </a:ln>
                          <a:solidFill>
                            <a:schemeClr val="tx1"/>
                          </a:solidFill>
                          <a:effectLst/>
                          <a:latin typeface="Arial" charset="0"/>
                        </a:rPr>
                        <a:t>. </a:t>
                      </a:r>
                      <a:r>
                        <a:rPr kumimoji="0" lang="en-US" sz="1000" b="0" i="1" u="none" strike="noStrike" cap="none" normalizeH="0" baseline="0" smtClean="0">
                          <a:ln>
                            <a:noFill/>
                          </a:ln>
                          <a:solidFill>
                            <a:schemeClr val="tx1"/>
                          </a:solidFill>
                          <a:effectLst/>
                          <a:latin typeface="Arial" charset="0"/>
                        </a:rPr>
                        <a:t>AND</a:t>
                      </a:r>
                    </a:p>
                    <a:p>
                      <a:pPr marL="119063" marR="0" lvl="0" indent="-119063" algn="l" defTabSz="914400" rtl="0" eaLnBrk="1" fontAlgn="base" latinLnBrk="0" hangingPunct="1">
                        <a:lnSpc>
                          <a:spcPct val="90000"/>
                        </a:lnSpc>
                        <a:spcBef>
                          <a:spcPct val="35000"/>
                        </a:spcBef>
                        <a:spcAft>
                          <a:spcPct val="0"/>
                        </a:spcAft>
                        <a:buClr>
                          <a:schemeClr val="folHlink"/>
                        </a:buClr>
                        <a:buSzTx/>
                        <a:buFont typeface="Symbol" pitchFamily="18" charset="2"/>
                        <a:buChar char="·"/>
                        <a:tabLst/>
                      </a:pPr>
                      <a:r>
                        <a:rPr kumimoji="0" lang="en-US" sz="1000" b="0" i="0" u="none" strike="noStrike" cap="none" normalizeH="0" baseline="0" smtClean="0">
                          <a:ln>
                            <a:noFill/>
                          </a:ln>
                          <a:solidFill>
                            <a:schemeClr val="tx1"/>
                          </a:solidFill>
                          <a:effectLst/>
                          <a:latin typeface="Arial" charset="0"/>
                        </a:rPr>
                        <a:t>Keeps </a:t>
                      </a:r>
                      <a:r>
                        <a:rPr kumimoji="0" lang="en-US" sz="1000" b="1" i="0" u="none" strike="noStrike" cap="none" normalizeH="0" baseline="0" smtClean="0">
                          <a:ln>
                            <a:noFill/>
                          </a:ln>
                          <a:solidFill>
                            <a:schemeClr val="tx1"/>
                          </a:solidFill>
                          <a:effectLst/>
                          <a:latin typeface="Arial" charset="0"/>
                        </a:rPr>
                        <a:t>customer (internal or external or both) as the focal point</a:t>
                      </a:r>
                      <a:r>
                        <a:rPr kumimoji="0" lang="en-US" sz="1000" b="0" i="0" u="none" strike="noStrike" cap="none" normalizeH="0" baseline="0" smtClean="0">
                          <a:ln>
                            <a:noFill/>
                          </a:ln>
                          <a:solidFill>
                            <a:schemeClr val="tx1"/>
                          </a:solidFill>
                          <a:effectLst/>
                          <a:latin typeface="Arial" charset="0"/>
                        </a:rPr>
                        <a:t> of work and responds in a timely manner to customer needs and concerns. </a:t>
                      </a:r>
                      <a:r>
                        <a:rPr kumimoji="0" lang="en-US" sz="1000" b="0" i="1" u="none" strike="noStrike" cap="none" normalizeH="0" baseline="0" smtClean="0">
                          <a:ln>
                            <a:noFill/>
                          </a:ln>
                          <a:solidFill>
                            <a:schemeClr val="tx1"/>
                          </a:solidFill>
                          <a:effectLst/>
                          <a:latin typeface="Arial" charset="0"/>
                        </a:rPr>
                        <a:t>AND</a:t>
                      </a:r>
                    </a:p>
                    <a:p>
                      <a:pPr marL="119063" marR="0" lvl="0" indent="-119063" algn="l" defTabSz="914400" rtl="0" eaLnBrk="1" fontAlgn="base" latinLnBrk="0" hangingPunct="1">
                        <a:lnSpc>
                          <a:spcPct val="90000"/>
                        </a:lnSpc>
                        <a:spcBef>
                          <a:spcPct val="50000"/>
                        </a:spcBef>
                        <a:spcAft>
                          <a:spcPct val="0"/>
                        </a:spcAft>
                        <a:buClr>
                          <a:schemeClr val="folHlink"/>
                        </a:buClr>
                        <a:buSzTx/>
                        <a:buFont typeface="Symbol" pitchFamily="18" charset="2"/>
                        <a:buChar char="·"/>
                        <a:tabLst/>
                      </a:pPr>
                      <a:r>
                        <a:rPr kumimoji="0" lang="en-US" sz="1000" b="1" i="0" u="none" strike="noStrike" cap="none" normalizeH="0" baseline="0" smtClean="0">
                          <a:ln>
                            <a:noFill/>
                          </a:ln>
                          <a:solidFill>
                            <a:schemeClr val="tx1"/>
                          </a:solidFill>
                          <a:effectLst/>
                          <a:latin typeface="Arial" charset="0"/>
                        </a:rPr>
                        <a:t>Effectively handles both predictable and unpredictable situations</a:t>
                      </a:r>
                      <a:r>
                        <a:rPr kumimoji="0" lang="en-US" sz="1000" b="0" i="0" u="none" strike="noStrike" cap="none" normalizeH="0" baseline="0" smtClean="0">
                          <a:ln>
                            <a:noFill/>
                          </a:ln>
                          <a:solidFill>
                            <a:schemeClr val="tx1"/>
                          </a:solidFill>
                          <a:effectLst/>
                          <a:latin typeface="Arial" charset="0"/>
                        </a:rPr>
                        <a:t> within context of job responsibilities. </a:t>
                      </a:r>
                      <a:r>
                        <a:rPr kumimoji="0" lang="en-US" sz="1000" b="0" i="1" u="none" strike="noStrike" cap="none" normalizeH="0" baseline="0" smtClean="0">
                          <a:ln>
                            <a:noFill/>
                          </a:ln>
                          <a:solidFill>
                            <a:schemeClr val="tx1"/>
                          </a:solidFill>
                          <a:effectLst/>
                          <a:latin typeface="Arial" charset="0"/>
                        </a:rPr>
                        <a:t>AND</a:t>
                      </a:r>
                      <a:endParaRPr kumimoji="0" lang="en-US" sz="1000" b="0" i="0" u="none" strike="noStrike" cap="none" normalizeH="0" baseline="0" smtClean="0">
                        <a:ln>
                          <a:noFill/>
                        </a:ln>
                        <a:solidFill>
                          <a:schemeClr val="tx1"/>
                        </a:solidFill>
                        <a:effectLst/>
                        <a:latin typeface="Arial" charset="0"/>
                      </a:endParaRPr>
                    </a:p>
                    <a:p>
                      <a:pPr marL="119063" marR="0" lvl="0" indent="-119063" algn="l" defTabSz="914400" rtl="0" eaLnBrk="1" fontAlgn="base" latinLnBrk="0" hangingPunct="1">
                        <a:lnSpc>
                          <a:spcPct val="90000"/>
                        </a:lnSpc>
                        <a:spcBef>
                          <a:spcPct val="50000"/>
                        </a:spcBef>
                        <a:spcAft>
                          <a:spcPct val="0"/>
                        </a:spcAft>
                        <a:buClr>
                          <a:schemeClr val="folHlink"/>
                        </a:buClr>
                        <a:buSzTx/>
                        <a:buFont typeface="Symbol" pitchFamily="18" charset="2"/>
                        <a:buChar char="·"/>
                        <a:tabLst/>
                      </a:pPr>
                      <a:r>
                        <a:rPr kumimoji="0" lang="en-US" sz="1000" b="0" i="0" u="none" strike="noStrike" cap="none" normalizeH="0" baseline="0" smtClean="0">
                          <a:ln>
                            <a:noFill/>
                          </a:ln>
                          <a:solidFill>
                            <a:schemeClr val="tx1"/>
                          </a:solidFill>
                          <a:effectLst/>
                          <a:latin typeface="Arial" charset="0"/>
                        </a:rPr>
                        <a:t>Demonstrates </a:t>
                      </a:r>
                      <a:r>
                        <a:rPr kumimoji="0" lang="en-US" sz="1000" b="1" i="0" u="none" strike="noStrike" cap="none" normalizeH="0" baseline="0" smtClean="0">
                          <a:ln>
                            <a:noFill/>
                          </a:ln>
                          <a:solidFill>
                            <a:schemeClr val="tx1"/>
                          </a:solidFill>
                          <a:effectLst/>
                          <a:latin typeface="Arial" charset="0"/>
                        </a:rPr>
                        <a:t>command of job responsibilities</a:t>
                      </a:r>
                      <a:r>
                        <a:rPr kumimoji="0" lang="en-US" sz="1000" b="0" i="0" u="none" strike="noStrike" cap="none" normalizeH="0" baseline="0" smtClean="0">
                          <a:ln>
                            <a:noFill/>
                          </a:ln>
                          <a:solidFill>
                            <a:schemeClr val="tx1"/>
                          </a:solidFill>
                          <a:effectLst/>
                          <a:latin typeface="Arial" charset="0"/>
                        </a:rPr>
                        <a:t> to execute own work with minimal guidance from manager and utilizes resources appropriately to achieve results. </a:t>
                      </a:r>
                      <a:r>
                        <a:rPr kumimoji="0" lang="en-US" sz="1000" b="0" i="1" u="none" strike="noStrike" cap="none" normalizeH="0" baseline="0" smtClean="0">
                          <a:ln>
                            <a:noFill/>
                          </a:ln>
                          <a:solidFill>
                            <a:schemeClr val="tx1"/>
                          </a:solidFill>
                          <a:effectLst/>
                          <a:latin typeface="Arial" charset="0"/>
                        </a:rPr>
                        <a:t>AND</a:t>
                      </a:r>
                      <a:endParaRPr kumimoji="0" lang="en-US" sz="1000" b="0" i="0" u="none" strike="noStrike" cap="none" normalizeH="0" baseline="0" smtClean="0">
                        <a:ln>
                          <a:noFill/>
                        </a:ln>
                        <a:solidFill>
                          <a:schemeClr val="tx1"/>
                        </a:solidFill>
                        <a:effectLst/>
                        <a:latin typeface="Arial" charset="0"/>
                      </a:endParaRPr>
                    </a:p>
                    <a:p>
                      <a:pPr marL="119063" marR="0" lvl="0" indent="-119063" algn="l" defTabSz="914400" rtl="0" eaLnBrk="1" fontAlgn="base" latinLnBrk="0" hangingPunct="1">
                        <a:lnSpc>
                          <a:spcPct val="90000"/>
                        </a:lnSpc>
                        <a:spcBef>
                          <a:spcPct val="50000"/>
                        </a:spcBef>
                        <a:spcAft>
                          <a:spcPct val="0"/>
                        </a:spcAft>
                        <a:buClr>
                          <a:schemeClr val="folHlink"/>
                        </a:buClr>
                        <a:buSzTx/>
                        <a:buFont typeface="Symbol" pitchFamily="18" charset="2"/>
                        <a:buChar char="·"/>
                        <a:tabLst/>
                      </a:pPr>
                      <a:r>
                        <a:rPr kumimoji="0" lang="en-US" sz="1000" b="0" i="0" u="none" strike="noStrike" cap="none" normalizeH="0" baseline="0" smtClean="0">
                          <a:ln>
                            <a:noFill/>
                          </a:ln>
                          <a:solidFill>
                            <a:schemeClr val="tx1"/>
                          </a:solidFill>
                          <a:effectLst/>
                          <a:latin typeface="Arial" charset="0"/>
                        </a:rPr>
                        <a:t>Demonstrates </a:t>
                      </a:r>
                      <a:r>
                        <a:rPr kumimoji="0" lang="en-US" sz="1000" b="1" i="0" u="none" strike="noStrike" cap="none" normalizeH="0" baseline="0" smtClean="0">
                          <a:ln>
                            <a:noFill/>
                          </a:ln>
                          <a:solidFill>
                            <a:schemeClr val="tx1"/>
                          </a:solidFill>
                          <a:effectLst/>
                          <a:latin typeface="Arial" charset="0"/>
                        </a:rPr>
                        <a:t>ownership for work and strengthens own expertise</a:t>
                      </a:r>
                      <a:r>
                        <a:rPr kumimoji="0" lang="en-US" sz="1000" b="0" i="0" u="none" strike="noStrike" cap="none" normalizeH="0" baseline="0" smtClean="0">
                          <a:ln>
                            <a:noFill/>
                          </a:ln>
                          <a:solidFill>
                            <a:schemeClr val="tx1"/>
                          </a:solidFill>
                          <a:effectLst/>
                          <a:latin typeface="Arial" charset="0"/>
                        </a:rPr>
                        <a:t> through an active commitment to continuous learning.</a:t>
                      </a:r>
                    </a:p>
                  </a:txBody>
                  <a:tcPr marT="64008" marB="64008"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rgbClr val="91D8AE">
                        <a:alpha val="50195"/>
                      </a:srgbClr>
                    </a:solidFill>
                  </a:tcPr>
                </a:tc>
              </a:tr>
              <a:tr h="212725">
                <a:tc>
                  <a:txBody>
                    <a:bodyPr/>
                    <a:lstStyle/>
                    <a:p>
                      <a:pPr marL="0" marR="0" lvl="0" indent="0" algn="l" defTabSz="914400" rtl="0" eaLnBrk="1" fontAlgn="base" latinLnBrk="0" hangingPunct="1">
                        <a:lnSpc>
                          <a:spcPct val="90000"/>
                        </a:lnSpc>
                        <a:spcBef>
                          <a:spcPct val="35000"/>
                        </a:spcBef>
                        <a:spcAft>
                          <a:spcPct val="0"/>
                        </a:spcAft>
                        <a:buClr>
                          <a:schemeClr val="folHlink"/>
                        </a:buClr>
                        <a:buSzTx/>
                        <a:buFont typeface="Symbol" pitchFamily="18" charset="2"/>
                        <a:buNone/>
                        <a:tabLst/>
                      </a:pPr>
                      <a:r>
                        <a:rPr kumimoji="0" lang="en-US" sz="1000" b="1" i="0" u="none" strike="noStrike" cap="none" normalizeH="0" baseline="0" smtClean="0">
                          <a:ln>
                            <a:noFill/>
                          </a:ln>
                          <a:solidFill>
                            <a:schemeClr val="tx1"/>
                          </a:solidFill>
                          <a:effectLst/>
                          <a:latin typeface="Arial" charset="0"/>
                        </a:rPr>
                        <a:t>As Applied to a New or Recently Promoted Employee</a:t>
                      </a:r>
                    </a:p>
                  </a:txBody>
                  <a:tcPr marT="64008" marB="64008"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rgbClr val="FADD80"/>
                    </a:solidFill>
                  </a:tcPr>
                </a:tc>
                <a:tc>
                  <a:txBody>
                    <a:bodyPr/>
                    <a:lstStyle/>
                    <a:p>
                      <a:pPr marL="176213" marR="0" lvl="0" indent="-176213" algn="l" defTabSz="914400" rtl="0" eaLnBrk="1" fontAlgn="base" latinLnBrk="0" hangingPunct="1">
                        <a:lnSpc>
                          <a:spcPct val="90000"/>
                        </a:lnSpc>
                        <a:spcBef>
                          <a:spcPct val="50000"/>
                        </a:spcBef>
                        <a:spcAft>
                          <a:spcPct val="0"/>
                        </a:spcAft>
                        <a:buClr>
                          <a:schemeClr val="folHlink"/>
                        </a:buClr>
                        <a:buSzTx/>
                        <a:buFont typeface="Symbol" pitchFamily="18" charset="2"/>
                        <a:buChar char="·"/>
                        <a:tabLst/>
                      </a:pPr>
                      <a:r>
                        <a:rPr kumimoji="0" lang="en-US" sz="1000" b="0" i="0" u="none" strike="noStrike" cap="none" normalizeH="0" baseline="0" smtClean="0">
                          <a:ln>
                            <a:noFill/>
                          </a:ln>
                          <a:solidFill>
                            <a:schemeClr val="tx1"/>
                          </a:solidFill>
                          <a:effectLst/>
                          <a:latin typeface="Arial" charset="0"/>
                        </a:rPr>
                        <a:t>This would be an appropriate designation for new employees still learning the job, if their performance is consistent with the normal expectations for a new employee with similar skills, experience and capabilities.</a:t>
                      </a:r>
                    </a:p>
                  </a:txBody>
                  <a:tcPr marT="64008" marB="64008"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rgbClr val="FADD80"/>
                    </a:solidFill>
                  </a:tcPr>
                </a:tc>
              </a:tr>
            </a:tbl>
          </a:graphicData>
        </a:graphic>
      </p:graphicFrame>
      <p:sp>
        <p:nvSpPr>
          <p:cNvPr id="57365" name="Rectangle 20"/>
          <p:cNvSpPr>
            <a:spLocks noChangeArrowheads="1"/>
          </p:cNvSpPr>
          <p:nvPr/>
        </p:nvSpPr>
        <p:spPr bwMode="auto">
          <a:xfrm>
            <a:off x="2439988" y="927100"/>
            <a:ext cx="4802187" cy="312738"/>
          </a:xfrm>
          <a:prstGeom prst="rect">
            <a:avLst/>
          </a:prstGeom>
          <a:noFill/>
          <a:ln w="6350">
            <a:noFill/>
            <a:miter lim="800000"/>
            <a:headEnd/>
            <a:tailEnd/>
          </a:ln>
        </p:spPr>
        <p:txBody>
          <a:bodyPr wrap="none">
            <a:spAutoFit/>
          </a:bodyPr>
          <a:lstStyle/>
          <a:p>
            <a:pPr algn="ctr"/>
            <a:r>
              <a:rPr lang="en-US" b="1">
                <a:solidFill>
                  <a:schemeClr val="folHlink"/>
                </a:solidFill>
              </a:rPr>
              <a:t>CORE STANDARD FOR STAFF PERFORMANCE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1"/>
          <p:cNvSpPr txBox="1">
            <a:spLocks noGrp="1"/>
          </p:cNvSpPr>
          <p:nvPr/>
        </p:nvSpPr>
        <p:spPr bwMode="gray">
          <a:xfrm>
            <a:off x="7178675" y="6550025"/>
            <a:ext cx="1905000" cy="304800"/>
          </a:xfrm>
          <a:prstGeom prst="rect">
            <a:avLst/>
          </a:prstGeom>
          <a:noFill/>
          <a:ln w="9525">
            <a:noFill/>
            <a:miter lim="800000"/>
            <a:headEnd/>
            <a:tailEnd/>
          </a:ln>
        </p:spPr>
        <p:txBody>
          <a:bodyPr anchor="b"/>
          <a:lstStyle/>
          <a:p>
            <a:pPr algn="r">
              <a:lnSpc>
                <a:spcPct val="100000"/>
              </a:lnSpc>
              <a:spcBef>
                <a:spcPct val="0"/>
              </a:spcBef>
            </a:pPr>
            <a:fld id="{5DA15B78-9BAE-4E36-BF37-D416B41652CC}" type="slidenum">
              <a:rPr lang="en-US" sz="1200"/>
              <a:pPr algn="r">
                <a:lnSpc>
                  <a:spcPct val="100000"/>
                </a:lnSpc>
                <a:spcBef>
                  <a:spcPct val="0"/>
                </a:spcBef>
              </a:pPr>
              <a:t>8</a:t>
            </a:fld>
            <a:endParaRPr lang="en-US" sz="1200"/>
          </a:p>
        </p:txBody>
      </p:sp>
      <p:sp>
        <p:nvSpPr>
          <p:cNvPr id="13315" name="Slide Number Placeholder 1"/>
          <p:cNvSpPr txBox="1">
            <a:spLocks noGrp="1"/>
          </p:cNvSpPr>
          <p:nvPr/>
        </p:nvSpPr>
        <p:spPr bwMode="auto">
          <a:xfrm>
            <a:off x="7178675" y="6553200"/>
            <a:ext cx="1905000" cy="304800"/>
          </a:xfrm>
          <a:prstGeom prst="rect">
            <a:avLst/>
          </a:prstGeom>
          <a:noFill/>
          <a:ln w="9525">
            <a:noFill/>
            <a:miter lim="800000"/>
            <a:headEnd/>
            <a:tailEnd/>
          </a:ln>
        </p:spPr>
        <p:txBody>
          <a:bodyPr anchor="b"/>
          <a:lstStyle/>
          <a:p>
            <a:pPr algn="r">
              <a:lnSpc>
                <a:spcPct val="100000"/>
              </a:lnSpc>
              <a:spcBef>
                <a:spcPct val="0"/>
              </a:spcBef>
            </a:pPr>
            <a:fld id="{F20BDDD9-71FD-4D05-BC0B-7BCF629B2BBD}" type="slidenum">
              <a:rPr lang="en-US" sz="1200"/>
              <a:pPr algn="r">
                <a:lnSpc>
                  <a:spcPct val="100000"/>
                </a:lnSpc>
                <a:spcBef>
                  <a:spcPct val="0"/>
                </a:spcBef>
              </a:pPr>
              <a:t>8</a:t>
            </a:fld>
            <a:endParaRPr lang="en-US" sz="1200"/>
          </a:p>
        </p:txBody>
      </p:sp>
      <p:sp>
        <p:nvSpPr>
          <p:cNvPr id="13316" name="Rectangle 2"/>
          <p:cNvSpPr>
            <a:spLocks noGrp="1" noChangeArrowheads="1"/>
          </p:cNvSpPr>
          <p:nvPr>
            <p:ph type="title" idx="4294967295"/>
          </p:nvPr>
        </p:nvSpPr>
        <p:spPr/>
        <p:txBody>
          <a:bodyPr/>
          <a:lstStyle/>
          <a:p>
            <a:pPr eaLnBrk="1" hangingPunct="1"/>
            <a:r>
              <a:rPr lang="en-US" smtClean="0"/>
              <a:t>New Staff Performance Rating Definitions </a:t>
            </a:r>
            <a:r>
              <a:rPr lang="en-US" sz="1800" b="0" i="1" smtClean="0"/>
              <a:t>continued</a:t>
            </a:r>
            <a:endParaRPr lang="en-US" smtClean="0">
              <a:solidFill>
                <a:schemeClr val="folHlink"/>
              </a:solidFill>
            </a:endParaRPr>
          </a:p>
        </p:txBody>
      </p:sp>
      <p:graphicFrame>
        <p:nvGraphicFramePr>
          <p:cNvPr id="282628" name="Group 4"/>
          <p:cNvGraphicFramePr>
            <a:graphicFrameLocks noGrp="1"/>
          </p:cNvGraphicFramePr>
          <p:nvPr/>
        </p:nvGraphicFramePr>
        <p:xfrm>
          <a:off x="457200" y="1470025"/>
          <a:ext cx="8550275" cy="4528058"/>
        </p:xfrm>
        <a:graphic>
          <a:graphicData uri="http://schemas.openxmlformats.org/drawingml/2006/table">
            <a:tbl>
              <a:tblPr/>
              <a:tblGrid>
                <a:gridCol w="1274763"/>
                <a:gridCol w="7275512"/>
              </a:tblGrid>
              <a:tr h="265113">
                <a:tc gridSpan="2">
                  <a:txBody>
                    <a:bodyPr/>
                    <a:lstStyle/>
                    <a:p>
                      <a:pPr marL="176213" marR="0" lvl="0" indent="-176213" algn="ctr" defTabSz="914400" rtl="0" eaLnBrk="1" fontAlgn="base" latinLnBrk="0" hangingPunct="1">
                        <a:lnSpc>
                          <a:spcPct val="90000"/>
                        </a:lnSpc>
                        <a:spcBef>
                          <a:spcPct val="50000"/>
                        </a:spcBef>
                        <a:spcAft>
                          <a:spcPct val="0"/>
                        </a:spcAft>
                        <a:buClr>
                          <a:schemeClr val="folHlink"/>
                        </a:buClr>
                        <a:buSzTx/>
                        <a:buFont typeface="Symbol" pitchFamily="18" charset="2"/>
                        <a:buNone/>
                        <a:tabLst/>
                      </a:pPr>
                      <a:r>
                        <a:rPr kumimoji="0" lang="en-US" sz="1000" b="1" i="0" u="none" strike="noStrike" cap="none" normalizeH="0" baseline="0" smtClean="0">
                          <a:ln>
                            <a:noFill/>
                          </a:ln>
                          <a:solidFill>
                            <a:schemeClr val="bg1"/>
                          </a:solidFill>
                          <a:effectLst/>
                          <a:latin typeface="Arial" charset="0"/>
                        </a:rPr>
                        <a:t>FREQUENTLY EXCEEDS EXPECTATIONS</a:t>
                      </a:r>
                    </a:p>
                  </a:txBody>
                  <a:tcPr marT="64008" marB="64008"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rgbClr val="0098DB"/>
                    </a:solidFill>
                  </a:tcPr>
                </a:tc>
                <a:tc hMerge="1">
                  <a:txBody>
                    <a:bodyPr/>
                    <a:lstStyle/>
                    <a:p>
                      <a:endParaRPr lang="en-US"/>
                    </a:p>
                  </a:txBody>
                  <a:tcPr/>
                </a:tc>
              </a:tr>
              <a:tr h="950913">
                <a:tc>
                  <a:txBody>
                    <a:bodyPr/>
                    <a:lstStyle/>
                    <a:p>
                      <a:pPr marL="0" marR="0" lvl="0" indent="0" algn="l" defTabSz="914400" rtl="0" eaLnBrk="1" fontAlgn="base" latinLnBrk="0" hangingPunct="1">
                        <a:lnSpc>
                          <a:spcPct val="90000"/>
                        </a:lnSpc>
                        <a:spcBef>
                          <a:spcPct val="35000"/>
                        </a:spcBef>
                        <a:spcAft>
                          <a:spcPct val="0"/>
                        </a:spcAft>
                        <a:buClr>
                          <a:schemeClr val="folHlink"/>
                        </a:buClr>
                        <a:buSzTx/>
                        <a:buFont typeface="Symbol" pitchFamily="18" charset="2"/>
                        <a:buNone/>
                        <a:tabLst/>
                      </a:pPr>
                      <a:r>
                        <a:rPr kumimoji="0" lang="en-US" sz="1000" b="1" i="0" u="none" strike="noStrike" cap="none" normalizeH="0" baseline="0" smtClean="0">
                          <a:ln>
                            <a:noFill/>
                          </a:ln>
                          <a:solidFill>
                            <a:schemeClr val="tx1"/>
                          </a:solidFill>
                          <a:effectLst/>
                          <a:latin typeface="Arial" charset="0"/>
                        </a:rPr>
                        <a:t>As Applied to Major Responsibility Areas</a:t>
                      </a:r>
                    </a:p>
                  </a:txBody>
                  <a:tcPr marT="64008" marB="64008"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alpha val="50195"/>
                      </a:schemeClr>
                    </a:solidFill>
                  </a:tcPr>
                </a:tc>
                <a:tc>
                  <a:txBody>
                    <a:bodyPr/>
                    <a:lstStyle/>
                    <a:p>
                      <a:pPr marL="0" marR="0" lvl="0" indent="0" algn="l" defTabSz="914400" rtl="0" eaLnBrk="1" fontAlgn="base" latinLnBrk="0" hangingPunct="1">
                        <a:lnSpc>
                          <a:spcPct val="90000"/>
                        </a:lnSpc>
                        <a:spcBef>
                          <a:spcPct val="5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rPr>
                        <a:t>Frequently exceeds established expectations for major responsibility area(s), in terms of quality, timeliness, processes, results, etc. Frequently takes the initiative in organizing, prioritizing and solving problems and makes appropriate decisions to reach a satisfactory conclusion, especially in situations for which little precedent exists. Demonstrates a strong commitment to the quality and effectiveness for self and others. Develops and maintains effective customer and colleague relationships, as appropriate for the role, anticipating and responding to their needs. Exhibits strong knowledge, skills and competencies for the job and is well-regarded by others.</a:t>
                      </a:r>
                    </a:p>
                  </a:txBody>
                  <a:tcPr marT="64008" marB="64008"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alpha val="50195"/>
                      </a:schemeClr>
                    </a:solidFill>
                  </a:tcPr>
                </a:tc>
              </a:tr>
              <a:tr h="2635250">
                <a:tc>
                  <a:txBody>
                    <a:bodyPr/>
                    <a:lstStyle/>
                    <a:p>
                      <a:pPr marL="0" marR="0" lvl="0" indent="0" algn="l" defTabSz="914400" rtl="0" eaLnBrk="1" fontAlgn="base" latinLnBrk="0" hangingPunct="1">
                        <a:lnSpc>
                          <a:spcPct val="90000"/>
                        </a:lnSpc>
                        <a:spcBef>
                          <a:spcPct val="35000"/>
                        </a:spcBef>
                        <a:spcAft>
                          <a:spcPct val="0"/>
                        </a:spcAft>
                        <a:buClr>
                          <a:schemeClr val="folHlink"/>
                        </a:buClr>
                        <a:buSzTx/>
                        <a:buFont typeface="Symbol" pitchFamily="18" charset="2"/>
                        <a:buNone/>
                        <a:tabLst/>
                      </a:pPr>
                      <a:r>
                        <a:rPr kumimoji="0" lang="en-US" sz="1000" b="1" i="0" u="none" strike="noStrike" cap="none" normalizeH="0" baseline="0" smtClean="0">
                          <a:ln>
                            <a:noFill/>
                          </a:ln>
                          <a:solidFill>
                            <a:schemeClr val="tx1"/>
                          </a:solidFill>
                          <a:effectLst/>
                          <a:latin typeface="Arial" charset="0"/>
                        </a:rPr>
                        <a:t>As Applied to the Overall Rating</a:t>
                      </a:r>
                    </a:p>
                    <a:p>
                      <a:pPr marL="0" marR="0" lvl="0" indent="0" algn="l" defTabSz="914400" rtl="0" eaLnBrk="1" fontAlgn="base" latinLnBrk="0" hangingPunct="1">
                        <a:lnSpc>
                          <a:spcPct val="90000"/>
                        </a:lnSpc>
                        <a:spcBef>
                          <a:spcPct val="35000"/>
                        </a:spcBef>
                        <a:spcAft>
                          <a:spcPct val="0"/>
                        </a:spcAft>
                        <a:buClr>
                          <a:schemeClr val="folHlink"/>
                        </a:buClr>
                        <a:buSzTx/>
                        <a:buFont typeface="Symbol" pitchFamily="18" charset="2"/>
                        <a:buNone/>
                        <a:tabLst/>
                      </a:pPr>
                      <a:r>
                        <a:rPr kumimoji="0" lang="en-US" sz="1000" b="0" i="1" u="none" strike="noStrike" cap="none" normalizeH="0" baseline="0" smtClean="0">
                          <a:ln>
                            <a:noFill/>
                          </a:ln>
                          <a:solidFill>
                            <a:schemeClr val="tx1"/>
                          </a:solidFill>
                          <a:effectLst/>
                          <a:latin typeface="Arial" charset="0"/>
                        </a:rPr>
                        <a:t>(All elements must be achieved for the rating to apply)</a:t>
                      </a:r>
                    </a:p>
                  </a:txBody>
                  <a:tcPr marT="64008" marB="64008"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rgbClr val="91D8AE">
                        <a:alpha val="50195"/>
                      </a:srgbClr>
                    </a:solidFill>
                  </a:tcPr>
                </a:tc>
                <a:tc>
                  <a:txBody>
                    <a:bodyPr/>
                    <a:lstStyle/>
                    <a:p>
                      <a:pPr marL="119063" marR="0" lvl="0" indent="-119063" algn="l" defTabSz="914400" rtl="0" eaLnBrk="1" fontAlgn="base" latinLnBrk="0" hangingPunct="1">
                        <a:lnSpc>
                          <a:spcPct val="90000"/>
                        </a:lnSpc>
                        <a:spcBef>
                          <a:spcPct val="50000"/>
                        </a:spcBef>
                        <a:spcAft>
                          <a:spcPct val="0"/>
                        </a:spcAft>
                        <a:buClr>
                          <a:schemeClr val="folHlink"/>
                        </a:buClr>
                        <a:buSzTx/>
                        <a:buFont typeface="Symbol" pitchFamily="18" charset="2"/>
                        <a:buChar char="·"/>
                        <a:tabLst/>
                      </a:pPr>
                      <a:r>
                        <a:rPr kumimoji="0" lang="en-US" sz="1000" b="0" i="0" u="none" strike="noStrike" cap="none" normalizeH="0" baseline="0" smtClean="0">
                          <a:ln>
                            <a:noFill/>
                          </a:ln>
                          <a:solidFill>
                            <a:schemeClr val="tx1"/>
                          </a:solidFill>
                          <a:effectLst/>
                          <a:latin typeface="Arial" charset="0"/>
                        </a:rPr>
                        <a:t>Frequently exceeds expectations. Contributes considerably to the broader goals of the department/function and/or Northeastern. </a:t>
                      </a:r>
                      <a:r>
                        <a:rPr kumimoji="0" lang="en-US" sz="1000" b="0" i="1" u="none" strike="noStrike" cap="none" normalizeH="0" baseline="0" smtClean="0">
                          <a:ln>
                            <a:noFill/>
                          </a:ln>
                          <a:solidFill>
                            <a:schemeClr val="tx1"/>
                          </a:solidFill>
                          <a:effectLst/>
                          <a:latin typeface="Arial" charset="0"/>
                        </a:rPr>
                        <a:t>AND</a:t>
                      </a:r>
                      <a:endParaRPr kumimoji="0" lang="en-US" sz="1000" b="0" i="0" u="none" strike="noStrike" cap="none" normalizeH="0" baseline="0" smtClean="0">
                        <a:ln>
                          <a:noFill/>
                        </a:ln>
                        <a:solidFill>
                          <a:schemeClr val="tx1"/>
                        </a:solidFill>
                        <a:effectLst/>
                        <a:latin typeface="Arial" charset="0"/>
                      </a:endParaRPr>
                    </a:p>
                    <a:p>
                      <a:pPr marL="119063" marR="0" lvl="0" indent="-119063" algn="l" defTabSz="914400" rtl="0" eaLnBrk="1" fontAlgn="base" latinLnBrk="0" hangingPunct="1">
                        <a:lnSpc>
                          <a:spcPct val="90000"/>
                        </a:lnSpc>
                        <a:spcBef>
                          <a:spcPct val="50000"/>
                        </a:spcBef>
                        <a:spcAft>
                          <a:spcPct val="0"/>
                        </a:spcAft>
                        <a:buClr>
                          <a:schemeClr val="folHlink"/>
                        </a:buClr>
                        <a:buSzTx/>
                        <a:buFont typeface="Symbol" pitchFamily="18" charset="2"/>
                        <a:buChar char="·"/>
                        <a:tabLst/>
                      </a:pPr>
                      <a:r>
                        <a:rPr kumimoji="0" lang="en-US" sz="1000" b="0" i="0" u="none" strike="noStrike" cap="none" normalizeH="0" baseline="0" smtClean="0">
                          <a:ln>
                            <a:noFill/>
                          </a:ln>
                          <a:solidFill>
                            <a:schemeClr val="tx1"/>
                          </a:solidFill>
                          <a:effectLst/>
                          <a:latin typeface="Arial" charset="0"/>
                        </a:rPr>
                        <a:t>Frequently anticipates the implications of working with other departments/functions and understands how it relates to own area/function. </a:t>
                      </a:r>
                      <a:r>
                        <a:rPr kumimoji="0" lang="en-US" sz="1000" b="0" i="1" u="none" strike="noStrike" cap="none" normalizeH="0" baseline="0" smtClean="0">
                          <a:ln>
                            <a:noFill/>
                          </a:ln>
                          <a:solidFill>
                            <a:schemeClr val="tx1"/>
                          </a:solidFill>
                          <a:effectLst/>
                          <a:latin typeface="Arial" charset="0"/>
                        </a:rPr>
                        <a:t>AND</a:t>
                      </a:r>
                    </a:p>
                    <a:p>
                      <a:pPr marL="119063" marR="0" lvl="0" indent="-119063" algn="l" defTabSz="914400" rtl="0" eaLnBrk="1" fontAlgn="base" latinLnBrk="0" hangingPunct="1">
                        <a:lnSpc>
                          <a:spcPct val="90000"/>
                        </a:lnSpc>
                        <a:spcBef>
                          <a:spcPct val="50000"/>
                        </a:spcBef>
                        <a:spcAft>
                          <a:spcPct val="0"/>
                        </a:spcAft>
                        <a:buClr>
                          <a:schemeClr val="folHlink"/>
                        </a:buClr>
                        <a:buSzTx/>
                        <a:buFont typeface="Symbol" pitchFamily="18" charset="2"/>
                        <a:buChar char="·"/>
                        <a:tabLst/>
                      </a:pPr>
                      <a:r>
                        <a:rPr kumimoji="0" lang="en-US" sz="1000" b="0" i="0" u="none" strike="noStrike" cap="none" normalizeH="0" baseline="0" smtClean="0">
                          <a:ln>
                            <a:noFill/>
                          </a:ln>
                          <a:solidFill>
                            <a:schemeClr val="tx1"/>
                          </a:solidFill>
                          <a:effectLst/>
                          <a:latin typeface="Arial" charset="0"/>
                        </a:rPr>
                        <a:t>Develops and maintains effective working relationships across and outside (if applicable) of the University. </a:t>
                      </a:r>
                      <a:r>
                        <a:rPr kumimoji="0" lang="en-US" sz="1000" b="0" i="1" u="none" strike="noStrike" cap="none" normalizeH="0" baseline="0" smtClean="0">
                          <a:ln>
                            <a:noFill/>
                          </a:ln>
                          <a:solidFill>
                            <a:schemeClr val="tx1"/>
                          </a:solidFill>
                          <a:effectLst/>
                          <a:latin typeface="Arial" charset="0"/>
                        </a:rPr>
                        <a:t>AND</a:t>
                      </a:r>
                      <a:r>
                        <a:rPr kumimoji="0" lang="en-US" sz="1000" b="0" i="0" u="none" strike="noStrike" cap="none" normalizeH="0" baseline="0" smtClean="0">
                          <a:ln>
                            <a:noFill/>
                          </a:ln>
                          <a:solidFill>
                            <a:schemeClr val="tx1"/>
                          </a:solidFill>
                          <a:effectLst/>
                          <a:latin typeface="Arial" charset="0"/>
                        </a:rPr>
                        <a:t> </a:t>
                      </a:r>
                    </a:p>
                    <a:p>
                      <a:pPr marL="119063" marR="0" lvl="0" indent="-119063" algn="l" defTabSz="914400" rtl="0" eaLnBrk="1" fontAlgn="base" latinLnBrk="0" hangingPunct="1">
                        <a:lnSpc>
                          <a:spcPct val="90000"/>
                        </a:lnSpc>
                        <a:spcBef>
                          <a:spcPct val="50000"/>
                        </a:spcBef>
                        <a:spcAft>
                          <a:spcPct val="0"/>
                        </a:spcAft>
                        <a:buClr>
                          <a:schemeClr val="folHlink"/>
                        </a:buClr>
                        <a:buSzTx/>
                        <a:buFont typeface="Symbol" pitchFamily="18" charset="2"/>
                        <a:buChar char="·"/>
                        <a:tabLst/>
                      </a:pPr>
                      <a:r>
                        <a:rPr kumimoji="0" lang="en-US" sz="1000" b="0" i="0" u="none" strike="noStrike" cap="none" normalizeH="0" baseline="0" smtClean="0">
                          <a:ln>
                            <a:noFill/>
                          </a:ln>
                          <a:solidFill>
                            <a:schemeClr val="tx1"/>
                          </a:solidFill>
                          <a:effectLst/>
                          <a:latin typeface="Arial" charset="0"/>
                        </a:rPr>
                        <a:t>Frequently takes initiative in organizing, prioritizing and solving problems, and makes appropriate decisions to reach a satisfactory conclusion, especially in situations for which little precedent exists. </a:t>
                      </a:r>
                      <a:r>
                        <a:rPr kumimoji="0" lang="en-US" sz="1000" b="0" i="1" u="none" strike="noStrike" cap="none" normalizeH="0" baseline="0" smtClean="0">
                          <a:ln>
                            <a:noFill/>
                          </a:ln>
                          <a:solidFill>
                            <a:schemeClr val="tx1"/>
                          </a:solidFill>
                          <a:effectLst/>
                          <a:latin typeface="Arial" charset="0"/>
                        </a:rPr>
                        <a:t>AND</a:t>
                      </a:r>
                    </a:p>
                    <a:p>
                      <a:pPr marL="119063" marR="0" lvl="0" indent="-119063" algn="l" defTabSz="914400" rtl="0" eaLnBrk="1" fontAlgn="base" latinLnBrk="0" hangingPunct="1">
                        <a:lnSpc>
                          <a:spcPct val="90000"/>
                        </a:lnSpc>
                        <a:spcBef>
                          <a:spcPct val="50000"/>
                        </a:spcBef>
                        <a:spcAft>
                          <a:spcPct val="0"/>
                        </a:spcAft>
                        <a:buClr>
                          <a:schemeClr val="folHlink"/>
                        </a:buClr>
                        <a:buSzTx/>
                        <a:buFont typeface="Symbol" pitchFamily="18" charset="2"/>
                        <a:buChar char="·"/>
                        <a:tabLst/>
                      </a:pPr>
                      <a:r>
                        <a:rPr kumimoji="0" lang="en-US" sz="1000" b="0" i="0" u="none" strike="noStrike" cap="none" normalizeH="0" baseline="0" smtClean="0">
                          <a:ln>
                            <a:noFill/>
                          </a:ln>
                          <a:solidFill>
                            <a:schemeClr val="tx1"/>
                          </a:solidFill>
                          <a:effectLst/>
                          <a:latin typeface="Arial" charset="0"/>
                        </a:rPr>
                        <a:t>Demonstrates a strong commitment to quality and effectiveness for self and others</a:t>
                      </a:r>
                      <a:r>
                        <a:rPr kumimoji="0" lang="en-US" sz="1000" b="0" i="1" u="none" strike="noStrike" cap="none" normalizeH="0" baseline="0" smtClean="0">
                          <a:ln>
                            <a:noFill/>
                          </a:ln>
                          <a:solidFill>
                            <a:schemeClr val="tx1"/>
                          </a:solidFill>
                          <a:effectLst/>
                          <a:latin typeface="Arial" charset="0"/>
                        </a:rPr>
                        <a:t>. AND</a:t>
                      </a:r>
                    </a:p>
                    <a:p>
                      <a:pPr marL="119063" marR="0" lvl="0" indent="-119063" algn="l" defTabSz="914400" rtl="0" eaLnBrk="1" fontAlgn="base" latinLnBrk="0" hangingPunct="1">
                        <a:lnSpc>
                          <a:spcPct val="90000"/>
                        </a:lnSpc>
                        <a:spcBef>
                          <a:spcPct val="35000"/>
                        </a:spcBef>
                        <a:spcAft>
                          <a:spcPct val="0"/>
                        </a:spcAft>
                        <a:buClr>
                          <a:schemeClr val="folHlink"/>
                        </a:buClr>
                        <a:buSzTx/>
                        <a:buFont typeface="Symbol" pitchFamily="18" charset="2"/>
                        <a:buChar char="·"/>
                        <a:tabLst/>
                      </a:pPr>
                      <a:r>
                        <a:rPr kumimoji="0" lang="en-US" sz="1000" b="0" i="0" u="none" strike="noStrike" cap="none" normalizeH="0" baseline="0" smtClean="0">
                          <a:ln>
                            <a:noFill/>
                          </a:ln>
                          <a:solidFill>
                            <a:schemeClr val="tx1"/>
                          </a:solidFill>
                          <a:effectLst/>
                          <a:latin typeface="Arial" charset="0"/>
                        </a:rPr>
                        <a:t>Frequently strives to keep customer (internal or external or both) as the focal point of work, responds in a timely manner to customer needs and concerns, and understands customer perspectives. </a:t>
                      </a:r>
                      <a:r>
                        <a:rPr kumimoji="0" lang="en-US" sz="1000" b="0" i="1" u="none" strike="noStrike" cap="none" normalizeH="0" baseline="0" smtClean="0">
                          <a:ln>
                            <a:noFill/>
                          </a:ln>
                          <a:solidFill>
                            <a:schemeClr val="tx1"/>
                          </a:solidFill>
                          <a:effectLst/>
                          <a:latin typeface="Arial" charset="0"/>
                        </a:rPr>
                        <a:t>AND</a:t>
                      </a:r>
                    </a:p>
                    <a:p>
                      <a:pPr marL="119063" marR="0" lvl="0" indent="-119063" algn="l" defTabSz="914400" rtl="0" eaLnBrk="1" fontAlgn="base" latinLnBrk="0" hangingPunct="1">
                        <a:lnSpc>
                          <a:spcPct val="90000"/>
                        </a:lnSpc>
                        <a:spcBef>
                          <a:spcPct val="50000"/>
                        </a:spcBef>
                        <a:spcAft>
                          <a:spcPct val="0"/>
                        </a:spcAft>
                        <a:buClr>
                          <a:schemeClr val="folHlink"/>
                        </a:buClr>
                        <a:buSzTx/>
                        <a:buFont typeface="Symbol" pitchFamily="18" charset="2"/>
                        <a:buChar char="·"/>
                        <a:tabLst/>
                      </a:pPr>
                      <a:r>
                        <a:rPr kumimoji="0" lang="en-US" sz="1000" b="0" i="0" u="none" strike="noStrike" cap="none" normalizeH="0" baseline="0" smtClean="0">
                          <a:ln>
                            <a:noFill/>
                          </a:ln>
                          <a:solidFill>
                            <a:schemeClr val="tx1"/>
                          </a:solidFill>
                          <a:effectLst/>
                          <a:latin typeface="Arial" charset="0"/>
                        </a:rPr>
                        <a:t>Frequently anticipates and takes on additional duties beyond core job with the same degree of seriousness, care and thoroughness as demonstrated in regular job responsibilities. </a:t>
                      </a:r>
                      <a:r>
                        <a:rPr kumimoji="0" lang="en-US" sz="1000" b="0" i="1" u="none" strike="noStrike" cap="none" normalizeH="0" baseline="0" smtClean="0">
                          <a:ln>
                            <a:noFill/>
                          </a:ln>
                          <a:solidFill>
                            <a:schemeClr val="tx1"/>
                          </a:solidFill>
                          <a:effectLst/>
                          <a:latin typeface="Arial" charset="0"/>
                        </a:rPr>
                        <a:t>AND</a:t>
                      </a:r>
                      <a:endParaRPr kumimoji="0" lang="en-US" sz="1000" b="0" i="0" u="none" strike="noStrike" cap="none" normalizeH="0" baseline="0" smtClean="0">
                        <a:ln>
                          <a:noFill/>
                        </a:ln>
                        <a:solidFill>
                          <a:schemeClr val="tx1"/>
                        </a:solidFill>
                        <a:effectLst/>
                        <a:latin typeface="Arial" charset="0"/>
                      </a:endParaRPr>
                    </a:p>
                    <a:p>
                      <a:pPr marL="119063" marR="0" lvl="0" indent="-119063" algn="l" defTabSz="914400" rtl="0" eaLnBrk="1" fontAlgn="base" latinLnBrk="0" hangingPunct="1">
                        <a:lnSpc>
                          <a:spcPct val="90000"/>
                        </a:lnSpc>
                        <a:spcBef>
                          <a:spcPct val="50000"/>
                        </a:spcBef>
                        <a:spcAft>
                          <a:spcPct val="0"/>
                        </a:spcAft>
                        <a:buClr>
                          <a:schemeClr val="folHlink"/>
                        </a:buClr>
                        <a:buSzTx/>
                        <a:buFont typeface="Symbol" pitchFamily="18" charset="2"/>
                        <a:buChar char="·"/>
                        <a:tabLst/>
                      </a:pPr>
                      <a:r>
                        <a:rPr kumimoji="0" lang="en-US" sz="1000" b="0" i="0" u="none" strike="noStrike" cap="none" normalizeH="0" baseline="0" smtClean="0">
                          <a:ln>
                            <a:noFill/>
                          </a:ln>
                          <a:solidFill>
                            <a:schemeClr val="tx1"/>
                          </a:solidFill>
                          <a:effectLst/>
                          <a:latin typeface="Arial" charset="0"/>
                        </a:rPr>
                        <a:t>Exhibits strong knowledge, skills and competencies. </a:t>
                      </a:r>
                      <a:r>
                        <a:rPr kumimoji="0" lang="en-US" sz="1000" b="0" i="1" u="none" strike="noStrike" cap="none" normalizeH="0" baseline="0" smtClean="0">
                          <a:ln>
                            <a:noFill/>
                          </a:ln>
                          <a:solidFill>
                            <a:schemeClr val="tx1"/>
                          </a:solidFill>
                          <a:effectLst/>
                          <a:latin typeface="Arial" charset="0"/>
                        </a:rPr>
                        <a:t>AND</a:t>
                      </a:r>
                      <a:endParaRPr kumimoji="0" lang="en-US" sz="1000" b="0" i="0" u="none" strike="noStrike" cap="none" normalizeH="0" baseline="0" smtClean="0">
                        <a:ln>
                          <a:noFill/>
                        </a:ln>
                        <a:solidFill>
                          <a:schemeClr val="tx1"/>
                        </a:solidFill>
                        <a:effectLst/>
                        <a:latin typeface="Arial" charset="0"/>
                      </a:endParaRPr>
                    </a:p>
                    <a:p>
                      <a:pPr marL="119063" marR="0" lvl="0" indent="-119063" algn="l" defTabSz="914400" rtl="0" eaLnBrk="1" fontAlgn="base" latinLnBrk="0" hangingPunct="1">
                        <a:lnSpc>
                          <a:spcPct val="90000"/>
                        </a:lnSpc>
                        <a:spcBef>
                          <a:spcPct val="50000"/>
                        </a:spcBef>
                        <a:spcAft>
                          <a:spcPct val="0"/>
                        </a:spcAft>
                        <a:buClr>
                          <a:schemeClr val="folHlink"/>
                        </a:buClr>
                        <a:buSzTx/>
                        <a:buFont typeface="Symbol" pitchFamily="18" charset="2"/>
                        <a:buChar char="·"/>
                        <a:tabLst/>
                      </a:pPr>
                      <a:r>
                        <a:rPr kumimoji="0" lang="en-US" sz="1000" b="0" i="0" u="none" strike="noStrike" cap="none" normalizeH="0" baseline="0" smtClean="0">
                          <a:ln>
                            <a:noFill/>
                          </a:ln>
                          <a:solidFill>
                            <a:schemeClr val="tx1"/>
                          </a:solidFill>
                          <a:effectLst/>
                          <a:latin typeface="Arial" charset="0"/>
                        </a:rPr>
                        <a:t>Regularly seeks opportunities to build and/or strengthen own knowledge and skills.</a:t>
                      </a:r>
                    </a:p>
                  </a:txBody>
                  <a:tcPr marT="64008" marB="64008"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rgbClr val="91D8AE">
                        <a:alpha val="50195"/>
                      </a:srgbClr>
                    </a:solidFill>
                  </a:tcPr>
                </a:tc>
              </a:tr>
              <a:tr h="676275">
                <a:tc>
                  <a:txBody>
                    <a:bodyPr/>
                    <a:lstStyle/>
                    <a:p>
                      <a:pPr marL="0" marR="0" lvl="0" indent="0" algn="l" defTabSz="914400" rtl="0" eaLnBrk="1" fontAlgn="base" latinLnBrk="0" hangingPunct="1">
                        <a:lnSpc>
                          <a:spcPct val="90000"/>
                        </a:lnSpc>
                        <a:spcBef>
                          <a:spcPct val="35000"/>
                        </a:spcBef>
                        <a:spcAft>
                          <a:spcPct val="0"/>
                        </a:spcAft>
                        <a:buClr>
                          <a:schemeClr val="folHlink"/>
                        </a:buClr>
                        <a:buSzTx/>
                        <a:buFont typeface="Symbol" pitchFamily="18" charset="2"/>
                        <a:buNone/>
                        <a:tabLst/>
                      </a:pPr>
                      <a:r>
                        <a:rPr kumimoji="0" lang="en-US" sz="1000" b="1" i="0" u="none" strike="noStrike" cap="none" normalizeH="0" baseline="0" smtClean="0">
                          <a:ln>
                            <a:noFill/>
                          </a:ln>
                          <a:solidFill>
                            <a:schemeClr val="tx1"/>
                          </a:solidFill>
                          <a:effectLst/>
                          <a:latin typeface="Arial" charset="0"/>
                        </a:rPr>
                        <a:t>As Applied to a New or Recently Promoted Employee</a:t>
                      </a:r>
                    </a:p>
                  </a:txBody>
                  <a:tcPr marT="64008" marB="64008"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rgbClr val="FADD80"/>
                    </a:solidFill>
                  </a:tcPr>
                </a:tc>
                <a:tc>
                  <a:txBody>
                    <a:bodyPr/>
                    <a:lstStyle/>
                    <a:p>
                      <a:pPr marL="176213" marR="0" lvl="0" indent="-176213" algn="l" defTabSz="914400" rtl="0" eaLnBrk="1" fontAlgn="base" latinLnBrk="0" hangingPunct="1">
                        <a:lnSpc>
                          <a:spcPct val="90000"/>
                        </a:lnSpc>
                        <a:spcBef>
                          <a:spcPct val="50000"/>
                        </a:spcBef>
                        <a:spcAft>
                          <a:spcPct val="0"/>
                        </a:spcAft>
                        <a:buClr>
                          <a:schemeClr val="folHlink"/>
                        </a:buClr>
                        <a:buSzTx/>
                        <a:buFont typeface="Symbol" pitchFamily="18" charset="2"/>
                        <a:buChar char="·"/>
                        <a:tabLst/>
                      </a:pPr>
                      <a:r>
                        <a:rPr kumimoji="0" lang="en-US" sz="1000" b="0" i="0" u="none" strike="noStrike" cap="none" normalizeH="0" baseline="0" smtClean="0">
                          <a:ln>
                            <a:noFill/>
                          </a:ln>
                          <a:solidFill>
                            <a:schemeClr val="tx1"/>
                          </a:solidFill>
                          <a:effectLst/>
                          <a:latin typeface="Arial" charset="0"/>
                        </a:rPr>
                        <a:t>The rating “Frequently Exceeds” reflects a high level of performance and while new or newly promoted employees are not prohibited from being rated “Frequently Exceeds”, this designation should be used with caution. This rating is difficult to achieve as it requires observation of performance over time and high levels of performance in a variety of areas that may not be observable within the first year in a new job.</a:t>
                      </a:r>
                    </a:p>
                  </a:txBody>
                  <a:tcPr marT="64008" marB="64008"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rgbClr val="FADD80"/>
                    </a:solidFill>
                  </a:tcPr>
                </a:tc>
              </a:tr>
            </a:tbl>
          </a:graphicData>
        </a:graphic>
      </p:graphicFrame>
      <p:sp>
        <p:nvSpPr>
          <p:cNvPr id="13333" name="Rectangle 20"/>
          <p:cNvSpPr>
            <a:spLocks noChangeArrowheads="1"/>
          </p:cNvSpPr>
          <p:nvPr/>
        </p:nvSpPr>
        <p:spPr bwMode="auto">
          <a:xfrm>
            <a:off x="2498725" y="1066800"/>
            <a:ext cx="4049713" cy="312738"/>
          </a:xfrm>
          <a:prstGeom prst="rect">
            <a:avLst/>
          </a:prstGeom>
          <a:noFill/>
          <a:ln w="6350">
            <a:noFill/>
            <a:miter lim="800000"/>
            <a:headEnd/>
            <a:tailEnd/>
          </a:ln>
        </p:spPr>
        <p:txBody>
          <a:bodyPr wrap="none">
            <a:spAutoFit/>
          </a:bodyPr>
          <a:lstStyle/>
          <a:p>
            <a:r>
              <a:rPr lang="en-US" b="1">
                <a:solidFill>
                  <a:schemeClr val="folHlink"/>
                </a:solidFill>
              </a:rPr>
              <a:t>ADDITIONAL PERFORMANCE RATINGS</a:t>
            </a:r>
          </a:p>
        </p:txBody>
      </p:sp>
      <p:pic>
        <p:nvPicPr>
          <p:cNvPr id="13334" name="Picture 6" descr="NortheasternUniv-w-Seal-Red.jpg"/>
          <p:cNvPicPr>
            <a:picLocks noChangeAspect="1"/>
          </p:cNvPicPr>
          <p:nvPr/>
        </p:nvPicPr>
        <p:blipFill>
          <a:blip r:embed="rId3" cstate="print"/>
          <a:srcRect/>
          <a:stretch>
            <a:fillRect/>
          </a:stretch>
        </p:blipFill>
        <p:spPr bwMode="auto">
          <a:xfrm>
            <a:off x="400050" y="6305550"/>
            <a:ext cx="3086100" cy="552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ibson Report">
  <a:themeElements>
    <a:clrScheme name="Sibson Report 1">
      <a:dk1>
        <a:srgbClr val="000000"/>
      </a:dk1>
      <a:lt1>
        <a:srgbClr val="FFFFFF"/>
      </a:lt1>
      <a:dk2>
        <a:srgbClr val="000000"/>
      </a:dk2>
      <a:lt2>
        <a:srgbClr val="B2B4B3"/>
      </a:lt2>
      <a:accent1>
        <a:srgbClr val="A0CFEB"/>
      </a:accent1>
      <a:accent2>
        <a:srgbClr val="00549F"/>
      </a:accent2>
      <a:accent3>
        <a:srgbClr val="FFFFFF"/>
      </a:accent3>
      <a:accent4>
        <a:srgbClr val="000000"/>
      </a:accent4>
      <a:accent5>
        <a:srgbClr val="CDE4F3"/>
      </a:accent5>
      <a:accent6>
        <a:srgbClr val="004B90"/>
      </a:accent6>
      <a:hlink>
        <a:srgbClr val="3F9C35"/>
      </a:hlink>
      <a:folHlink>
        <a:srgbClr val="C4262E"/>
      </a:folHlink>
    </a:clrScheme>
    <a:fontScheme name="Sibson Re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5000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5000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lnDef>
  </a:objectDefaults>
  <a:extraClrSchemeLst>
    <a:extraClrScheme>
      <a:clrScheme name="Sibson Report 1">
        <a:dk1>
          <a:srgbClr val="000000"/>
        </a:dk1>
        <a:lt1>
          <a:srgbClr val="FFFFFF"/>
        </a:lt1>
        <a:dk2>
          <a:srgbClr val="000000"/>
        </a:dk2>
        <a:lt2>
          <a:srgbClr val="B2B4B3"/>
        </a:lt2>
        <a:accent1>
          <a:srgbClr val="A0CFEB"/>
        </a:accent1>
        <a:accent2>
          <a:srgbClr val="00549F"/>
        </a:accent2>
        <a:accent3>
          <a:srgbClr val="FFFFFF"/>
        </a:accent3>
        <a:accent4>
          <a:srgbClr val="000000"/>
        </a:accent4>
        <a:accent5>
          <a:srgbClr val="CDE4F3"/>
        </a:accent5>
        <a:accent6>
          <a:srgbClr val="004B90"/>
        </a:accent6>
        <a:hlink>
          <a:srgbClr val="3F9C35"/>
        </a:hlink>
        <a:folHlink>
          <a:srgbClr val="C4262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Sibson Report">
  <a:themeElements>
    <a:clrScheme name="1_Sibson Report 1">
      <a:dk1>
        <a:srgbClr val="000000"/>
      </a:dk1>
      <a:lt1>
        <a:srgbClr val="FFFFFF"/>
      </a:lt1>
      <a:dk2>
        <a:srgbClr val="000000"/>
      </a:dk2>
      <a:lt2>
        <a:srgbClr val="B2B4B3"/>
      </a:lt2>
      <a:accent1>
        <a:srgbClr val="A0CFEB"/>
      </a:accent1>
      <a:accent2>
        <a:srgbClr val="00549F"/>
      </a:accent2>
      <a:accent3>
        <a:srgbClr val="FFFFFF"/>
      </a:accent3>
      <a:accent4>
        <a:srgbClr val="000000"/>
      </a:accent4>
      <a:accent5>
        <a:srgbClr val="CDE4F3"/>
      </a:accent5>
      <a:accent6>
        <a:srgbClr val="004B90"/>
      </a:accent6>
      <a:hlink>
        <a:srgbClr val="3F9C35"/>
      </a:hlink>
      <a:folHlink>
        <a:srgbClr val="C4262E"/>
      </a:folHlink>
    </a:clrScheme>
    <a:fontScheme name="1_Sibson Re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5000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5000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lnDef>
  </a:objectDefaults>
  <a:extraClrSchemeLst>
    <a:extraClrScheme>
      <a:clrScheme name="1_Sibson Report 1">
        <a:dk1>
          <a:srgbClr val="000000"/>
        </a:dk1>
        <a:lt1>
          <a:srgbClr val="FFFFFF"/>
        </a:lt1>
        <a:dk2>
          <a:srgbClr val="000000"/>
        </a:dk2>
        <a:lt2>
          <a:srgbClr val="B2B4B3"/>
        </a:lt2>
        <a:accent1>
          <a:srgbClr val="A0CFEB"/>
        </a:accent1>
        <a:accent2>
          <a:srgbClr val="00549F"/>
        </a:accent2>
        <a:accent3>
          <a:srgbClr val="FFFFFF"/>
        </a:accent3>
        <a:accent4>
          <a:srgbClr val="000000"/>
        </a:accent4>
        <a:accent5>
          <a:srgbClr val="CDE4F3"/>
        </a:accent5>
        <a:accent6>
          <a:srgbClr val="004B90"/>
        </a:accent6>
        <a:hlink>
          <a:srgbClr val="3F9C35"/>
        </a:hlink>
        <a:folHlink>
          <a:srgbClr val="C4262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B2B4B3"/>
      </a:lt2>
      <a:accent1>
        <a:srgbClr val="A0CFEB"/>
      </a:accent1>
      <a:accent2>
        <a:srgbClr val="00549F"/>
      </a:accent2>
      <a:accent3>
        <a:srgbClr val="FFFFFF"/>
      </a:accent3>
      <a:accent4>
        <a:srgbClr val="000000"/>
      </a:accent4>
      <a:accent5>
        <a:srgbClr val="CDE4F3"/>
      </a:accent5>
      <a:accent6>
        <a:srgbClr val="004B90"/>
      </a:accent6>
      <a:hlink>
        <a:srgbClr val="3F9C35"/>
      </a:hlink>
      <a:folHlink>
        <a:srgbClr val="C4262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1_Sibson Report 1">
    <a:dk1>
      <a:srgbClr val="000000"/>
    </a:dk1>
    <a:lt1>
      <a:srgbClr val="FFFFFF"/>
    </a:lt1>
    <a:dk2>
      <a:srgbClr val="000000"/>
    </a:dk2>
    <a:lt2>
      <a:srgbClr val="B2B4B3"/>
    </a:lt2>
    <a:accent1>
      <a:srgbClr val="A0CFEB"/>
    </a:accent1>
    <a:accent2>
      <a:srgbClr val="00549F"/>
    </a:accent2>
    <a:accent3>
      <a:srgbClr val="FFFFFF"/>
    </a:accent3>
    <a:accent4>
      <a:srgbClr val="000000"/>
    </a:accent4>
    <a:accent5>
      <a:srgbClr val="CDE4F3"/>
    </a:accent5>
    <a:accent6>
      <a:srgbClr val="004B90"/>
    </a:accent6>
    <a:hlink>
      <a:srgbClr val="3F9C35"/>
    </a:hlink>
    <a:folHlink>
      <a:srgbClr val="C4262E"/>
    </a:folHlink>
  </a:clrScheme>
</a:themeOverride>
</file>

<file path=docProps/app.xml><?xml version="1.0" encoding="utf-8"?>
<Properties xmlns="http://schemas.openxmlformats.org/officeDocument/2006/extended-properties" xmlns:vt="http://schemas.openxmlformats.org/officeDocument/2006/docPropsVTypes">
  <Template>Sibson Report</Template>
  <TotalTime>1537</TotalTime>
  <Words>2524</Words>
  <Application>Microsoft Office PowerPoint</Application>
  <PresentationFormat>On-screen Show (4:3)</PresentationFormat>
  <Paragraphs>224</Paragraphs>
  <Slides>17</Slides>
  <Notes>16</Notes>
  <HiddenSlides>0</HiddenSlides>
  <MMClips>0</MMClips>
  <ScaleCrop>false</ScaleCrop>
  <HeadingPairs>
    <vt:vector size="4" baseType="variant">
      <vt:variant>
        <vt:lpstr>Theme</vt:lpstr>
      </vt:variant>
      <vt:variant>
        <vt:i4>2</vt:i4>
      </vt:variant>
      <vt:variant>
        <vt:lpstr>Slide Titles</vt:lpstr>
      </vt:variant>
      <vt:variant>
        <vt:i4>17</vt:i4>
      </vt:variant>
    </vt:vector>
  </HeadingPairs>
  <TitlesOfParts>
    <vt:vector size="19" baseType="lpstr">
      <vt:lpstr>Sibson Report</vt:lpstr>
      <vt:lpstr>1_Sibson Report</vt:lpstr>
      <vt:lpstr>RESETTING STAFF PERFORMANCE MANAGEMENT</vt:lpstr>
      <vt:lpstr>Introduction</vt:lpstr>
      <vt:lpstr>Leadership Support</vt:lpstr>
      <vt:lpstr>What’s New and What’s Changed</vt:lpstr>
      <vt:lpstr>New Staff Performance Rating Definitions</vt:lpstr>
      <vt:lpstr>New Staff Performance Rating Definitions continued</vt:lpstr>
      <vt:lpstr>New Staff Performance Rating Definitions continued</vt:lpstr>
      <vt:lpstr>New Staff Performance Rating Definitions continued</vt:lpstr>
      <vt:lpstr>New Staff Performance Rating Definitions continued</vt:lpstr>
      <vt:lpstr>New Staff Performance Rating Definitions continued</vt:lpstr>
      <vt:lpstr>New Staff Performance Rating Definitions continued</vt:lpstr>
      <vt:lpstr>New Staff Performance Rating Definitions continued</vt:lpstr>
      <vt:lpstr>Self-Assessment</vt:lpstr>
      <vt:lpstr>Self-Assessment Form &amp; Questions</vt:lpstr>
      <vt:lpstr>Administrative/Professional Appraisal Form</vt:lpstr>
      <vt:lpstr>Office Support and Technical Staff Appraisal Form</vt:lpstr>
      <vt:lpstr>Next Steps</vt:lpstr>
    </vt:vector>
  </TitlesOfParts>
  <Manager>Project Manager</Manager>
  <Company>The Segal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2009 Rewards of Work StudySM</dc:title>
  <dc:subject>Client/Matter Code</dc:subject>
  <dc:creator>Whitney Gazzia</dc:creator>
  <cp:lastModifiedBy>Jonathan Castellanos</cp:lastModifiedBy>
  <cp:revision>105</cp:revision>
  <cp:lastPrinted>1601-01-01T00:00:00Z</cp:lastPrinted>
  <dcterms:created xsi:type="dcterms:W3CDTF">2010-01-27T14:18:56Z</dcterms:created>
  <dcterms:modified xsi:type="dcterms:W3CDTF">2010-03-30T14:00:03Z</dcterms:modified>
</cp:coreProperties>
</file>