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bookmarkIdSeed="7">
  <p:sldMasterIdLst>
    <p:sldMasterId id="2147483660" r:id="rId1"/>
  </p:sldMasterIdLst>
  <p:notesMasterIdLst>
    <p:notesMasterId r:id="rId17"/>
  </p:notesMasterIdLst>
  <p:handoutMasterIdLst>
    <p:handoutMasterId r:id="rId18"/>
  </p:handoutMasterIdLst>
  <p:sldIdLst>
    <p:sldId id="300" r:id="rId2"/>
    <p:sldId id="301" r:id="rId3"/>
    <p:sldId id="302" r:id="rId4"/>
    <p:sldId id="303" r:id="rId5"/>
    <p:sldId id="304" r:id="rId6"/>
    <p:sldId id="305" r:id="rId7"/>
    <p:sldId id="306" r:id="rId8"/>
    <p:sldId id="307" r:id="rId9"/>
    <p:sldId id="308" r:id="rId10"/>
    <p:sldId id="309" r:id="rId11"/>
    <p:sldId id="310" r:id="rId12"/>
    <p:sldId id="311" r:id="rId13"/>
    <p:sldId id="312" r:id="rId14"/>
    <p:sldId id="314" r:id="rId15"/>
    <p:sldId id="313" r:id="rId16"/>
  </p:sldIdLst>
  <p:sldSz cx="9144000" cy="6858000" type="screen4x3"/>
  <p:notesSz cx="6985000" cy="92837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ughes, Elisabeth" initials="EJH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A249"/>
    <a:srgbClr val="99679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napVertSplitter="1" vertBarState="minimized" horzBarState="maximized">
    <p:restoredLeft sz="15620"/>
    <p:restoredTop sz="81705" autoAdjust="0"/>
  </p:normalViewPr>
  <p:slideViewPr>
    <p:cSldViewPr>
      <p:cViewPr varScale="1">
        <p:scale>
          <a:sx n="113" d="100"/>
          <a:sy n="113" d="100"/>
        </p:scale>
        <p:origin x="-2370" y="-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4" d="100"/>
          <a:sy n="84" d="100"/>
        </p:scale>
        <p:origin x="-3774" y="-84"/>
      </p:cViewPr>
      <p:guideLst>
        <p:guide orient="horz" pos="2924"/>
        <p:guide pos="220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B3CC007-8F4A-44FB-85C8-5EE1E530A0FD}" type="doc">
      <dgm:prSet loTypeId="urn:microsoft.com/office/officeart/2005/8/layout/hChevron3" loCatId="process" qsTypeId="urn:microsoft.com/office/officeart/2005/8/quickstyle/simple1" qsCatId="simple" csTypeId="urn:microsoft.com/office/officeart/2005/8/colors/colorful2" csCatId="colorful" phldr="1"/>
      <dgm:spPr/>
    </dgm:pt>
    <dgm:pt modelId="{2779BCBF-A9BC-4995-9EEB-75A3C646C799}">
      <dgm:prSet phldrT="[Text]" custT="1"/>
      <dgm:spPr/>
      <dgm:t>
        <a:bodyPr/>
        <a:lstStyle/>
        <a:p>
          <a:r>
            <a:rPr lang="en-US" sz="2000" dirty="0" smtClean="0"/>
            <a:t>Review Goals &amp; Self-Assessments</a:t>
          </a:r>
          <a:endParaRPr lang="en-US" sz="2000" dirty="0"/>
        </a:p>
      </dgm:t>
    </dgm:pt>
    <dgm:pt modelId="{400AAB68-335C-4E7C-A621-12B6F472AB04}" type="parTrans" cxnId="{18A9ECF3-734A-45A6-85CF-8FC5DF91085B}">
      <dgm:prSet/>
      <dgm:spPr/>
      <dgm:t>
        <a:bodyPr/>
        <a:lstStyle/>
        <a:p>
          <a:endParaRPr lang="en-US"/>
        </a:p>
      </dgm:t>
    </dgm:pt>
    <dgm:pt modelId="{136ECD8B-5CDC-46BC-AF05-13B74C1F0314}" type="sibTrans" cxnId="{18A9ECF3-734A-45A6-85CF-8FC5DF91085B}">
      <dgm:prSet/>
      <dgm:spPr/>
      <dgm:t>
        <a:bodyPr/>
        <a:lstStyle/>
        <a:p>
          <a:endParaRPr lang="en-US"/>
        </a:p>
      </dgm:t>
    </dgm:pt>
    <dgm:pt modelId="{0C8C7B0D-FEDE-4773-B085-4EAC46EDFE3A}">
      <dgm:prSet phldrT="[Text]" custT="1"/>
      <dgm:spPr/>
      <dgm:t>
        <a:bodyPr/>
        <a:lstStyle/>
        <a:p>
          <a:r>
            <a:rPr lang="en-US" sz="2000" dirty="0" smtClean="0"/>
            <a:t>Write &amp; Deliver Performance Reviews by April 1</a:t>
          </a:r>
          <a:r>
            <a:rPr lang="en-US" sz="2000" baseline="30000" dirty="0" smtClean="0"/>
            <a:t>st</a:t>
          </a:r>
          <a:r>
            <a:rPr lang="en-US" sz="2000" dirty="0" smtClean="0"/>
            <a:t> </a:t>
          </a:r>
          <a:endParaRPr lang="en-US" sz="2000" dirty="0"/>
        </a:p>
      </dgm:t>
    </dgm:pt>
    <dgm:pt modelId="{AB0E64EA-8646-4BF6-B28A-A7819A1FA258}" type="parTrans" cxnId="{A0939C83-EA53-42EE-8337-18CBA867A8FF}">
      <dgm:prSet/>
      <dgm:spPr/>
      <dgm:t>
        <a:bodyPr/>
        <a:lstStyle/>
        <a:p>
          <a:endParaRPr lang="en-US"/>
        </a:p>
      </dgm:t>
    </dgm:pt>
    <dgm:pt modelId="{CE9CFE30-AC6E-4624-A14D-2D24C0C2A7A2}" type="sibTrans" cxnId="{A0939C83-EA53-42EE-8337-18CBA867A8FF}">
      <dgm:prSet/>
      <dgm:spPr/>
      <dgm:t>
        <a:bodyPr/>
        <a:lstStyle/>
        <a:p>
          <a:endParaRPr lang="en-US"/>
        </a:p>
      </dgm:t>
    </dgm:pt>
    <dgm:pt modelId="{63B9878C-2084-4C57-9CFC-36AF3A273739}">
      <dgm:prSet phldrT="[Text]" custT="1"/>
      <dgm:spPr>
        <a:solidFill>
          <a:srgbClr val="996797">
            <a:alpha val="44706"/>
          </a:srgbClr>
        </a:solidFill>
      </dgm:spPr>
      <dgm:t>
        <a:bodyPr/>
        <a:lstStyle/>
        <a:p>
          <a:r>
            <a:rPr lang="en-US" sz="2000" dirty="0" smtClean="0"/>
            <a:t>Merit Increases are due by</a:t>
          </a:r>
        </a:p>
        <a:p>
          <a:r>
            <a:rPr lang="en-US" sz="2000" dirty="0" smtClean="0"/>
            <a:t>May 6</a:t>
          </a:r>
          <a:r>
            <a:rPr lang="en-US" sz="2000" baseline="30000" dirty="0" smtClean="0"/>
            <a:t>th</a:t>
          </a:r>
          <a:endParaRPr lang="en-US" sz="2000" baseline="30000" dirty="0"/>
        </a:p>
      </dgm:t>
    </dgm:pt>
    <dgm:pt modelId="{36D459A5-FDD7-4824-96FC-3A2F09644EB6}" type="parTrans" cxnId="{D5571CF6-02A8-4582-9B21-D32530F8BEB6}">
      <dgm:prSet/>
      <dgm:spPr/>
      <dgm:t>
        <a:bodyPr/>
        <a:lstStyle/>
        <a:p>
          <a:endParaRPr lang="en-US"/>
        </a:p>
      </dgm:t>
    </dgm:pt>
    <dgm:pt modelId="{73E984C7-4EB6-4897-822C-ADE98DDE3F6F}" type="sibTrans" cxnId="{D5571CF6-02A8-4582-9B21-D32530F8BEB6}">
      <dgm:prSet/>
      <dgm:spPr/>
      <dgm:t>
        <a:bodyPr/>
        <a:lstStyle/>
        <a:p>
          <a:endParaRPr lang="en-US"/>
        </a:p>
      </dgm:t>
    </dgm:pt>
    <dgm:pt modelId="{90BA943F-AB8D-441A-89B0-B5527F535272}" type="pres">
      <dgm:prSet presAssocID="{7B3CC007-8F4A-44FB-85C8-5EE1E530A0FD}" presName="Name0" presStyleCnt="0">
        <dgm:presLayoutVars>
          <dgm:dir/>
          <dgm:resizeHandles val="exact"/>
        </dgm:presLayoutVars>
      </dgm:prSet>
      <dgm:spPr/>
    </dgm:pt>
    <dgm:pt modelId="{044FF045-55E1-4E58-88DC-E03F4F7F501E}" type="pres">
      <dgm:prSet presAssocID="{2779BCBF-A9BC-4995-9EEB-75A3C646C799}" presName="parTxOnly" presStyleLbl="node1" presStyleIdx="0" presStyleCnt="3" custScaleX="70651" custScaleY="104844" custLinFactNeighborX="16420" custLinFactNeighborY="-184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140BB548-817E-4445-B031-68EC0B47A3B0}" type="pres">
      <dgm:prSet presAssocID="{136ECD8B-5CDC-46BC-AF05-13B74C1F0314}" presName="parSpace" presStyleCnt="0"/>
      <dgm:spPr/>
    </dgm:pt>
    <dgm:pt modelId="{1B3282FF-ECE5-471A-BE14-00607960DD56}" type="pres">
      <dgm:prSet presAssocID="{0C8C7B0D-FEDE-4773-B085-4EAC46EDFE3A}" presName="parTxOnly" presStyleLbl="node1" presStyleIdx="1" presStyleCnt="3" custScaleX="96893" custScaleY="103738" custLinFactNeighborX="-13550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  <dgm:pt modelId="{E59BC627-ED7E-4A27-952E-B56821E89141}" type="pres">
      <dgm:prSet presAssocID="{CE9CFE30-AC6E-4624-A14D-2D24C0C2A7A2}" presName="parSpace" presStyleCnt="0"/>
      <dgm:spPr/>
    </dgm:pt>
    <dgm:pt modelId="{7974F57D-8B49-4E19-B99D-6420D05E8BB9}" type="pres">
      <dgm:prSet presAssocID="{63B9878C-2084-4C57-9CFC-36AF3A273739}" presName="parTxOnly" presStyleLbl="node1" presStyleIdx="2" presStyleCnt="3" custScaleX="84678" custLinFactNeighborX="-23622">
        <dgm:presLayoutVars>
          <dgm:bulletEnabled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C999651B-B99F-460E-A538-682C3CE3F78F}" type="presOf" srcId="{0C8C7B0D-FEDE-4773-B085-4EAC46EDFE3A}" destId="{1B3282FF-ECE5-471A-BE14-00607960DD56}" srcOrd="0" destOrd="0" presId="urn:microsoft.com/office/officeart/2005/8/layout/hChevron3"/>
    <dgm:cxn modelId="{18EC24C1-066F-4014-BC3B-719F7B7ED1DF}" type="presOf" srcId="{2779BCBF-A9BC-4995-9EEB-75A3C646C799}" destId="{044FF045-55E1-4E58-88DC-E03F4F7F501E}" srcOrd="0" destOrd="0" presId="urn:microsoft.com/office/officeart/2005/8/layout/hChevron3"/>
    <dgm:cxn modelId="{D5603B74-E01B-4C4D-86AC-64B808448C3A}" type="presOf" srcId="{63B9878C-2084-4C57-9CFC-36AF3A273739}" destId="{7974F57D-8B49-4E19-B99D-6420D05E8BB9}" srcOrd="0" destOrd="0" presId="urn:microsoft.com/office/officeart/2005/8/layout/hChevron3"/>
    <dgm:cxn modelId="{D5571CF6-02A8-4582-9B21-D32530F8BEB6}" srcId="{7B3CC007-8F4A-44FB-85C8-5EE1E530A0FD}" destId="{63B9878C-2084-4C57-9CFC-36AF3A273739}" srcOrd="2" destOrd="0" parTransId="{36D459A5-FDD7-4824-96FC-3A2F09644EB6}" sibTransId="{73E984C7-4EB6-4897-822C-ADE98DDE3F6F}"/>
    <dgm:cxn modelId="{611437E9-6A1A-4C51-83BF-3036B3DE1C47}" type="presOf" srcId="{7B3CC007-8F4A-44FB-85C8-5EE1E530A0FD}" destId="{90BA943F-AB8D-441A-89B0-B5527F535272}" srcOrd="0" destOrd="0" presId="urn:microsoft.com/office/officeart/2005/8/layout/hChevron3"/>
    <dgm:cxn modelId="{A0939C83-EA53-42EE-8337-18CBA867A8FF}" srcId="{7B3CC007-8F4A-44FB-85C8-5EE1E530A0FD}" destId="{0C8C7B0D-FEDE-4773-B085-4EAC46EDFE3A}" srcOrd="1" destOrd="0" parTransId="{AB0E64EA-8646-4BF6-B28A-A7819A1FA258}" sibTransId="{CE9CFE30-AC6E-4624-A14D-2D24C0C2A7A2}"/>
    <dgm:cxn modelId="{18A9ECF3-734A-45A6-85CF-8FC5DF91085B}" srcId="{7B3CC007-8F4A-44FB-85C8-5EE1E530A0FD}" destId="{2779BCBF-A9BC-4995-9EEB-75A3C646C799}" srcOrd="0" destOrd="0" parTransId="{400AAB68-335C-4E7C-A621-12B6F472AB04}" sibTransId="{136ECD8B-5CDC-46BC-AF05-13B74C1F0314}"/>
    <dgm:cxn modelId="{479BB1E9-55EB-4D8E-81BD-A405833C247D}" type="presParOf" srcId="{90BA943F-AB8D-441A-89B0-B5527F535272}" destId="{044FF045-55E1-4E58-88DC-E03F4F7F501E}" srcOrd="0" destOrd="0" presId="urn:microsoft.com/office/officeart/2005/8/layout/hChevron3"/>
    <dgm:cxn modelId="{E84847F6-1821-4C17-99C9-B333A0285AA9}" type="presParOf" srcId="{90BA943F-AB8D-441A-89B0-B5527F535272}" destId="{140BB548-817E-4445-B031-68EC0B47A3B0}" srcOrd="1" destOrd="0" presId="urn:microsoft.com/office/officeart/2005/8/layout/hChevron3"/>
    <dgm:cxn modelId="{D653180C-5427-4317-AF2A-64ECFAEDF45D}" type="presParOf" srcId="{90BA943F-AB8D-441A-89B0-B5527F535272}" destId="{1B3282FF-ECE5-471A-BE14-00607960DD56}" srcOrd="2" destOrd="0" presId="urn:microsoft.com/office/officeart/2005/8/layout/hChevron3"/>
    <dgm:cxn modelId="{1D9655C2-C05C-4366-B4C2-25EF1062B101}" type="presParOf" srcId="{90BA943F-AB8D-441A-89B0-B5527F535272}" destId="{E59BC627-ED7E-4A27-952E-B56821E89141}" srcOrd="3" destOrd="0" presId="urn:microsoft.com/office/officeart/2005/8/layout/hChevron3"/>
    <dgm:cxn modelId="{8F5269DD-2478-4F70-AF16-9B3D49A5DA84}" type="presParOf" srcId="{90BA943F-AB8D-441A-89B0-B5527F535272}" destId="{7974F57D-8B49-4E19-B99D-6420D05E8BB9}" srcOrd="4" destOrd="0" presId="urn:microsoft.com/office/officeart/2005/8/layout/hChevron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4FF045-55E1-4E58-88DC-E03F4F7F501E}">
      <dsp:nvSpPr>
        <dsp:cNvPr id="0" name=""/>
        <dsp:cNvSpPr/>
      </dsp:nvSpPr>
      <dsp:spPr>
        <a:xfrm>
          <a:off x="128640" y="1729180"/>
          <a:ext cx="2765012" cy="1641278"/>
        </a:xfrm>
        <a:prstGeom prst="homePlat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Review Goals &amp; Self-Assessments</a:t>
          </a:r>
          <a:endParaRPr lang="en-US" sz="2000" kern="1200" dirty="0"/>
        </a:p>
      </dsp:txBody>
      <dsp:txXfrm>
        <a:off x="128640" y="1729180"/>
        <a:ext cx="2354693" cy="1641278"/>
      </dsp:txXfrm>
    </dsp:sp>
    <dsp:sp modelId="{1B3282FF-ECE5-471A-BE14-00607960DD56}">
      <dsp:nvSpPr>
        <dsp:cNvPr id="0" name=""/>
        <dsp:cNvSpPr/>
      </dsp:nvSpPr>
      <dsp:spPr>
        <a:xfrm>
          <a:off x="1876346" y="1740717"/>
          <a:ext cx="3792025" cy="1623965"/>
        </a:xfrm>
        <a:prstGeom prst="chevron">
          <a:avLst/>
        </a:prstGeom>
        <a:solidFill>
          <a:schemeClr val="accent2">
            <a:hueOff val="-6249028"/>
            <a:satOff val="-50000"/>
            <a:lumOff val="34412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Write &amp; Deliver Performance Reviews by April 1</a:t>
          </a:r>
          <a:r>
            <a:rPr lang="en-US" sz="2000" kern="1200" baseline="30000" dirty="0" smtClean="0"/>
            <a:t>st</a:t>
          </a:r>
          <a:r>
            <a:rPr lang="en-US" sz="2000" kern="1200" dirty="0" smtClean="0"/>
            <a:t> </a:t>
          </a:r>
          <a:endParaRPr lang="en-US" sz="2000" kern="1200" dirty="0"/>
        </a:p>
      </dsp:txBody>
      <dsp:txXfrm>
        <a:off x="2688329" y="1740717"/>
        <a:ext cx="2168060" cy="1623965"/>
      </dsp:txXfrm>
    </dsp:sp>
    <dsp:sp modelId="{7974F57D-8B49-4E19-B99D-6420D05E8BB9}">
      <dsp:nvSpPr>
        <dsp:cNvPr id="0" name=""/>
        <dsp:cNvSpPr/>
      </dsp:nvSpPr>
      <dsp:spPr>
        <a:xfrm>
          <a:off x="4806811" y="1769975"/>
          <a:ext cx="3313976" cy="1565448"/>
        </a:xfrm>
        <a:prstGeom prst="chevron">
          <a:avLst/>
        </a:prstGeom>
        <a:solidFill>
          <a:srgbClr val="996797">
            <a:alpha val="44706"/>
          </a:srgb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0010" tIns="53340" rIns="26670" bIns="53340" numCol="1" spcCol="1270" anchor="ctr" anchorCtr="0">
          <a:noAutofit/>
        </a:bodyPr>
        <a:lstStyle/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Merit Increases are due by</a:t>
          </a:r>
        </a:p>
        <a:p>
          <a:pPr lvl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en-US" sz="2000" kern="1200" dirty="0" smtClean="0"/>
            <a:t>May 6</a:t>
          </a:r>
          <a:r>
            <a:rPr lang="en-US" sz="2000" kern="1200" baseline="30000" dirty="0" smtClean="0"/>
            <a:t>th</a:t>
          </a:r>
          <a:endParaRPr lang="en-US" sz="2000" kern="1200" baseline="30000" dirty="0"/>
        </a:p>
      </dsp:txBody>
      <dsp:txXfrm>
        <a:off x="5589535" y="1769975"/>
        <a:ext cx="1748528" cy="15654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Chevron3">
  <dgm:title val=""/>
  <dgm:desc val=""/>
  <dgm:catLst>
    <dgm:cat type="process" pri="10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root des" func="maxDepth" op="gte" val="2">
        <dgm:constrLst>
          <dgm:constr type="w" for="ch" forName="parAndChTx" refType="w"/>
          <dgm:constr type="primFontSz" for="ch" ptType="node" op="equ"/>
          <dgm:constr type="w" for="ch" forName="parAndChSpace" refType="w" refFor="ch" refForName="parAndChTx" fact="-0.2"/>
          <dgm:constr type="w" for="ch" ptType="sibTrans" op="equ"/>
        </dgm:constrLst>
        <dgm:ruleLst/>
        <dgm:forEach name="Name6" axis="ch" ptType="node">
          <dgm:layoutNode name="parAndChTx">
            <dgm:varLst>
              <dgm:bulletEnabled val="1"/>
            </dgm:varLst>
            <dgm:alg type="tx"/>
            <dgm:choose name="Name7">
              <dgm:if name="Name8" func="var" arg="dir" op="equ" val="norm">
                <dgm:choose name="Name9">
                  <dgm:if name="Name10" axis="self" ptType="node" func="pos" op="equ" val="1">
                    <dgm:shape xmlns:r="http://schemas.openxmlformats.org/officeDocument/2006/relationships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4"/>
                    </dgm:constrLst>
                  </dgm:if>
                  <dgm:else name="Name11">
                    <dgm:shape xmlns:r="http://schemas.openxmlformats.org/officeDocument/2006/relationships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if>
              <dgm:else name="Name12">
                <dgm:choose name="Name13">
                  <dgm:if name="Name14" axis="self" ptType="node" func="pos" op="equ" val="1">
                    <dgm:shape xmlns:r="http://schemas.openxmlformats.org/officeDocument/2006/relationships" rot="180" type="homePlate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4"/>
                      <dgm:constr type="rMarg" refType="w" fact="0.1"/>
                    </dgm:constrLst>
                  </dgm:if>
                  <dgm:else name="Name15">
                    <dgm:shape xmlns:r="http://schemas.openxmlformats.org/officeDocument/2006/relationships" rot="180" type="chevron" r:blip="">
                      <dgm:adjLst>
                        <dgm:adj idx="1" val="0.25"/>
                      </dgm:adjLst>
                    </dgm:shape>
                    <dgm:presOf axis="desOrSelf" ptType="node"/>
                    <dgm:constrLst>
                      <dgm:constr type="h" refType="w" op="equ" fact="0.8"/>
                      <dgm:constr type="primFontSz" val="65"/>
                      <dgm:constr type="tMarg" refType="primFontSz" fact="0.2"/>
                      <dgm:constr type="bMarg" refType="primFontSz" fact="0.2"/>
                      <dgm:constr type="lMarg" refType="w" fact="0.1"/>
                      <dgm:constr type="rMarg" refType="w" fact="0.1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16" axis="followSib" ptType="sibTrans" cnt="1">
            <dgm:layoutNode name="parAndCh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17">
        <dgm:constrLst>
          <dgm:constr type="w" for="ch" forName="parTxOnly" refType="w"/>
          <dgm:constr type="primFontSz" for="ch" ptType="node" op="equ"/>
          <dgm:constr type="w" for="ch" forName="parSpace" refType="w" refFor="ch" refForName="parTxOnly" fact="-0.2"/>
          <dgm:constr type="w" for="ch" ptType="sibTrans" op="equ"/>
        </dgm:constrLst>
        <dgm:ruleLst/>
        <dgm:forEach name="Name18" axis="ch" ptType="node">
          <dgm:layoutNode name="parTxOnly">
            <dgm:varLst>
              <dgm:bulletEnabled val="1"/>
            </dgm:varLst>
            <dgm:alg type="tx"/>
            <dgm:presOf axis="desOrSelf" ptType="node"/>
            <dgm:choose name="Name19">
              <dgm:if name="Name20" func="var" arg="dir" op="equ" val="norm">
                <dgm:choose name="Name21">
                  <dgm:if name="Name22" axis="self" ptType="node" func="pos" op="equ" val="1">
                    <dgm:shape xmlns:r="http://schemas.openxmlformats.org/officeDocument/2006/relationships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42"/>
                      <dgm:constr type="rMarg" refType="primFontSz" fact="0.105"/>
                    </dgm:constrLst>
                  </dgm:if>
                  <dgm:else name="Name23">
                    <dgm:shape xmlns:r="http://schemas.openxmlformats.org/officeDocument/2006/relationships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315"/>
                      <dgm:constr type="rMarg" refType="primFontSz" fact="0.105"/>
                    </dgm:constrLst>
                  </dgm:else>
                </dgm:choose>
              </dgm:if>
              <dgm:else name="Name24">
                <dgm:choose name="Name25">
                  <dgm:if name="Name26" axis="self" ptType="node" func="pos" op="equ" val="1">
                    <dgm:shape xmlns:r="http://schemas.openxmlformats.org/officeDocument/2006/relationships" rot="180" type="homePlate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42"/>
                    </dgm:constrLst>
                  </dgm:if>
                  <dgm:else name="Name27">
                    <dgm:shape xmlns:r="http://schemas.openxmlformats.org/officeDocument/2006/relationships" rot="180" type="chevron" r:blip="">
                      <dgm:adjLst/>
                    </dgm:shape>
                    <dgm:constrLst>
                      <dgm:constr type="h" refType="w" op="equ" fact="0.4"/>
                      <dgm:constr type="primFontSz" val="65"/>
                      <dgm:constr type="tMarg" refType="primFontSz" fact="0.21"/>
                      <dgm:constr type="bMarg" refType="primFontSz" fact="0.21"/>
                      <dgm:constr type="lMarg" refType="primFontSz" fact="0.105"/>
                      <dgm:constr type="rMarg" refType="primFontSz" fact="0.315"/>
                    </dgm:constrLst>
                  </dgm:else>
                </dgm:choose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956050" y="0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2ACADF-629F-40F0-9058-61CBA3246B32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956050" y="8818563"/>
            <a:ext cx="3027363" cy="46355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9ADE24-FBA6-4D66-B91E-2C45A2EC903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39816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56550" y="0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/>
          <a:lstStyle>
            <a:lvl1pPr algn="r">
              <a:defRPr sz="1200"/>
            </a:lvl1pPr>
          </a:lstStyle>
          <a:p>
            <a:fld id="{CF740730-4922-4474-B930-47B797E30D4F}" type="datetimeFigureOut">
              <a:rPr lang="en-US" smtClean="0"/>
              <a:t>10/10/2013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71575" y="696913"/>
            <a:ext cx="4641850" cy="34813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958" tIns="46479" rIns="92958" bIns="46479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98500" y="4409758"/>
            <a:ext cx="5588000" cy="4177665"/>
          </a:xfrm>
          <a:prstGeom prst="rect">
            <a:avLst/>
          </a:prstGeom>
        </p:spPr>
        <p:txBody>
          <a:bodyPr vert="horz" lIns="92958" tIns="46479" rIns="92958" bIns="46479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56550" y="8817904"/>
            <a:ext cx="3026833" cy="464185"/>
          </a:xfrm>
          <a:prstGeom prst="rect">
            <a:avLst/>
          </a:prstGeom>
        </p:spPr>
        <p:txBody>
          <a:bodyPr vert="horz" lIns="92958" tIns="46479" rIns="92958" bIns="46479" rtlCol="0" anchor="b"/>
          <a:lstStyle>
            <a:lvl1pPr algn="r">
              <a:defRPr sz="1200"/>
            </a:lvl1pPr>
          </a:lstStyle>
          <a:p>
            <a:fld id="{F805E96C-FED1-4B8D-8600-02BD6B1D18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9670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5E96C-FED1-4B8D-8600-02BD6B1D18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10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5E96C-FED1-4B8D-8600-02BD6B1D18A1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900058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5E96C-FED1-4B8D-8600-02BD6B1D18A1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14477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5E96C-FED1-4B8D-8600-02BD6B1D18A1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435221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5E96C-FED1-4B8D-8600-02BD6B1D18A1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429142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5E96C-FED1-4B8D-8600-02BD6B1D18A1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900880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5E96C-FED1-4B8D-8600-02BD6B1D18A1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43129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5E96C-FED1-4B8D-8600-02BD6B1D18A1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5936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5E96C-FED1-4B8D-8600-02BD6B1D18A1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2147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5E96C-FED1-4B8D-8600-02BD6B1D18A1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68652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5E96C-FED1-4B8D-8600-02BD6B1D18A1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9251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5E96C-FED1-4B8D-8600-02BD6B1D18A1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4214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>
          <a:xfrm>
            <a:off x="698500" y="4116387"/>
            <a:ext cx="5588000" cy="4177665"/>
          </a:xfrm>
        </p:spPr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5E96C-FED1-4B8D-8600-02BD6B1D18A1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76022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5E96C-FED1-4B8D-8600-02BD6B1D18A1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33860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805E96C-FED1-4B8D-8600-02BD6B1D18A1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2899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6DE0D94-6977-4E9C-A2DC-2559759A5F55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143000"/>
            <a:ext cx="8915400" cy="5105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itle 1"/>
          <p:cNvSpPr>
            <a:spLocks noGrp="1"/>
          </p:cNvSpPr>
          <p:nvPr>
            <p:ph type="title"/>
          </p:nvPr>
        </p:nvSpPr>
        <p:spPr>
          <a:xfrm>
            <a:off x="280988" y="84138"/>
            <a:ext cx="8686800" cy="7620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2035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62757-F272-49AE-A3FE-BBF71DDC3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" y="1143000"/>
            <a:ext cx="8915400" cy="5105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052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795742-0F19-4F32-9CF6-AF90B8445004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59710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A3648BC-B628-4A4D-A506-8EB782FCC42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35572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349436C-BB82-44D2-83A7-54072C8C00B8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3924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62750" y="84138"/>
            <a:ext cx="2228850" cy="6164262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" y="84138"/>
            <a:ext cx="6534150" cy="6164262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171DAD4-062C-4346-84B8-5BDA916CC2BD}" type="slidenum">
              <a:rPr lang="en-US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0262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>
            <a:lvl1pPr algn="ctr">
              <a:defRPr sz="1200"/>
            </a:lvl1pPr>
          </a:lstStyle>
          <a:p>
            <a:r>
              <a:rPr lang="en-US" dirty="0" smtClean="0"/>
              <a:t>HRM 1/18/2013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F64F4D-21A0-4F63-92C1-9B42B44C74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669801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31E4E2E-F0F1-40A7-83AA-6D9EC351CC4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45135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6934200" cy="9144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57200" y="1600200"/>
            <a:ext cx="8229600" cy="4525963"/>
          </a:xfrm>
        </p:spPr>
        <p:txBody>
          <a:bodyPr/>
          <a:lstStyle/>
          <a:p>
            <a:endParaRPr lang="en-US"/>
          </a:p>
        </p:txBody>
      </p:sp>
      <p:sp>
        <p:nvSpPr>
          <p:cNvPr id="4" name="Rectangle 2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7178675" y="6550025"/>
            <a:ext cx="1905000" cy="3048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62757-F272-49AE-A3FE-BBF71DDC3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3075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2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F62757-F272-49AE-A3FE-BBF71DDC3BB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  <p:sp>
        <p:nvSpPr>
          <p:cNvPr id="6" name="Content Placeholder 2"/>
          <p:cNvSpPr>
            <a:spLocks noGrp="1"/>
          </p:cNvSpPr>
          <p:nvPr>
            <p:ph idx="1" hasCustomPrompt="1"/>
          </p:nvPr>
        </p:nvSpPr>
        <p:spPr>
          <a:xfrm>
            <a:off x="76200" y="1143000"/>
            <a:ext cx="8915400" cy="5105400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dirty="0" smtClean="0"/>
              <a:t> 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1658177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2"/>
          <p:cNvSpPr>
            <a:spLocks noGrp="1" noChangeArrowheads="1"/>
          </p:cNvSpPr>
          <p:nvPr>
            <p:ph type="sldNum" sz="quarter" idx="4"/>
          </p:nvPr>
        </p:nvSpPr>
        <p:spPr bwMode="gray">
          <a:xfrm>
            <a:off x="7178675" y="6550025"/>
            <a:ext cx="1905000" cy="30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lnSpc>
                <a:spcPct val="100000"/>
              </a:lnSpc>
              <a:spcBef>
                <a:spcPct val="0"/>
              </a:spcBef>
              <a:defRPr sz="1200">
                <a:latin typeface="Arial" charset="0"/>
              </a:defRPr>
            </a:lvl1pPr>
          </a:lstStyle>
          <a:p>
            <a:pPr fontAlgn="base">
              <a:spcAft>
                <a:spcPct val="0"/>
              </a:spcAft>
              <a:defRPr/>
            </a:pPr>
            <a:fld id="{5CA36C6D-3000-4AF5-B949-FB3642E15245}" type="slidenum">
              <a:rPr lang="en-US">
                <a:solidFill>
                  <a:srgbClr val="000000"/>
                </a:solidFill>
              </a:rPr>
              <a:pPr fontAlgn="base"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000000"/>
              </a:solidFill>
            </a:endParaRPr>
          </a:p>
        </p:txBody>
      </p:sp>
      <p:pic>
        <p:nvPicPr>
          <p:cNvPr id="1028" name="Picture 4" descr="star corner"/>
          <p:cNvPicPr>
            <a:picLocks noChangeAspect="1" noChangeArrowheads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5942013" y="0"/>
            <a:ext cx="3201987" cy="2743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9" name="Rectangle 5"/>
          <p:cNvSpPr>
            <a:spLocks noGrp="1" noChangeArrowheads="1"/>
          </p:cNvSpPr>
          <p:nvPr>
            <p:ph type="body" idx="1"/>
          </p:nvPr>
        </p:nvSpPr>
        <p:spPr bwMode="gray">
          <a:xfrm>
            <a:off x="76200" y="1143000"/>
            <a:ext cx="8915400" cy="5105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title"/>
          </p:nvPr>
        </p:nvSpPr>
        <p:spPr bwMode="gray">
          <a:xfrm>
            <a:off x="280988" y="84138"/>
            <a:ext cx="86868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</a:p>
        </p:txBody>
      </p:sp>
      <p:sp>
        <p:nvSpPr>
          <p:cNvPr id="1031" name="Line 8"/>
          <p:cNvSpPr>
            <a:spLocks noChangeShapeType="1"/>
          </p:cNvSpPr>
          <p:nvPr userDrawn="1"/>
        </p:nvSpPr>
        <p:spPr bwMode="gray">
          <a:xfrm>
            <a:off x="381000" y="838200"/>
            <a:ext cx="8610600" cy="0"/>
          </a:xfrm>
          <a:prstGeom prst="line">
            <a:avLst/>
          </a:prstGeom>
          <a:noFill/>
          <a:ln w="3175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pPr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</a:pPr>
            <a:endParaRPr lang="en-US">
              <a:solidFill>
                <a:srgbClr val="000000"/>
              </a:solidFill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" y="6324600"/>
            <a:ext cx="2922621" cy="438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9757474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9" r:id="rId8"/>
    <p:sldLayoutId id="2147483671" r:id="rId9"/>
    <p:sldLayoutId id="2147483672" r:id="rId10"/>
  </p:sldLayoutIdLst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2400" b="1">
          <a:solidFill>
            <a:schemeClr val="tx2"/>
          </a:solidFill>
          <a:latin typeface="Arial" charset="0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2200" b="1">
          <a:solidFill>
            <a:schemeClr val="tx2"/>
          </a:solidFill>
          <a:latin typeface="Arial" charset="0"/>
        </a:defRPr>
      </a:lvl9pPr>
    </p:titleStyle>
    <p:bodyStyle>
      <a:lvl1pPr marL="209550" indent="-209550" algn="l" rtl="0" eaLnBrk="0" fontAlgn="base" hangingPunct="0">
        <a:lnSpc>
          <a:spcPct val="90000"/>
        </a:lnSpc>
        <a:spcBef>
          <a:spcPct val="65000"/>
        </a:spcBef>
        <a:spcAft>
          <a:spcPct val="0"/>
        </a:spcAft>
        <a:buClr>
          <a:schemeClr val="folHlink"/>
        </a:buClr>
        <a:buFont typeface="Wingdings" pitchFamily="2" charset="2"/>
        <a:buChar char="Ø"/>
        <a:defRPr>
          <a:solidFill>
            <a:schemeClr val="tx1"/>
          </a:solidFill>
          <a:latin typeface="+mn-lt"/>
          <a:ea typeface="+mn-ea"/>
          <a:cs typeface="+mn-cs"/>
        </a:defRPr>
      </a:lvl1pPr>
      <a:lvl2pPr marL="395288" indent="-184150" algn="l" rtl="0" eaLnBrk="0" fontAlgn="base" hangingPunct="0">
        <a:lnSpc>
          <a:spcPct val="90000"/>
        </a:lnSpc>
        <a:spcBef>
          <a:spcPct val="30000"/>
        </a:spcBef>
        <a:spcAft>
          <a:spcPct val="0"/>
        </a:spcAft>
        <a:buClr>
          <a:schemeClr val="folHlink"/>
        </a:buClr>
        <a:buFont typeface="Symbol" pitchFamily="18" charset="2"/>
        <a:buChar char="·"/>
        <a:defRPr>
          <a:solidFill>
            <a:schemeClr val="tx1"/>
          </a:solidFill>
          <a:latin typeface="+mn-lt"/>
        </a:defRPr>
      </a:lvl2pPr>
      <a:lvl3pPr marL="593725" indent="-19685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folHlink"/>
        </a:buClr>
        <a:buChar char="–"/>
        <a:defRPr>
          <a:solidFill>
            <a:schemeClr val="tx1"/>
          </a:solidFill>
          <a:latin typeface="+mn-lt"/>
        </a:defRPr>
      </a:lvl3pPr>
      <a:lvl4pPr marL="792163" indent="-19685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folHlink"/>
        </a:buClr>
        <a:buChar char="»"/>
        <a:defRPr>
          <a:solidFill>
            <a:schemeClr val="tx1"/>
          </a:solidFill>
          <a:latin typeface="+mn-lt"/>
        </a:defRPr>
      </a:lvl4pPr>
      <a:lvl5pPr marL="977900" indent="-184150" algn="l" rtl="0" eaLnBrk="0" fontAlgn="base" hangingPunct="0">
        <a:lnSpc>
          <a:spcPct val="90000"/>
        </a:lnSpc>
        <a:spcBef>
          <a:spcPct val="15000"/>
        </a:spcBef>
        <a:spcAft>
          <a:spcPct val="0"/>
        </a:spcAft>
        <a:buClr>
          <a:schemeClr val="folHlink"/>
        </a:buClr>
        <a:buChar char="›"/>
        <a:defRPr>
          <a:solidFill>
            <a:schemeClr val="tx1"/>
          </a:solidFill>
          <a:latin typeface="+mn-lt"/>
        </a:defRPr>
      </a:lvl5pPr>
      <a:lvl6pPr marL="1435100" indent="-184150" algn="l" rtl="0" fontAlgn="base">
        <a:lnSpc>
          <a:spcPct val="90000"/>
        </a:lnSpc>
        <a:spcBef>
          <a:spcPct val="15000"/>
        </a:spcBef>
        <a:spcAft>
          <a:spcPct val="0"/>
        </a:spcAft>
        <a:buClr>
          <a:schemeClr val="folHlink"/>
        </a:buClr>
        <a:buChar char="›"/>
        <a:defRPr sz="1600">
          <a:solidFill>
            <a:schemeClr val="tx1"/>
          </a:solidFill>
          <a:latin typeface="+mn-lt"/>
        </a:defRPr>
      </a:lvl6pPr>
      <a:lvl7pPr marL="1892300" indent="-184150" algn="l" rtl="0" fontAlgn="base">
        <a:lnSpc>
          <a:spcPct val="90000"/>
        </a:lnSpc>
        <a:spcBef>
          <a:spcPct val="15000"/>
        </a:spcBef>
        <a:spcAft>
          <a:spcPct val="0"/>
        </a:spcAft>
        <a:buClr>
          <a:schemeClr val="folHlink"/>
        </a:buClr>
        <a:buChar char="›"/>
        <a:defRPr sz="1600">
          <a:solidFill>
            <a:schemeClr val="tx1"/>
          </a:solidFill>
          <a:latin typeface="+mn-lt"/>
        </a:defRPr>
      </a:lvl7pPr>
      <a:lvl8pPr marL="2349500" indent="-184150" algn="l" rtl="0" fontAlgn="base">
        <a:lnSpc>
          <a:spcPct val="90000"/>
        </a:lnSpc>
        <a:spcBef>
          <a:spcPct val="15000"/>
        </a:spcBef>
        <a:spcAft>
          <a:spcPct val="0"/>
        </a:spcAft>
        <a:buClr>
          <a:schemeClr val="folHlink"/>
        </a:buClr>
        <a:buChar char="›"/>
        <a:defRPr sz="1600">
          <a:solidFill>
            <a:schemeClr val="tx1"/>
          </a:solidFill>
          <a:latin typeface="+mn-lt"/>
        </a:defRPr>
      </a:lvl8pPr>
      <a:lvl9pPr marL="2806700" indent="-184150" algn="l" rtl="0" fontAlgn="base">
        <a:lnSpc>
          <a:spcPct val="90000"/>
        </a:lnSpc>
        <a:spcBef>
          <a:spcPct val="15000"/>
        </a:spcBef>
        <a:spcAft>
          <a:spcPct val="0"/>
        </a:spcAft>
        <a:buClr>
          <a:schemeClr val="folHlink"/>
        </a:buClr>
        <a:buChar char="›"/>
        <a:defRPr sz="16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981201"/>
            <a:ext cx="7772400" cy="161925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RESETTING PERFORMANCE MANAGEMENT – MANAGER AS COACH</a:t>
            </a:r>
            <a:br>
              <a:rPr lang="en-US" dirty="0" smtClean="0"/>
            </a:br>
            <a:r>
              <a:rPr lang="en-US" sz="1200" dirty="0"/>
              <a:t> </a:t>
            </a:r>
            <a:r>
              <a:rPr lang="en-US" sz="1200" dirty="0" smtClean="0"/>
              <a:t> 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Manager Briefing &amp; Discussion Sessions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1200" b="0" dirty="0" smtClean="0"/>
              <a:t>  </a:t>
            </a:r>
            <a:r>
              <a:rPr lang="en-US" b="0" dirty="0" smtClean="0"/>
              <a:t/>
            </a:r>
            <a:br>
              <a:rPr lang="en-US" b="0" dirty="0" smtClean="0"/>
            </a:br>
            <a:r>
              <a:rPr lang="en-US" sz="1800" b="0" dirty="0" smtClean="0"/>
              <a:t>Winter 2013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4" name="Picture 9" descr="northeastern cover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" y="3938588"/>
            <a:ext cx="8961438" cy="12430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/>
          <p:nvPr/>
        </p:nvSpPr>
        <p:spPr bwMode="auto">
          <a:xfrm>
            <a:off x="148701" y="5105400"/>
            <a:ext cx="8919099" cy="914400"/>
          </a:xfrm>
          <a:prstGeom prst="rect">
            <a:avLst/>
          </a:prstGeom>
          <a:solidFill>
            <a:schemeClr val="accent4">
              <a:lumMod val="65000"/>
              <a:lumOff val="35000"/>
            </a:schemeClr>
          </a:solidFill>
          <a:ln w="63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16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31129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 it? 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F62757-F272-49AE-A3FE-BBF71DDC3BB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>
          <a:xfrm>
            <a:off x="609600" y="1143000"/>
            <a:ext cx="8001000" cy="5029200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lang="en-US" sz="2000" dirty="0" smtClean="0"/>
              <a:t> Creates a commitment to the individual</a:t>
            </a:r>
          </a:p>
          <a:p>
            <a:pPr lvl="0">
              <a:lnSpc>
                <a:spcPct val="100000"/>
              </a:lnSpc>
            </a:pPr>
            <a:r>
              <a:rPr lang="en-US" sz="2000" dirty="0" smtClean="0"/>
              <a:t> Encourages good performance and creativity</a:t>
            </a:r>
          </a:p>
          <a:p>
            <a:pPr lvl="0">
              <a:lnSpc>
                <a:spcPct val="100000"/>
              </a:lnSpc>
            </a:pPr>
            <a:r>
              <a:rPr lang="en-US" sz="2000" dirty="0" smtClean="0"/>
              <a:t> Creates a sense of accountability</a:t>
            </a:r>
          </a:p>
          <a:p>
            <a:pPr lvl="0">
              <a:lnSpc>
                <a:spcPct val="100000"/>
              </a:lnSpc>
            </a:pPr>
            <a:r>
              <a:rPr lang="en-US" sz="2000" dirty="0" smtClean="0"/>
              <a:t> Creates real time job satisfaction </a:t>
            </a:r>
          </a:p>
          <a:p>
            <a:pPr>
              <a:lnSpc>
                <a:spcPct val="100000"/>
              </a:lnSpc>
            </a:pPr>
            <a:r>
              <a:rPr lang="en-US" sz="2000" dirty="0" smtClean="0"/>
              <a:t> Challenges </a:t>
            </a:r>
            <a:r>
              <a:rPr lang="en-US" sz="2000" dirty="0"/>
              <a:t>and develops the individual’s skills and abilities </a:t>
            </a:r>
          </a:p>
          <a:p>
            <a:pPr lvl="0">
              <a:lnSpc>
                <a:spcPct val="100000"/>
              </a:lnSpc>
            </a:pPr>
            <a:r>
              <a:rPr lang="en-US" sz="2000" dirty="0" smtClean="0"/>
              <a:t> Supports the individual in areas where he/she may lack confidence</a:t>
            </a:r>
          </a:p>
          <a:p>
            <a:pPr lvl="0">
              <a:lnSpc>
                <a:spcPct val="100000"/>
              </a:lnSpc>
            </a:pPr>
            <a:r>
              <a:rPr lang="en-US" sz="2000" dirty="0" smtClean="0"/>
              <a:t> </a:t>
            </a:r>
            <a:endParaRPr lang="en-US" dirty="0"/>
          </a:p>
          <a:p>
            <a:pPr lvl="0">
              <a:lnSpc>
                <a:spcPct val="100000"/>
              </a:lnSpc>
            </a:pPr>
            <a:r>
              <a:rPr lang="en-US" dirty="0"/>
              <a:t> </a:t>
            </a:r>
            <a:endParaRPr lang="en-US" dirty="0" smtClean="0"/>
          </a:p>
          <a:p>
            <a:pPr lvl="0">
              <a:lnSpc>
                <a:spcPct val="100000"/>
              </a:lnSpc>
            </a:pPr>
            <a:r>
              <a:rPr lang="en-US" dirty="0" smtClean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511777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199" y="152400"/>
            <a:ext cx="8023515" cy="685800"/>
          </a:xfrm>
        </p:spPr>
        <p:txBody>
          <a:bodyPr/>
          <a:lstStyle/>
          <a:p>
            <a:r>
              <a:rPr lang="en-US" dirty="0" smtClean="0"/>
              <a:t>Exercise: Practice Coaching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6973888" y="3671888"/>
            <a:ext cx="15954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47650" indent="-247650" algn="ctr" eaLnBrk="0" hangingPunct="0">
              <a:spcBef>
                <a:spcPct val="65000"/>
              </a:spcBef>
              <a:buClr>
                <a:srgbClr val="D7331D"/>
              </a:buClr>
              <a:buFont typeface="Wingdings" pitchFamily="2" charset="2"/>
              <a:buNone/>
            </a:pPr>
            <a:r>
              <a:rPr lang="en-US" sz="2000" dirty="0" smtClean="0">
                <a:solidFill>
                  <a:srgbClr val="000000"/>
                </a:solidFill>
              </a:rPr>
              <a:t>20 </a:t>
            </a:r>
            <a:r>
              <a:rPr lang="en-US" sz="2000" dirty="0">
                <a:solidFill>
                  <a:srgbClr val="000000"/>
                </a:solidFill>
              </a:rPr>
              <a:t>minutes</a:t>
            </a:r>
          </a:p>
        </p:txBody>
      </p:sp>
      <p:pic>
        <p:nvPicPr>
          <p:cNvPr id="5" name="Picture 3" descr="OS25100 stopwat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781800" y="4052888"/>
            <a:ext cx="1960562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6973888" y="3276600"/>
            <a:ext cx="1595437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47650" indent="-247650" algn="ctr" eaLnBrk="0" hangingPunct="0">
              <a:spcBef>
                <a:spcPct val="45000"/>
              </a:spcBef>
              <a:buClr>
                <a:srgbClr val="D7331D"/>
              </a:buClr>
              <a:buFont typeface="Wingdings" pitchFamily="2" charset="2"/>
              <a:buNone/>
            </a:pPr>
            <a:r>
              <a:rPr lang="en-US" sz="1900" b="1">
                <a:solidFill>
                  <a:schemeClr val="folHlink"/>
                </a:solidFill>
              </a:rPr>
              <a:t>TIME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gray">
          <a:xfrm>
            <a:off x="371475" y="2564895"/>
            <a:ext cx="5943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gray">
          <a:xfrm>
            <a:off x="371475" y="1200150"/>
            <a:ext cx="1905000" cy="1219200"/>
          </a:xfrm>
          <a:prstGeom prst="homePlate">
            <a:avLst>
              <a:gd name="adj" fmla="val 39063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00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gray">
          <a:xfrm>
            <a:off x="371475" y="2670656"/>
            <a:ext cx="1905000" cy="1219200"/>
          </a:xfrm>
          <a:prstGeom prst="homePlate">
            <a:avLst>
              <a:gd name="adj" fmla="val 39063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00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gray">
          <a:xfrm>
            <a:off x="468313" y="3079408"/>
            <a:ext cx="1317284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</a:rPr>
              <a:t>Process</a:t>
            </a:r>
            <a:endParaRPr lang="en-US" sz="20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gray">
          <a:xfrm>
            <a:off x="550863" y="1625600"/>
            <a:ext cx="13160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Black" pitchFamily="34" charset="0"/>
              </a:rPr>
              <a:t>Purpose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gray">
          <a:xfrm>
            <a:off x="6973888" y="3657600"/>
            <a:ext cx="1595437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31"/>
          <p:cNvSpPr>
            <a:spLocks noChangeArrowheads="1"/>
          </p:cNvSpPr>
          <p:nvPr/>
        </p:nvSpPr>
        <p:spPr bwMode="gray">
          <a:xfrm>
            <a:off x="2133601" y="1455807"/>
            <a:ext cx="6816726" cy="707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0">
            <a:spAutoFit/>
          </a:bodyPr>
          <a:lstStyle/>
          <a:p>
            <a:pPr marL="230188" indent="-230188" eaLnBrk="0" hangingPunct="0">
              <a:spcBef>
                <a:spcPct val="65000"/>
              </a:spcBef>
              <a:buClr>
                <a:srgbClr val="D7331D"/>
              </a:buClr>
              <a:buFont typeface="Wingdings" pitchFamily="2" charset="2"/>
              <a:buNone/>
            </a:pPr>
            <a:r>
              <a:rPr lang="en-US" altLang="en-US" sz="2000" dirty="0" smtClean="0">
                <a:solidFill>
                  <a:srgbClr val="000000"/>
                </a:solidFill>
              </a:rPr>
              <a:t>See examples of coaching in action and engage in discussion on strategies and success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gray">
          <a:xfrm>
            <a:off x="1895474" y="2693380"/>
            <a:ext cx="5191125" cy="31931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0">
            <a:spAutoFit/>
          </a:bodyPr>
          <a:lstStyle/>
          <a:p>
            <a:pPr marL="230188" indent="-230188" eaLnBrk="0" hangingPunct="0">
              <a:spcBef>
                <a:spcPct val="65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lang="en-US" altLang="en-US" sz="2000" dirty="0" smtClean="0">
                <a:solidFill>
                  <a:srgbClr val="000000"/>
                </a:solidFill>
              </a:rPr>
              <a:t>Watch the scenario</a:t>
            </a:r>
          </a:p>
          <a:p>
            <a:pPr marL="230188" indent="-230188" eaLnBrk="0" hangingPunct="0">
              <a:spcBef>
                <a:spcPct val="65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lang="en-US" altLang="en-US" sz="2000" dirty="0" smtClean="0">
                <a:solidFill>
                  <a:srgbClr val="000000"/>
                </a:solidFill>
              </a:rPr>
              <a:t>Answer the Observer Questions</a:t>
            </a:r>
          </a:p>
          <a:p>
            <a:pPr marL="461963" lvl="1" indent="-230188" eaLnBrk="0" hangingPunct="0">
              <a:spcBef>
                <a:spcPct val="65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lang="en-US" altLang="en-US" dirty="0" smtClean="0">
                <a:solidFill>
                  <a:srgbClr val="000000"/>
                </a:solidFill>
              </a:rPr>
              <a:t>Look for what went well</a:t>
            </a:r>
          </a:p>
          <a:p>
            <a:pPr marL="461963" lvl="1" indent="-230188" eaLnBrk="0" hangingPunct="0">
              <a:spcBef>
                <a:spcPct val="65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lang="en-US" altLang="en-US" dirty="0" smtClean="0">
                <a:solidFill>
                  <a:srgbClr val="000000"/>
                </a:solidFill>
              </a:rPr>
              <a:t>Look for what went wrong</a:t>
            </a:r>
          </a:p>
          <a:p>
            <a:pPr marL="461963" lvl="1" indent="-230188" eaLnBrk="0" hangingPunct="0">
              <a:spcBef>
                <a:spcPct val="65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lang="en-US" altLang="en-US" dirty="0" smtClean="0">
                <a:solidFill>
                  <a:srgbClr val="000000"/>
                </a:solidFill>
              </a:rPr>
              <a:t>Observe coaching techniques </a:t>
            </a:r>
          </a:p>
          <a:p>
            <a:pPr marL="4763" indent="-230188" eaLnBrk="0" hangingPunct="0">
              <a:spcBef>
                <a:spcPct val="65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lang="en-US" altLang="en-US" dirty="0" smtClean="0">
                <a:solidFill>
                  <a:srgbClr val="000000"/>
                </a:solidFill>
              </a:rPr>
              <a:t>Discuss in your group </a:t>
            </a:r>
          </a:p>
          <a:p>
            <a:pPr marL="4763" indent="-230188" eaLnBrk="0" hangingPunct="0">
              <a:spcBef>
                <a:spcPct val="65000"/>
              </a:spcBef>
              <a:buClr>
                <a:schemeClr val="folHlink"/>
              </a:buClr>
              <a:buFont typeface="Symbol" pitchFamily="18" charset="2"/>
              <a:buChar char="·"/>
            </a:pPr>
            <a:r>
              <a:rPr lang="en-US" altLang="en-US" dirty="0" smtClean="0">
                <a:solidFill>
                  <a:srgbClr val="000000"/>
                </a:solidFill>
              </a:rPr>
              <a:t>Have someone report out</a:t>
            </a:r>
            <a:endParaRPr lang="en-US" altLang="en-US" dirty="0">
              <a:solidFill>
                <a:srgbClr val="000000"/>
              </a:solidFill>
            </a:endParaRPr>
          </a:p>
        </p:txBody>
      </p:sp>
      <p:sp>
        <p:nvSpPr>
          <p:cNvPr id="1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178675" y="6550025"/>
            <a:ext cx="1905000" cy="304800"/>
          </a:xfrm>
        </p:spPr>
        <p:txBody>
          <a:bodyPr/>
          <a:lstStyle/>
          <a:p>
            <a:pPr>
              <a:defRPr/>
            </a:pPr>
            <a:fld id="{96DE0D94-6977-4E9C-A2DC-2559759A5F5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11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49063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Debrief– Scenario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 Include </a:t>
            </a:r>
            <a:r>
              <a:rPr lang="en-US" dirty="0"/>
              <a:t>specific examples of statements made, questions asked, approaches </a:t>
            </a:r>
            <a:r>
              <a:rPr lang="en-US" dirty="0" smtClean="0"/>
              <a:t>used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F62757-F272-49AE-A3FE-BBF71DDC3BBA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3695686"/>
              </p:ext>
            </p:extLst>
          </p:nvPr>
        </p:nvGraphicFramePr>
        <p:xfrm>
          <a:off x="762000" y="1981200"/>
          <a:ext cx="7467600" cy="3905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19600"/>
                <a:gridCol w="3048000"/>
              </a:tblGrid>
              <a:tr h="381000">
                <a:tc>
                  <a:txBody>
                    <a:bodyPr/>
                    <a:lstStyle/>
                    <a:p>
                      <a:r>
                        <a:rPr lang="en-US" dirty="0" smtClean="0"/>
                        <a:t>Area/</a:t>
                      </a:r>
                      <a:r>
                        <a:rPr lang="en-US" baseline="0" dirty="0" smtClean="0"/>
                        <a:t> Skill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Your Observations</a:t>
                      </a:r>
                      <a:endParaRPr lang="en-US" dirty="0"/>
                    </a:p>
                  </a:txBody>
                  <a:tcPr/>
                </a:tc>
              </a:tr>
              <a:tr h="704850">
                <a:tc>
                  <a:txBody>
                    <a:bodyPr/>
                    <a:lstStyle/>
                    <a:p>
                      <a:r>
                        <a:rPr lang="en-US" dirty="0" smtClean="0"/>
                        <a:t>How did the manager start? 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04850">
                <a:tc>
                  <a:txBody>
                    <a:bodyPr/>
                    <a:lstStyle/>
                    <a:p>
                      <a:r>
                        <a:rPr lang="en-US" dirty="0" smtClean="0"/>
                        <a:t>What was the response to the coaching?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704850">
                <a:tc>
                  <a:txBody>
                    <a:bodyPr/>
                    <a:lstStyle/>
                    <a:p>
                      <a:r>
                        <a:rPr lang="en-US" dirty="0" smtClean="0"/>
                        <a:t>What went well?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04850">
                <a:tc>
                  <a:txBody>
                    <a:bodyPr/>
                    <a:lstStyle/>
                    <a:p>
                      <a:r>
                        <a:rPr lang="en-US" dirty="0" smtClean="0"/>
                        <a:t>What else could the manager have tried?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704850">
                <a:tc>
                  <a:txBody>
                    <a:bodyPr/>
                    <a:lstStyle/>
                    <a:p>
                      <a:r>
                        <a:rPr lang="en-US" dirty="0" smtClean="0"/>
                        <a:t>Any suggestions or insights</a:t>
                      </a:r>
                      <a:r>
                        <a:rPr lang="en-US" baseline="0" dirty="0" smtClean="0"/>
                        <a:t> to share</a:t>
                      </a:r>
                      <a:r>
                        <a:rPr lang="en-US" dirty="0" smtClean="0"/>
                        <a:t>?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787145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Techniques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254391" y="1219200"/>
            <a:ext cx="8203809" cy="5029200"/>
          </a:xfrm>
        </p:spPr>
        <p:txBody>
          <a:bodyPr/>
          <a:lstStyle/>
          <a:p>
            <a:pPr lvl="0"/>
            <a:r>
              <a:rPr lang="en-US" sz="2400" dirty="0" smtClean="0"/>
              <a:t> Prepare for the conversation</a:t>
            </a:r>
          </a:p>
          <a:p>
            <a:pPr lvl="0"/>
            <a:r>
              <a:rPr lang="en-US" sz="2400"/>
              <a:t> </a:t>
            </a:r>
            <a:r>
              <a:rPr lang="en-US" sz="2400" smtClean="0"/>
              <a:t>Make </a:t>
            </a:r>
            <a:r>
              <a:rPr lang="en-US" sz="2400" dirty="0" smtClean="0"/>
              <a:t>sure you have the individual’s attention</a:t>
            </a:r>
          </a:p>
          <a:p>
            <a:pPr lvl="0"/>
            <a:r>
              <a:rPr lang="en-US" sz="2400" dirty="0" smtClean="0"/>
              <a:t> Get </a:t>
            </a:r>
            <a:r>
              <a:rPr lang="en-US" sz="2400" dirty="0"/>
              <a:t>to the </a:t>
            </a:r>
            <a:r>
              <a:rPr lang="en-US" sz="2400" dirty="0" smtClean="0"/>
              <a:t>point</a:t>
            </a:r>
          </a:p>
          <a:p>
            <a:pPr lvl="0"/>
            <a:r>
              <a:rPr lang="en-US" sz="2400" dirty="0" smtClean="0"/>
              <a:t> Always coach privately</a:t>
            </a:r>
            <a:endParaRPr lang="en-US" sz="2400" dirty="0"/>
          </a:p>
          <a:p>
            <a:pPr lvl="0"/>
            <a:r>
              <a:rPr lang="en-US" sz="2400" dirty="0" smtClean="0"/>
              <a:t> Allow </a:t>
            </a:r>
            <a:r>
              <a:rPr lang="en-US" sz="2400" dirty="0"/>
              <a:t>the </a:t>
            </a:r>
            <a:r>
              <a:rPr lang="en-US" sz="2400" dirty="0" smtClean="0"/>
              <a:t>individual to </a:t>
            </a:r>
            <a:r>
              <a:rPr lang="en-US" sz="2400" dirty="0"/>
              <a:t>respond </a:t>
            </a:r>
            <a:r>
              <a:rPr lang="en-US" sz="2400" dirty="0" smtClean="0"/>
              <a:t> </a:t>
            </a:r>
            <a:endParaRPr lang="en-US" sz="2400" dirty="0"/>
          </a:p>
          <a:p>
            <a:pPr lvl="0"/>
            <a:r>
              <a:rPr lang="en-US" sz="2400" dirty="0" smtClean="0"/>
              <a:t> Develop </a:t>
            </a:r>
            <a:r>
              <a:rPr lang="en-US" sz="2400" dirty="0"/>
              <a:t>a plan </a:t>
            </a:r>
            <a:r>
              <a:rPr lang="en-US" sz="2400" dirty="0" smtClean="0"/>
              <a:t>together to move forward</a:t>
            </a:r>
            <a:endParaRPr lang="en-US" sz="2400" dirty="0"/>
          </a:p>
          <a:p>
            <a:pPr lvl="0"/>
            <a:r>
              <a:rPr lang="en-US" sz="2400" dirty="0" smtClean="0"/>
              <a:t> Create clear expectations about what the next steps are </a:t>
            </a:r>
          </a:p>
          <a:p>
            <a:pPr lvl="0"/>
            <a:r>
              <a:rPr lang="en-US" sz="2400" dirty="0"/>
              <a:t> </a:t>
            </a:r>
            <a:r>
              <a:rPr lang="en-US" sz="2400" dirty="0" smtClean="0"/>
              <a:t>Don’t smother</a:t>
            </a:r>
          </a:p>
          <a:p>
            <a:pPr lvl="0"/>
            <a:r>
              <a:rPr lang="en-US" sz="2400" dirty="0"/>
              <a:t> </a:t>
            </a:r>
            <a:endParaRPr lang="en-US" sz="2400" dirty="0" smtClean="0"/>
          </a:p>
          <a:p>
            <a:pPr lvl="0"/>
            <a:r>
              <a:rPr lang="en-US" sz="2400" dirty="0"/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E4E2E-F0F1-40A7-83AA-6D9EC351CC43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59085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Wrap Up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400" smtClean="0"/>
              <a:t>Toolkit</a:t>
            </a:r>
            <a:endParaRPr lang="en-US" sz="2400" dirty="0" smtClean="0"/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Getting Ready to Coach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Planning the Coaching Discussion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Conducting the Coaching Discussion 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Additional Techniques: What If …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Employee Self-Assessment</a:t>
            </a:r>
          </a:p>
          <a:p>
            <a:pPr lvl="2">
              <a:lnSpc>
                <a:spcPct val="150000"/>
              </a:lnSpc>
            </a:pPr>
            <a:r>
              <a:rPr lang="en-US" sz="2000" dirty="0" smtClean="0"/>
              <a:t>Manager Self-Review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3F62757-F272-49AE-A3FE-BBF71DDC3BBA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4328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Points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71600"/>
            <a:ext cx="8458200" cy="3733800"/>
          </a:xfrm>
        </p:spPr>
        <p:txBody>
          <a:bodyPr/>
          <a:lstStyle/>
          <a:p>
            <a:r>
              <a:rPr lang="en-US" sz="2400" dirty="0" smtClean="0"/>
              <a:t> Coaching is a “Win-Win” Proposition</a:t>
            </a:r>
          </a:p>
          <a:p>
            <a:pPr lvl="2"/>
            <a:r>
              <a:rPr lang="en-US" sz="2200" dirty="0" smtClean="0"/>
              <a:t> Helps you to be a better manager</a:t>
            </a:r>
          </a:p>
          <a:p>
            <a:pPr lvl="2"/>
            <a:r>
              <a:rPr lang="en-US" sz="2200" dirty="0" smtClean="0"/>
              <a:t> Helps an individual to be a more valuable team member</a:t>
            </a:r>
          </a:p>
          <a:p>
            <a:pPr marL="339725" indent="-339725"/>
            <a:r>
              <a:rPr lang="en-US" sz="2400" dirty="0" smtClean="0"/>
              <a:t>You get more out of coaching than you put in, so be prepared to make the investment</a:t>
            </a:r>
          </a:p>
          <a:p>
            <a:pPr marL="339725" indent="-339725"/>
            <a:r>
              <a:rPr lang="en-US" sz="2400" dirty="0" smtClean="0"/>
              <a:t>Coaching never ends….it is an ongoing process that has continuous improvement as its real goal</a:t>
            </a: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E4E2E-F0F1-40A7-83AA-6D9EC351CC43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8727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Today’s Agenda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90600" y="1143000"/>
            <a:ext cx="6477000" cy="5105400"/>
          </a:xfrm>
        </p:spPr>
        <p:txBody>
          <a:bodyPr/>
          <a:lstStyle/>
          <a:p>
            <a:pPr>
              <a:lnSpc>
                <a:spcPct val="100000"/>
              </a:lnSpc>
            </a:pPr>
            <a:r>
              <a:rPr lang="en-US" dirty="0" smtClean="0"/>
              <a:t> The Performance Cycle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 Goals of Today’s Program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 Group </a:t>
            </a:r>
            <a:r>
              <a:rPr lang="en-US" dirty="0"/>
              <a:t>Discussion – Your Most Memorable Coach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 What is Coaching? 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Coaching Techniques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 Group </a:t>
            </a:r>
            <a:r>
              <a:rPr lang="en-US" dirty="0"/>
              <a:t>Discussion </a:t>
            </a:r>
            <a:r>
              <a:rPr lang="en-US" dirty="0" smtClean="0"/>
              <a:t>– Practice Coaching Sessions</a:t>
            </a:r>
          </a:p>
          <a:p>
            <a:pPr>
              <a:lnSpc>
                <a:spcPct val="100000"/>
              </a:lnSpc>
            </a:pPr>
            <a:r>
              <a:rPr lang="en-US" dirty="0" smtClean="0"/>
              <a:t> Q&amp;A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DE0D94-6977-4E9C-A2DC-2559759A5F5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2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61317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DE0D94-6977-4E9C-A2DC-2559759A5F5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3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Performance Cycle</a:t>
            </a:r>
            <a:endParaRPr lang="en-US" dirty="0"/>
          </a:p>
        </p:txBody>
      </p:sp>
      <p:grpSp>
        <p:nvGrpSpPr>
          <p:cNvPr id="3" name="Group 2"/>
          <p:cNvGrpSpPr/>
          <p:nvPr/>
        </p:nvGrpSpPr>
        <p:grpSpPr>
          <a:xfrm>
            <a:off x="2913063" y="1419225"/>
            <a:ext cx="4124325" cy="4389438"/>
            <a:chOff x="2913063" y="1419225"/>
            <a:chExt cx="4124325" cy="4389438"/>
          </a:xfrm>
        </p:grpSpPr>
        <p:sp>
          <p:nvSpPr>
            <p:cNvPr id="6" name="AutoShape 38"/>
            <p:cNvSpPr>
              <a:spLocks noChangeAspect="1" noChangeArrowheads="1" noTextEdit="1"/>
            </p:cNvSpPr>
            <p:nvPr/>
          </p:nvSpPr>
          <p:spPr bwMode="auto">
            <a:xfrm>
              <a:off x="2913063" y="1419225"/>
              <a:ext cx="4113212" cy="43783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40"/>
            <p:cNvSpPr>
              <a:spLocks/>
            </p:cNvSpPr>
            <p:nvPr/>
          </p:nvSpPr>
          <p:spPr bwMode="auto">
            <a:xfrm>
              <a:off x="3392488" y="1419225"/>
              <a:ext cx="3600450" cy="1763713"/>
            </a:xfrm>
            <a:custGeom>
              <a:avLst/>
              <a:gdLst>
                <a:gd name="T0" fmla="*/ 0 w 2268"/>
                <a:gd name="T1" fmla="*/ 479 h 1111"/>
                <a:gd name="T2" fmla="*/ 62 w 2268"/>
                <a:gd name="T3" fmla="*/ 396 h 1111"/>
                <a:gd name="T4" fmla="*/ 145 w 2268"/>
                <a:gd name="T5" fmla="*/ 316 h 1111"/>
                <a:gd name="T6" fmla="*/ 245 w 2268"/>
                <a:gd name="T7" fmla="*/ 241 h 1111"/>
                <a:gd name="T8" fmla="*/ 360 w 2268"/>
                <a:gd name="T9" fmla="*/ 170 h 1111"/>
                <a:gd name="T10" fmla="*/ 488 w 2268"/>
                <a:gd name="T11" fmla="*/ 110 h 1111"/>
                <a:gd name="T12" fmla="*/ 628 w 2268"/>
                <a:gd name="T13" fmla="*/ 62 h 1111"/>
                <a:gd name="T14" fmla="*/ 775 w 2268"/>
                <a:gd name="T15" fmla="*/ 25 h 1111"/>
                <a:gd name="T16" fmla="*/ 928 w 2268"/>
                <a:gd name="T17" fmla="*/ 5 h 1111"/>
                <a:gd name="T18" fmla="*/ 1086 w 2268"/>
                <a:gd name="T19" fmla="*/ 2 h 1111"/>
                <a:gd name="T20" fmla="*/ 1247 w 2268"/>
                <a:gd name="T21" fmla="*/ 18 h 1111"/>
                <a:gd name="T22" fmla="*/ 1327 w 2268"/>
                <a:gd name="T23" fmla="*/ 34 h 1111"/>
                <a:gd name="T24" fmla="*/ 1407 w 2268"/>
                <a:gd name="T25" fmla="*/ 57 h 1111"/>
                <a:gd name="T26" fmla="*/ 1487 w 2268"/>
                <a:gd name="T27" fmla="*/ 85 h 1111"/>
                <a:gd name="T28" fmla="*/ 1565 w 2268"/>
                <a:gd name="T29" fmla="*/ 121 h 1111"/>
                <a:gd name="T30" fmla="*/ 1643 w 2268"/>
                <a:gd name="T31" fmla="*/ 163 h 1111"/>
                <a:gd name="T32" fmla="*/ 1718 w 2268"/>
                <a:gd name="T33" fmla="*/ 211 h 1111"/>
                <a:gd name="T34" fmla="*/ 1792 w 2268"/>
                <a:gd name="T35" fmla="*/ 266 h 1111"/>
                <a:gd name="T36" fmla="*/ 1865 w 2268"/>
                <a:gd name="T37" fmla="*/ 328 h 1111"/>
                <a:gd name="T38" fmla="*/ 1936 w 2268"/>
                <a:gd name="T39" fmla="*/ 399 h 1111"/>
                <a:gd name="T40" fmla="*/ 2003 w 2268"/>
                <a:gd name="T41" fmla="*/ 476 h 1111"/>
                <a:gd name="T42" fmla="*/ 2069 w 2268"/>
                <a:gd name="T43" fmla="*/ 564 h 1111"/>
                <a:gd name="T44" fmla="*/ 2131 w 2268"/>
                <a:gd name="T45" fmla="*/ 657 h 1111"/>
                <a:gd name="T46" fmla="*/ 1970 w 2268"/>
                <a:gd name="T47" fmla="*/ 1106 h 1111"/>
                <a:gd name="T48" fmla="*/ 1421 w 2268"/>
                <a:gd name="T49" fmla="*/ 1065 h 1111"/>
                <a:gd name="T50" fmla="*/ 1402 w 2268"/>
                <a:gd name="T51" fmla="*/ 1033 h 1111"/>
                <a:gd name="T52" fmla="*/ 1347 w 2268"/>
                <a:gd name="T53" fmla="*/ 967 h 1111"/>
                <a:gd name="T54" fmla="*/ 1274 w 2268"/>
                <a:gd name="T55" fmla="*/ 905 h 1111"/>
                <a:gd name="T56" fmla="*/ 1185 w 2268"/>
                <a:gd name="T57" fmla="*/ 857 h 1111"/>
                <a:gd name="T58" fmla="*/ 1111 w 2268"/>
                <a:gd name="T59" fmla="*/ 829 h 1111"/>
                <a:gd name="T60" fmla="*/ 1059 w 2268"/>
                <a:gd name="T61" fmla="*/ 818 h 1111"/>
                <a:gd name="T62" fmla="*/ 1004 w 2268"/>
                <a:gd name="T63" fmla="*/ 813 h 1111"/>
                <a:gd name="T64" fmla="*/ 949 w 2268"/>
                <a:gd name="T65" fmla="*/ 816 h 1111"/>
                <a:gd name="T66" fmla="*/ 894 w 2268"/>
                <a:gd name="T67" fmla="*/ 825 h 1111"/>
                <a:gd name="T68" fmla="*/ 839 w 2268"/>
                <a:gd name="T69" fmla="*/ 843 h 1111"/>
                <a:gd name="T70" fmla="*/ 784 w 2268"/>
                <a:gd name="T71" fmla="*/ 868 h 1111"/>
                <a:gd name="T72" fmla="*/ 729 w 2268"/>
                <a:gd name="T73" fmla="*/ 905 h 1111"/>
                <a:gd name="T74" fmla="*/ 459 w 2268"/>
                <a:gd name="T75" fmla="*/ 483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68" h="1111">
                  <a:moveTo>
                    <a:pt x="0" y="479"/>
                  </a:moveTo>
                  <a:lnTo>
                    <a:pt x="0" y="479"/>
                  </a:lnTo>
                  <a:lnTo>
                    <a:pt x="30" y="438"/>
                  </a:lnTo>
                  <a:lnTo>
                    <a:pt x="62" y="396"/>
                  </a:lnTo>
                  <a:lnTo>
                    <a:pt x="101" y="355"/>
                  </a:lnTo>
                  <a:lnTo>
                    <a:pt x="145" y="316"/>
                  </a:lnTo>
                  <a:lnTo>
                    <a:pt x="193" y="277"/>
                  </a:lnTo>
                  <a:lnTo>
                    <a:pt x="245" y="241"/>
                  </a:lnTo>
                  <a:lnTo>
                    <a:pt x="300" y="204"/>
                  </a:lnTo>
                  <a:lnTo>
                    <a:pt x="360" y="170"/>
                  </a:lnTo>
                  <a:lnTo>
                    <a:pt x="422" y="140"/>
                  </a:lnTo>
                  <a:lnTo>
                    <a:pt x="488" y="110"/>
                  </a:lnTo>
                  <a:lnTo>
                    <a:pt x="557" y="85"/>
                  </a:lnTo>
                  <a:lnTo>
                    <a:pt x="628" y="62"/>
                  </a:lnTo>
                  <a:lnTo>
                    <a:pt x="699" y="41"/>
                  </a:lnTo>
                  <a:lnTo>
                    <a:pt x="775" y="25"/>
                  </a:lnTo>
                  <a:lnTo>
                    <a:pt x="850" y="14"/>
                  </a:lnTo>
                  <a:lnTo>
                    <a:pt x="928" y="5"/>
                  </a:lnTo>
                  <a:lnTo>
                    <a:pt x="1006" y="0"/>
                  </a:lnTo>
                  <a:lnTo>
                    <a:pt x="1086" y="2"/>
                  </a:lnTo>
                  <a:lnTo>
                    <a:pt x="1166" y="7"/>
                  </a:lnTo>
                  <a:lnTo>
                    <a:pt x="1247" y="18"/>
                  </a:lnTo>
                  <a:lnTo>
                    <a:pt x="1288" y="25"/>
                  </a:lnTo>
                  <a:lnTo>
                    <a:pt x="1327" y="34"/>
                  </a:lnTo>
                  <a:lnTo>
                    <a:pt x="1366" y="46"/>
                  </a:lnTo>
                  <a:lnTo>
                    <a:pt x="1407" y="57"/>
                  </a:lnTo>
                  <a:lnTo>
                    <a:pt x="1446" y="71"/>
                  </a:lnTo>
                  <a:lnTo>
                    <a:pt x="1487" y="85"/>
                  </a:lnTo>
                  <a:lnTo>
                    <a:pt x="1526" y="103"/>
                  </a:lnTo>
                  <a:lnTo>
                    <a:pt x="1565" y="121"/>
                  </a:lnTo>
                  <a:lnTo>
                    <a:pt x="1604" y="140"/>
                  </a:lnTo>
                  <a:lnTo>
                    <a:pt x="1643" y="163"/>
                  </a:lnTo>
                  <a:lnTo>
                    <a:pt x="1680" y="186"/>
                  </a:lnTo>
                  <a:lnTo>
                    <a:pt x="1718" y="211"/>
                  </a:lnTo>
                  <a:lnTo>
                    <a:pt x="1755" y="236"/>
                  </a:lnTo>
                  <a:lnTo>
                    <a:pt x="1792" y="266"/>
                  </a:lnTo>
                  <a:lnTo>
                    <a:pt x="1828" y="296"/>
                  </a:lnTo>
                  <a:lnTo>
                    <a:pt x="1865" y="328"/>
                  </a:lnTo>
                  <a:lnTo>
                    <a:pt x="1902" y="362"/>
                  </a:lnTo>
                  <a:lnTo>
                    <a:pt x="1936" y="399"/>
                  </a:lnTo>
                  <a:lnTo>
                    <a:pt x="1970" y="435"/>
                  </a:lnTo>
                  <a:lnTo>
                    <a:pt x="2003" y="476"/>
                  </a:lnTo>
                  <a:lnTo>
                    <a:pt x="2037" y="518"/>
                  </a:lnTo>
                  <a:lnTo>
                    <a:pt x="2069" y="564"/>
                  </a:lnTo>
                  <a:lnTo>
                    <a:pt x="2101" y="609"/>
                  </a:lnTo>
                  <a:lnTo>
                    <a:pt x="2131" y="657"/>
                  </a:lnTo>
                  <a:lnTo>
                    <a:pt x="2268" y="566"/>
                  </a:lnTo>
                  <a:lnTo>
                    <a:pt x="1970" y="1106"/>
                  </a:lnTo>
                  <a:lnTo>
                    <a:pt x="1334" y="1111"/>
                  </a:lnTo>
                  <a:lnTo>
                    <a:pt x="1421" y="1065"/>
                  </a:lnTo>
                  <a:lnTo>
                    <a:pt x="1421" y="1065"/>
                  </a:lnTo>
                  <a:lnTo>
                    <a:pt x="1402" y="1033"/>
                  </a:lnTo>
                  <a:lnTo>
                    <a:pt x="1377" y="999"/>
                  </a:lnTo>
                  <a:lnTo>
                    <a:pt x="1347" y="967"/>
                  </a:lnTo>
                  <a:lnTo>
                    <a:pt x="1313" y="935"/>
                  </a:lnTo>
                  <a:lnTo>
                    <a:pt x="1274" y="905"/>
                  </a:lnTo>
                  <a:lnTo>
                    <a:pt x="1233" y="880"/>
                  </a:lnTo>
                  <a:lnTo>
                    <a:pt x="1185" y="857"/>
                  </a:lnTo>
                  <a:lnTo>
                    <a:pt x="1137" y="836"/>
                  </a:lnTo>
                  <a:lnTo>
                    <a:pt x="1111" y="829"/>
                  </a:lnTo>
                  <a:lnTo>
                    <a:pt x="1086" y="822"/>
                  </a:lnTo>
                  <a:lnTo>
                    <a:pt x="1059" y="818"/>
                  </a:lnTo>
                  <a:lnTo>
                    <a:pt x="1031" y="816"/>
                  </a:lnTo>
                  <a:lnTo>
                    <a:pt x="1004" y="813"/>
                  </a:lnTo>
                  <a:lnTo>
                    <a:pt x="979" y="813"/>
                  </a:lnTo>
                  <a:lnTo>
                    <a:pt x="949" y="816"/>
                  </a:lnTo>
                  <a:lnTo>
                    <a:pt x="921" y="818"/>
                  </a:lnTo>
                  <a:lnTo>
                    <a:pt x="894" y="825"/>
                  </a:lnTo>
                  <a:lnTo>
                    <a:pt x="866" y="832"/>
                  </a:lnTo>
                  <a:lnTo>
                    <a:pt x="839" y="843"/>
                  </a:lnTo>
                  <a:lnTo>
                    <a:pt x="811" y="854"/>
                  </a:lnTo>
                  <a:lnTo>
                    <a:pt x="784" y="868"/>
                  </a:lnTo>
                  <a:lnTo>
                    <a:pt x="756" y="887"/>
                  </a:lnTo>
                  <a:lnTo>
                    <a:pt x="729" y="905"/>
                  </a:lnTo>
                  <a:lnTo>
                    <a:pt x="701" y="928"/>
                  </a:lnTo>
                  <a:lnTo>
                    <a:pt x="459" y="483"/>
                  </a:lnTo>
                  <a:lnTo>
                    <a:pt x="0" y="47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41"/>
            <p:cNvSpPr>
              <a:spLocks/>
            </p:cNvSpPr>
            <p:nvPr/>
          </p:nvSpPr>
          <p:spPr bwMode="auto">
            <a:xfrm>
              <a:off x="3392488" y="1419225"/>
              <a:ext cx="3600450" cy="1763713"/>
            </a:xfrm>
            <a:custGeom>
              <a:avLst/>
              <a:gdLst>
                <a:gd name="T0" fmla="*/ 0 w 2268"/>
                <a:gd name="T1" fmla="*/ 479 h 1111"/>
                <a:gd name="T2" fmla="*/ 62 w 2268"/>
                <a:gd name="T3" fmla="*/ 396 h 1111"/>
                <a:gd name="T4" fmla="*/ 145 w 2268"/>
                <a:gd name="T5" fmla="*/ 316 h 1111"/>
                <a:gd name="T6" fmla="*/ 245 w 2268"/>
                <a:gd name="T7" fmla="*/ 241 h 1111"/>
                <a:gd name="T8" fmla="*/ 360 w 2268"/>
                <a:gd name="T9" fmla="*/ 170 h 1111"/>
                <a:gd name="T10" fmla="*/ 488 w 2268"/>
                <a:gd name="T11" fmla="*/ 110 h 1111"/>
                <a:gd name="T12" fmla="*/ 628 w 2268"/>
                <a:gd name="T13" fmla="*/ 62 h 1111"/>
                <a:gd name="T14" fmla="*/ 775 w 2268"/>
                <a:gd name="T15" fmla="*/ 25 h 1111"/>
                <a:gd name="T16" fmla="*/ 928 w 2268"/>
                <a:gd name="T17" fmla="*/ 5 h 1111"/>
                <a:gd name="T18" fmla="*/ 1086 w 2268"/>
                <a:gd name="T19" fmla="*/ 2 h 1111"/>
                <a:gd name="T20" fmla="*/ 1247 w 2268"/>
                <a:gd name="T21" fmla="*/ 18 h 1111"/>
                <a:gd name="T22" fmla="*/ 1327 w 2268"/>
                <a:gd name="T23" fmla="*/ 34 h 1111"/>
                <a:gd name="T24" fmla="*/ 1407 w 2268"/>
                <a:gd name="T25" fmla="*/ 57 h 1111"/>
                <a:gd name="T26" fmla="*/ 1487 w 2268"/>
                <a:gd name="T27" fmla="*/ 85 h 1111"/>
                <a:gd name="T28" fmla="*/ 1565 w 2268"/>
                <a:gd name="T29" fmla="*/ 121 h 1111"/>
                <a:gd name="T30" fmla="*/ 1643 w 2268"/>
                <a:gd name="T31" fmla="*/ 163 h 1111"/>
                <a:gd name="T32" fmla="*/ 1718 w 2268"/>
                <a:gd name="T33" fmla="*/ 211 h 1111"/>
                <a:gd name="T34" fmla="*/ 1792 w 2268"/>
                <a:gd name="T35" fmla="*/ 266 h 1111"/>
                <a:gd name="T36" fmla="*/ 1865 w 2268"/>
                <a:gd name="T37" fmla="*/ 328 h 1111"/>
                <a:gd name="T38" fmla="*/ 1936 w 2268"/>
                <a:gd name="T39" fmla="*/ 399 h 1111"/>
                <a:gd name="T40" fmla="*/ 2003 w 2268"/>
                <a:gd name="T41" fmla="*/ 476 h 1111"/>
                <a:gd name="T42" fmla="*/ 2069 w 2268"/>
                <a:gd name="T43" fmla="*/ 564 h 1111"/>
                <a:gd name="T44" fmla="*/ 2131 w 2268"/>
                <a:gd name="T45" fmla="*/ 657 h 1111"/>
                <a:gd name="T46" fmla="*/ 1970 w 2268"/>
                <a:gd name="T47" fmla="*/ 1106 h 1111"/>
                <a:gd name="T48" fmla="*/ 1421 w 2268"/>
                <a:gd name="T49" fmla="*/ 1065 h 1111"/>
                <a:gd name="T50" fmla="*/ 1402 w 2268"/>
                <a:gd name="T51" fmla="*/ 1033 h 1111"/>
                <a:gd name="T52" fmla="*/ 1347 w 2268"/>
                <a:gd name="T53" fmla="*/ 967 h 1111"/>
                <a:gd name="T54" fmla="*/ 1274 w 2268"/>
                <a:gd name="T55" fmla="*/ 905 h 1111"/>
                <a:gd name="T56" fmla="*/ 1185 w 2268"/>
                <a:gd name="T57" fmla="*/ 857 h 1111"/>
                <a:gd name="T58" fmla="*/ 1111 w 2268"/>
                <a:gd name="T59" fmla="*/ 829 h 1111"/>
                <a:gd name="T60" fmla="*/ 1059 w 2268"/>
                <a:gd name="T61" fmla="*/ 818 h 1111"/>
                <a:gd name="T62" fmla="*/ 1004 w 2268"/>
                <a:gd name="T63" fmla="*/ 813 h 1111"/>
                <a:gd name="T64" fmla="*/ 949 w 2268"/>
                <a:gd name="T65" fmla="*/ 816 h 1111"/>
                <a:gd name="T66" fmla="*/ 894 w 2268"/>
                <a:gd name="T67" fmla="*/ 825 h 1111"/>
                <a:gd name="T68" fmla="*/ 839 w 2268"/>
                <a:gd name="T69" fmla="*/ 843 h 1111"/>
                <a:gd name="T70" fmla="*/ 784 w 2268"/>
                <a:gd name="T71" fmla="*/ 868 h 1111"/>
                <a:gd name="T72" fmla="*/ 729 w 2268"/>
                <a:gd name="T73" fmla="*/ 905 h 1111"/>
                <a:gd name="T74" fmla="*/ 459 w 2268"/>
                <a:gd name="T75" fmla="*/ 483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68" h="1111">
                  <a:moveTo>
                    <a:pt x="0" y="479"/>
                  </a:moveTo>
                  <a:lnTo>
                    <a:pt x="0" y="479"/>
                  </a:lnTo>
                  <a:lnTo>
                    <a:pt x="30" y="438"/>
                  </a:lnTo>
                  <a:lnTo>
                    <a:pt x="62" y="396"/>
                  </a:lnTo>
                  <a:lnTo>
                    <a:pt x="101" y="355"/>
                  </a:lnTo>
                  <a:lnTo>
                    <a:pt x="145" y="316"/>
                  </a:lnTo>
                  <a:lnTo>
                    <a:pt x="193" y="277"/>
                  </a:lnTo>
                  <a:lnTo>
                    <a:pt x="245" y="241"/>
                  </a:lnTo>
                  <a:lnTo>
                    <a:pt x="300" y="204"/>
                  </a:lnTo>
                  <a:lnTo>
                    <a:pt x="360" y="170"/>
                  </a:lnTo>
                  <a:lnTo>
                    <a:pt x="422" y="140"/>
                  </a:lnTo>
                  <a:lnTo>
                    <a:pt x="488" y="110"/>
                  </a:lnTo>
                  <a:lnTo>
                    <a:pt x="557" y="85"/>
                  </a:lnTo>
                  <a:lnTo>
                    <a:pt x="628" y="62"/>
                  </a:lnTo>
                  <a:lnTo>
                    <a:pt x="699" y="41"/>
                  </a:lnTo>
                  <a:lnTo>
                    <a:pt x="775" y="25"/>
                  </a:lnTo>
                  <a:lnTo>
                    <a:pt x="850" y="14"/>
                  </a:lnTo>
                  <a:lnTo>
                    <a:pt x="928" y="5"/>
                  </a:lnTo>
                  <a:lnTo>
                    <a:pt x="1006" y="0"/>
                  </a:lnTo>
                  <a:lnTo>
                    <a:pt x="1086" y="2"/>
                  </a:lnTo>
                  <a:lnTo>
                    <a:pt x="1166" y="7"/>
                  </a:lnTo>
                  <a:lnTo>
                    <a:pt x="1247" y="18"/>
                  </a:lnTo>
                  <a:lnTo>
                    <a:pt x="1288" y="25"/>
                  </a:lnTo>
                  <a:lnTo>
                    <a:pt x="1327" y="34"/>
                  </a:lnTo>
                  <a:lnTo>
                    <a:pt x="1366" y="46"/>
                  </a:lnTo>
                  <a:lnTo>
                    <a:pt x="1407" y="57"/>
                  </a:lnTo>
                  <a:lnTo>
                    <a:pt x="1446" y="71"/>
                  </a:lnTo>
                  <a:lnTo>
                    <a:pt x="1487" y="85"/>
                  </a:lnTo>
                  <a:lnTo>
                    <a:pt x="1526" y="103"/>
                  </a:lnTo>
                  <a:lnTo>
                    <a:pt x="1565" y="121"/>
                  </a:lnTo>
                  <a:lnTo>
                    <a:pt x="1604" y="140"/>
                  </a:lnTo>
                  <a:lnTo>
                    <a:pt x="1643" y="163"/>
                  </a:lnTo>
                  <a:lnTo>
                    <a:pt x="1680" y="186"/>
                  </a:lnTo>
                  <a:lnTo>
                    <a:pt x="1718" y="211"/>
                  </a:lnTo>
                  <a:lnTo>
                    <a:pt x="1755" y="236"/>
                  </a:lnTo>
                  <a:lnTo>
                    <a:pt x="1792" y="266"/>
                  </a:lnTo>
                  <a:lnTo>
                    <a:pt x="1828" y="296"/>
                  </a:lnTo>
                  <a:lnTo>
                    <a:pt x="1865" y="328"/>
                  </a:lnTo>
                  <a:lnTo>
                    <a:pt x="1902" y="362"/>
                  </a:lnTo>
                  <a:lnTo>
                    <a:pt x="1936" y="399"/>
                  </a:lnTo>
                  <a:lnTo>
                    <a:pt x="1970" y="435"/>
                  </a:lnTo>
                  <a:lnTo>
                    <a:pt x="2003" y="476"/>
                  </a:lnTo>
                  <a:lnTo>
                    <a:pt x="2037" y="518"/>
                  </a:lnTo>
                  <a:lnTo>
                    <a:pt x="2069" y="564"/>
                  </a:lnTo>
                  <a:lnTo>
                    <a:pt x="2101" y="609"/>
                  </a:lnTo>
                  <a:lnTo>
                    <a:pt x="2131" y="657"/>
                  </a:lnTo>
                  <a:lnTo>
                    <a:pt x="2268" y="566"/>
                  </a:lnTo>
                  <a:lnTo>
                    <a:pt x="1970" y="1106"/>
                  </a:lnTo>
                  <a:lnTo>
                    <a:pt x="1334" y="1111"/>
                  </a:lnTo>
                  <a:lnTo>
                    <a:pt x="1421" y="1065"/>
                  </a:lnTo>
                  <a:lnTo>
                    <a:pt x="1421" y="1065"/>
                  </a:lnTo>
                  <a:lnTo>
                    <a:pt x="1402" y="1033"/>
                  </a:lnTo>
                  <a:lnTo>
                    <a:pt x="1377" y="999"/>
                  </a:lnTo>
                  <a:lnTo>
                    <a:pt x="1347" y="967"/>
                  </a:lnTo>
                  <a:lnTo>
                    <a:pt x="1313" y="935"/>
                  </a:lnTo>
                  <a:lnTo>
                    <a:pt x="1274" y="905"/>
                  </a:lnTo>
                  <a:lnTo>
                    <a:pt x="1233" y="880"/>
                  </a:lnTo>
                  <a:lnTo>
                    <a:pt x="1185" y="857"/>
                  </a:lnTo>
                  <a:lnTo>
                    <a:pt x="1137" y="836"/>
                  </a:lnTo>
                  <a:lnTo>
                    <a:pt x="1111" y="829"/>
                  </a:lnTo>
                  <a:lnTo>
                    <a:pt x="1086" y="822"/>
                  </a:lnTo>
                  <a:lnTo>
                    <a:pt x="1059" y="818"/>
                  </a:lnTo>
                  <a:lnTo>
                    <a:pt x="1031" y="816"/>
                  </a:lnTo>
                  <a:lnTo>
                    <a:pt x="1004" y="813"/>
                  </a:lnTo>
                  <a:lnTo>
                    <a:pt x="979" y="813"/>
                  </a:lnTo>
                  <a:lnTo>
                    <a:pt x="949" y="816"/>
                  </a:lnTo>
                  <a:lnTo>
                    <a:pt x="921" y="818"/>
                  </a:lnTo>
                  <a:lnTo>
                    <a:pt x="894" y="825"/>
                  </a:lnTo>
                  <a:lnTo>
                    <a:pt x="866" y="832"/>
                  </a:lnTo>
                  <a:lnTo>
                    <a:pt x="839" y="843"/>
                  </a:lnTo>
                  <a:lnTo>
                    <a:pt x="811" y="854"/>
                  </a:lnTo>
                  <a:lnTo>
                    <a:pt x="784" y="868"/>
                  </a:lnTo>
                  <a:lnTo>
                    <a:pt x="756" y="887"/>
                  </a:lnTo>
                  <a:lnTo>
                    <a:pt x="729" y="905"/>
                  </a:lnTo>
                  <a:lnTo>
                    <a:pt x="701" y="928"/>
                  </a:lnTo>
                  <a:lnTo>
                    <a:pt x="459" y="483"/>
                  </a:lnTo>
                  <a:lnTo>
                    <a:pt x="0" y="4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2"/>
            <p:cNvSpPr>
              <a:spLocks/>
            </p:cNvSpPr>
            <p:nvPr/>
          </p:nvSpPr>
          <p:spPr bwMode="auto">
            <a:xfrm>
              <a:off x="4484688" y="2746375"/>
              <a:ext cx="2552700" cy="3062288"/>
            </a:xfrm>
            <a:custGeom>
              <a:avLst/>
              <a:gdLst>
                <a:gd name="T0" fmla="*/ 1518 w 1608"/>
                <a:gd name="T1" fmla="*/ 0 h 1929"/>
                <a:gd name="T2" fmla="*/ 1557 w 1608"/>
                <a:gd name="T3" fmla="*/ 94 h 1929"/>
                <a:gd name="T4" fmla="*/ 1587 w 1608"/>
                <a:gd name="T5" fmla="*/ 206 h 1929"/>
                <a:gd name="T6" fmla="*/ 1605 w 1608"/>
                <a:gd name="T7" fmla="*/ 330 h 1929"/>
                <a:gd name="T8" fmla="*/ 1608 w 1608"/>
                <a:gd name="T9" fmla="*/ 465 h 1929"/>
                <a:gd name="T10" fmla="*/ 1596 w 1608"/>
                <a:gd name="T11" fmla="*/ 605 h 1929"/>
                <a:gd name="T12" fmla="*/ 1571 w 1608"/>
                <a:gd name="T13" fmla="*/ 752 h 1929"/>
                <a:gd name="T14" fmla="*/ 1530 w 1608"/>
                <a:gd name="T15" fmla="*/ 896 h 1929"/>
                <a:gd name="T16" fmla="*/ 1473 w 1608"/>
                <a:gd name="T17" fmla="*/ 1040 h 1929"/>
                <a:gd name="T18" fmla="*/ 1397 w 1608"/>
                <a:gd name="T19" fmla="*/ 1180 h 1929"/>
                <a:gd name="T20" fmla="*/ 1303 w 1608"/>
                <a:gd name="T21" fmla="*/ 1310 h 1929"/>
                <a:gd name="T22" fmla="*/ 1248 w 1608"/>
                <a:gd name="T23" fmla="*/ 1372 h 1929"/>
                <a:gd name="T24" fmla="*/ 1191 w 1608"/>
                <a:gd name="T25" fmla="*/ 1430 h 1929"/>
                <a:gd name="T26" fmla="*/ 1127 w 1608"/>
                <a:gd name="T27" fmla="*/ 1485 h 1929"/>
                <a:gd name="T28" fmla="*/ 1058 w 1608"/>
                <a:gd name="T29" fmla="*/ 1537 h 1929"/>
                <a:gd name="T30" fmla="*/ 982 w 1608"/>
                <a:gd name="T31" fmla="*/ 1583 h 1929"/>
                <a:gd name="T32" fmla="*/ 904 w 1608"/>
                <a:gd name="T33" fmla="*/ 1627 h 1929"/>
                <a:gd name="T34" fmla="*/ 820 w 1608"/>
                <a:gd name="T35" fmla="*/ 1663 h 1929"/>
                <a:gd name="T36" fmla="*/ 728 w 1608"/>
                <a:gd name="T37" fmla="*/ 1695 h 1929"/>
                <a:gd name="T38" fmla="*/ 632 w 1608"/>
                <a:gd name="T39" fmla="*/ 1723 h 1929"/>
                <a:gd name="T40" fmla="*/ 531 w 1608"/>
                <a:gd name="T41" fmla="*/ 1743 h 1929"/>
                <a:gd name="T42" fmla="*/ 423 w 1608"/>
                <a:gd name="T43" fmla="*/ 1757 h 1929"/>
                <a:gd name="T44" fmla="*/ 311 w 1608"/>
                <a:gd name="T45" fmla="*/ 1764 h 1929"/>
                <a:gd name="T46" fmla="*/ 0 w 1608"/>
                <a:gd name="T47" fmla="*/ 1402 h 1929"/>
                <a:gd name="T48" fmla="*/ 307 w 1608"/>
                <a:gd name="T49" fmla="*/ 946 h 1929"/>
                <a:gd name="T50" fmla="*/ 343 w 1608"/>
                <a:gd name="T51" fmla="*/ 946 h 1929"/>
                <a:gd name="T52" fmla="*/ 428 w 1608"/>
                <a:gd name="T53" fmla="*/ 930 h 1929"/>
                <a:gd name="T54" fmla="*/ 517 w 1608"/>
                <a:gd name="T55" fmla="*/ 898 h 1929"/>
                <a:gd name="T56" fmla="*/ 604 w 1608"/>
                <a:gd name="T57" fmla="*/ 845 h 1929"/>
                <a:gd name="T58" fmla="*/ 664 w 1608"/>
                <a:gd name="T59" fmla="*/ 793 h 1929"/>
                <a:gd name="T60" fmla="*/ 701 w 1608"/>
                <a:gd name="T61" fmla="*/ 754 h 1929"/>
                <a:gd name="T62" fmla="*/ 730 w 1608"/>
                <a:gd name="T63" fmla="*/ 708 h 1929"/>
                <a:gd name="T64" fmla="*/ 756 w 1608"/>
                <a:gd name="T65" fmla="*/ 660 h 1929"/>
                <a:gd name="T66" fmla="*/ 776 w 1608"/>
                <a:gd name="T67" fmla="*/ 607 h 1929"/>
                <a:gd name="T68" fmla="*/ 788 w 1608"/>
                <a:gd name="T69" fmla="*/ 550 h 1929"/>
                <a:gd name="T70" fmla="*/ 792 w 1608"/>
                <a:gd name="T71" fmla="*/ 488 h 1929"/>
                <a:gd name="T72" fmla="*/ 788 w 1608"/>
                <a:gd name="T73" fmla="*/ 422 h 1929"/>
                <a:gd name="T74" fmla="*/ 1287 w 1608"/>
                <a:gd name="T75" fmla="*/ 396 h 1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08" h="1929">
                  <a:moveTo>
                    <a:pt x="1518" y="0"/>
                  </a:moveTo>
                  <a:lnTo>
                    <a:pt x="1518" y="0"/>
                  </a:lnTo>
                  <a:lnTo>
                    <a:pt x="1539" y="46"/>
                  </a:lnTo>
                  <a:lnTo>
                    <a:pt x="1557" y="94"/>
                  </a:lnTo>
                  <a:lnTo>
                    <a:pt x="1573" y="149"/>
                  </a:lnTo>
                  <a:lnTo>
                    <a:pt x="1587" y="206"/>
                  </a:lnTo>
                  <a:lnTo>
                    <a:pt x="1599" y="268"/>
                  </a:lnTo>
                  <a:lnTo>
                    <a:pt x="1605" y="330"/>
                  </a:lnTo>
                  <a:lnTo>
                    <a:pt x="1608" y="396"/>
                  </a:lnTo>
                  <a:lnTo>
                    <a:pt x="1608" y="465"/>
                  </a:lnTo>
                  <a:lnTo>
                    <a:pt x="1605" y="534"/>
                  </a:lnTo>
                  <a:lnTo>
                    <a:pt x="1596" y="605"/>
                  </a:lnTo>
                  <a:lnTo>
                    <a:pt x="1587" y="678"/>
                  </a:lnTo>
                  <a:lnTo>
                    <a:pt x="1571" y="752"/>
                  </a:lnTo>
                  <a:lnTo>
                    <a:pt x="1553" y="823"/>
                  </a:lnTo>
                  <a:lnTo>
                    <a:pt x="1530" y="896"/>
                  </a:lnTo>
                  <a:lnTo>
                    <a:pt x="1502" y="969"/>
                  </a:lnTo>
                  <a:lnTo>
                    <a:pt x="1473" y="1040"/>
                  </a:lnTo>
                  <a:lnTo>
                    <a:pt x="1436" y="1111"/>
                  </a:lnTo>
                  <a:lnTo>
                    <a:pt x="1397" y="1180"/>
                  </a:lnTo>
                  <a:lnTo>
                    <a:pt x="1351" y="1246"/>
                  </a:lnTo>
                  <a:lnTo>
                    <a:pt x="1303" y="1310"/>
                  </a:lnTo>
                  <a:lnTo>
                    <a:pt x="1276" y="1343"/>
                  </a:lnTo>
                  <a:lnTo>
                    <a:pt x="1248" y="1372"/>
                  </a:lnTo>
                  <a:lnTo>
                    <a:pt x="1221" y="1402"/>
                  </a:lnTo>
                  <a:lnTo>
                    <a:pt x="1191" y="1430"/>
                  </a:lnTo>
                  <a:lnTo>
                    <a:pt x="1159" y="1459"/>
                  </a:lnTo>
                  <a:lnTo>
                    <a:pt x="1127" y="1485"/>
                  </a:lnTo>
                  <a:lnTo>
                    <a:pt x="1092" y="1512"/>
                  </a:lnTo>
                  <a:lnTo>
                    <a:pt x="1058" y="1537"/>
                  </a:lnTo>
                  <a:lnTo>
                    <a:pt x="1021" y="1560"/>
                  </a:lnTo>
                  <a:lnTo>
                    <a:pt x="982" y="1583"/>
                  </a:lnTo>
                  <a:lnTo>
                    <a:pt x="943" y="1606"/>
                  </a:lnTo>
                  <a:lnTo>
                    <a:pt x="904" y="1627"/>
                  </a:lnTo>
                  <a:lnTo>
                    <a:pt x="861" y="1645"/>
                  </a:lnTo>
                  <a:lnTo>
                    <a:pt x="820" y="1663"/>
                  </a:lnTo>
                  <a:lnTo>
                    <a:pt x="774" y="1682"/>
                  </a:lnTo>
                  <a:lnTo>
                    <a:pt x="728" y="1695"/>
                  </a:lnTo>
                  <a:lnTo>
                    <a:pt x="682" y="1709"/>
                  </a:lnTo>
                  <a:lnTo>
                    <a:pt x="632" y="1723"/>
                  </a:lnTo>
                  <a:lnTo>
                    <a:pt x="581" y="1734"/>
                  </a:lnTo>
                  <a:lnTo>
                    <a:pt x="531" y="1743"/>
                  </a:lnTo>
                  <a:lnTo>
                    <a:pt x="478" y="1750"/>
                  </a:lnTo>
                  <a:lnTo>
                    <a:pt x="423" y="1757"/>
                  </a:lnTo>
                  <a:lnTo>
                    <a:pt x="368" y="1762"/>
                  </a:lnTo>
                  <a:lnTo>
                    <a:pt x="311" y="1764"/>
                  </a:lnTo>
                  <a:lnTo>
                    <a:pt x="323" y="1929"/>
                  </a:lnTo>
                  <a:lnTo>
                    <a:pt x="0" y="1402"/>
                  </a:lnTo>
                  <a:lnTo>
                    <a:pt x="309" y="848"/>
                  </a:lnTo>
                  <a:lnTo>
                    <a:pt x="307" y="946"/>
                  </a:lnTo>
                  <a:lnTo>
                    <a:pt x="307" y="946"/>
                  </a:lnTo>
                  <a:lnTo>
                    <a:pt x="343" y="946"/>
                  </a:lnTo>
                  <a:lnTo>
                    <a:pt x="384" y="942"/>
                  </a:lnTo>
                  <a:lnTo>
                    <a:pt x="428" y="930"/>
                  </a:lnTo>
                  <a:lnTo>
                    <a:pt x="472" y="916"/>
                  </a:lnTo>
                  <a:lnTo>
                    <a:pt x="517" y="898"/>
                  </a:lnTo>
                  <a:lnTo>
                    <a:pt x="561" y="873"/>
                  </a:lnTo>
                  <a:lnTo>
                    <a:pt x="604" y="845"/>
                  </a:lnTo>
                  <a:lnTo>
                    <a:pt x="646" y="811"/>
                  </a:lnTo>
                  <a:lnTo>
                    <a:pt x="664" y="793"/>
                  </a:lnTo>
                  <a:lnTo>
                    <a:pt x="682" y="772"/>
                  </a:lnTo>
                  <a:lnTo>
                    <a:pt x="701" y="754"/>
                  </a:lnTo>
                  <a:lnTo>
                    <a:pt x="717" y="731"/>
                  </a:lnTo>
                  <a:lnTo>
                    <a:pt x="730" y="708"/>
                  </a:lnTo>
                  <a:lnTo>
                    <a:pt x="744" y="685"/>
                  </a:lnTo>
                  <a:lnTo>
                    <a:pt x="756" y="660"/>
                  </a:lnTo>
                  <a:lnTo>
                    <a:pt x="767" y="632"/>
                  </a:lnTo>
                  <a:lnTo>
                    <a:pt x="776" y="607"/>
                  </a:lnTo>
                  <a:lnTo>
                    <a:pt x="783" y="577"/>
                  </a:lnTo>
                  <a:lnTo>
                    <a:pt x="788" y="550"/>
                  </a:lnTo>
                  <a:lnTo>
                    <a:pt x="790" y="518"/>
                  </a:lnTo>
                  <a:lnTo>
                    <a:pt x="792" y="488"/>
                  </a:lnTo>
                  <a:lnTo>
                    <a:pt x="790" y="456"/>
                  </a:lnTo>
                  <a:lnTo>
                    <a:pt x="788" y="422"/>
                  </a:lnTo>
                  <a:lnTo>
                    <a:pt x="781" y="387"/>
                  </a:lnTo>
                  <a:lnTo>
                    <a:pt x="1287" y="396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/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>
              <a:off x="4484688" y="2746375"/>
              <a:ext cx="2552700" cy="3062288"/>
            </a:xfrm>
            <a:custGeom>
              <a:avLst/>
              <a:gdLst>
                <a:gd name="T0" fmla="*/ 1518 w 1608"/>
                <a:gd name="T1" fmla="*/ 0 h 1929"/>
                <a:gd name="T2" fmla="*/ 1557 w 1608"/>
                <a:gd name="T3" fmla="*/ 94 h 1929"/>
                <a:gd name="T4" fmla="*/ 1587 w 1608"/>
                <a:gd name="T5" fmla="*/ 206 h 1929"/>
                <a:gd name="T6" fmla="*/ 1605 w 1608"/>
                <a:gd name="T7" fmla="*/ 330 h 1929"/>
                <a:gd name="T8" fmla="*/ 1608 w 1608"/>
                <a:gd name="T9" fmla="*/ 465 h 1929"/>
                <a:gd name="T10" fmla="*/ 1596 w 1608"/>
                <a:gd name="T11" fmla="*/ 605 h 1929"/>
                <a:gd name="T12" fmla="*/ 1571 w 1608"/>
                <a:gd name="T13" fmla="*/ 752 h 1929"/>
                <a:gd name="T14" fmla="*/ 1530 w 1608"/>
                <a:gd name="T15" fmla="*/ 896 h 1929"/>
                <a:gd name="T16" fmla="*/ 1473 w 1608"/>
                <a:gd name="T17" fmla="*/ 1040 h 1929"/>
                <a:gd name="T18" fmla="*/ 1397 w 1608"/>
                <a:gd name="T19" fmla="*/ 1180 h 1929"/>
                <a:gd name="T20" fmla="*/ 1303 w 1608"/>
                <a:gd name="T21" fmla="*/ 1310 h 1929"/>
                <a:gd name="T22" fmla="*/ 1248 w 1608"/>
                <a:gd name="T23" fmla="*/ 1372 h 1929"/>
                <a:gd name="T24" fmla="*/ 1191 w 1608"/>
                <a:gd name="T25" fmla="*/ 1430 h 1929"/>
                <a:gd name="T26" fmla="*/ 1127 w 1608"/>
                <a:gd name="T27" fmla="*/ 1485 h 1929"/>
                <a:gd name="T28" fmla="*/ 1058 w 1608"/>
                <a:gd name="T29" fmla="*/ 1537 h 1929"/>
                <a:gd name="T30" fmla="*/ 982 w 1608"/>
                <a:gd name="T31" fmla="*/ 1583 h 1929"/>
                <a:gd name="T32" fmla="*/ 904 w 1608"/>
                <a:gd name="T33" fmla="*/ 1627 h 1929"/>
                <a:gd name="T34" fmla="*/ 820 w 1608"/>
                <a:gd name="T35" fmla="*/ 1663 h 1929"/>
                <a:gd name="T36" fmla="*/ 728 w 1608"/>
                <a:gd name="T37" fmla="*/ 1695 h 1929"/>
                <a:gd name="T38" fmla="*/ 632 w 1608"/>
                <a:gd name="T39" fmla="*/ 1723 h 1929"/>
                <a:gd name="T40" fmla="*/ 531 w 1608"/>
                <a:gd name="T41" fmla="*/ 1743 h 1929"/>
                <a:gd name="T42" fmla="*/ 423 w 1608"/>
                <a:gd name="T43" fmla="*/ 1757 h 1929"/>
                <a:gd name="T44" fmla="*/ 311 w 1608"/>
                <a:gd name="T45" fmla="*/ 1764 h 1929"/>
                <a:gd name="T46" fmla="*/ 0 w 1608"/>
                <a:gd name="T47" fmla="*/ 1402 h 1929"/>
                <a:gd name="T48" fmla="*/ 307 w 1608"/>
                <a:gd name="T49" fmla="*/ 946 h 1929"/>
                <a:gd name="T50" fmla="*/ 343 w 1608"/>
                <a:gd name="T51" fmla="*/ 946 h 1929"/>
                <a:gd name="T52" fmla="*/ 428 w 1608"/>
                <a:gd name="T53" fmla="*/ 930 h 1929"/>
                <a:gd name="T54" fmla="*/ 517 w 1608"/>
                <a:gd name="T55" fmla="*/ 898 h 1929"/>
                <a:gd name="T56" fmla="*/ 604 w 1608"/>
                <a:gd name="T57" fmla="*/ 845 h 1929"/>
                <a:gd name="T58" fmla="*/ 664 w 1608"/>
                <a:gd name="T59" fmla="*/ 793 h 1929"/>
                <a:gd name="T60" fmla="*/ 701 w 1608"/>
                <a:gd name="T61" fmla="*/ 754 h 1929"/>
                <a:gd name="T62" fmla="*/ 730 w 1608"/>
                <a:gd name="T63" fmla="*/ 708 h 1929"/>
                <a:gd name="T64" fmla="*/ 756 w 1608"/>
                <a:gd name="T65" fmla="*/ 660 h 1929"/>
                <a:gd name="T66" fmla="*/ 776 w 1608"/>
                <a:gd name="T67" fmla="*/ 607 h 1929"/>
                <a:gd name="T68" fmla="*/ 788 w 1608"/>
                <a:gd name="T69" fmla="*/ 550 h 1929"/>
                <a:gd name="T70" fmla="*/ 792 w 1608"/>
                <a:gd name="T71" fmla="*/ 488 h 1929"/>
                <a:gd name="T72" fmla="*/ 788 w 1608"/>
                <a:gd name="T73" fmla="*/ 422 h 1929"/>
                <a:gd name="T74" fmla="*/ 1287 w 1608"/>
                <a:gd name="T75" fmla="*/ 396 h 1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08" h="1929">
                  <a:moveTo>
                    <a:pt x="1518" y="0"/>
                  </a:moveTo>
                  <a:lnTo>
                    <a:pt x="1518" y="0"/>
                  </a:lnTo>
                  <a:lnTo>
                    <a:pt x="1539" y="46"/>
                  </a:lnTo>
                  <a:lnTo>
                    <a:pt x="1557" y="94"/>
                  </a:lnTo>
                  <a:lnTo>
                    <a:pt x="1573" y="149"/>
                  </a:lnTo>
                  <a:lnTo>
                    <a:pt x="1587" y="206"/>
                  </a:lnTo>
                  <a:lnTo>
                    <a:pt x="1599" y="268"/>
                  </a:lnTo>
                  <a:lnTo>
                    <a:pt x="1605" y="330"/>
                  </a:lnTo>
                  <a:lnTo>
                    <a:pt x="1608" y="396"/>
                  </a:lnTo>
                  <a:lnTo>
                    <a:pt x="1608" y="465"/>
                  </a:lnTo>
                  <a:lnTo>
                    <a:pt x="1605" y="534"/>
                  </a:lnTo>
                  <a:lnTo>
                    <a:pt x="1596" y="605"/>
                  </a:lnTo>
                  <a:lnTo>
                    <a:pt x="1587" y="678"/>
                  </a:lnTo>
                  <a:lnTo>
                    <a:pt x="1571" y="752"/>
                  </a:lnTo>
                  <a:lnTo>
                    <a:pt x="1553" y="823"/>
                  </a:lnTo>
                  <a:lnTo>
                    <a:pt x="1530" y="896"/>
                  </a:lnTo>
                  <a:lnTo>
                    <a:pt x="1502" y="969"/>
                  </a:lnTo>
                  <a:lnTo>
                    <a:pt x="1473" y="1040"/>
                  </a:lnTo>
                  <a:lnTo>
                    <a:pt x="1436" y="1111"/>
                  </a:lnTo>
                  <a:lnTo>
                    <a:pt x="1397" y="1180"/>
                  </a:lnTo>
                  <a:lnTo>
                    <a:pt x="1351" y="1246"/>
                  </a:lnTo>
                  <a:lnTo>
                    <a:pt x="1303" y="1310"/>
                  </a:lnTo>
                  <a:lnTo>
                    <a:pt x="1276" y="1343"/>
                  </a:lnTo>
                  <a:lnTo>
                    <a:pt x="1248" y="1372"/>
                  </a:lnTo>
                  <a:lnTo>
                    <a:pt x="1221" y="1402"/>
                  </a:lnTo>
                  <a:lnTo>
                    <a:pt x="1191" y="1430"/>
                  </a:lnTo>
                  <a:lnTo>
                    <a:pt x="1159" y="1459"/>
                  </a:lnTo>
                  <a:lnTo>
                    <a:pt x="1127" y="1485"/>
                  </a:lnTo>
                  <a:lnTo>
                    <a:pt x="1092" y="1512"/>
                  </a:lnTo>
                  <a:lnTo>
                    <a:pt x="1058" y="1537"/>
                  </a:lnTo>
                  <a:lnTo>
                    <a:pt x="1021" y="1560"/>
                  </a:lnTo>
                  <a:lnTo>
                    <a:pt x="982" y="1583"/>
                  </a:lnTo>
                  <a:lnTo>
                    <a:pt x="943" y="1606"/>
                  </a:lnTo>
                  <a:lnTo>
                    <a:pt x="904" y="1627"/>
                  </a:lnTo>
                  <a:lnTo>
                    <a:pt x="861" y="1645"/>
                  </a:lnTo>
                  <a:lnTo>
                    <a:pt x="820" y="1663"/>
                  </a:lnTo>
                  <a:lnTo>
                    <a:pt x="774" y="1682"/>
                  </a:lnTo>
                  <a:lnTo>
                    <a:pt x="728" y="1695"/>
                  </a:lnTo>
                  <a:lnTo>
                    <a:pt x="682" y="1709"/>
                  </a:lnTo>
                  <a:lnTo>
                    <a:pt x="632" y="1723"/>
                  </a:lnTo>
                  <a:lnTo>
                    <a:pt x="581" y="1734"/>
                  </a:lnTo>
                  <a:lnTo>
                    <a:pt x="531" y="1743"/>
                  </a:lnTo>
                  <a:lnTo>
                    <a:pt x="478" y="1750"/>
                  </a:lnTo>
                  <a:lnTo>
                    <a:pt x="423" y="1757"/>
                  </a:lnTo>
                  <a:lnTo>
                    <a:pt x="368" y="1762"/>
                  </a:lnTo>
                  <a:lnTo>
                    <a:pt x="311" y="1764"/>
                  </a:lnTo>
                  <a:lnTo>
                    <a:pt x="323" y="1929"/>
                  </a:lnTo>
                  <a:lnTo>
                    <a:pt x="0" y="1402"/>
                  </a:lnTo>
                  <a:lnTo>
                    <a:pt x="309" y="848"/>
                  </a:lnTo>
                  <a:lnTo>
                    <a:pt x="307" y="946"/>
                  </a:lnTo>
                  <a:lnTo>
                    <a:pt x="307" y="946"/>
                  </a:lnTo>
                  <a:lnTo>
                    <a:pt x="343" y="946"/>
                  </a:lnTo>
                  <a:lnTo>
                    <a:pt x="384" y="942"/>
                  </a:lnTo>
                  <a:lnTo>
                    <a:pt x="428" y="930"/>
                  </a:lnTo>
                  <a:lnTo>
                    <a:pt x="472" y="916"/>
                  </a:lnTo>
                  <a:lnTo>
                    <a:pt x="517" y="898"/>
                  </a:lnTo>
                  <a:lnTo>
                    <a:pt x="561" y="873"/>
                  </a:lnTo>
                  <a:lnTo>
                    <a:pt x="604" y="845"/>
                  </a:lnTo>
                  <a:lnTo>
                    <a:pt x="646" y="811"/>
                  </a:lnTo>
                  <a:lnTo>
                    <a:pt x="664" y="793"/>
                  </a:lnTo>
                  <a:lnTo>
                    <a:pt x="682" y="772"/>
                  </a:lnTo>
                  <a:lnTo>
                    <a:pt x="701" y="754"/>
                  </a:lnTo>
                  <a:lnTo>
                    <a:pt x="717" y="731"/>
                  </a:lnTo>
                  <a:lnTo>
                    <a:pt x="730" y="708"/>
                  </a:lnTo>
                  <a:lnTo>
                    <a:pt x="744" y="685"/>
                  </a:lnTo>
                  <a:lnTo>
                    <a:pt x="756" y="660"/>
                  </a:lnTo>
                  <a:lnTo>
                    <a:pt x="767" y="632"/>
                  </a:lnTo>
                  <a:lnTo>
                    <a:pt x="776" y="607"/>
                  </a:lnTo>
                  <a:lnTo>
                    <a:pt x="783" y="577"/>
                  </a:lnTo>
                  <a:lnTo>
                    <a:pt x="788" y="550"/>
                  </a:lnTo>
                  <a:lnTo>
                    <a:pt x="790" y="518"/>
                  </a:lnTo>
                  <a:lnTo>
                    <a:pt x="792" y="488"/>
                  </a:lnTo>
                  <a:lnTo>
                    <a:pt x="790" y="456"/>
                  </a:lnTo>
                  <a:lnTo>
                    <a:pt x="788" y="422"/>
                  </a:lnTo>
                  <a:lnTo>
                    <a:pt x="781" y="387"/>
                  </a:lnTo>
                  <a:lnTo>
                    <a:pt x="1287" y="396"/>
                  </a:lnTo>
                  <a:lnTo>
                    <a:pt x="15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4"/>
            <p:cNvSpPr>
              <a:spLocks/>
            </p:cNvSpPr>
            <p:nvPr/>
          </p:nvSpPr>
          <p:spPr bwMode="auto">
            <a:xfrm>
              <a:off x="2913063" y="2306638"/>
              <a:ext cx="1808162" cy="3200400"/>
            </a:xfrm>
            <a:custGeom>
              <a:avLst/>
              <a:gdLst>
                <a:gd name="T0" fmla="*/ 1106 w 1139"/>
                <a:gd name="T1" fmla="*/ 2016 h 2016"/>
                <a:gd name="T2" fmla="*/ 1003 w 1139"/>
                <a:gd name="T3" fmla="*/ 2004 h 2016"/>
                <a:gd name="T4" fmla="*/ 893 w 1139"/>
                <a:gd name="T5" fmla="*/ 1975 h 2016"/>
                <a:gd name="T6" fmla="*/ 777 w 1139"/>
                <a:gd name="T7" fmla="*/ 1927 h 2016"/>
                <a:gd name="T8" fmla="*/ 660 w 1139"/>
                <a:gd name="T9" fmla="*/ 1862 h 2016"/>
                <a:gd name="T10" fmla="*/ 543 w 1139"/>
                <a:gd name="T11" fmla="*/ 1782 h 2016"/>
                <a:gd name="T12" fmla="*/ 428 w 1139"/>
                <a:gd name="T13" fmla="*/ 1688 h 2016"/>
                <a:gd name="T14" fmla="*/ 323 w 1139"/>
                <a:gd name="T15" fmla="*/ 1581 h 2016"/>
                <a:gd name="T16" fmla="*/ 227 w 1139"/>
                <a:gd name="T17" fmla="*/ 1457 h 2016"/>
                <a:gd name="T18" fmla="*/ 144 w 1139"/>
                <a:gd name="T19" fmla="*/ 1322 h 2016"/>
                <a:gd name="T20" fmla="*/ 78 w 1139"/>
                <a:gd name="T21" fmla="*/ 1175 h 2016"/>
                <a:gd name="T22" fmla="*/ 53 w 1139"/>
                <a:gd name="T23" fmla="*/ 1100 h 2016"/>
                <a:gd name="T24" fmla="*/ 30 w 1139"/>
                <a:gd name="T25" fmla="*/ 1019 h 2016"/>
                <a:gd name="T26" fmla="*/ 14 w 1139"/>
                <a:gd name="T27" fmla="*/ 935 h 2016"/>
                <a:gd name="T28" fmla="*/ 5 w 1139"/>
                <a:gd name="T29" fmla="*/ 850 h 2016"/>
                <a:gd name="T30" fmla="*/ 0 w 1139"/>
                <a:gd name="T31" fmla="*/ 763 h 2016"/>
                <a:gd name="T32" fmla="*/ 5 w 1139"/>
                <a:gd name="T33" fmla="*/ 673 h 2016"/>
                <a:gd name="T34" fmla="*/ 14 w 1139"/>
                <a:gd name="T35" fmla="*/ 580 h 2016"/>
                <a:gd name="T36" fmla="*/ 30 w 1139"/>
                <a:gd name="T37" fmla="*/ 486 h 2016"/>
                <a:gd name="T38" fmla="*/ 55 w 1139"/>
                <a:gd name="T39" fmla="*/ 389 h 2016"/>
                <a:gd name="T40" fmla="*/ 87 w 1139"/>
                <a:gd name="T41" fmla="*/ 291 h 2016"/>
                <a:gd name="T42" fmla="*/ 131 w 1139"/>
                <a:gd name="T43" fmla="*/ 192 h 2016"/>
                <a:gd name="T44" fmla="*/ 179 w 1139"/>
                <a:gd name="T45" fmla="*/ 89 h 2016"/>
                <a:gd name="T46" fmla="*/ 648 w 1139"/>
                <a:gd name="T47" fmla="*/ 0 h 2016"/>
                <a:gd name="T48" fmla="*/ 891 w 1139"/>
                <a:gd name="T49" fmla="*/ 495 h 2016"/>
                <a:gd name="T50" fmla="*/ 873 w 1139"/>
                <a:gd name="T51" fmla="*/ 527 h 2016"/>
                <a:gd name="T52" fmla="*/ 843 w 1139"/>
                <a:gd name="T53" fmla="*/ 607 h 2016"/>
                <a:gd name="T54" fmla="*/ 827 w 1139"/>
                <a:gd name="T55" fmla="*/ 701 h 2016"/>
                <a:gd name="T56" fmla="*/ 829 w 1139"/>
                <a:gd name="T57" fmla="*/ 804 h 2016"/>
                <a:gd name="T58" fmla="*/ 845 w 1139"/>
                <a:gd name="T59" fmla="*/ 882 h 2016"/>
                <a:gd name="T60" fmla="*/ 861 w 1139"/>
                <a:gd name="T61" fmla="*/ 932 h 2016"/>
                <a:gd name="T62" fmla="*/ 884 w 1139"/>
                <a:gd name="T63" fmla="*/ 980 h 2016"/>
                <a:gd name="T64" fmla="*/ 914 w 1139"/>
                <a:gd name="T65" fmla="*/ 1029 h 2016"/>
                <a:gd name="T66" fmla="*/ 951 w 1139"/>
                <a:gd name="T67" fmla="*/ 1072 h 2016"/>
                <a:gd name="T68" fmla="*/ 994 w 1139"/>
                <a:gd name="T69" fmla="*/ 1111 h 2016"/>
                <a:gd name="T70" fmla="*/ 1047 w 1139"/>
                <a:gd name="T71" fmla="*/ 1143 h 2016"/>
                <a:gd name="T72" fmla="*/ 1106 w 1139"/>
                <a:gd name="T73" fmla="*/ 1173 h 2016"/>
                <a:gd name="T74" fmla="*/ 877 w 1139"/>
                <a:gd name="T75" fmla="*/ 1620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9" h="2016">
                  <a:moveTo>
                    <a:pt x="1106" y="2016"/>
                  </a:moveTo>
                  <a:lnTo>
                    <a:pt x="1106" y="2016"/>
                  </a:lnTo>
                  <a:lnTo>
                    <a:pt x="1056" y="2014"/>
                  </a:lnTo>
                  <a:lnTo>
                    <a:pt x="1003" y="2004"/>
                  </a:lnTo>
                  <a:lnTo>
                    <a:pt x="948" y="1991"/>
                  </a:lnTo>
                  <a:lnTo>
                    <a:pt x="893" y="1975"/>
                  </a:lnTo>
                  <a:lnTo>
                    <a:pt x="836" y="1952"/>
                  </a:lnTo>
                  <a:lnTo>
                    <a:pt x="777" y="1927"/>
                  </a:lnTo>
                  <a:lnTo>
                    <a:pt x="717" y="1897"/>
                  </a:lnTo>
                  <a:lnTo>
                    <a:pt x="660" y="1862"/>
                  </a:lnTo>
                  <a:lnTo>
                    <a:pt x="600" y="1826"/>
                  </a:lnTo>
                  <a:lnTo>
                    <a:pt x="543" y="1782"/>
                  </a:lnTo>
                  <a:lnTo>
                    <a:pt x="486" y="1739"/>
                  </a:lnTo>
                  <a:lnTo>
                    <a:pt x="428" y="1688"/>
                  </a:lnTo>
                  <a:lnTo>
                    <a:pt x="376" y="1636"/>
                  </a:lnTo>
                  <a:lnTo>
                    <a:pt x="323" y="1581"/>
                  </a:lnTo>
                  <a:lnTo>
                    <a:pt x="275" y="1521"/>
                  </a:lnTo>
                  <a:lnTo>
                    <a:pt x="227" y="1457"/>
                  </a:lnTo>
                  <a:lnTo>
                    <a:pt x="186" y="1393"/>
                  </a:lnTo>
                  <a:lnTo>
                    <a:pt x="144" y="1322"/>
                  </a:lnTo>
                  <a:lnTo>
                    <a:pt x="110" y="1251"/>
                  </a:lnTo>
                  <a:lnTo>
                    <a:pt x="78" y="1175"/>
                  </a:lnTo>
                  <a:lnTo>
                    <a:pt x="64" y="1138"/>
                  </a:lnTo>
                  <a:lnTo>
                    <a:pt x="53" y="1100"/>
                  </a:lnTo>
                  <a:lnTo>
                    <a:pt x="41" y="1058"/>
                  </a:lnTo>
                  <a:lnTo>
                    <a:pt x="30" y="1019"/>
                  </a:lnTo>
                  <a:lnTo>
                    <a:pt x="21" y="978"/>
                  </a:lnTo>
                  <a:lnTo>
                    <a:pt x="14" y="935"/>
                  </a:lnTo>
                  <a:lnTo>
                    <a:pt x="9" y="893"/>
                  </a:lnTo>
                  <a:lnTo>
                    <a:pt x="5" y="850"/>
                  </a:lnTo>
                  <a:lnTo>
                    <a:pt x="2" y="806"/>
                  </a:lnTo>
                  <a:lnTo>
                    <a:pt x="0" y="763"/>
                  </a:lnTo>
                  <a:lnTo>
                    <a:pt x="2" y="717"/>
                  </a:lnTo>
                  <a:lnTo>
                    <a:pt x="5" y="673"/>
                  </a:lnTo>
                  <a:lnTo>
                    <a:pt x="7" y="628"/>
                  </a:lnTo>
                  <a:lnTo>
                    <a:pt x="14" y="580"/>
                  </a:lnTo>
                  <a:lnTo>
                    <a:pt x="21" y="534"/>
                  </a:lnTo>
                  <a:lnTo>
                    <a:pt x="30" y="486"/>
                  </a:lnTo>
                  <a:lnTo>
                    <a:pt x="41" y="437"/>
                  </a:lnTo>
                  <a:lnTo>
                    <a:pt x="55" y="389"/>
                  </a:lnTo>
                  <a:lnTo>
                    <a:pt x="71" y="341"/>
                  </a:lnTo>
                  <a:lnTo>
                    <a:pt x="87" y="291"/>
                  </a:lnTo>
                  <a:lnTo>
                    <a:pt x="108" y="243"/>
                  </a:lnTo>
                  <a:lnTo>
                    <a:pt x="131" y="192"/>
                  </a:lnTo>
                  <a:lnTo>
                    <a:pt x="153" y="142"/>
                  </a:lnTo>
                  <a:lnTo>
                    <a:pt x="179" y="89"/>
                  </a:lnTo>
                  <a:lnTo>
                    <a:pt x="32" y="18"/>
                  </a:lnTo>
                  <a:lnTo>
                    <a:pt x="648" y="0"/>
                  </a:lnTo>
                  <a:lnTo>
                    <a:pt x="976" y="547"/>
                  </a:lnTo>
                  <a:lnTo>
                    <a:pt x="891" y="495"/>
                  </a:lnTo>
                  <a:lnTo>
                    <a:pt x="891" y="495"/>
                  </a:lnTo>
                  <a:lnTo>
                    <a:pt x="873" y="527"/>
                  </a:lnTo>
                  <a:lnTo>
                    <a:pt x="857" y="566"/>
                  </a:lnTo>
                  <a:lnTo>
                    <a:pt x="843" y="607"/>
                  </a:lnTo>
                  <a:lnTo>
                    <a:pt x="834" y="653"/>
                  </a:lnTo>
                  <a:lnTo>
                    <a:pt x="827" y="701"/>
                  </a:lnTo>
                  <a:lnTo>
                    <a:pt x="827" y="751"/>
                  </a:lnTo>
                  <a:lnTo>
                    <a:pt x="829" y="804"/>
                  </a:lnTo>
                  <a:lnTo>
                    <a:pt x="838" y="857"/>
                  </a:lnTo>
                  <a:lnTo>
                    <a:pt x="845" y="882"/>
                  </a:lnTo>
                  <a:lnTo>
                    <a:pt x="852" y="907"/>
                  </a:lnTo>
                  <a:lnTo>
                    <a:pt x="861" y="932"/>
                  </a:lnTo>
                  <a:lnTo>
                    <a:pt x="873" y="957"/>
                  </a:lnTo>
                  <a:lnTo>
                    <a:pt x="884" y="980"/>
                  </a:lnTo>
                  <a:lnTo>
                    <a:pt x="898" y="1006"/>
                  </a:lnTo>
                  <a:lnTo>
                    <a:pt x="914" y="1029"/>
                  </a:lnTo>
                  <a:lnTo>
                    <a:pt x="932" y="1049"/>
                  </a:lnTo>
                  <a:lnTo>
                    <a:pt x="951" y="1072"/>
                  </a:lnTo>
                  <a:lnTo>
                    <a:pt x="971" y="1090"/>
                  </a:lnTo>
                  <a:lnTo>
                    <a:pt x="994" y="1111"/>
                  </a:lnTo>
                  <a:lnTo>
                    <a:pt x="1019" y="1127"/>
                  </a:lnTo>
                  <a:lnTo>
                    <a:pt x="1047" y="1143"/>
                  </a:lnTo>
                  <a:lnTo>
                    <a:pt x="1074" y="1159"/>
                  </a:lnTo>
                  <a:lnTo>
                    <a:pt x="1106" y="1173"/>
                  </a:lnTo>
                  <a:lnTo>
                    <a:pt x="1139" y="1184"/>
                  </a:lnTo>
                  <a:lnTo>
                    <a:pt x="877" y="1620"/>
                  </a:lnTo>
                  <a:lnTo>
                    <a:pt x="1106" y="2016"/>
                  </a:lnTo>
                  <a:close/>
                </a:path>
              </a:pathLst>
            </a:custGeom>
            <a:solidFill>
              <a:srgbClr val="C9C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5"/>
            <p:cNvSpPr>
              <a:spLocks/>
            </p:cNvSpPr>
            <p:nvPr/>
          </p:nvSpPr>
          <p:spPr bwMode="auto">
            <a:xfrm>
              <a:off x="2913063" y="2306638"/>
              <a:ext cx="1808162" cy="3200400"/>
            </a:xfrm>
            <a:custGeom>
              <a:avLst/>
              <a:gdLst>
                <a:gd name="T0" fmla="*/ 1106 w 1139"/>
                <a:gd name="T1" fmla="*/ 2016 h 2016"/>
                <a:gd name="T2" fmla="*/ 1003 w 1139"/>
                <a:gd name="T3" fmla="*/ 2004 h 2016"/>
                <a:gd name="T4" fmla="*/ 893 w 1139"/>
                <a:gd name="T5" fmla="*/ 1975 h 2016"/>
                <a:gd name="T6" fmla="*/ 777 w 1139"/>
                <a:gd name="T7" fmla="*/ 1927 h 2016"/>
                <a:gd name="T8" fmla="*/ 660 w 1139"/>
                <a:gd name="T9" fmla="*/ 1862 h 2016"/>
                <a:gd name="T10" fmla="*/ 543 w 1139"/>
                <a:gd name="T11" fmla="*/ 1782 h 2016"/>
                <a:gd name="T12" fmla="*/ 428 w 1139"/>
                <a:gd name="T13" fmla="*/ 1688 h 2016"/>
                <a:gd name="T14" fmla="*/ 323 w 1139"/>
                <a:gd name="T15" fmla="*/ 1581 h 2016"/>
                <a:gd name="T16" fmla="*/ 227 w 1139"/>
                <a:gd name="T17" fmla="*/ 1457 h 2016"/>
                <a:gd name="T18" fmla="*/ 144 w 1139"/>
                <a:gd name="T19" fmla="*/ 1322 h 2016"/>
                <a:gd name="T20" fmla="*/ 78 w 1139"/>
                <a:gd name="T21" fmla="*/ 1175 h 2016"/>
                <a:gd name="T22" fmla="*/ 53 w 1139"/>
                <a:gd name="T23" fmla="*/ 1100 h 2016"/>
                <a:gd name="T24" fmla="*/ 30 w 1139"/>
                <a:gd name="T25" fmla="*/ 1019 h 2016"/>
                <a:gd name="T26" fmla="*/ 14 w 1139"/>
                <a:gd name="T27" fmla="*/ 935 h 2016"/>
                <a:gd name="T28" fmla="*/ 5 w 1139"/>
                <a:gd name="T29" fmla="*/ 850 h 2016"/>
                <a:gd name="T30" fmla="*/ 0 w 1139"/>
                <a:gd name="T31" fmla="*/ 763 h 2016"/>
                <a:gd name="T32" fmla="*/ 5 w 1139"/>
                <a:gd name="T33" fmla="*/ 673 h 2016"/>
                <a:gd name="T34" fmla="*/ 14 w 1139"/>
                <a:gd name="T35" fmla="*/ 580 h 2016"/>
                <a:gd name="T36" fmla="*/ 30 w 1139"/>
                <a:gd name="T37" fmla="*/ 486 h 2016"/>
                <a:gd name="T38" fmla="*/ 55 w 1139"/>
                <a:gd name="T39" fmla="*/ 389 h 2016"/>
                <a:gd name="T40" fmla="*/ 87 w 1139"/>
                <a:gd name="T41" fmla="*/ 291 h 2016"/>
                <a:gd name="T42" fmla="*/ 131 w 1139"/>
                <a:gd name="T43" fmla="*/ 192 h 2016"/>
                <a:gd name="T44" fmla="*/ 179 w 1139"/>
                <a:gd name="T45" fmla="*/ 89 h 2016"/>
                <a:gd name="T46" fmla="*/ 648 w 1139"/>
                <a:gd name="T47" fmla="*/ 0 h 2016"/>
                <a:gd name="T48" fmla="*/ 891 w 1139"/>
                <a:gd name="T49" fmla="*/ 495 h 2016"/>
                <a:gd name="T50" fmla="*/ 873 w 1139"/>
                <a:gd name="T51" fmla="*/ 527 h 2016"/>
                <a:gd name="T52" fmla="*/ 843 w 1139"/>
                <a:gd name="T53" fmla="*/ 607 h 2016"/>
                <a:gd name="T54" fmla="*/ 827 w 1139"/>
                <a:gd name="T55" fmla="*/ 701 h 2016"/>
                <a:gd name="T56" fmla="*/ 829 w 1139"/>
                <a:gd name="T57" fmla="*/ 804 h 2016"/>
                <a:gd name="T58" fmla="*/ 845 w 1139"/>
                <a:gd name="T59" fmla="*/ 882 h 2016"/>
                <a:gd name="T60" fmla="*/ 861 w 1139"/>
                <a:gd name="T61" fmla="*/ 932 h 2016"/>
                <a:gd name="T62" fmla="*/ 884 w 1139"/>
                <a:gd name="T63" fmla="*/ 980 h 2016"/>
                <a:gd name="T64" fmla="*/ 914 w 1139"/>
                <a:gd name="T65" fmla="*/ 1029 h 2016"/>
                <a:gd name="T66" fmla="*/ 951 w 1139"/>
                <a:gd name="T67" fmla="*/ 1072 h 2016"/>
                <a:gd name="T68" fmla="*/ 994 w 1139"/>
                <a:gd name="T69" fmla="*/ 1111 h 2016"/>
                <a:gd name="T70" fmla="*/ 1047 w 1139"/>
                <a:gd name="T71" fmla="*/ 1143 h 2016"/>
                <a:gd name="T72" fmla="*/ 1106 w 1139"/>
                <a:gd name="T73" fmla="*/ 1173 h 2016"/>
                <a:gd name="T74" fmla="*/ 877 w 1139"/>
                <a:gd name="T75" fmla="*/ 1620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9" h="2016">
                  <a:moveTo>
                    <a:pt x="1106" y="2016"/>
                  </a:moveTo>
                  <a:lnTo>
                    <a:pt x="1106" y="2016"/>
                  </a:lnTo>
                  <a:lnTo>
                    <a:pt x="1056" y="2014"/>
                  </a:lnTo>
                  <a:lnTo>
                    <a:pt x="1003" y="2004"/>
                  </a:lnTo>
                  <a:lnTo>
                    <a:pt x="948" y="1991"/>
                  </a:lnTo>
                  <a:lnTo>
                    <a:pt x="893" y="1975"/>
                  </a:lnTo>
                  <a:lnTo>
                    <a:pt x="836" y="1952"/>
                  </a:lnTo>
                  <a:lnTo>
                    <a:pt x="777" y="1927"/>
                  </a:lnTo>
                  <a:lnTo>
                    <a:pt x="717" y="1897"/>
                  </a:lnTo>
                  <a:lnTo>
                    <a:pt x="660" y="1862"/>
                  </a:lnTo>
                  <a:lnTo>
                    <a:pt x="600" y="1826"/>
                  </a:lnTo>
                  <a:lnTo>
                    <a:pt x="543" y="1782"/>
                  </a:lnTo>
                  <a:lnTo>
                    <a:pt x="486" y="1739"/>
                  </a:lnTo>
                  <a:lnTo>
                    <a:pt x="428" y="1688"/>
                  </a:lnTo>
                  <a:lnTo>
                    <a:pt x="376" y="1636"/>
                  </a:lnTo>
                  <a:lnTo>
                    <a:pt x="323" y="1581"/>
                  </a:lnTo>
                  <a:lnTo>
                    <a:pt x="275" y="1521"/>
                  </a:lnTo>
                  <a:lnTo>
                    <a:pt x="227" y="1457"/>
                  </a:lnTo>
                  <a:lnTo>
                    <a:pt x="186" y="1393"/>
                  </a:lnTo>
                  <a:lnTo>
                    <a:pt x="144" y="1322"/>
                  </a:lnTo>
                  <a:lnTo>
                    <a:pt x="110" y="1251"/>
                  </a:lnTo>
                  <a:lnTo>
                    <a:pt x="78" y="1175"/>
                  </a:lnTo>
                  <a:lnTo>
                    <a:pt x="64" y="1138"/>
                  </a:lnTo>
                  <a:lnTo>
                    <a:pt x="53" y="1100"/>
                  </a:lnTo>
                  <a:lnTo>
                    <a:pt x="41" y="1058"/>
                  </a:lnTo>
                  <a:lnTo>
                    <a:pt x="30" y="1019"/>
                  </a:lnTo>
                  <a:lnTo>
                    <a:pt x="21" y="978"/>
                  </a:lnTo>
                  <a:lnTo>
                    <a:pt x="14" y="935"/>
                  </a:lnTo>
                  <a:lnTo>
                    <a:pt x="9" y="893"/>
                  </a:lnTo>
                  <a:lnTo>
                    <a:pt x="5" y="850"/>
                  </a:lnTo>
                  <a:lnTo>
                    <a:pt x="2" y="806"/>
                  </a:lnTo>
                  <a:lnTo>
                    <a:pt x="0" y="763"/>
                  </a:lnTo>
                  <a:lnTo>
                    <a:pt x="2" y="717"/>
                  </a:lnTo>
                  <a:lnTo>
                    <a:pt x="5" y="673"/>
                  </a:lnTo>
                  <a:lnTo>
                    <a:pt x="7" y="628"/>
                  </a:lnTo>
                  <a:lnTo>
                    <a:pt x="14" y="580"/>
                  </a:lnTo>
                  <a:lnTo>
                    <a:pt x="21" y="534"/>
                  </a:lnTo>
                  <a:lnTo>
                    <a:pt x="30" y="486"/>
                  </a:lnTo>
                  <a:lnTo>
                    <a:pt x="41" y="437"/>
                  </a:lnTo>
                  <a:lnTo>
                    <a:pt x="55" y="389"/>
                  </a:lnTo>
                  <a:lnTo>
                    <a:pt x="71" y="341"/>
                  </a:lnTo>
                  <a:lnTo>
                    <a:pt x="87" y="291"/>
                  </a:lnTo>
                  <a:lnTo>
                    <a:pt x="108" y="243"/>
                  </a:lnTo>
                  <a:lnTo>
                    <a:pt x="131" y="192"/>
                  </a:lnTo>
                  <a:lnTo>
                    <a:pt x="153" y="142"/>
                  </a:lnTo>
                  <a:lnTo>
                    <a:pt x="179" y="89"/>
                  </a:lnTo>
                  <a:lnTo>
                    <a:pt x="32" y="18"/>
                  </a:lnTo>
                  <a:lnTo>
                    <a:pt x="648" y="0"/>
                  </a:lnTo>
                  <a:lnTo>
                    <a:pt x="976" y="547"/>
                  </a:lnTo>
                  <a:lnTo>
                    <a:pt x="891" y="495"/>
                  </a:lnTo>
                  <a:lnTo>
                    <a:pt x="891" y="495"/>
                  </a:lnTo>
                  <a:lnTo>
                    <a:pt x="873" y="527"/>
                  </a:lnTo>
                  <a:lnTo>
                    <a:pt x="857" y="566"/>
                  </a:lnTo>
                  <a:lnTo>
                    <a:pt x="843" y="607"/>
                  </a:lnTo>
                  <a:lnTo>
                    <a:pt x="834" y="653"/>
                  </a:lnTo>
                  <a:lnTo>
                    <a:pt x="827" y="701"/>
                  </a:lnTo>
                  <a:lnTo>
                    <a:pt x="827" y="751"/>
                  </a:lnTo>
                  <a:lnTo>
                    <a:pt x="829" y="804"/>
                  </a:lnTo>
                  <a:lnTo>
                    <a:pt x="838" y="857"/>
                  </a:lnTo>
                  <a:lnTo>
                    <a:pt x="845" y="882"/>
                  </a:lnTo>
                  <a:lnTo>
                    <a:pt x="852" y="907"/>
                  </a:lnTo>
                  <a:lnTo>
                    <a:pt x="861" y="932"/>
                  </a:lnTo>
                  <a:lnTo>
                    <a:pt x="873" y="957"/>
                  </a:lnTo>
                  <a:lnTo>
                    <a:pt x="884" y="980"/>
                  </a:lnTo>
                  <a:lnTo>
                    <a:pt x="898" y="1006"/>
                  </a:lnTo>
                  <a:lnTo>
                    <a:pt x="914" y="1029"/>
                  </a:lnTo>
                  <a:lnTo>
                    <a:pt x="932" y="1049"/>
                  </a:lnTo>
                  <a:lnTo>
                    <a:pt x="951" y="1072"/>
                  </a:lnTo>
                  <a:lnTo>
                    <a:pt x="971" y="1090"/>
                  </a:lnTo>
                  <a:lnTo>
                    <a:pt x="994" y="1111"/>
                  </a:lnTo>
                  <a:lnTo>
                    <a:pt x="1019" y="1127"/>
                  </a:lnTo>
                  <a:lnTo>
                    <a:pt x="1047" y="1143"/>
                  </a:lnTo>
                  <a:lnTo>
                    <a:pt x="1074" y="1159"/>
                  </a:lnTo>
                  <a:lnTo>
                    <a:pt x="1106" y="1173"/>
                  </a:lnTo>
                  <a:lnTo>
                    <a:pt x="1139" y="1184"/>
                  </a:lnTo>
                  <a:lnTo>
                    <a:pt x="877" y="1620"/>
                  </a:lnTo>
                  <a:lnTo>
                    <a:pt x="1106" y="20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71450" y="4074510"/>
            <a:ext cx="2895600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30188" lvl="1" indent="-230188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600" b="1" dirty="0"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End of Year </a:t>
            </a:r>
            <a:r>
              <a:rPr lang="en-US" sz="1600" b="1" dirty="0" smtClean="0"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Evaluation</a:t>
            </a:r>
            <a:endParaRPr lang="en-US" sz="1600" b="1" dirty="0">
              <a:latin typeface="Calibri" pitchFamily="34" charset="0"/>
              <a:ea typeface="ＭＳ Ｐゴシック" pitchFamily="-110" charset="-128"/>
              <a:cs typeface="Calibri" pitchFamily="34" charset="0"/>
            </a:endParaRPr>
          </a:p>
          <a:p>
            <a:pPr marL="230188" lvl="1" indent="-114300" algn="l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600" b="0" dirty="0"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Summarize critical goals and achievements</a:t>
            </a:r>
          </a:p>
          <a:p>
            <a:pPr marL="230188" lvl="1" indent="-114300" algn="l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600" b="0" dirty="0"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Establish </a:t>
            </a:r>
            <a:r>
              <a:rPr lang="en-US" sz="1600" b="1" dirty="0">
                <a:latin typeface="Calibri" pitchFamily="34" charset="0"/>
                <a:ea typeface="ＭＳ Ｐゴシック" charset="-128"/>
                <a:cs typeface="Calibri" pitchFamily="34" charset="0"/>
              </a:rPr>
              <a:t>overall</a:t>
            </a:r>
            <a:r>
              <a:rPr lang="en-US" sz="1600" b="0" dirty="0"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 rating based on performance throughout the year</a:t>
            </a:r>
          </a:p>
        </p:txBody>
      </p: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0" y="941387"/>
            <a:ext cx="3238500" cy="1577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0" lvl="1"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600" b="1" dirty="0" smtClean="0"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Expectation Setting</a:t>
            </a:r>
            <a:endParaRPr lang="en-US" sz="1600" b="1" dirty="0">
              <a:latin typeface="Calibri" pitchFamily="34" charset="0"/>
              <a:ea typeface="ＭＳ Ｐゴシック" pitchFamily="-110" charset="-128"/>
              <a:cs typeface="Calibri" pitchFamily="34" charset="0"/>
            </a:endParaRPr>
          </a:p>
          <a:p>
            <a:pPr marL="342900" lvl="1" indent="-227013" algn="l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600" b="0" dirty="0"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Clarify </a:t>
            </a:r>
            <a:r>
              <a:rPr lang="en-US" sz="1600" b="0" dirty="0" smtClean="0"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job requirements</a:t>
            </a:r>
            <a:endParaRPr lang="en-US" sz="1600" b="0" dirty="0">
              <a:latin typeface="Calibri" pitchFamily="34" charset="0"/>
              <a:ea typeface="ＭＳ Ｐゴシック" pitchFamily="-110" charset="-128"/>
              <a:cs typeface="Calibri" pitchFamily="34" charset="0"/>
            </a:endParaRPr>
          </a:p>
          <a:p>
            <a:pPr marL="342900" lvl="1" indent="-227013" algn="l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600" b="0" dirty="0"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Establish annual goals</a:t>
            </a:r>
          </a:p>
          <a:p>
            <a:pPr marL="342900" lvl="1" indent="-227013" algn="l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600" b="0" dirty="0"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Link goals to larger departmental or </a:t>
            </a:r>
            <a:r>
              <a:rPr lang="en-US" sz="1600" b="0" dirty="0" smtClean="0"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college goals</a:t>
            </a:r>
            <a:endParaRPr lang="en-US" sz="1600" b="0" dirty="0">
              <a:latin typeface="Calibri" pitchFamily="34" charset="0"/>
              <a:ea typeface="ＭＳ Ｐゴシック" pitchFamily="-110" charset="-128"/>
              <a:cs typeface="Calibri" pitchFamily="34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gray">
          <a:xfrm>
            <a:off x="4091781" y="1764697"/>
            <a:ext cx="2373313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I.</a:t>
            </a:r>
            <a:br>
              <a:rPr lang="en-US" sz="1600" b="1" dirty="0"/>
            </a:br>
            <a:r>
              <a:rPr lang="en-US" sz="1600" dirty="0"/>
              <a:t>Performance Planning/ Expectation Setting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gray">
          <a:xfrm>
            <a:off x="2919413" y="3320447"/>
            <a:ext cx="133032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b="1"/>
              <a:t>III.</a:t>
            </a:r>
            <a:br>
              <a:rPr lang="en-US" sz="1600" b="1"/>
            </a:br>
            <a:r>
              <a:rPr lang="en-US" sz="1600"/>
              <a:t>End of Year Evaluation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gray">
          <a:xfrm>
            <a:off x="5113338" y="3953860"/>
            <a:ext cx="1497012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II.</a:t>
            </a:r>
            <a:br>
              <a:rPr lang="en-US" sz="1600" b="1" dirty="0"/>
            </a:br>
            <a:r>
              <a:rPr lang="en-US" sz="1600" dirty="0"/>
              <a:t>Ongoing Review and Feedback</a:t>
            </a:r>
          </a:p>
        </p:txBody>
      </p: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6161674" y="941387"/>
            <a:ext cx="2982326" cy="218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0" lvl="1"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600" b="1" dirty="0" smtClean="0"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Staff Development</a:t>
            </a:r>
            <a:endParaRPr lang="en-US" sz="1600" b="1" dirty="0">
              <a:latin typeface="Calibri" pitchFamily="34" charset="0"/>
              <a:ea typeface="ＭＳ Ｐゴシック" pitchFamily="-110" charset="-128"/>
              <a:cs typeface="Calibri" pitchFamily="34" charset="0"/>
            </a:endParaRPr>
          </a:p>
          <a:p>
            <a:pPr marL="342900" lvl="1" indent="-227013" algn="l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600" b="0" dirty="0" smtClean="0"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Discuss goals and associated learning needs </a:t>
            </a:r>
          </a:p>
          <a:p>
            <a:pPr marL="342900" lvl="1" indent="-227013" algn="l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600" b="0" dirty="0" smtClean="0"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Plan professional development</a:t>
            </a:r>
            <a:endParaRPr lang="en-US" sz="1600" b="0" dirty="0">
              <a:latin typeface="Calibri" pitchFamily="34" charset="0"/>
              <a:ea typeface="ＭＳ Ｐゴシック" pitchFamily="-110" charset="-128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41273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utoUpdateAnimBg="0"/>
      <p:bldP spid="14" grpId="0" autoUpdateAnimBg="0"/>
      <p:bldP spid="19" grpId="0" autoUpdateAnimBg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High Level Timeline for this Year</a:t>
            </a:r>
            <a:endParaRPr lang="en-US" dirty="0"/>
          </a:p>
        </p:txBody>
      </p:sp>
      <p:sp>
        <p:nvSpPr>
          <p:cNvPr id="4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DE0D94-6977-4E9C-A2DC-2559759A5F5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4</a:t>
            </a:fld>
            <a:endParaRPr lang="en-US" dirty="0">
              <a:solidFill>
                <a:srgbClr val="000000"/>
              </a:solidFill>
            </a:endParaRP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06720628"/>
              </p:ext>
            </p:extLst>
          </p:nvPr>
        </p:nvGraphicFramePr>
        <p:xfrm>
          <a:off x="457200" y="1143000"/>
          <a:ext cx="8305800" cy="5105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1788929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Goals of Today’s Coaching Program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>
          <a:xfrm>
            <a:off x="533400" y="1447800"/>
            <a:ext cx="7772400" cy="4267200"/>
          </a:xfrm>
        </p:spPr>
        <p:txBody>
          <a:bodyPr/>
          <a:lstStyle/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 smtClean="0"/>
              <a:t>Understand why coaching is so critical to performance, </a:t>
            </a:r>
            <a:r>
              <a:rPr lang="en-US" sz="2000" dirty="0"/>
              <a:t>both team &amp; individual 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 smtClean="0"/>
              <a:t>Learn more about the </a:t>
            </a:r>
            <a:r>
              <a:rPr lang="en-US" sz="2000" dirty="0"/>
              <a:t>key skills and attributes of a good coach</a:t>
            </a:r>
            <a:endParaRPr lang="en-US" sz="2000" dirty="0" smtClean="0"/>
          </a:p>
          <a:p>
            <a:pPr marL="342900" indent="-342900">
              <a:lnSpc>
                <a:spcPct val="150000"/>
              </a:lnSpc>
              <a:buFont typeface="+mj-lt"/>
              <a:buAutoNum type="arabicParenR"/>
            </a:pPr>
            <a:r>
              <a:rPr lang="en-US" sz="2000" dirty="0" smtClean="0"/>
              <a:t>Share several tools and techniques for effective coaching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9795742-0F19-4F32-9CF6-AF90B8445004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5</a:t>
            </a:fld>
            <a:endParaRPr lang="en-US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03587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96DE0D94-6977-4E9C-A2DC-2559759A5F5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6</a:t>
            </a:fld>
            <a:endParaRPr lang="en-US">
              <a:solidFill>
                <a:srgbClr val="000000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Performance Cycle – Put Coaching in Perspective</a:t>
            </a:r>
            <a:endParaRPr lang="en-US" dirty="0"/>
          </a:p>
        </p:txBody>
      </p:sp>
      <p:grpSp>
        <p:nvGrpSpPr>
          <p:cNvPr id="5" name="Group 39"/>
          <p:cNvGrpSpPr>
            <a:grpSpLocks noChangeAspect="1"/>
          </p:cNvGrpSpPr>
          <p:nvPr/>
        </p:nvGrpSpPr>
        <p:grpSpPr bwMode="auto">
          <a:xfrm>
            <a:off x="2913063" y="1419225"/>
            <a:ext cx="4113212" cy="4378325"/>
            <a:chOff x="2715" y="1116"/>
            <a:chExt cx="2591" cy="2758"/>
          </a:xfrm>
        </p:grpSpPr>
        <p:sp>
          <p:nvSpPr>
            <p:cNvPr id="6" name="AutoShape 38"/>
            <p:cNvSpPr>
              <a:spLocks noChangeAspect="1" noChangeArrowheads="1" noTextEdit="1"/>
            </p:cNvSpPr>
            <p:nvPr/>
          </p:nvSpPr>
          <p:spPr bwMode="auto">
            <a:xfrm>
              <a:off x="2715" y="1116"/>
              <a:ext cx="2591" cy="275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7" name="Freeform 40"/>
            <p:cNvSpPr>
              <a:spLocks/>
            </p:cNvSpPr>
            <p:nvPr/>
          </p:nvSpPr>
          <p:spPr bwMode="auto">
            <a:xfrm>
              <a:off x="3017" y="1116"/>
              <a:ext cx="2268" cy="1111"/>
            </a:xfrm>
            <a:custGeom>
              <a:avLst/>
              <a:gdLst>
                <a:gd name="T0" fmla="*/ 0 w 2268"/>
                <a:gd name="T1" fmla="*/ 479 h 1111"/>
                <a:gd name="T2" fmla="*/ 62 w 2268"/>
                <a:gd name="T3" fmla="*/ 396 h 1111"/>
                <a:gd name="T4" fmla="*/ 145 w 2268"/>
                <a:gd name="T5" fmla="*/ 316 h 1111"/>
                <a:gd name="T6" fmla="*/ 245 w 2268"/>
                <a:gd name="T7" fmla="*/ 241 h 1111"/>
                <a:gd name="T8" fmla="*/ 360 w 2268"/>
                <a:gd name="T9" fmla="*/ 170 h 1111"/>
                <a:gd name="T10" fmla="*/ 488 w 2268"/>
                <a:gd name="T11" fmla="*/ 110 h 1111"/>
                <a:gd name="T12" fmla="*/ 628 w 2268"/>
                <a:gd name="T13" fmla="*/ 62 h 1111"/>
                <a:gd name="T14" fmla="*/ 775 w 2268"/>
                <a:gd name="T15" fmla="*/ 25 h 1111"/>
                <a:gd name="T16" fmla="*/ 928 w 2268"/>
                <a:gd name="T17" fmla="*/ 5 h 1111"/>
                <a:gd name="T18" fmla="*/ 1086 w 2268"/>
                <a:gd name="T19" fmla="*/ 2 h 1111"/>
                <a:gd name="T20" fmla="*/ 1247 w 2268"/>
                <a:gd name="T21" fmla="*/ 18 h 1111"/>
                <a:gd name="T22" fmla="*/ 1327 w 2268"/>
                <a:gd name="T23" fmla="*/ 34 h 1111"/>
                <a:gd name="T24" fmla="*/ 1407 w 2268"/>
                <a:gd name="T25" fmla="*/ 57 h 1111"/>
                <a:gd name="T26" fmla="*/ 1487 w 2268"/>
                <a:gd name="T27" fmla="*/ 85 h 1111"/>
                <a:gd name="T28" fmla="*/ 1565 w 2268"/>
                <a:gd name="T29" fmla="*/ 121 h 1111"/>
                <a:gd name="T30" fmla="*/ 1643 w 2268"/>
                <a:gd name="T31" fmla="*/ 163 h 1111"/>
                <a:gd name="T32" fmla="*/ 1718 w 2268"/>
                <a:gd name="T33" fmla="*/ 211 h 1111"/>
                <a:gd name="T34" fmla="*/ 1792 w 2268"/>
                <a:gd name="T35" fmla="*/ 266 h 1111"/>
                <a:gd name="T36" fmla="*/ 1865 w 2268"/>
                <a:gd name="T37" fmla="*/ 328 h 1111"/>
                <a:gd name="T38" fmla="*/ 1936 w 2268"/>
                <a:gd name="T39" fmla="*/ 399 h 1111"/>
                <a:gd name="T40" fmla="*/ 2003 w 2268"/>
                <a:gd name="T41" fmla="*/ 476 h 1111"/>
                <a:gd name="T42" fmla="*/ 2069 w 2268"/>
                <a:gd name="T43" fmla="*/ 564 h 1111"/>
                <a:gd name="T44" fmla="*/ 2131 w 2268"/>
                <a:gd name="T45" fmla="*/ 657 h 1111"/>
                <a:gd name="T46" fmla="*/ 1970 w 2268"/>
                <a:gd name="T47" fmla="*/ 1106 h 1111"/>
                <a:gd name="T48" fmla="*/ 1421 w 2268"/>
                <a:gd name="T49" fmla="*/ 1065 h 1111"/>
                <a:gd name="T50" fmla="*/ 1402 w 2268"/>
                <a:gd name="T51" fmla="*/ 1033 h 1111"/>
                <a:gd name="T52" fmla="*/ 1347 w 2268"/>
                <a:gd name="T53" fmla="*/ 967 h 1111"/>
                <a:gd name="T54" fmla="*/ 1274 w 2268"/>
                <a:gd name="T55" fmla="*/ 905 h 1111"/>
                <a:gd name="T56" fmla="*/ 1185 w 2268"/>
                <a:gd name="T57" fmla="*/ 857 h 1111"/>
                <a:gd name="T58" fmla="*/ 1111 w 2268"/>
                <a:gd name="T59" fmla="*/ 829 h 1111"/>
                <a:gd name="T60" fmla="*/ 1059 w 2268"/>
                <a:gd name="T61" fmla="*/ 818 h 1111"/>
                <a:gd name="T62" fmla="*/ 1004 w 2268"/>
                <a:gd name="T63" fmla="*/ 813 h 1111"/>
                <a:gd name="T64" fmla="*/ 949 w 2268"/>
                <a:gd name="T65" fmla="*/ 816 h 1111"/>
                <a:gd name="T66" fmla="*/ 894 w 2268"/>
                <a:gd name="T67" fmla="*/ 825 h 1111"/>
                <a:gd name="T68" fmla="*/ 839 w 2268"/>
                <a:gd name="T69" fmla="*/ 843 h 1111"/>
                <a:gd name="T70" fmla="*/ 784 w 2268"/>
                <a:gd name="T71" fmla="*/ 868 h 1111"/>
                <a:gd name="T72" fmla="*/ 729 w 2268"/>
                <a:gd name="T73" fmla="*/ 905 h 1111"/>
                <a:gd name="T74" fmla="*/ 459 w 2268"/>
                <a:gd name="T75" fmla="*/ 483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68" h="1111">
                  <a:moveTo>
                    <a:pt x="0" y="479"/>
                  </a:moveTo>
                  <a:lnTo>
                    <a:pt x="0" y="479"/>
                  </a:lnTo>
                  <a:lnTo>
                    <a:pt x="30" y="438"/>
                  </a:lnTo>
                  <a:lnTo>
                    <a:pt x="62" y="396"/>
                  </a:lnTo>
                  <a:lnTo>
                    <a:pt x="101" y="355"/>
                  </a:lnTo>
                  <a:lnTo>
                    <a:pt x="145" y="316"/>
                  </a:lnTo>
                  <a:lnTo>
                    <a:pt x="193" y="277"/>
                  </a:lnTo>
                  <a:lnTo>
                    <a:pt x="245" y="241"/>
                  </a:lnTo>
                  <a:lnTo>
                    <a:pt x="300" y="204"/>
                  </a:lnTo>
                  <a:lnTo>
                    <a:pt x="360" y="170"/>
                  </a:lnTo>
                  <a:lnTo>
                    <a:pt x="422" y="140"/>
                  </a:lnTo>
                  <a:lnTo>
                    <a:pt x="488" y="110"/>
                  </a:lnTo>
                  <a:lnTo>
                    <a:pt x="557" y="85"/>
                  </a:lnTo>
                  <a:lnTo>
                    <a:pt x="628" y="62"/>
                  </a:lnTo>
                  <a:lnTo>
                    <a:pt x="699" y="41"/>
                  </a:lnTo>
                  <a:lnTo>
                    <a:pt x="775" y="25"/>
                  </a:lnTo>
                  <a:lnTo>
                    <a:pt x="850" y="14"/>
                  </a:lnTo>
                  <a:lnTo>
                    <a:pt x="928" y="5"/>
                  </a:lnTo>
                  <a:lnTo>
                    <a:pt x="1006" y="0"/>
                  </a:lnTo>
                  <a:lnTo>
                    <a:pt x="1086" y="2"/>
                  </a:lnTo>
                  <a:lnTo>
                    <a:pt x="1166" y="7"/>
                  </a:lnTo>
                  <a:lnTo>
                    <a:pt x="1247" y="18"/>
                  </a:lnTo>
                  <a:lnTo>
                    <a:pt x="1288" y="25"/>
                  </a:lnTo>
                  <a:lnTo>
                    <a:pt x="1327" y="34"/>
                  </a:lnTo>
                  <a:lnTo>
                    <a:pt x="1366" y="46"/>
                  </a:lnTo>
                  <a:lnTo>
                    <a:pt x="1407" y="57"/>
                  </a:lnTo>
                  <a:lnTo>
                    <a:pt x="1446" y="71"/>
                  </a:lnTo>
                  <a:lnTo>
                    <a:pt x="1487" y="85"/>
                  </a:lnTo>
                  <a:lnTo>
                    <a:pt x="1526" y="103"/>
                  </a:lnTo>
                  <a:lnTo>
                    <a:pt x="1565" y="121"/>
                  </a:lnTo>
                  <a:lnTo>
                    <a:pt x="1604" y="140"/>
                  </a:lnTo>
                  <a:lnTo>
                    <a:pt x="1643" y="163"/>
                  </a:lnTo>
                  <a:lnTo>
                    <a:pt x="1680" y="186"/>
                  </a:lnTo>
                  <a:lnTo>
                    <a:pt x="1718" y="211"/>
                  </a:lnTo>
                  <a:lnTo>
                    <a:pt x="1755" y="236"/>
                  </a:lnTo>
                  <a:lnTo>
                    <a:pt x="1792" y="266"/>
                  </a:lnTo>
                  <a:lnTo>
                    <a:pt x="1828" y="296"/>
                  </a:lnTo>
                  <a:lnTo>
                    <a:pt x="1865" y="328"/>
                  </a:lnTo>
                  <a:lnTo>
                    <a:pt x="1902" y="362"/>
                  </a:lnTo>
                  <a:lnTo>
                    <a:pt x="1936" y="399"/>
                  </a:lnTo>
                  <a:lnTo>
                    <a:pt x="1970" y="435"/>
                  </a:lnTo>
                  <a:lnTo>
                    <a:pt x="2003" y="476"/>
                  </a:lnTo>
                  <a:lnTo>
                    <a:pt x="2037" y="518"/>
                  </a:lnTo>
                  <a:lnTo>
                    <a:pt x="2069" y="564"/>
                  </a:lnTo>
                  <a:lnTo>
                    <a:pt x="2101" y="609"/>
                  </a:lnTo>
                  <a:lnTo>
                    <a:pt x="2131" y="657"/>
                  </a:lnTo>
                  <a:lnTo>
                    <a:pt x="2268" y="566"/>
                  </a:lnTo>
                  <a:lnTo>
                    <a:pt x="1970" y="1106"/>
                  </a:lnTo>
                  <a:lnTo>
                    <a:pt x="1334" y="1111"/>
                  </a:lnTo>
                  <a:lnTo>
                    <a:pt x="1421" y="1065"/>
                  </a:lnTo>
                  <a:lnTo>
                    <a:pt x="1421" y="1065"/>
                  </a:lnTo>
                  <a:lnTo>
                    <a:pt x="1402" y="1033"/>
                  </a:lnTo>
                  <a:lnTo>
                    <a:pt x="1377" y="999"/>
                  </a:lnTo>
                  <a:lnTo>
                    <a:pt x="1347" y="967"/>
                  </a:lnTo>
                  <a:lnTo>
                    <a:pt x="1313" y="935"/>
                  </a:lnTo>
                  <a:lnTo>
                    <a:pt x="1274" y="905"/>
                  </a:lnTo>
                  <a:lnTo>
                    <a:pt x="1233" y="880"/>
                  </a:lnTo>
                  <a:lnTo>
                    <a:pt x="1185" y="857"/>
                  </a:lnTo>
                  <a:lnTo>
                    <a:pt x="1137" y="836"/>
                  </a:lnTo>
                  <a:lnTo>
                    <a:pt x="1111" y="829"/>
                  </a:lnTo>
                  <a:lnTo>
                    <a:pt x="1086" y="822"/>
                  </a:lnTo>
                  <a:lnTo>
                    <a:pt x="1059" y="818"/>
                  </a:lnTo>
                  <a:lnTo>
                    <a:pt x="1031" y="816"/>
                  </a:lnTo>
                  <a:lnTo>
                    <a:pt x="1004" y="813"/>
                  </a:lnTo>
                  <a:lnTo>
                    <a:pt x="979" y="813"/>
                  </a:lnTo>
                  <a:lnTo>
                    <a:pt x="949" y="816"/>
                  </a:lnTo>
                  <a:lnTo>
                    <a:pt x="921" y="818"/>
                  </a:lnTo>
                  <a:lnTo>
                    <a:pt x="894" y="825"/>
                  </a:lnTo>
                  <a:lnTo>
                    <a:pt x="866" y="832"/>
                  </a:lnTo>
                  <a:lnTo>
                    <a:pt x="839" y="843"/>
                  </a:lnTo>
                  <a:lnTo>
                    <a:pt x="811" y="854"/>
                  </a:lnTo>
                  <a:lnTo>
                    <a:pt x="784" y="868"/>
                  </a:lnTo>
                  <a:lnTo>
                    <a:pt x="756" y="887"/>
                  </a:lnTo>
                  <a:lnTo>
                    <a:pt x="729" y="905"/>
                  </a:lnTo>
                  <a:lnTo>
                    <a:pt x="701" y="928"/>
                  </a:lnTo>
                  <a:lnTo>
                    <a:pt x="459" y="483"/>
                  </a:lnTo>
                  <a:lnTo>
                    <a:pt x="0" y="479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8" name="Freeform 41"/>
            <p:cNvSpPr>
              <a:spLocks/>
            </p:cNvSpPr>
            <p:nvPr/>
          </p:nvSpPr>
          <p:spPr bwMode="auto">
            <a:xfrm>
              <a:off x="3017" y="1116"/>
              <a:ext cx="2268" cy="1111"/>
            </a:xfrm>
            <a:custGeom>
              <a:avLst/>
              <a:gdLst>
                <a:gd name="T0" fmla="*/ 0 w 2268"/>
                <a:gd name="T1" fmla="*/ 479 h 1111"/>
                <a:gd name="T2" fmla="*/ 62 w 2268"/>
                <a:gd name="T3" fmla="*/ 396 h 1111"/>
                <a:gd name="T4" fmla="*/ 145 w 2268"/>
                <a:gd name="T5" fmla="*/ 316 h 1111"/>
                <a:gd name="T6" fmla="*/ 245 w 2268"/>
                <a:gd name="T7" fmla="*/ 241 h 1111"/>
                <a:gd name="T8" fmla="*/ 360 w 2268"/>
                <a:gd name="T9" fmla="*/ 170 h 1111"/>
                <a:gd name="T10" fmla="*/ 488 w 2268"/>
                <a:gd name="T11" fmla="*/ 110 h 1111"/>
                <a:gd name="T12" fmla="*/ 628 w 2268"/>
                <a:gd name="T13" fmla="*/ 62 h 1111"/>
                <a:gd name="T14" fmla="*/ 775 w 2268"/>
                <a:gd name="T15" fmla="*/ 25 h 1111"/>
                <a:gd name="T16" fmla="*/ 928 w 2268"/>
                <a:gd name="T17" fmla="*/ 5 h 1111"/>
                <a:gd name="T18" fmla="*/ 1086 w 2268"/>
                <a:gd name="T19" fmla="*/ 2 h 1111"/>
                <a:gd name="T20" fmla="*/ 1247 w 2268"/>
                <a:gd name="T21" fmla="*/ 18 h 1111"/>
                <a:gd name="T22" fmla="*/ 1327 w 2268"/>
                <a:gd name="T23" fmla="*/ 34 h 1111"/>
                <a:gd name="T24" fmla="*/ 1407 w 2268"/>
                <a:gd name="T25" fmla="*/ 57 h 1111"/>
                <a:gd name="T26" fmla="*/ 1487 w 2268"/>
                <a:gd name="T27" fmla="*/ 85 h 1111"/>
                <a:gd name="T28" fmla="*/ 1565 w 2268"/>
                <a:gd name="T29" fmla="*/ 121 h 1111"/>
                <a:gd name="T30" fmla="*/ 1643 w 2268"/>
                <a:gd name="T31" fmla="*/ 163 h 1111"/>
                <a:gd name="T32" fmla="*/ 1718 w 2268"/>
                <a:gd name="T33" fmla="*/ 211 h 1111"/>
                <a:gd name="T34" fmla="*/ 1792 w 2268"/>
                <a:gd name="T35" fmla="*/ 266 h 1111"/>
                <a:gd name="T36" fmla="*/ 1865 w 2268"/>
                <a:gd name="T37" fmla="*/ 328 h 1111"/>
                <a:gd name="T38" fmla="*/ 1936 w 2268"/>
                <a:gd name="T39" fmla="*/ 399 h 1111"/>
                <a:gd name="T40" fmla="*/ 2003 w 2268"/>
                <a:gd name="T41" fmla="*/ 476 h 1111"/>
                <a:gd name="T42" fmla="*/ 2069 w 2268"/>
                <a:gd name="T43" fmla="*/ 564 h 1111"/>
                <a:gd name="T44" fmla="*/ 2131 w 2268"/>
                <a:gd name="T45" fmla="*/ 657 h 1111"/>
                <a:gd name="T46" fmla="*/ 1970 w 2268"/>
                <a:gd name="T47" fmla="*/ 1106 h 1111"/>
                <a:gd name="T48" fmla="*/ 1421 w 2268"/>
                <a:gd name="T49" fmla="*/ 1065 h 1111"/>
                <a:gd name="T50" fmla="*/ 1402 w 2268"/>
                <a:gd name="T51" fmla="*/ 1033 h 1111"/>
                <a:gd name="T52" fmla="*/ 1347 w 2268"/>
                <a:gd name="T53" fmla="*/ 967 h 1111"/>
                <a:gd name="T54" fmla="*/ 1274 w 2268"/>
                <a:gd name="T55" fmla="*/ 905 h 1111"/>
                <a:gd name="T56" fmla="*/ 1185 w 2268"/>
                <a:gd name="T57" fmla="*/ 857 h 1111"/>
                <a:gd name="T58" fmla="*/ 1111 w 2268"/>
                <a:gd name="T59" fmla="*/ 829 h 1111"/>
                <a:gd name="T60" fmla="*/ 1059 w 2268"/>
                <a:gd name="T61" fmla="*/ 818 h 1111"/>
                <a:gd name="T62" fmla="*/ 1004 w 2268"/>
                <a:gd name="T63" fmla="*/ 813 h 1111"/>
                <a:gd name="T64" fmla="*/ 949 w 2268"/>
                <a:gd name="T65" fmla="*/ 816 h 1111"/>
                <a:gd name="T66" fmla="*/ 894 w 2268"/>
                <a:gd name="T67" fmla="*/ 825 h 1111"/>
                <a:gd name="T68" fmla="*/ 839 w 2268"/>
                <a:gd name="T69" fmla="*/ 843 h 1111"/>
                <a:gd name="T70" fmla="*/ 784 w 2268"/>
                <a:gd name="T71" fmla="*/ 868 h 1111"/>
                <a:gd name="T72" fmla="*/ 729 w 2268"/>
                <a:gd name="T73" fmla="*/ 905 h 1111"/>
                <a:gd name="T74" fmla="*/ 459 w 2268"/>
                <a:gd name="T75" fmla="*/ 483 h 111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2268" h="1111">
                  <a:moveTo>
                    <a:pt x="0" y="479"/>
                  </a:moveTo>
                  <a:lnTo>
                    <a:pt x="0" y="479"/>
                  </a:lnTo>
                  <a:lnTo>
                    <a:pt x="30" y="438"/>
                  </a:lnTo>
                  <a:lnTo>
                    <a:pt x="62" y="396"/>
                  </a:lnTo>
                  <a:lnTo>
                    <a:pt x="101" y="355"/>
                  </a:lnTo>
                  <a:lnTo>
                    <a:pt x="145" y="316"/>
                  </a:lnTo>
                  <a:lnTo>
                    <a:pt x="193" y="277"/>
                  </a:lnTo>
                  <a:lnTo>
                    <a:pt x="245" y="241"/>
                  </a:lnTo>
                  <a:lnTo>
                    <a:pt x="300" y="204"/>
                  </a:lnTo>
                  <a:lnTo>
                    <a:pt x="360" y="170"/>
                  </a:lnTo>
                  <a:lnTo>
                    <a:pt x="422" y="140"/>
                  </a:lnTo>
                  <a:lnTo>
                    <a:pt x="488" y="110"/>
                  </a:lnTo>
                  <a:lnTo>
                    <a:pt x="557" y="85"/>
                  </a:lnTo>
                  <a:lnTo>
                    <a:pt x="628" y="62"/>
                  </a:lnTo>
                  <a:lnTo>
                    <a:pt x="699" y="41"/>
                  </a:lnTo>
                  <a:lnTo>
                    <a:pt x="775" y="25"/>
                  </a:lnTo>
                  <a:lnTo>
                    <a:pt x="850" y="14"/>
                  </a:lnTo>
                  <a:lnTo>
                    <a:pt x="928" y="5"/>
                  </a:lnTo>
                  <a:lnTo>
                    <a:pt x="1006" y="0"/>
                  </a:lnTo>
                  <a:lnTo>
                    <a:pt x="1086" y="2"/>
                  </a:lnTo>
                  <a:lnTo>
                    <a:pt x="1166" y="7"/>
                  </a:lnTo>
                  <a:lnTo>
                    <a:pt x="1247" y="18"/>
                  </a:lnTo>
                  <a:lnTo>
                    <a:pt x="1288" y="25"/>
                  </a:lnTo>
                  <a:lnTo>
                    <a:pt x="1327" y="34"/>
                  </a:lnTo>
                  <a:lnTo>
                    <a:pt x="1366" y="46"/>
                  </a:lnTo>
                  <a:lnTo>
                    <a:pt x="1407" y="57"/>
                  </a:lnTo>
                  <a:lnTo>
                    <a:pt x="1446" y="71"/>
                  </a:lnTo>
                  <a:lnTo>
                    <a:pt x="1487" y="85"/>
                  </a:lnTo>
                  <a:lnTo>
                    <a:pt x="1526" y="103"/>
                  </a:lnTo>
                  <a:lnTo>
                    <a:pt x="1565" y="121"/>
                  </a:lnTo>
                  <a:lnTo>
                    <a:pt x="1604" y="140"/>
                  </a:lnTo>
                  <a:lnTo>
                    <a:pt x="1643" y="163"/>
                  </a:lnTo>
                  <a:lnTo>
                    <a:pt x="1680" y="186"/>
                  </a:lnTo>
                  <a:lnTo>
                    <a:pt x="1718" y="211"/>
                  </a:lnTo>
                  <a:lnTo>
                    <a:pt x="1755" y="236"/>
                  </a:lnTo>
                  <a:lnTo>
                    <a:pt x="1792" y="266"/>
                  </a:lnTo>
                  <a:lnTo>
                    <a:pt x="1828" y="296"/>
                  </a:lnTo>
                  <a:lnTo>
                    <a:pt x="1865" y="328"/>
                  </a:lnTo>
                  <a:lnTo>
                    <a:pt x="1902" y="362"/>
                  </a:lnTo>
                  <a:lnTo>
                    <a:pt x="1936" y="399"/>
                  </a:lnTo>
                  <a:lnTo>
                    <a:pt x="1970" y="435"/>
                  </a:lnTo>
                  <a:lnTo>
                    <a:pt x="2003" y="476"/>
                  </a:lnTo>
                  <a:lnTo>
                    <a:pt x="2037" y="518"/>
                  </a:lnTo>
                  <a:lnTo>
                    <a:pt x="2069" y="564"/>
                  </a:lnTo>
                  <a:lnTo>
                    <a:pt x="2101" y="609"/>
                  </a:lnTo>
                  <a:lnTo>
                    <a:pt x="2131" y="657"/>
                  </a:lnTo>
                  <a:lnTo>
                    <a:pt x="2268" y="566"/>
                  </a:lnTo>
                  <a:lnTo>
                    <a:pt x="1970" y="1106"/>
                  </a:lnTo>
                  <a:lnTo>
                    <a:pt x="1334" y="1111"/>
                  </a:lnTo>
                  <a:lnTo>
                    <a:pt x="1421" y="1065"/>
                  </a:lnTo>
                  <a:lnTo>
                    <a:pt x="1421" y="1065"/>
                  </a:lnTo>
                  <a:lnTo>
                    <a:pt x="1402" y="1033"/>
                  </a:lnTo>
                  <a:lnTo>
                    <a:pt x="1377" y="999"/>
                  </a:lnTo>
                  <a:lnTo>
                    <a:pt x="1347" y="967"/>
                  </a:lnTo>
                  <a:lnTo>
                    <a:pt x="1313" y="935"/>
                  </a:lnTo>
                  <a:lnTo>
                    <a:pt x="1274" y="905"/>
                  </a:lnTo>
                  <a:lnTo>
                    <a:pt x="1233" y="880"/>
                  </a:lnTo>
                  <a:lnTo>
                    <a:pt x="1185" y="857"/>
                  </a:lnTo>
                  <a:lnTo>
                    <a:pt x="1137" y="836"/>
                  </a:lnTo>
                  <a:lnTo>
                    <a:pt x="1111" y="829"/>
                  </a:lnTo>
                  <a:lnTo>
                    <a:pt x="1086" y="822"/>
                  </a:lnTo>
                  <a:lnTo>
                    <a:pt x="1059" y="818"/>
                  </a:lnTo>
                  <a:lnTo>
                    <a:pt x="1031" y="816"/>
                  </a:lnTo>
                  <a:lnTo>
                    <a:pt x="1004" y="813"/>
                  </a:lnTo>
                  <a:lnTo>
                    <a:pt x="979" y="813"/>
                  </a:lnTo>
                  <a:lnTo>
                    <a:pt x="949" y="816"/>
                  </a:lnTo>
                  <a:lnTo>
                    <a:pt x="921" y="818"/>
                  </a:lnTo>
                  <a:lnTo>
                    <a:pt x="894" y="825"/>
                  </a:lnTo>
                  <a:lnTo>
                    <a:pt x="866" y="832"/>
                  </a:lnTo>
                  <a:lnTo>
                    <a:pt x="839" y="843"/>
                  </a:lnTo>
                  <a:lnTo>
                    <a:pt x="811" y="854"/>
                  </a:lnTo>
                  <a:lnTo>
                    <a:pt x="784" y="868"/>
                  </a:lnTo>
                  <a:lnTo>
                    <a:pt x="756" y="887"/>
                  </a:lnTo>
                  <a:lnTo>
                    <a:pt x="729" y="905"/>
                  </a:lnTo>
                  <a:lnTo>
                    <a:pt x="701" y="928"/>
                  </a:lnTo>
                  <a:lnTo>
                    <a:pt x="459" y="483"/>
                  </a:lnTo>
                  <a:lnTo>
                    <a:pt x="0" y="479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9" name="Freeform 42"/>
            <p:cNvSpPr>
              <a:spLocks/>
            </p:cNvSpPr>
            <p:nvPr/>
          </p:nvSpPr>
          <p:spPr bwMode="auto">
            <a:xfrm>
              <a:off x="3705" y="1952"/>
              <a:ext cx="1608" cy="1929"/>
            </a:xfrm>
            <a:custGeom>
              <a:avLst/>
              <a:gdLst>
                <a:gd name="T0" fmla="*/ 1518 w 1608"/>
                <a:gd name="T1" fmla="*/ 0 h 1929"/>
                <a:gd name="T2" fmla="*/ 1557 w 1608"/>
                <a:gd name="T3" fmla="*/ 94 h 1929"/>
                <a:gd name="T4" fmla="*/ 1587 w 1608"/>
                <a:gd name="T5" fmla="*/ 206 h 1929"/>
                <a:gd name="T6" fmla="*/ 1605 w 1608"/>
                <a:gd name="T7" fmla="*/ 330 h 1929"/>
                <a:gd name="T8" fmla="*/ 1608 w 1608"/>
                <a:gd name="T9" fmla="*/ 465 h 1929"/>
                <a:gd name="T10" fmla="*/ 1596 w 1608"/>
                <a:gd name="T11" fmla="*/ 605 h 1929"/>
                <a:gd name="T12" fmla="*/ 1571 w 1608"/>
                <a:gd name="T13" fmla="*/ 752 h 1929"/>
                <a:gd name="T14" fmla="*/ 1530 w 1608"/>
                <a:gd name="T15" fmla="*/ 896 h 1929"/>
                <a:gd name="T16" fmla="*/ 1473 w 1608"/>
                <a:gd name="T17" fmla="*/ 1040 h 1929"/>
                <a:gd name="T18" fmla="*/ 1397 w 1608"/>
                <a:gd name="T19" fmla="*/ 1180 h 1929"/>
                <a:gd name="T20" fmla="*/ 1303 w 1608"/>
                <a:gd name="T21" fmla="*/ 1310 h 1929"/>
                <a:gd name="T22" fmla="*/ 1248 w 1608"/>
                <a:gd name="T23" fmla="*/ 1372 h 1929"/>
                <a:gd name="T24" fmla="*/ 1191 w 1608"/>
                <a:gd name="T25" fmla="*/ 1430 h 1929"/>
                <a:gd name="T26" fmla="*/ 1127 w 1608"/>
                <a:gd name="T27" fmla="*/ 1485 h 1929"/>
                <a:gd name="T28" fmla="*/ 1058 w 1608"/>
                <a:gd name="T29" fmla="*/ 1537 h 1929"/>
                <a:gd name="T30" fmla="*/ 982 w 1608"/>
                <a:gd name="T31" fmla="*/ 1583 h 1929"/>
                <a:gd name="T32" fmla="*/ 904 w 1608"/>
                <a:gd name="T33" fmla="*/ 1627 h 1929"/>
                <a:gd name="T34" fmla="*/ 820 w 1608"/>
                <a:gd name="T35" fmla="*/ 1663 h 1929"/>
                <a:gd name="T36" fmla="*/ 728 w 1608"/>
                <a:gd name="T37" fmla="*/ 1695 h 1929"/>
                <a:gd name="T38" fmla="*/ 632 w 1608"/>
                <a:gd name="T39" fmla="*/ 1723 h 1929"/>
                <a:gd name="T40" fmla="*/ 531 w 1608"/>
                <a:gd name="T41" fmla="*/ 1743 h 1929"/>
                <a:gd name="T42" fmla="*/ 423 w 1608"/>
                <a:gd name="T43" fmla="*/ 1757 h 1929"/>
                <a:gd name="T44" fmla="*/ 311 w 1608"/>
                <a:gd name="T45" fmla="*/ 1764 h 1929"/>
                <a:gd name="T46" fmla="*/ 0 w 1608"/>
                <a:gd name="T47" fmla="*/ 1402 h 1929"/>
                <a:gd name="T48" fmla="*/ 307 w 1608"/>
                <a:gd name="T49" fmla="*/ 946 h 1929"/>
                <a:gd name="T50" fmla="*/ 343 w 1608"/>
                <a:gd name="T51" fmla="*/ 946 h 1929"/>
                <a:gd name="T52" fmla="*/ 428 w 1608"/>
                <a:gd name="T53" fmla="*/ 930 h 1929"/>
                <a:gd name="T54" fmla="*/ 517 w 1608"/>
                <a:gd name="T55" fmla="*/ 898 h 1929"/>
                <a:gd name="T56" fmla="*/ 604 w 1608"/>
                <a:gd name="T57" fmla="*/ 845 h 1929"/>
                <a:gd name="T58" fmla="*/ 664 w 1608"/>
                <a:gd name="T59" fmla="*/ 793 h 1929"/>
                <a:gd name="T60" fmla="*/ 701 w 1608"/>
                <a:gd name="T61" fmla="*/ 754 h 1929"/>
                <a:gd name="T62" fmla="*/ 730 w 1608"/>
                <a:gd name="T63" fmla="*/ 708 h 1929"/>
                <a:gd name="T64" fmla="*/ 756 w 1608"/>
                <a:gd name="T65" fmla="*/ 660 h 1929"/>
                <a:gd name="T66" fmla="*/ 776 w 1608"/>
                <a:gd name="T67" fmla="*/ 607 h 1929"/>
                <a:gd name="T68" fmla="*/ 788 w 1608"/>
                <a:gd name="T69" fmla="*/ 550 h 1929"/>
                <a:gd name="T70" fmla="*/ 792 w 1608"/>
                <a:gd name="T71" fmla="*/ 488 h 1929"/>
                <a:gd name="T72" fmla="*/ 788 w 1608"/>
                <a:gd name="T73" fmla="*/ 422 h 1929"/>
                <a:gd name="T74" fmla="*/ 1287 w 1608"/>
                <a:gd name="T75" fmla="*/ 396 h 1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08" h="1929">
                  <a:moveTo>
                    <a:pt x="1518" y="0"/>
                  </a:moveTo>
                  <a:lnTo>
                    <a:pt x="1518" y="0"/>
                  </a:lnTo>
                  <a:lnTo>
                    <a:pt x="1539" y="46"/>
                  </a:lnTo>
                  <a:lnTo>
                    <a:pt x="1557" y="94"/>
                  </a:lnTo>
                  <a:lnTo>
                    <a:pt x="1573" y="149"/>
                  </a:lnTo>
                  <a:lnTo>
                    <a:pt x="1587" y="206"/>
                  </a:lnTo>
                  <a:lnTo>
                    <a:pt x="1599" y="268"/>
                  </a:lnTo>
                  <a:lnTo>
                    <a:pt x="1605" y="330"/>
                  </a:lnTo>
                  <a:lnTo>
                    <a:pt x="1608" y="396"/>
                  </a:lnTo>
                  <a:lnTo>
                    <a:pt x="1608" y="465"/>
                  </a:lnTo>
                  <a:lnTo>
                    <a:pt x="1605" y="534"/>
                  </a:lnTo>
                  <a:lnTo>
                    <a:pt x="1596" y="605"/>
                  </a:lnTo>
                  <a:lnTo>
                    <a:pt x="1587" y="678"/>
                  </a:lnTo>
                  <a:lnTo>
                    <a:pt x="1571" y="752"/>
                  </a:lnTo>
                  <a:lnTo>
                    <a:pt x="1553" y="823"/>
                  </a:lnTo>
                  <a:lnTo>
                    <a:pt x="1530" y="896"/>
                  </a:lnTo>
                  <a:lnTo>
                    <a:pt x="1502" y="969"/>
                  </a:lnTo>
                  <a:lnTo>
                    <a:pt x="1473" y="1040"/>
                  </a:lnTo>
                  <a:lnTo>
                    <a:pt x="1436" y="1111"/>
                  </a:lnTo>
                  <a:lnTo>
                    <a:pt x="1397" y="1180"/>
                  </a:lnTo>
                  <a:lnTo>
                    <a:pt x="1351" y="1246"/>
                  </a:lnTo>
                  <a:lnTo>
                    <a:pt x="1303" y="1310"/>
                  </a:lnTo>
                  <a:lnTo>
                    <a:pt x="1276" y="1343"/>
                  </a:lnTo>
                  <a:lnTo>
                    <a:pt x="1248" y="1372"/>
                  </a:lnTo>
                  <a:lnTo>
                    <a:pt x="1221" y="1402"/>
                  </a:lnTo>
                  <a:lnTo>
                    <a:pt x="1191" y="1430"/>
                  </a:lnTo>
                  <a:lnTo>
                    <a:pt x="1159" y="1459"/>
                  </a:lnTo>
                  <a:lnTo>
                    <a:pt x="1127" y="1485"/>
                  </a:lnTo>
                  <a:lnTo>
                    <a:pt x="1092" y="1512"/>
                  </a:lnTo>
                  <a:lnTo>
                    <a:pt x="1058" y="1537"/>
                  </a:lnTo>
                  <a:lnTo>
                    <a:pt x="1021" y="1560"/>
                  </a:lnTo>
                  <a:lnTo>
                    <a:pt x="982" y="1583"/>
                  </a:lnTo>
                  <a:lnTo>
                    <a:pt x="943" y="1606"/>
                  </a:lnTo>
                  <a:lnTo>
                    <a:pt x="904" y="1627"/>
                  </a:lnTo>
                  <a:lnTo>
                    <a:pt x="861" y="1645"/>
                  </a:lnTo>
                  <a:lnTo>
                    <a:pt x="820" y="1663"/>
                  </a:lnTo>
                  <a:lnTo>
                    <a:pt x="774" y="1682"/>
                  </a:lnTo>
                  <a:lnTo>
                    <a:pt x="728" y="1695"/>
                  </a:lnTo>
                  <a:lnTo>
                    <a:pt x="682" y="1709"/>
                  </a:lnTo>
                  <a:lnTo>
                    <a:pt x="632" y="1723"/>
                  </a:lnTo>
                  <a:lnTo>
                    <a:pt x="581" y="1734"/>
                  </a:lnTo>
                  <a:lnTo>
                    <a:pt x="531" y="1743"/>
                  </a:lnTo>
                  <a:lnTo>
                    <a:pt x="478" y="1750"/>
                  </a:lnTo>
                  <a:lnTo>
                    <a:pt x="423" y="1757"/>
                  </a:lnTo>
                  <a:lnTo>
                    <a:pt x="368" y="1762"/>
                  </a:lnTo>
                  <a:lnTo>
                    <a:pt x="311" y="1764"/>
                  </a:lnTo>
                  <a:lnTo>
                    <a:pt x="323" y="1929"/>
                  </a:lnTo>
                  <a:lnTo>
                    <a:pt x="0" y="1402"/>
                  </a:lnTo>
                  <a:lnTo>
                    <a:pt x="309" y="848"/>
                  </a:lnTo>
                  <a:lnTo>
                    <a:pt x="307" y="946"/>
                  </a:lnTo>
                  <a:lnTo>
                    <a:pt x="307" y="946"/>
                  </a:lnTo>
                  <a:lnTo>
                    <a:pt x="343" y="946"/>
                  </a:lnTo>
                  <a:lnTo>
                    <a:pt x="384" y="942"/>
                  </a:lnTo>
                  <a:lnTo>
                    <a:pt x="428" y="930"/>
                  </a:lnTo>
                  <a:lnTo>
                    <a:pt x="472" y="916"/>
                  </a:lnTo>
                  <a:lnTo>
                    <a:pt x="517" y="898"/>
                  </a:lnTo>
                  <a:lnTo>
                    <a:pt x="561" y="873"/>
                  </a:lnTo>
                  <a:lnTo>
                    <a:pt x="604" y="845"/>
                  </a:lnTo>
                  <a:lnTo>
                    <a:pt x="646" y="811"/>
                  </a:lnTo>
                  <a:lnTo>
                    <a:pt x="664" y="793"/>
                  </a:lnTo>
                  <a:lnTo>
                    <a:pt x="682" y="772"/>
                  </a:lnTo>
                  <a:lnTo>
                    <a:pt x="701" y="754"/>
                  </a:lnTo>
                  <a:lnTo>
                    <a:pt x="717" y="731"/>
                  </a:lnTo>
                  <a:lnTo>
                    <a:pt x="730" y="708"/>
                  </a:lnTo>
                  <a:lnTo>
                    <a:pt x="744" y="685"/>
                  </a:lnTo>
                  <a:lnTo>
                    <a:pt x="756" y="660"/>
                  </a:lnTo>
                  <a:lnTo>
                    <a:pt x="767" y="632"/>
                  </a:lnTo>
                  <a:lnTo>
                    <a:pt x="776" y="607"/>
                  </a:lnTo>
                  <a:lnTo>
                    <a:pt x="783" y="577"/>
                  </a:lnTo>
                  <a:lnTo>
                    <a:pt x="788" y="550"/>
                  </a:lnTo>
                  <a:lnTo>
                    <a:pt x="790" y="518"/>
                  </a:lnTo>
                  <a:lnTo>
                    <a:pt x="792" y="488"/>
                  </a:lnTo>
                  <a:lnTo>
                    <a:pt x="790" y="456"/>
                  </a:lnTo>
                  <a:lnTo>
                    <a:pt x="788" y="422"/>
                  </a:lnTo>
                  <a:lnTo>
                    <a:pt x="781" y="387"/>
                  </a:lnTo>
                  <a:lnTo>
                    <a:pt x="1287" y="396"/>
                  </a:lnTo>
                  <a:lnTo>
                    <a:pt x="1518" y="0"/>
                  </a:lnTo>
                  <a:close/>
                </a:path>
              </a:pathLst>
            </a:custGeom>
            <a:solidFill>
              <a:srgbClr val="C00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0" name="Freeform 43"/>
            <p:cNvSpPr>
              <a:spLocks/>
            </p:cNvSpPr>
            <p:nvPr/>
          </p:nvSpPr>
          <p:spPr bwMode="auto">
            <a:xfrm>
              <a:off x="3705" y="1952"/>
              <a:ext cx="1608" cy="1929"/>
            </a:xfrm>
            <a:custGeom>
              <a:avLst/>
              <a:gdLst>
                <a:gd name="T0" fmla="*/ 1518 w 1608"/>
                <a:gd name="T1" fmla="*/ 0 h 1929"/>
                <a:gd name="T2" fmla="*/ 1557 w 1608"/>
                <a:gd name="T3" fmla="*/ 94 h 1929"/>
                <a:gd name="T4" fmla="*/ 1587 w 1608"/>
                <a:gd name="T5" fmla="*/ 206 h 1929"/>
                <a:gd name="T6" fmla="*/ 1605 w 1608"/>
                <a:gd name="T7" fmla="*/ 330 h 1929"/>
                <a:gd name="T8" fmla="*/ 1608 w 1608"/>
                <a:gd name="T9" fmla="*/ 465 h 1929"/>
                <a:gd name="T10" fmla="*/ 1596 w 1608"/>
                <a:gd name="T11" fmla="*/ 605 h 1929"/>
                <a:gd name="T12" fmla="*/ 1571 w 1608"/>
                <a:gd name="T13" fmla="*/ 752 h 1929"/>
                <a:gd name="T14" fmla="*/ 1530 w 1608"/>
                <a:gd name="T15" fmla="*/ 896 h 1929"/>
                <a:gd name="T16" fmla="*/ 1473 w 1608"/>
                <a:gd name="T17" fmla="*/ 1040 h 1929"/>
                <a:gd name="T18" fmla="*/ 1397 w 1608"/>
                <a:gd name="T19" fmla="*/ 1180 h 1929"/>
                <a:gd name="T20" fmla="*/ 1303 w 1608"/>
                <a:gd name="T21" fmla="*/ 1310 h 1929"/>
                <a:gd name="T22" fmla="*/ 1248 w 1608"/>
                <a:gd name="T23" fmla="*/ 1372 h 1929"/>
                <a:gd name="T24" fmla="*/ 1191 w 1608"/>
                <a:gd name="T25" fmla="*/ 1430 h 1929"/>
                <a:gd name="T26" fmla="*/ 1127 w 1608"/>
                <a:gd name="T27" fmla="*/ 1485 h 1929"/>
                <a:gd name="T28" fmla="*/ 1058 w 1608"/>
                <a:gd name="T29" fmla="*/ 1537 h 1929"/>
                <a:gd name="T30" fmla="*/ 982 w 1608"/>
                <a:gd name="T31" fmla="*/ 1583 h 1929"/>
                <a:gd name="T32" fmla="*/ 904 w 1608"/>
                <a:gd name="T33" fmla="*/ 1627 h 1929"/>
                <a:gd name="T34" fmla="*/ 820 w 1608"/>
                <a:gd name="T35" fmla="*/ 1663 h 1929"/>
                <a:gd name="T36" fmla="*/ 728 w 1608"/>
                <a:gd name="T37" fmla="*/ 1695 h 1929"/>
                <a:gd name="T38" fmla="*/ 632 w 1608"/>
                <a:gd name="T39" fmla="*/ 1723 h 1929"/>
                <a:gd name="T40" fmla="*/ 531 w 1608"/>
                <a:gd name="T41" fmla="*/ 1743 h 1929"/>
                <a:gd name="T42" fmla="*/ 423 w 1608"/>
                <a:gd name="T43" fmla="*/ 1757 h 1929"/>
                <a:gd name="T44" fmla="*/ 311 w 1608"/>
                <a:gd name="T45" fmla="*/ 1764 h 1929"/>
                <a:gd name="T46" fmla="*/ 0 w 1608"/>
                <a:gd name="T47" fmla="*/ 1402 h 1929"/>
                <a:gd name="T48" fmla="*/ 307 w 1608"/>
                <a:gd name="T49" fmla="*/ 946 h 1929"/>
                <a:gd name="T50" fmla="*/ 343 w 1608"/>
                <a:gd name="T51" fmla="*/ 946 h 1929"/>
                <a:gd name="T52" fmla="*/ 428 w 1608"/>
                <a:gd name="T53" fmla="*/ 930 h 1929"/>
                <a:gd name="T54" fmla="*/ 517 w 1608"/>
                <a:gd name="T55" fmla="*/ 898 h 1929"/>
                <a:gd name="T56" fmla="*/ 604 w 1608"/>
                <a:gd name="T57" fmla="*/ 845 h 1929"/>
                <a:gd name="T58" fmla="*/ 664 w 1608"/>
                <a:gd name="T59" fmla="*/ 793 h 1929"/>
                <a:gd name="T60" fmla="*/ 701 w 1608"/>
                <a:gd name="T61" fmla="*/ 754 h 1929"/>
                <a:gd name="T62" fmla="*/ 730 w 1608"/>
                <a:gd name="T63" fmla="*/ 708 h 1929"/>
                <a:gd name="T64" fmla="*/ 756 w 1608"/>
                <a:gd name="T65" fmla="*/ 660 h 1929"/>
                <a:gd name="T66" fmla="*/ 776 w 1608"/>
                <a:gd name="T67" fmla="*/ 607 h 1929"/>
                <a:gd name="T68" fmla="*/ 788 w 1608"/>
                <a:gd name="T69" fmla="*/ 550 h 1929"/>
                <a:gd name="T70" fmla="*/ 792 w 1608"/>
                <a:gd name="T71" fmla="*/ 488 h 1929"/>
                <a:gd name="T72" fmla="*/ 788 w 1608"/>
                <a:gd name="T73" fmla="*/ 422 h 1929"/>
                <a:gd name="T74" fmla="*/ 1287 w 1608"/>
                <a:gd name="T75" fmla="*/ 396 h 19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608" h="1929">
                  <a:moveTo>
                    <a:pt x="1518" y="0"/>
                  </a:moveTo>
                  <a:lnTo>
                    <a:pt x="1518" y="0"/>
                  </a:lnTo>
                  <a:lnTo>
                    <a:pt x="1539" y="46"/>
                  </a:lnTo>
                  <a:lnTo>
                    <a:pt x="1557" y="94"/>
                  </a:lnTo>
                  <a:lnTo>
                    <a:pt x="1573" y="149"/>
                  </a:lnTo>
                  <a:lnTo>
                    <a:pt x="1587" y="206"/>
                  </a:lnTo>
                  <a:lnTo>
                    <a:pt x="1599" y="268"/>
                  </a:lnTo>
                  <a:lnTo>
                    <a:pt x="1605" y="330"/>
                  </a:lnTo>
                  <a:lnTo>
                    <a:pt x="1608" y="396"/>
                  </a:lnTo>
                  <a:lnTo>
                    <a:pt x="1608" y="465"/>
                  </a:lnTo>
                  <a:lnTo>
                    <a:pt x="1605" y="534"/>
                  </a:lnTo>
                  <a:lnTo>
                    <a:pt x="1596" y="605"/>
                  </a:lnTo>
                  <a:lnTo>
                    <a:pt x="1587" y="678"/>
                  </a:lnTo>
                  <a:lnTo>
                    <a:pt x="1571" y="752"/>
                  </a:lnTo>
                  <a:lnTo>
                    <a:pt x="1553" y="823"/>
                  </a:lnTo>
                  <a:lnTo>
                    <a:pt x="1530" y="896"/>
                  </a:lnTo>
                  <a:lnTo>
                    <a:pt x="1502" y="969"/>
                  </a:lnTo>
                  <a:lnTo>
                    <a:pt x="1473" y="1040"/>
                  </a:lnTo>
                  <a:lnTo>
                    <a:pt x="1436" y="1111"/>
                  </a:lnTo>
                  <a:lnTo>
                    <a:pt x="1397" y="1180"/>
                  </a:lnTo>
                  <a:lnTo>
                    <a:pt x="1351" y="1246"/>
                  </a:lnTo>
                  <a:lnTo>
                    <a:pt x="1303" y="1310"/>
                  </a:lnTo>
                  <a:lnTo>
                    <a:pt x="1276" y="1343"/>
                  </a:lnTo>
                  <a:lnTo>
                    <a:pt x="1248" y="1372"/>
                  </a:lnTo>
                  <a:lnTo>
                    <a:pt x="1221" y="1402"/>
                  </a:lnTo>
                  <a:lnTo>
                    <a:pt x="1191" y="1430"/>
                  </a:lnTo>
                  <a:lnTo>
                    <a:pt x="1159" y="1459"/>
                  </a:lnTo>
                  <a:lnTo>
                    <a:pt x="1127" y="1485"/>
                  </a:lnTo>
                  <a:lnTo>
                    <a:pt x="1092" y="1512"/>
                  </a:lnTo>
                  <a:lnTo>
                    <a:pt x="1058" y="1537"/>
                  </a:lnTo>
                  <a:lnTo>
                    <a:pt x="1021" y="1560"/>
                  </a:lnTo>
                  <a:lnTo>
                    <a:pt x="982" y="1583"/>
                  </a:lnTo>
                  <a:lnTo>
                    <a:pt x="943" y="1606"/>
                  </a:lnTo>
                  <a:lnTo>
                    <a:pt x="904" y="1627"/>
                  </a:lnTo>
                  <a:lnTo>
                    <a:pt x="861" y="1645"/>
                  </a:lnTo>
                  <a:lnTo>
                    <a:pt x="820" y="1663"/>
                  </a:lnTo>
                  <a:lnTo>
                    <a:pt x="774" y="1682"/>
                  </a:lnTo>
                  <a:lnTo>
                    <a:pt x="728" y="1695"/>
                  </a:lnTo>
                  <a:lnTo>
                    <a:pt x="682" y="1709"/>
                  </a:lnTo>
                  <a:lnTo>
                    <a:pt x="632" y="1723"/>
                  </a:lnTo>
                  <a:lnTo>
                    <a:pt x="581" y="1734"/>
                  </a:lnTo>
                  <a:lnTo>
                    <a:pt x="531" y="1743"/>
                  </a:lnTo>
                  <a:lnTo>
                    <a:pt x="478" y="1750"/>
                  </a:lnTo>
                  <a:lnTo>
                    <a:pt x="423" y="1757"/>
                  </a:lnTo>
                  <a:lnTo>
                    <a:pt x="368" y="1762"/>
                  </a:lnTo>
                  <a:lnTo>
                    <a:pt x="311" y="1764"/>
                  </a:lnTo>
                  <a:lnTo>
                    <a:pt x="323" y="1929"/>
                  </a:lnTo>
                  <a:lnTo>
                    <a:pt x="0" y="1402"/>
                  </a:lnTo>
                  <a:lnTo>
                    <a:pt x="309" y="848"/>
                  </a:lnTo>
                  <a:lnTo>
                    <a:pt x="307" y="946"/>
                  </a:lnTo>
                  <a:lnTo>
                    <a:pt x="307" y="946"/>
                  </a:lnTo>
                  <a:lnTo>
                    <a:pt x="343" y="946"/>
                  </a:lnTo>
                  <a:lnTo>
                    <a:pt x="384" y="942"/>
                  </a:lnTo>
                  <a:lnTo>
                    <a:pt x="428" y="930"/>
                  </a:lnTo>
                  <a:lnTo>
                    <a:pt x="472" y="916"/>
                  </a:lnTo>
                  <a:lnTo>
                    <a:pt x="517" y="898"/>
                  </a:lnTo>
                  <a:lnTo>
                    <a:pt x="561" y="873"/>
                  </a:lnTo>
                  <a:lnTo>
                    <a:pt x="604" y="845"/>
                  </a:lnTo>
                  <a:lnTo>
                    <a:pt x="646" y="811"/>
                  </a:lnTo>
                  <a:lnTo>
                    <a:pt x="664" y="793"/>
                  </a:lnTo>
                  <a:lnTo>
                    <a:pt x="682" y="772"/>
                  </a:lnTo>
                  <a:lnTo>
                    <a:pt x="701" y="754"/>
                  </a:lnTo>
                  <a:lnTo>
                    <a:pt x="717" y="731"/>
                  </a:lnTo>
                  <a:lnTo>
                    <a:pt x="730" y="708"/>
                  </a:lnTo>
                  <a:lnTo>
                    <a:pt x="744" y="685"/>
                  </a:lnTo>
                  <a:lnTo>
                    <a:pt x="756" y="660"/>
                  </a:lnTo>
                  <a:lnTo>
                    <a:pt x="767" y="632"/>
                  </a:lnTo>
                  <a:lnTo>
                    <a:pt x="776" y="607"/>
                  </a:lnTo>
                  <a:lnTo>
                    <a:pt x="783" y="577"/>
                  </a:lnTo>
                  <a:lnTo>
                    <a:pt x="788" y="550"/>
                  </a:lnTo>
                  <a:lnTo>
                    <a:pt x="790" y="518"/>
                  </a:lnTo>
                  <a:lnTo>
                    <a:pt x="792" y="488"/>
                  </a:lnTo>
                  <a:lnTo>
                    <a:pt x="790" y="456"/>
                  </a:lnTo>
                  <a:lnTo>
                    <a:pt x="788" y="422"/>
                  </a:lnTo>
                  <a:lnTo>
                    <a:pt x="781" y="387"/>
                  </a:lnTo>
                  <a:lnTo>
                    <a:pt x="1287" y="396"/>
                  </a:lnTo>
                  <a:lnTo>
                    <a:pt x="1518" y="0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1" name="Freeform 44"/>
            <p:cNvSpPr>
              <a:spLocks/>
            </p:cNvSpPr>
            <p:nvPr/>
          </p:nvSpPr>
          <p:spPr bwMode="auto">
            <a:xfrm>
              <a:off x="2715" y="1675"/>
              <a:ext cx="1139" cy="2016"/>
            </a:xfrm>
            <a:custGeom>
              <a:avLst/>
              <a:gdLst>
                <a:gd name="T0" fmla="*/ 1106 w 1139"/>
                <a:gd name="T1" fmla="*/ 2016 h 2016"/>
                <a:gd name="T2" fmla="*/ 1003 w 1139"/>
                <a:gd name="T3" fmla="*/ 2004 h 2016"/>
                <a:gd name="T4" fmla="*/ 893 w 1139"/>
                <a:gd name="T5" fmla="*/ 1975 h 2016"/>
                <a:gd name="T6" fmla="*/ 777 w 1139"/>
                <a:gd name="T7" fmla="*/ 1927 h 2016"/>
                <a:gd name="T8" fmla="*/ 660 w 1139"/>
                <a:gd name="T9" fmla="*/ 1862 h 2016"/>
                <a:gd name="T10" fmla="*/ 543 w 1139"/>
                <a:gd name="T11" fmla="*/ 1782 h 2016"/>
                <a:gd name="T12" fmla="*/ 428 w 1139"/>
                <a:gd name="T13" fmla="*/ 1688 h 2016"/>
                <a:gd name="T14" fmla="*/ 323 w 1139"/>
                <a:gd name="T15" fmla="*/ 1581 h 2016"/>
                <a:gd name="T16" fmla="*/ 227 w 1139"/>
                <a:gd name="T17" fmla="*/ 1457 h 2016"/>
                <a:gd name="T18" fmla="*/ 144 w 1139"/>
                <a:gd name="T19" fmla="*/ 1322 h 2016"/>
                <a:gd name="T20" fmla="*/ 78 w 1139"/>
                <a:gd name="T21" fmla="*/ 1175 h 2016"/>
                <a:gd name="T22" fmla="*/ 53 w 1139"/>
                <a:gd name="T23" fmla="*/ 1100 h 2016"/>
                <a:gd name="T24" fmla="*/ 30 w 1139"/>
                <a:gd name="T25" fmla="*/ 1019 h 2016"/>
                <a:gd name="T26" fmla="*/ 14 w 1139"/>
                <a:gd name="T27" fmla="*/ 935 h 2016"/>
                <a:gd name="T28" fmla="*/ 5 w 1139"/>
                <a:gd name="T29" fmla="*/ 850 h 2016"/>
                <a:gd name="T30" fmla="*/ 0 w 1139"/>
                <a:gd name="T31" fmla="*/ 763 h 2016"/>
                <a:gd name="T32" fmla="*/ 5 w 1139"/>
                <a:gd name="T33" fmla="*/ 673 h 2016"/>
                <a:gd name="T34" fmla="*/ 14 w 1139"/>
                <a:gd name="T35" fmla="*/ 580 h 2016"/>
                <a:gd name="T36" fmla="*/ 30 w 1139"/>
                <a:gd name="T37" fmla="*/ 486 h 2016"/>
                <a:gd name="T38" fmla="*/ 55 w 1139"/>
                <a:gd name="T39" fmla="*/ 389 h 2016"/>
                <a:gd name="T40" fmla="*/ 87 w 1139"/>
                <a:gd name="T41" fmla="*/ 291 h 2016"/>
                <a:gd name="T42" fmla="*/ 131 w 1139"/>
                <a:gd name="T43" fmla="*/ 192 h 2016"/>
                <a:gd name="T44" fmla="*/ 179 w 1139"/>
                <a:gd name="T45" fmla="*/ 89 h 2016"/>
                <a:gd name="T46" fmla="*/ 648 w 1139"/>
                <a:gd name="T47" fmla="*/ 0 h 2016"/>
                <a:gd name="T48" fmla="*/ 891 w 1139"/>
                <a:gd name="T49" fmla="*/ 495 h 2016"/>
                <a:gd name="T50" fmla="*/ 873 w 1139"/>
                <a:gd name="T51" fmla="*/ 527 h 2016"/>
                <a:gd name="T52" fmla="*/ 843 w 1139"/>
                <a:gd name="T53" fmla="*/ 607 h 2016"/>
                <a:gd name="T54" fmla="*/ 827 w 1139"/>
                <a:gd name="T55" fmla="*/ 701 h 2016"/>
                <a:gd name="T56" fmla="*/ 829 w 1139"/>
                <a:gd name="T57" fmla="*/ 804 h 2016"/>
                <a:gd name="T58" fmla="*/ 845 w 1139"/>
                <a:gd name="T59" fmla="*/ 882 h 2016"/>
                <a:gd name="T60" fmla="*/ 861 w 1139"/>
                <a:gd name="T61" fmla="*/ 932 h 2016"/>
                <a:gd name="T62" fmla="*/ 884 w 1139"/>
                <a:gd name="T63" fmla="*/ 980 h 2016"/>
                <a:gd name="T64" fmla="*/ 914 w 1139"/>
                <a:gd name="T65" fmla="*/ 1029 h 2016"/>
                <a:gd name="T66" fmla="*/ 951 w 1139"/>
                <a:gd name="T67" fmla="*/ 1072 h 2016"/>
                <a:gd name="T68" fmla="*/ 994 w 1139"/>
                <a:gd name="T69" fmla="*/ 1111 h 2016"/>
                <a:gd name="T70" fmla="*/ 1047 w 1139"/>
                <a:gd name="T71" fmla="*/ 1143 h 2016"/>
                <a:gd name="T72" fmla="*/ 1106 w 1139"/>
                <a:gd name="T73" fmla="*/ 1173 h 2016"/>
                <a:gd name="T74" fmla="*/ 877 w 1139"/>
                <a:gd name="T75" fmla="*/ 1620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9" h="2016">
                  <a:moveTo>
                    <a:pt x="1106" y="2016"/>
                  </a:moveTo>
                  <a:lnTo>
                    <a:pt x="1106" y="2016"/>
                  </a:lnTo>
                  <a:lnTo>
                    <a:pt x="1056" y="2014"/>
                  </a:lnTo>
                  <a:lnTo>
                    <a:pt x="1003" y="2004"/>
                  </a:lnTo>
                  <a:lnTo>
                    <a:pt x="948" y="1991"/>
                  </a:lnTo>
                  <a:lnTo>
                    <a:pt x="893" y="1975"/>
                  </a:lnTo>
                  <a:lnTo>
                    <a:pt x="836" y="1952"/>
                  </a:lnTo>
                  <a:lnTo>
                    <a:pt x="777" y="1927"/>
                  </a:lnTo>
                  <a:lnTo>
                    <a:pt x="717" y="1897"/>
                  </a:lnTo>
                  <a:lnTo>
                    <a:pt x="660" y="1862"/>
                  </a:lnTo>
                  <a:lnTo>
                    <a:pt x="600" y="1826"/>
                  </a:lnTo>
                  <a:lnTo>
                    <a:pt x="543" y="1782"/>
                  </a:lnTo>
                  <a:lnTo>
                    <a:pt x="486" y="1739"/>
                  </a:lnTo>
                  <a:lnTo>
                    <a:pt x="428" y="1688"/>
                  </a:lnTo>
                  <a:lnTo>
                    <a:pt x="376" y="1636"/>
                  </a:lnTo>
                  <a:lnTo>
                    <a:pt x="323" y="1581"/>
                  </a:lnTo>
                  <a:lnTo>
                    <a:pt x="275" y="1521"/>
                  </a:lnTo>
                  <a:lnTo>
                    <a:pt x="227" y="1457"/>
                  </a:lnTo>
                  <a:lnTo>
                    <a:pt x="186" y="1393"/>
                  </a:lnTo>
                  <a:lnTo>
                    <a:pt x="144" y="1322"/>
                  </a:lnTo>
                  <a:lnTo>
                    <a:pt x="110" y="1251"/>
                  </a:lnTo>
                  <a:lnTo>
                    <a:pt x="78" y="1175"/>
                  </a:lnTo>
                  <a:lnTo>
                    <a:pt x="64" y="1138"/>
                  </a:lnTo>
                  <a:lnTo>
                    <a:pt x="53" y="1100"/>
                  </a:lnTo>
                  <a:lnTo>
                    <a:pt x="41" y="1058"/>
                  </a:lnTo>
                  <a:lnTo>
                    <a:pt x="30" y="1019"/>
                  </a:lnTo>
                  <a:lnTo>
                    <a:pt x="21" y="978"/>
                  </a:lnTo>
                  <a:lnTo>
                    <a:pt x="14" y="935"/>
                  </a:lnTo>
                  <a:lnTo>
                    <a:pt x="9" y="893"/>
                  </a:lnTo>
                  <a:lnTo>
                    <a:pt x="5" y="850"/>
                  </a:lnTo>
                  <a:lnTo>
                    <a:pt x="2" y="806"/>
                  </a:lnTo>
                  <a:lnTo>
                    <a:pt x="0" y="763"/>
                  </a:lnTo>
                  <a:lnTo>
                    <a:pt x="2" y="717"/>
                  </a:lnTo>
                  <a:lnTo>
                    <a:pt x="5" y="673"/>
                  </a:lnTo>
                  <a:lnTo>
                    <a:pt x="7" y="628"/>
                  </a:lnTo>
                  <a:lnTo>
                    <a:pt x="14" y="580"/>
                  </a:lnTo>
                  <a:lnTo>
                    <a:pt x="21" y="534"/>
                  </a:lnTo>
                  <a:lnTo>
                    <a:pt x="30" y="486"/>
                  </a:lnTo>
                  <a:lnTo>
                    <a:pt x="41" y="437"/>
                  </a:lnTo>
                  <a:lnTo>
                    <a:pt x="55" y="389"/>
                  </a:lnTo>
                  <a:lnTo>
                    <a:pt x="71" y="341"/>
                  </a:lnTo>
                  <a:lnTo>
                    <a:pt x="87" y="291"/>
                  </a:lnTo>
                  <a:lnTo>
                    <a:pt x="108" y="243"/>
                  </a:lnTo>
                  <a:lnTo>
                    <a:pt x="131" y="192"/>
                  </a:lnTo>
                  <a:lnTo>
                    <a:pt x="153" y="142"/>
                  </a:lnTo>
                  <a:lnTo>
                    <a:pt x="179" y="89"/>
                  </a:lnTo>
                  <a:lnTo>
                    <a:pt x="32" y="18"/>
                  </a:lnTo>
                  <a:lnTo>
                    <a:pt x="648" y="0"/>
                  </a:lnTo>
                  <a:lnTo>
                    <a:pt x="976" y="547"/>
                  </a:lnTo>
                  <a:lnTo>
                    <a:pt x="891" y="495"/>
                  </a:lnTo>
                  <a:lnTo>
                    <a:pt x="891" y="495"/>
                  </a:lnTo>
                  <a:lnTo>
                    <a:pt x="873" y="527"/>
                  </a:lnTo>
                  <a:lnTo>
                    <a:pt x="857" y="566"/>
                  </a:lnTo>
                  <a:lnTo>
                    <a:pt x="843" y="607"/>
                  </a:lnTo>
                  <a:lnTo>
                    <a:pt x="834" y="653"/>
                  </a:lnTo>
                  <a:lnTo>
                    <a:pt x="827" y="701"/>
                  </a:lnTo>
                  <a:lnTo>
                    <a:pt x="827" y="751"/>
                  </a:lnTo>
                  <a:lnTo>
                    <a:pt x="829" y="804"/>
                  </a:lnTo>
                  <a:lnTo>
                    <a:pt x="838" y="857"/>
                  </a:lnTo>
                  <a:lnTo>
                    <a:pt x="845" y="882"/>
                  </a:lnTo>
                  <a:lnTo>
                    <a:pt x="852" y="907"/>
                  </a:lnTo>
                  <a:lnTo>
                    <a:pt x="861" y="932"/>
                  </a:lnTo>
                  <a:lnTo>
                    <a:pt x="873" y="957"/>
                  </a:lnTo>
                  <a:lnTo>
                    <a:pt x="884" y="980"/>
                  </a:lnTo>
                  <a:lnTo>
                    <a:pt x="898" y="1006"/>
                  </a:lnTo>
                  <a:lnTo>
                    <a:pt x="914" y="1029"/>
                  </a:lnTo>
                  <a:lnTo>
                    <a:pt x="932" y="1049"/>
                  </a:lnTo>
                  <a:lnTo>
                    <a:pt x="951" y="1072"/>
                  </a:lnTo>
                  <a:lnTo>
                    <a:pt x="971" y="1090"/>
                  </a:lnTo>
                  <a:lnTo>
                    <a:pt x="994" y="1111"/>
                  </a:lnTo>
                  <a:lnTo>
                    <a:pt x="1019" y="1127"/>
                  </a:lnTo>
                  <a:lnTo>
                    <a:pt x="1047" y="1143"/>
                  </a:lnTo>
                  <a:lnTo>
                    <a:pt x="1074" y="1159"/>
                  </a:lnTo>
                  <a:lnTo>
                    <a:pt x="1106" y="1173"/>
                  </a:lnTo>
                  <a:lnTo>
                    <a:pt x="1139" y="1184"/>
                  </a:lnTo>
                  <a:lnTo>
                    <a:pt x="877" y="1620"/>
                  </a:lnTo>
                  <a:lnTo>
                    <a:pt x="1106" y="2016"/>
                  </a:lnTo>
                  <a:close/>
                </a:path>
              </a:pathLst>
            </a:custGeom>
            <a:solidFill>
              <a:srgbClr val="C9CAC8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2" name="Freeform 45"/>
            <p:cNvSpPr>
              <a:spLocks/>
            </p:cNvSpPr>
            <p:nvPr/>
          </p:nvSpPr>
          <p:spPr bwMode="auto">
            <a:xfrm>
              <a:off x="2715" y="1675"/>
              <a:ext cx="1139" cy="2016"/>
            </a:xfrm>
            <a:custGeom>
              <a:avLst/>
              <a:gdLst>
                <a:gd name="T0" fmla="*/ 1106 w 1139"/>
                <a:gd name="T1" fmla="*/ 2016 h 2016"/>
                <a:gd name="T2" fmla="*/ 1003 w 1139"/>
                <a:gd name="T3" fmla="*/ 2004 h 2016"/>
                <a:gd name="T4" fmla="*/ 893 w 1139"/>
                <a:gd name="T5" fmla="*/ 1975 h 2016"/>
                <a:gd name="T6" fmla="*/ 777 w 1139"/>
                <a:gd name="T7" fmla="*/ 1927 h 2016"/>
                <a:gd name="T8" fmla="*/ 660 w 1139"/>
                <a:gd name="T9" fmla="*/ 1862 h 2016"/>
                <a:gd name="T10" fmla="*/ 543 w 1139"/>
                <a:gd name="T11" fmla="*/ 1782 h 2016"/>
                <a:gd name="T12" fmla="*/ 428 w 1139"/>
                <a:gd name="T13" fmla="*/ 1688 h 2016"/>
                <a:gd name="T14" fmla="*/ 323 w 1139"/>
                <a:gd name="T15" fmla="*/ 1581 h 2016"/>
                <a:gd name="T16" fmla="*/ 227 w 1139"/>
                <a:gd name="T17" fmla="*/ 1457 h 2016"/>
                <a:gd name="T18" fmla="*/ 144 w 1139"/>
                <a:gd name="T19" fmla="*/ 1322 h 2016"/>
                <a:gd name="T20" fmla="*/ 78 w 1139"/>
                <a:gd name="T21" fmla="*/ 1175 h 2016"/>
                <a:gd name="T22" fmla="*/ 53 w 1139"/>
                <a:gd name="T23" fmla="*/ 1100 h 2016"/>
                <a:gd name="T24" fmla="*/ 30 w 1139"/>
                <a:gd name="T25" fmla="*/ 1019 h 2016"/>
                <a:gd name="T26" fmla="*/ 14 w 1139"/>
                <a:gd name="T27" fmla="*/ 935 h 2016"/>
                <a:gd name="T28" fmla="*/ 5 w 1139"/>
                <a:gd name="T29" fmla="*/ 850 h 2016"/>
                <a:gd name="T30" fmla="*/ 0 w 1139"/>
                <a:gd name="T31" fmla="*/ 763 h 2016"/>
                <a:gd name="T32" fmla="*/ 5 w 1139"/>
                <a:gd name="T33" fmla="*/ 673 h 2016"/>
                <a:gd name="T34" fmla="*/ 14 w 1139"/>
                <a:gd name="T35" fmla="*/ 580 h 2016"/>
                <a:gd name="T36" fmla="*/ 30 w 1139"/>
                <a:gd name="T37" fmla="*/ 486 h 2016"/>
                <a:gd name="T38" fmla="*/ 55 w 1139"/>
                <a:gd name="T39" fmla="*/ 389 h 2016"/>
                <a:gd name="T40" fmla="*/ 87 w 1139"/>
                <a:gd name="T41" fmla="*/ 291 h 2016"/>
                <a:gd name="T42" fmla="*/ 131 w 1139"/>
                <a:gd name="T43" fmla="*/ 192 h 2016"/>
                <a:gd name="T44" fmla="*/ 179 w 1139"/>
                <a:gd name="T45" fmla="*/ 89 h 2016"/>
                <a:gd name="T46" fmla="*/ 648 w 1139"/>
                <a:gd name="T47" fmla="*/ 0 h 2016"/>
                <a:gd name="T48" fmla="*/ 891 w 1139"/>
                <a:gd name="T49" fmla="*/ 495 h 2016"/>
                <a:gd name="T50" fmla="*/ 873 w 1139"/>
                <a:gd name="T51" fmla="*/ 527 h 2016"/>
                <a:gd name="T52" fmla="*/ 843 w 1139"/>
                <a:gd name="T53" fmla="*/ 607 h 2016"/>
                <a:gd name="T54" fmla="*/ 827 w 1139"/>
                <a:gd name="T55" fmla="*/ 701 h 2016"/>
                <a:gd name="T56" fmla="*/ 829 w 1139"/>
                <a:gd name="T57" fmla="*/ 804 h 2016"/>
                <a:gd name="T58" fmla="*/ 845 w 1139"/>
                <a:gd name="T59" fmla="*/ 882 h 2016"/>
                <a:gd name="T60" fmla="*/ 861 w 1139"/>
                <a:gd name="T61" fmla="*/ 932 h 2016"/>
                <a:gd name="T62" fmla="*/ 884 w 1139"/>
                <a:gd name="T63" fmla="*/ 980 h 2016"/>
                <a:gd name="T64" fmla="*/ 914 w 1139"/>
                <a:gd name="T65" fmla="*/ 1029 h 2016"/>
                <a:gd name="T66" fmla="*/ 951 w 1139"/>
                <a:gd name="T67" fmla="*/ 1072 h 2016"/>
                <a:gd name="T68" fmla="*/ 994 w 1139"/>
                <a:gd name="T69" fmla="*/ 1111 h 2016"/>
                <a:gd name="T70" fmla="*/ 1047 w 1139"/>
                <a:gd name="T71" fmla="*/ 1143 h 2016"/>
                <a:gd name="T72" fmla="*/ 1106 w 1139"/>
                <a:gd name="T73" fmla="*/ 1173 h 2016"/>
                <a:gd name="T74" fmla="*/ 877 w 1139"/>
                <a:gd name="T75" fmla="*/ 1620 h 201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</a:cxnLst>
              <a:rect l="0" t="0" r="r" b="b"/>
              <a:pathLst>
                <a:path w="1139" h="2016">
                  <a:moveTo>
                    <a:pt x="1106" y="2016"/>
                  </a:moveTo>
                  <a:lnTo>
                    <a:pt x="1106" y="2016"/>
                  </a:lnTo>
                  <a:lnTo>
                    <a:pt x="1056" y="2014"/>
                  </a:lnTo>
                  <a:lnTo>
                    <a:pt x="1003" y="2004"/>
                  </a:lnTo>
                  <a:lnTo>
                    <a:pt x="948" y="1991"/>
                  </a:lnTo>
                  <a:lnTo>
                    <a:pt x="893" y="1975"/>
                  </a:lnTo>
                  <a:lnTo>
                    <a:pt x="836" y="1952"/>
                  </a:lnTo>
                  <a:lnTo>
                    <a:pt x="777" y="1927"/>
                  </a:lnTo>
                  <a:lnTo>
                    <a:pt x="717" y="1897"/>
                  </a:lnTo>
                  <a:lnTo>
                    <a:pt x="660" y="1862"/>
                  </a:lnTo>
                  <a:lnTo>
                    <a:pt x="600" y="1826"/>
                  </a:lnTo>
                  <a:lnTo>
                    <a:pt x="543" y="1782"/>
                  </a:lnTo>
                  <a:lnTo>
                    <a:pt x="486" y="1739"/>
                  </a:lnTo>
                  <a:lnTo>
                    <a:pt x="428" y="1688"/>
                  </a:lnTo>
                  <a:lnTo>
                    <a:pt x="376" y="1636"/>
                  </a:lnTo>
                  <a:lnTo>
                    <a:pt x="323" y="1581"/>
                  </a:lnTo>
                  <a:lnTo>
                    <a:pt x="275" y="1521"/>
                  </a:lnTo>
                  <a:lnTo>
                    <a:pt x="227" y="1457"/>
                  </a:lnTo>
                  <a:lnTo>
                    <a:pt x="186" y="1393"/>
                  </a:lnTo>
                  <a:lnTo>
                    <a:pt x="144" y="1322"/>
                  </a:lnTo>
                  <a:lnTo>
                    <a:pt x="110" y="1251"/>
                  </a:lnTo>
                  <a:lnTo>
                    <a:pt x="78" y="1175"/>
                  </a:lnTo>
                  <a:lnTo>
                    <a:pt x="64" y="1138"/>
                  </a:lnTo>
                  <a:lnTo>
                    <a:pt x="53" y="1100"/>
                  </a:lnTo>
                  <a:lnTo>
                    <a:pt x="41" y="1058"/>
                  </a:lnTo>
                  <a:lnTo>
                    <a:pt x="30" y="1019"/>
                  </a:lnTo>
                  <a:lnTo>
                    <a:pt x="21" y="978"/>
                  </a:lnTo>
                  <a:lnTo>
                    <a:pt x="14" y="935"/>
                  </a:lnTo>
                  <a:lnTo>
                    <a:pt x="9" y="893"/>
                  </a:lnTo>
                  <a:lnTo>
                    <a:pt x="5" y="850"/>
                  </a:lnTo>
                  <a:lnTo>
                    <a:pt x="2" y="806"/>
                  </a:lnTo>
                  <a:lnTo>
                    <a:pt x="0" y="763"/>
                  </a:lnTo>
                  <a:lnTo>
                    <a:pt x="2" y="717"/>
                  </a:lnTo>
                  <a:lnTo>
                    <a:pt x="5" y="673"/>
                  </a:lnTo>
                  <a:lnTo>
                    <a:pt x="7" y="628"/>
                  </a:lnTo>
                  <a:lnTo>
                    <a:pt x="14" y="580"/>
                  </a:lnTo>
                  <a:lnTo>
                    <a:pt x="21" y="534"/>
                  </a:lnTo>
                  <a:lnTo>
                    <a:pt x="30" y="486"/>
                  </a:lnTo>
                  <a:lnTo>
                    <a:pt x="41" y="437"/>
                  </a:lnTo>
                  <a:lnTo>
                    <a:pt x="55" y="389"/>
                  </a:lnTo>
                  <a:lnTo>
                    <a:pt x="71" y="341"/>
                  </a:lnTo>
                  <a:lnTo>
                    <a:pt x="87" y="291"/>
                  </a:lnTo>
                  <a:lnTo>
                    <a:pt x="108" y="243"/>
                  </a:lnTo>
                  <a:lnTo>
                    <a:pt x="131" y="192"/>
                  </a:lnTo>
                  <a:lnTo>
                    <a:pt x="153" y="142"/>
                  </a:lnTo>
                  <a:lnTo>
                    <a:pt x="179" y="89"/>
                  </a:lnTo>
                  <a:lnTo>
                    <a:pt x="32" y="18"/>
                  </a:lnTo>
                  <a:lnTo>
                    <a:pt x="648" y="0"/>
                  </a:lnTo>
                  <a:lnTo>
                    <a:pt x="976" y="547"/>
                  </a:lnTo>
                  <a:lnTo>
                    <a:pt x="891" y="495"/>
                  </a:lnTo>
                  <a:lnTo>
                    <a:pt x="891" y="495"/>
                  </a:lnTo>
                  <a:lnTo>
                    <a:pt x="873" y="527"/>
                  </a:lnTo>
                  <a:lnTo>
                    <a:pt x="857" y="566"/>
                  </a:lnTo>
                  <a:lnTo>
                    <a:pt x="843" y="607"/>
                  </a:lnTo>
                  <a:lnTo>
                    <a:pt x="834" y="653"/>
                  </a:lnTo>
                  <a:lnTo>
                    <a:pt x="827" y="701"/>
                  </a:lnTo>
                  <a:lnTo>
                    <a:pt x="827" y="751"/>
                  </a:lnTo>
                  <a:lnTo>
                    <a:pt x="829" y="804"/>
                  </a:lnTo>
                  <a:lnTo>
                    <a:pt x="838" y="857"/>
                  </a:lnTo>
                  <a:lnTo>
                    <a:pt x="845" y="882"/>
                  </a:lnTo>
                  <a:lnTo>
                    <a:pt x="852" y="907"/>
                  </a:lnTo>
                  <a:lnTo>
                    <a:pt x="861" y="932"/>
                  </a:lnTo>
                  <a:lnTo>
                    <a:pt x="873" y="957"/>
                  </a:lnTo>
                  <a:lnTo>
                    <a:pt x="884" y="980"/>
                  </a:lnTo>
                  <a:lnTo>
                    <a:pt x="898" y="1006"/>
                  </a:lnTo>
                  <a:lnTo>
                    <a:pt x="914" y="1029"/>
                  </a:lnTo>
                  <a:lnTo>
                    <a:pt x="932" y="1049"/>
                  </a:lnTo>
                  <a:lnTo>
                    <a:pt x="951" y="1072"/>
                  </a:lnTo>
                  <a:lnTo>
                    <a:pt x="971" y="1090"/>
                  </a:lnTo>
                  <a:lnTo>
                    <a:pt x="994" y="1111"/>
                  </a:lnTo>
                  <a:lnTo>
                    <a:pt x="1019" y="1127"/>
                  </a:lnTo>
                  <a:lnTo>
                    <a:pt x="1047" y="1143"/>
                  </a:lnTo>
                  <a:lnTo>
                    <a:pt x="1074" y="1159"/>
                  </a:lnTo>
                  <a:lnTo>
                    <a:pt x="1106" y="1173"/>
                  </a:lnTo>
                  <a:lnTo>
                    <a:pt x="1139" y="1184"/>
                  </a:lnTo>
                  <a:lnTo>
                    <a:pt x="877" y="1620"/>
                  </a:lnTo>
                  <a:lnTo>
                    <a:pt x="1106" y="2016"/>
                  </a:lnTo>
                </a:path>
              </a:pathLst>
            </a:cu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sp>
        <p:nvSpPr>
          <p:cNvPr id="13" name="Rectangle 2"/>
          <p:cNvSpPr>
            <a:spLocks noChangeArrowheads="1"/>
          </p:cNvSpPr>
          <p:nvPr/>
        </p:nvSpPr>
        <p:spPr bwMode="auto">
          <a:xfrm>
            <a:off x="171450" y="4074510"/>
            <a:ext cx="2895600" cy="1911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230188" lvl="1" indent="-230188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600" b="1" dirty="0"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End of Year </a:t>
            </a:r>
            <a:r>
              <a:rPr lang="en-US" sz="1600" b="1" dirty="0" smtClean="0"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Evaluation</a:t>
            </a:r>
            <a:endParaRPr lang="en-US" sz="1600" b="1" dirty="0">
              <a:latin typeface="Calibri" pitchFamily="34" charset="0"/>
              <a:ea typeface="ＭＳ Ｐゴシック" pitchFamily="-110" charset="-128"/>
              <a:cs typeface="Calibri" pitchFamily="34" charset="0"/>
            </a:endParaRPr>
          </a:p>
          <a:p>
            <a:pPr marL="230188" lvl="1" indent="-114300" algn="l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600" b="0" dirty="0"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Summarize critical goals and achievements</a:t>
            </a:r>
          </a:p>
          <a:p>
            <a:pPr marL="230188" lvl="1" indent="-114300" algn="l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600" b="0" dirty="0"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Establish </a:t>
            </a:r>
            <a:r>
              <a:rPr lang="en-US" sz="1600" b="1" dirty="0">
                <a:latin typeface="Calibri" pitchFamily="34" charset="0"/>
                <a:ea typeface="ＭＳ Ｐゴシック" charset="-128"/>
                <a:cs typeface="Calibri" pitchFamily="34" charset="0"/>
              </a:rPr>
              <a:t>overall</a:t>
            </a:r>
            <a:r>
              <a:rPr lang="en-US" sz="1600" b="0" dirty="0"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 rating based on performance throughout the year</a:t>
            </a:r>
          </a:p>
        </p:txBody>
      </p:sp>
      <p:sp>
        <p:nvSpPr>
          <p:cNvPr id="14" name="Rectangle 35"/>
          <p:cNvSpPr>
            <a:spLocks noChangeArrowheads="1"/>
          </p:cNvSpPr>
          <p:nvPr/>
        </p:nvSpPr>
        <p:spPr bwMode="auto">
          <a:xfrm>
            <a:off x="0" y="941387"/>
            <a:ext cx="3238500" cy="15773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0" lvl="1"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600" b="1" dirty="0" smtClean="0"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Expectation Setting</a:t>
            </a:r>
            <a:endParaRPr lang="en-US" sz="1600" b="1" dirty="0">
              <a:latin typeface="Calibri" pitchFamily="34" charset="0"/>
              <a:ea typeface="ＭＳ Ｐゴシック" pitchFamily="-110" charset="-128"/>
              <a:cs typeface="Calibri" pitchFamily="34" charset="0"/>
            </a:endParaRPr>
          </a:p>
          <a:p>
            <a:pPr marL="342900" lvl="1" indent="-227013" algn="l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600" b="0" dirty="0"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Clarify </a:t>
            </a:r>
            <a:r>
              <a:rPr lang="en-US" sz="1600" b="0" dirty="0" smtClean="0"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job requirements</a:t>
            </a:r>
            <a:endParaRPr lang="en-US" sz="1600" b="0" dirty="0">
              <a:latin typeface="Calibri" pitchFamily="34" charset="0"/>
              <a:ea typeface="ＭＳ Ｐゴシック" pitchFamily="-110" charset="-128"/>
              <a:cs typeface="Calibri" pitchFamily="34" charset="0"/>
            </a:endParaRPr>
          </a:p>
          <a:p>
            <a:pPr marL="342900" lvl="1" indent="-227013" algn="l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600" b="0" dirty="0"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Establish annual goals</a:t>
            </a:r>
          </a:p>
          <a:p>
            <a:pPr marL="342900" lvl="1" indent="-227013" algn="l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600" b="0" dirty="0"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Link goals to larger departmental or </a:t>
            </a:r>
            <a:r>
              <a:rPr lang="en-US" sz="1600" b="0" dirty="0" smtClean="0"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college goals</a:t>
            </a:r>
            <a:endParaRPr lang="en-US" sz="1600" b="0" dirty="0">
              <a:latin typeface="Calibri" pitchFamily="34" charset="0"/>
              <a:ea typeface="ＭＳ Ｐゴシック" pitchFamily="-110" charset="-128"/>
              <a:cs typeface="Calibri" pitchFamily="34" charset="0"/>
            </a:endParaRPr>
          </a:p>
        </p:txBody>
      </p:sp>
      <p:sp>
        <p:nvSpPr>
          <p:cNvPr id="15" name="Text Box 36"/>
          <p:cNvSpPr txBox="1">
            <a:spLocks noChangeArrowheads="1"/>
          </p:cNvSpPr>
          <p:nvPr/>
        </p:nvSpPr>
        <p:spPr bwMode="auto">
          <a:xfrm>
            <a:off x="6172200" y="4724400"/>
            <a:ext cx="2710656" cy="1891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90488" tIns="44450" rIns="90488" bIns="44450"/>
          <a:lstStyle>
            <a:lvl1pPr marL="342900" indent="-3429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1pPr>
            <a:lvl2pPr marL="742950" indent="-28575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2pPr>
            <a:lvl3pPr marL="11430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3pPr>
            <a:lvl4pPr marL="16002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4pPr>
            <a:lvl5pPr marL="2057400" indent="-228600"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5pPr>
            <a:lvl6pPr marL="25146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6pPr>
            <a:lvl7pPr marL="29718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7pPr>
            <a:lvl8pPr marL="34290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8pPr>
            <a:lvl9pPr marL="3886200" indent="-228600" algn="ctr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Times" charset="0"/>
                <a:ea typeface="ＭＳ Ｐゴシック" charset="-128"/>
              </a:defRPr>
            </a:lvl9pPr>
          </a:lstStyle>
          <a:p>
            <a:pPr lvl="1" algn="r">
              <a:lnSpc>
                <a:spcPct val="90000"/>
              </a:lnSpc>
              <a:spcBef>
                <a:spcPct val="20000"/>
              </a:spcBef>
              <a:buFont typeface="Wingdings" charset="2"/>
              <a:buNone/>
            </a:pPr>
            <a:r>
              <a:rPr lang="en-US" sz="1600" dirty="0" smtClean="0">
                <a:latin typeface="Calibri" pitchFamily="34" charset="0"/>
                <a:cs typeface="Calibri" pitchFamily="34" charset="0"/>
              </a:rPr>
              <a:t>Coaching and Feedback</a:t>
            </a:r>
          </a:p>
          <a:p>
            <a:pPr lvl="1" algn="r">
              <a:lnSpc>
                <a:spcPct val="90000"/>
              </a:lnSpc>
              <a:spcBef>
                <a:spcPct val="20000"/>
              </a:spcBef>
              <a:buFont typeface="Wingdings" charset="2"/>
              <a:buNone/>
            </a:pPr>
            <a:r>
              <a:rPr lang="en-US" sz="1600" b="0" dirty="0" smtClean="0">
                <a:latin typeface="Calibri" pitchFamily="34" charset="0"/>
                <a:cs typeface="Calibri" pitchFamily="34" charset="0"/>
              </a:rPr>
              <a:t>Confirm and review areas of focus</a:t>
            </a:r>
          </a:p>
          <a:p>
            <a:pPr lvl="1" algn="r">
              <a:lnSpc>
                <a:spcPct val="90000"/>
              </a:lnSpc>
              <a:spcBef>
                <a:spcPct val="20000"/>
              </a:spcBef>
              <a:buFont typeface="Wingdings" charset="2"/>
              <a:buNone/>
            </a:pPr>
            <a:r>
              <a:rPr lang="en-US" sz="1600" b="0" dirty="0" smtClean="0">
                <a:latin typeface="Calibri" pitchFamily="34" charset="0"/>
                <a:cs typeface="Calibri" pitchFamily="34" charset="0"/>
              </a:rPr>
              <a:t>Provide coaching</a:t>
            </a:r>
          </a:p>
          <a:p>
            <a:pPr lvl="1" algn="r">
              <a:lnSpc>
                <a:spcPct val="90000"/>
              </a:lnSpc>
              <a:spcBef>
                <a:spcPct val="20000"/>
              </a:spcBef>
              <a:buFont typeface="Wingdings" charset="2"/>
              <a:buNone/>
            </a:pPr>
            <a:r>
              <a:rPr lang="en-US" sz="1600" b="0" dirty="0" smtClean="0">
                <a:latin typeface="Calibri" pitchFamily="34" charset="0"/>
                <a:cs typeface="Calibri" pitchFamily="34" charset="0"/>
              </a:rPr>
              <a:t>Offer constructive feedback</a:t>
            </a:r>
            <a:endParaRPr lang="en-US" sz="1600" dirty="0">
              <a:latin typeface="Trebuchet MS" charset="0"/>
            </a:endParaRPr>
          </a:p>
        </p:txBody>
      </p:sp>
      <p:sp>
        <p:nvSpPr>
          <p:cNvPr id="16" name="Text Box 6"/>
          <p:cNvSpPr txBox="1">
            <a:spLocks noChangeArrowheads="1"/>
          </p:cNvSpPr>
          <p:nvPr/>
        </p:nvSpPr>
        <p:spPr bwMode="gray">
          <a:xfrm>
            <a:off x="4091781" y="1764697"/>
            <a:ext cx="2373313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I.</a:t>
            </a:r>
            <a:br>
              <a:rPr lang="en-US" sz="1600" b="1" dirty="0"/>
            </a:br>
            <a:r>
              <a:rPr lang="en-US" sz="1600" dirty="0"/>
              <a:t>Performance Planning/ Expectation Setting</a:t>
            </a:r>
          </a:p>
        </p:txBody>
      </p:sp>
      <p:sp>
        <p:nvSpPr>
          <p:cNvPr id="17" name="Text Box 10"/>
          <p:cNvSpPr txBox="1">
            <a:spLocks noChangeArrowheads="1"/>
          </p:cNvSpPr>
          <p:nvPr/>
        </p:nvSpPr>
        <p:spPr bwMode="gray">
          <a:xfrm>
            <a:off x="2919413" y="3320447"/>
            <a:ext cx="1330325" cy="754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b="1"/>
              <a:t>III.</a:t>
            </a:r>
            <a:br>
              <a:rPr lang="en-US" sz="1600" b="1"/>
            </a:br>
            <a:r>
              <a:rPr lang="en-US" sz="1600"/>
              <a:t>End of Year Evaluation</a:t>
            </a:r>
          </a:p>
        </p:txBody>
      </p:sp>
      <p:sp>
        <p:nvSpPr>
          <p:cNvPr id="18" name="Text Box 15"/>
          <p:cNvSpPr txBox="1">
            <a:spLocks noChangeArrowheads="1"/>
          </p:cNvSpPr>
          <p:nvPr/>
        </p:nvSpPr>
        <p:spPr bwMode="gray">
          <a:xfrm>
            <a:off x="5113338" y="3953860"/>
            <a:ext cx="1497012" cy="974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defPPr>
              <a:defRPr lang="en-US"/>
            </a:defPPr>
            <a:lvl1pPr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lnSpc>
                <a:spcPct val="90000"/>
              </a:lnSpc>
              <a:spcBef>
                <a:spcPct val="5000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 algn="ctr"/>
            <a:r>
              <a:rPr lang="en-US" sz="1600" b="1" dirty="0"/>
              <a:t>II.</a:t>
            </a:r>
            <a:br>
              <a:rPr lang="en-US" sz="1600" b="1" dirty="0"/>
            </a:br>
            <a:r>
              <a:rPr lang="en-US" sz="1600" dirty="0"/>
              <a:t>Ongoing Review and Feedback</a:t>
            </a:r>
          </a:p>
        </p:txBody>
      </p:sp>
      <p:sp>
        <p:nvSpPr>
          <p:cNvPr id="19" name="Rectangle 35"/>
          <p:cNvSpPr>
            <a:spLocks noChangeArrowheads="1"/>
          </p:cNvSpPr>
          <p:nvPr/>
        </p:nvSpPr>
        <p:spPr bwMode="auto">
          <a:xfrm>
            <a:off x="6161674" y="941387"/>
            <a:ext cx="2982326" cy="21828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0488" tIns="44450" rIns="90488" bIns="44450"/>
          <a:lstStyle/>
          <a:p>
            <a:pPr marL="0" lvl="1" algn="l">
              <a:lnSpc>
                <a:spcPct val="90000"/>
              </a:lnSpc>
              <a:spcBef>
                <a:spcPct val="20000"/>
              </a:spcBef>
              <a:buFont typeface="Wingdings" pitchFamily="2" charset="2"/>
              <a:buNone/>
              <a:defRPr/>
            </a:pPr>
            <a:r>
              <a:rPr lang="en-US" sz="1600" b="1" dirty="0" smtClean="0"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Staff Development</a:t>
            </a:r>
            <a:endParaRPr lang="en-US" sz="1600" b="1" dirty="0">
              <a:latin typeface="Calibri" pitchFamily="34" charset="0"/>
              <a:ea typeface="ＭＳ Ｐゴシック" pitchFamily="-110" charset="-128"/>
              <a:cs typeface="Calibri" pitchFamily="34" charset="0"/>
            </a:endParaRPr>
          </a:p>
          <a:p>
            <a:pPr marL="342900" lvl="1" indent="-227013" algn="l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600" b="0" dirty="0" smtClean="0"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Discuss goals and associated learning needs </a:t>
            </a:r>
          </a:p>
          <a:p>
            <a:pPr marL="342900" lvl="1" indent="-227013" algn="l">
              <a:lnSpc>
                <a:spcPct val="90000"/>
              </a:lnSpc>
              <a:spcBef>
                <a:spcPct val="20000"/>
              </a:spcBef>
              <a:buFont typeface="Arial" pitchFamily="34" charset="0"/>
              <a:buChar char="•"/>
              <a:defRPr/>
            </a:pPr>
            <a:r>
              <a:rPr lang="en-US" sz="1600" b="0" dirty="0" smtClean="0">
                <a:latin typeface="Calibri" pitchFamily="34" charset="0"/>
                <a:ea typeface="ＭＳ Ｐゴシック" pitchFamily="-110" charset="-128"/>
                <a:cs typeface="Calibri" pitchFamily="34" charset="0"/>
              </a:rPr>
              <a:t>Plan professional development</a:t>
            </a:r>
            <a:endParaRPr lang="en-US" sz="1600" b="0" dirty="0">
              <a:latin typeface="Calibri" pitchFamily="34" charset="0"/>
              <a:ea typeface="ＭＳ Ｐゴシック" pitchFamily="-110" charset="-128"/>
              <a:cs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5424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utoUpdateAnimBg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Group Discussion: Your Memorable Coaches</a:t>
            </a:r>
            <a:endParaRPr lang="en-US" dirty="0"/>
          </a:p>
        </p:txBody>
      </p:sp>
      <p:sp>
        <p:nvSpPr>
          <p:cNvPr id="4" name="Rectangle 4"/>
          <p:cNvSpPr>
            <a:spLocks noChangeArrowheads="1"/>
          </p:cNvSpPr>
          <p:nvPr/>
        </p:nvSpPr>
        <p:spPr bwMode="gray">
          <a:xfrm>
            <a:off x="6973888" y="3671888"/>
            <a:ext cx="159543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247650" indent="-247650" algn="ctr" eaLnBrk="0" hangingPunct="0">
              <a:spcBef>
                <a:spcPct val="65000"/>
              </a:spcBef>
              <a:buClr>
                <a:srgbClr val="D7331D"/>
              </a:buClr>
              <a:buFont typeface="Wingdings" pitchFamily="2" charset="2"/>
              <a:buNone/>
            </a:pPr>
            <a:r>
              <a:rPr lang="en-US" sz="2000" dirty="0">
                <a:solidFill>
                  <a:srgbClr val="000000"/>
                </a:solidFill>
              </a:rPr>
              <a:t>5</a:t>
            </a:r>
            <a:r>
              <a:rPr lang="en-US" sz="2000" dirty="0" smtClean="0">
                <a:solidFill>
                  <a:srgbClr val="000000"/>
                </a:solidFill>
              </a:rPr>
              <a:t> </a:t>
            </a:r>
            <a:r>
              <a:rPr lang="en-US" sz="2000" dirty="0">
                <a:solidFill>
                  <a:srgbClr val="000000"/>
                </a:solidFill>
              </a:rPr>
              <a:t>minutes</a:t>
            </a:r>
          </a:p>
        </p:txBody>
      </p:sp>
      <p:pic>
        <p:nvPicPr>
          <p:cNvPr id="5" name="Picture 3" descr="OS25100 stopwatch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gray">
          <a:xfrm>
            <a:off x="6818313" y="4052888"/>
            <a:ext cx="1960562" cy="1968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6" name="Rectangle 5"/>
          <p:cNvSpPr>
            <a:spLocks noChangeArrowheads="1"/>
          </p:cNvSpPr>
          <p:nvPr/>
        </p:nvSpPr>
        <p:spPr bwMode="gray">
          <a:xfrm>
            <a:off x="6973888" y="3276600"/>
            <a:ext cx="1595437" cy="352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>
            <a:spAutoFit/>
          </a:bodyPr>
          <a:lstStyle/>
          <a:p>
            <a:pPr marL="247650" indent="-247650" algn="ctr" eaLnBrk="0" hangingPunct="0">
              <a:spcBef>
                <a:spcPct val="45000"/>
              </a:spcBef>
              <a:buClr>
                <a:srgbClr val="D7331D"/>
              </a:buClr>
              <a:buFont typeface="Wingdings" pitchFamily="2" charset="2"/>
              <a:buNone/>
            </a:pPr>
            <a:r>
              <a:rPr lang="en-US" sz="1900" b="1">
                <a:solidFill>
                  <a:schemeClr val="folHlink"/>
                </a:solidFill>
              </a:rPr>
              <a:t>TIME</a:t>
            </a:r>
          </a:p>
        </p:txBody>
      </p:sp>
      <p:sp>
        <p:nvSpPr>
          <p:cNvPr id="7" name="Line 10"/>
          <p:cNvSpPr>
            <a:spLocks noChangeShapeType="1"/>
          </p:cNvSpPr>
          <p:nvPr/>
        </p:nvSpPr>
        <p:spPr bwMode="gray">
          <a:xfrm>
            <a:off x="371475" y="2564895"/>
            <a:ext cx="5943600" cy="0"/>
          </a:xfrm>
          <a:prstGeom prst="line">
            <a:avLst/>
          </a:prstGeom>
          <a:noFill/>
          <a:ln w="1905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AutoShape 7"/>
          <p:cNvSpPr>
            <a:spLocks noChangeArrowheads="1"/>
          </p:cNvSpPr>
          <p:nvPr/>
        </p:nvSpPr>
        <p:spPr bwMode="gray">
          <a:xfrm>
            <a:off x="371475" y="1200150"/>
            <a:ext cx="1905000" cy="1219200"/>
          </a:xfrm>
          <a:prstGeom prst="homePlate">
            <a:avLst>
              <a:gd name="adj" fmla="val 39063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00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9" name="AutoShape 9"/>
          <p:cNvSpPr>
            <a:spLocks noChangeArrowheads="1"/>
          </p:cNvSpPr>
          <p:nvPr/>
        </p:nvSpPr>
        <p:spPr bwMode="gray">
          <a:xfrm>
            <a:off x="371475" y="2670656"/>
            <a:ext cx="1905000" cy="1219200"/>
          </a:xfrm>
          <a:prstGeom prst="homePlate">
            <a:avLst>
              <a:gd name="adj" fmla="val 39063"/>
            </a:avLst>
          </a:prstGeom>
          <a:solidFill>
            <a:schemeClr val="folHlink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pPr algn="ctr"/>
            <a:endParaRPr lang="en-US" sz="200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0" name="Rectangle 29"/>
          <p:cNvSpPr>
            <a:spLocks noChangeArrowheads="1"/>
          </p:cNvSpPr>
          <p:nvPr/>
        </p:nvSpPr>
        <p:spPr bwMode="gray">
          <a:xfrm>
            <a:off x="304800" y="3079408"/>
            <a:ext cx="197406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/>
          <a:p>
            <a:r>
              <a:rPr lang="en-US" sz="2000" dirty="0" smtClean="0">
                <a:solidFill>
                  <a:schemeClr val="bg1"/>
                </a:solidFill>
                <a:latin typeface="Arial Black" pitchFamily="34" charset="0"/>
              </a:rPr>
              <a:t>Think About </a:t>
            </a:r>
            <a:endParaRPr lang="en-US" sz="2000" dirty="0">
              <a:solidFill>
                <a:schemeClr val="bg1"/>
              </a:solidFill>
              <a:latin typeface="Arial Black" pitchFamily="34" charset="0"/>
            </a:endParaRPr>
          </a:p>
        </p:txBody>
      </p:sp>
      <p:sp>
        <p:nvSpPr>
          <p:cNvPr id="11" name="Rectangle 30"/>
          <p:cNvSpPr>
            <a:spLocks noChangeArrowheads="1"/>
          </p:cNvSpPr>
          <p:nvPr/>
        </p:nvSpPr>
        <p:spPr bwMode="gray">
          <a:xfrm>
            <a:off x="550863" y="1625600"/>
            <a:ext cx="1316037" cy="3667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/>
          <a:p>
            <a:r>
              <a:rPr lang="en-US" sz="2000" dirty="0">
                <a:solidFill>
                  <a:schemeClr val="bg1"/>
                </a:solidFill>
                <a:latin typeface="Arial Black" pitchFamily="34" charset="0"/>
              </a:rPr>
              <a:t>Purpose</a:t>
            </a:r>
          </a:p>
        </p:txBody>
      </p:sp>
      <p:sp>
        <p:nvSpPr>
          <p:cNvPr id="13" name="Line 6"/>
          <p:cNvSpPr>
            <a:spLocks noChangeShapeType="1"/>
          </p:cNvSpPr>
          <p:nvPr/>
        </p:nvSpPr>
        <p:spPr bwMode="gray">
          <a:xfrm>
            <a:off x="6973888" y="3657600"/>
            <a:ext cx="1595437" cy="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Rectangle 31"/>
          <p:cNvSpPr>
            <a:spLocks noChangeArrowheads="1"/>
          </p:cNvSpPr>
          <p:nvPr/>
        </p:nvSpPr>
        <p:spPr bwMode="gray">
          <a:xfrm>
            <a:off x="1806864" y="1457708"/>
            <a:ext cx="6673851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0">
            <a:spAutoFit/>
          </a:bodyPr>
          <a:lstStyle/>
          <a:p>
            <a:pPr marL="230188" indent="-230188" eaLnBrk="0" hangingPunct="0">
              <a:spcBef>
                <a:spcPct val="65000"/>
              </a:spcBef>
              <a:buClr>
                <a:srgbClr val="D7331D"/>
              </a:buClr>
              <a:buFont typeface="Wingdings" pitchFamily="2" charset="2"/>
              <a:buNone/>
            </a:pPr>
            <a:r>
              <a:rPr lang="en-US" altLang="en-US" sz="2000" dirty="0">
                <a:solidFill>
                  <a:srgbClr val="000000"/>
                </a:solidFill>
              </a:rPr>
              <a:t>	</a:t>
            </a:r>
            <a:r>
              <a:rPr lang="en-US" altLang="en-US" sz="2000" dirty="0" smtClean="0">
                <a:solidFill>
                  <a:srgbClr val="000000"/>
                </a:solidFill>
              </a:rPr>
              <a:t>Reflect back on coaches that you’ve had and determine what made the coaching memorable, either in a positive or a negative way.</a:t>
            </a:r>
            <a:endParaRPr lang="en-US" altLang="en-US" sz="2000" dirty="0">
              <a:solidFill>
                <a:srgbClr val="000000"/>
              </a:solidFill>
            </a:endParaRPr>
          </a:p>
        </p:txBody>
      </p:sp>
      <p:sp>
        <p:nvSpPr>
          <p:cNvPr id="15" name="Rectangle 35"/>
          <p:cNvSpPr>
            <a:spLocks noChangeArrowheads="1"/>
          </p:cNvSpPr>
          <p:nvPr/>
        </p:nvSpPr>
        <p:spPr bwMode="gray">
          <a:xfrm>
            <a:off x="1895475" y="2693380"/>
            <a:ext cx="4922838" cy="15234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457200">
            <a:spAutoFit/>
          </a:bodyPr>
          <a:lstStyle/>
          <a:p>
            <a:pPr marL="230188" lvl="0" indent="-230188" eaLnBrk="0" hangingPunct="0">
              <a:spcBef>
                <a:spcPct val="65000"/>
              </a:spcBef>
              <a:buClr>
                <a:srgbClr val="C4262E"/>
              </a:buClr>
              <a:buFont typeface="Symbol" pitchFamily="18" charset="2"/>
              <a:buChar char="·"/>
            </a:pPr>
            <a:r>
              <a:rPr lang="en-US" altLang="en-US" sz="2000" dirty="0">
                <a:solidFill>
                  <a:srgbClr val="000000"/>
                </a:solidFill>
              </a:rPr>
              <a:t>What did your coach do that worked for you? </a:t>
            </a:r>
          </a:p>
          <a:p>
            <a:pPr marL="230188" lvl="0" indent="-230188" eaLnBrk="0" hangingPunct="0">
              <a:spcBef>
                <a:spcPct val="65000"/>
              </a:spcBef>
              <a:buClr>
                <a:srgbClr val="C4262E"/>
              </a:buClr>
              <a:buFont typeface="Symbol" pitchFamily="18" charset="2"/>
              <a:buChar char="·"/>
            </a:pPr>
            <a:r>
              <a:rPr lang="en-US" altLang="en-US" sz="2000" dirty="0">
                <a:solidFill>
                  <a:srgbClr val="000000"/>
                </a:solidFill>
              </a:rPr>
              <a:t>What did your coach do that they shouldn’t have?</a:t>
            </a:r>
          </a:p>
        </p:txBody>
      </p:sp>
      <p:sp>
        <p:nvSpPr>
          <p:cNvPr id="17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7178675" y="6550025"/>
            <a:ext cx="1905000" cy="304800"/>
          </a:xfrm>
        </p:spPr>
        <p:txBody>
          <a:bodyPr/>
          <a:lstStyle/>
          <a:p>
            <a:pPr>
              <a:defRPr/>
            </a:pPr>
            <a:fld id="{96DE0D94-6977-4E9C-A2DC-2559759A5F55}" type="slidenum">
              <a:rPr lang="en-US" smtClean="0">
                <a:solidFill>
                  <a:srgbClr val="000000"/>
                </a:solidFill>
              </a:rPr>
              <a:pPr>
                <a:defRPr/>
              </a:pPr>
              <a:t>7</a:t>
            </a:fld>
            <a:endParaRPr lang="en-US" dirty="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03287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What does a Good Coach do?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1000" y="1143000"/>
            <a:ext cx="7696200" cy="3810000"/>
          </a:xfrm>
        </p:spPr>
        <p:txBody>
          <a:bodyPr/>
          <a:lstStyle/>
          <a:p>
            <a:r>
              <a:rPr lang="en-US" dirty="0" smtClean="0"/>
              <a:t> Listen actively</a:t>
            </a:r>
          </a:p>
          <a:p>
            <a:r>
              <a:rPr lang="en-US" dirty="0" smtClean="0"/>
              <a:t> Observe</a:t>
            </a:r>
          </a:p>
          <a:p>
            <a:r>
              <a:rPr lang="en-US" dirty="0" smtClean="0"/>
              <a:t> Identify opportunities for improvement</a:t>
            </a:r>
          </a:p>
          <a:p>
            <a:r>
              <a:rPr lang="en-US" dirty="0" smtClean="0"/>
              <a:t> Effectively communicate opportunities to his/ her direct report</a:t>
            </a:r>
          </a:p>
          <a:p>
            <a:r>
              <a:rPr lang="en-US" dirty="0" smtClean="0"/>
              <a:t> Encourage staff and recognize good performance </a:t>
            </a:r>
          </a:p>
          <a:p>
            <a:r>
              <a:rPr lang="en-US" dirty="0" smtClean="0"/>
              <a:t> Coach continuously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1E4E2E-F0F1-40A7-83AA-6D9EC351CC43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08994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Coaching?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131E4E2E-F0F1-40A7-83AA-6D9EC351CC43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762000" y="2209800"/>
            <a:ext cx="6858000" cy="2062103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3200" b="1" spc="300" dirty="0" smtClean="0">
                <a:ln w="11430" cmpd="sng">
                  <a:solidFill>
                    <a:schemeClr val="accent1">
                      <a:tint val="10000"/>
                    </a:schemeClr>
                  </a:solidFill>
                  <a:prstDash val="solid"/>
                  <a:miter lim="800000"/>
                </a:ln>
                <a:solidFill>
                  <a:schemeClr val="accent2"/>
                </a:solidFill>
                <a:effectLst>
                  <a:glow rad="45500">
                    <a:schemeClr val="accent1">
                      <a:satMod val="220000"/>
                      <a:alpha val="35000"/>
                    </a:schemeClr>
                  </a:glow>
                </a:effectLst>
              </a:rPr>
              <a:t>A focused and interactive conversational process that facilitates learning and raises performance at work</a:t>
            </a:r>
            <a:endParaRPr lang="en-US" sz="3200" b="1" cap="none" spc="300" dirty="0">
              <a:ln w="11430" cmpd="sng">
                <a:solidFill>
                  <a:schemeClr val="accent1">
                    <a:tint val="10000"/>
                  </a:schemeClr>
                </a:solidFill>
                <a:prstDash val="solid"/>
                <a:miter lim="800000"/>
              </a:ln>
              <a:solidFill>
                <a:schemeClr val="accent2"/>
              </a:solidFill>
              <a:effectLst>
                <a:glow rad="45500">
                  <a:schemeClr val="accent1">
                    <a:satMod val="220000"/>
                    <a:alpha val="35000"/>
                  </a:schemeClr>
                </a:glo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82178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Sibson Report">
  <a:themeElements>
    <a:clrScheme name="1_Sibson Report 1">
      <a:dk1>
        <a:srgbClr val="000000"/>
      </a:dk1>
      <a:lt1>
        <a:srgbClr val="FFFFFF"/>
      </a:lt1>
      <a:dk2>
        <a:srgbClr val="000000"/>
      </a:dk2>
      <a:lt2>
        <a:srgbClr val="B2B4B3"/>
      </a:lt2>
      <a:accent1>
        <a:srgbClr val="A0CFEB"/>
      </a:accent1>
      <a:accent2>
        <a:srgbClr val="00549F"/>
      </a:accent2>
      <a:accent3>
        <a:srgbClr val="FFFFFF"/>
      </a:accent3>
      <a:accent4>
        <a:srgbClr val="000000"/>
      </a:accent4>
      <a:accent5>
        <a:srgbClr val="CDE4F3"/>
      </a:accent5>
      <a:accent6>
        <a:srgbClr val="004B90"/>
      </a:accent6>
      <a:hlink>
        <a:srgbClr val="3F9C35"/>
      </a:hlink>
      <a:folHlink>
        <a:srgbClr val="C4262E"/>
      </a:folHlink>
    </a:clrScheme>
    <a:fontScheme name="1_Sibson Report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635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90000"/>
          </a:lnSpc>
          <a:spcBef>
            <a:spcPct val="50000"/>
          </a:spcBef>
          <a:spcAft>
            <a:spcPct val="0"/>
          </a:spcAft>
          <a:buClrTx/>
          <a:buSzTx/>
          <a:buFontTx/>
          <a:buNone/>
          <a:tabLst/>
          <a:defRPr kumimoji="0" lang="en-US" sz="16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1_Sibson Report 1">
        <a:dk1>
          <a:srgbClr val="000000"/>
        </a:dk1>
        <a:lt1>
          <a:srgbClr val="FFFFFF"/>
        </a:lt1>
        <a:dk2>
          <a:srgbClr val="000000"/>
        </a:dk2>
        <a:lt2>
          <a:srgbClr val="B2B4B3"/>
        </a:lt2>
        <a:accent1>
          <a:srgbClr val="A0CFEB"/>
        </a:accent1>
        <a:accent2>
          <a:srgbClr val="00549F"/>
        </a:accent2>
        <a:accent3>
          <a:srgbClr val="FFFFFF"/>
        </a:accent3>
        <a:accent4>
          <a:srgbClr val="000000"/>
        </a:accent4>
        <a:accent5>
          <a:srgbClr val="CDE4F3"/>
        </a:accent5>
        <a:accent6>
          <a:srgbClr val="004B90"/>
        </a:accent6>
        <a:hlink>
          <a:srgbClr val="3F9C35"/>
        </a:hlink>
        <a:folHlink>
          <a:srgbClr val="C4262E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1062</TotalTime>
  <Words>647</Words>
  <Application>Microsoft Office PowerPoint</Application>
  <PresentationFormat>On-screen Show (4:3)</PresentationFormat>
  <Paragraphs>154</Paragraphs>
  <Slides>15</Slides>
  <Notes>15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6" baseType="lpstr">
      <vt:lpstr>1_Sibson Report</vt:lpstr>
      <vt:lpstr>RESETTING PERFORMANCE MANAGEMENT – MANAGER AS COACH    Manager Briefing &amp; Discussion Sessions    Winter 2013</vt:lpstr>
      <vt:lpstr>Today’s Agenda</vt:lpstr>
      <vt:lpstr>The Performance Cycle</vt:lpstr>
      <vt:lpstr>High Level Timeline for this Year</vt:lpstr>
      <vt:lpstr>Goals of Today’s Coaching Program</vt:lpstr>
      <vt:lpstr>The Performance Cycle – Put Coaching in Perspective</vt:lpstr>
      <vt:lpstr>Group Discussion: Your Memorable Coaches</vt:lpstr>
      <vt:lpstr>What does a Good Coach do?</vt:lpstr>
      <vt:lpstr>What is Coaching?</vt:lpstr>
      <vt:lpstr>Why do it? </vt:lpstr>
      <vt:lpstr>Exercise: Practice Coaching</vt:lpstr>
      <vt:lpstr>Debrief– Scenario</vt:lpstr>
      <vt:lpstr>Techniques</vt:lpstr>
      <vt:lpstr>Wrap Up</vt:lpstr>
      <vt:lpstr>Summary Points</vt:lpstr>
    </vt:vector>
  </TitlesOfParts>
  <Company>Northeastern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RESETTING PERFORMANCE MANAGEMENT – MANAGER AS COACH    Manager Briefing &amp; Discussion Sessions    Winter 2013</dc:title>
  <dc:creator>Hughes, Elisabeth</dc:creator>
  <cp:lastModifiedBy>Hughes, Elisabeth</cp:lastModifiedBy>
  <cp:revision>74</cp:revision>
  <cp:lastPrinted>2013-02-19T16:00:57Z</cp:lastPrinted>
  <dcterms:created xsi:type="dcterms:W3CDTF">2013-01-17T13:57:47Z</dcterms:created>
  <dcterms:modified xsi:type="dcterms:W3CDTF">2013-10-10T14:16:37Z</dcterms:modified>
</cp:coreProperties>
</file>