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0" r:id="rId1"/>
    <p:sldMasterId id="2147484044" r:id="rId2"/>
  </p:sldMasterIdLst>
  <p:notesMasterIdLst>
    <p:notesMasterId r:id="rId12"/>
  </p:notesMasterIdLst>
  <p:handoutMasterIdLst>
    <p:handoutMasterId r:id="rId13"/>
  </p:handoutMasterIdLst>
  <p:sldIdLst>
    <p:sldId id="364" r:id="rId3"/>
    <p:sldId id="365" r:id="rId4"/>
    <p:sldId id="366" r:id="rId5"/>
    <p:sldId id="367" r:id="rId6"/>
    <p:sldId id="354" r:id="rId7"/>
    <p:sldId id="356" r:id="rId8"/>
    <p:sldId id="360" r:id="rId9"/>
    <p:sldId id="358" r:id="rId10"/>
    <p:sldId id="359" r:id="rId11"/>
  </p:sldIdLst>
  <p:sldSz cx="9144000" cy="6858000" type="screen4x3"/>
  <p:notesSz cx="7010400" cy="9236075"/>
  <p:custDataLst>
    <p:tags r:id="rId14"/>
  </p:custDataLst>
  <p:defaultTextStyle>
    <a:defPPr>
      <a:defRPr lang="en-US"/>
    </a:defPPr>
    <a:lvl1pPr algn="l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5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EAF30"/>
    <a:srgbClr val="0098DB"/>
    <a:srgbClr val="616365"/>
    <a:srgbClr val="983222"/>
    <a:srgbClr val="C9CAC8"/>
    <a:srgbClr val="00693C"/>
    <a:srgbClr val="FAD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3740" autoAdjust="0"/>
    <p:restoredTop sz="96825" autoAdjust="0"/>
  </p:normalViewPr>
  <p:slideViewPr>
    <p:cSldViewPr>
      <p:cViewPr varScale="1">
        <p:scale>
          <a:sx n="113" d="100"/>
          <a:sy n="113" d="100"/>
        </p:scale>
        <p:origin x="-2370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3162" y="-78"/>
      </p:cViewPr>
      <p:guideLst>
        <p:guide orient="horz" pos="2909"/>
        <p:guide pos="1766"/>
        <p:guide pos="442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4323538597889803E-2"/>
          <c:y val="4.3445447684515852E-2"/>
          <c:w val="0.84362519329771624"/>
          <c:h val="0.94446111459668836"/>
        </c:manualLayout>
      </c:layout>
      <c:pieChart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A</c:v>
                </c:pt>
              </c:strCache>
            </c:strRef>
          </c:tx>
          <c:spPr>
            <a:ln w="34925" cmpd="sng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CC0000"/>
              </a:solidFill>
              <a:ln w="34925" cmpd="sng">
                <a:solidFill>
                  <a:schemeClr val="bg1"/>
                </a:solidFill>
              </a:ln>
            </c:spPr>
          </c:dPt>
          <c:dPt>
            <c:idx val="1"/>
            <c:bubble3D val="0"/>
          </c:dPt>
          <c:dPt>
            <c:idx val="2"/>
            <c:bubble3D val="0"/>
            <c:spPr>
              <a:solidFill>
                <a:srgbClr val="0098DB"/>
              </a:solidFill>
              <a:ln w="34925" cmpd="sng">
                <a:solidFill>
                  <a:schemeClr val="bg1"/>
                </a:solidFill>
              </a:ln>
            </c:spPr>
          </c:dPt>
          <c:dPt>
            <c:idx val="3"/>
            <c:bubble3D val="0"/>
          </c:dPt>
          <c:dPt>
            <c:idx val="4"/>
            <c:bubble3D val="0"/>
          </c:dPt>
          <c:cat>
            <c:strRef>
              <c:f>Sheet1!$B$1:$D$1</c:f>
              <c:strCache>
                <c:ptCount val="3"/>
                <c:pt idx="0">
                  <c:v>Label W</c:v>
                </c:pt>
                <c:pt idx="1">
                  <c:v>Label X</c:v>
                </c:pt>
                <c:pt idx="2">
                  <c:v>Label Y</c:v>
                </c:pt>
              </c:strCache>
            </c:strRef>
          </c:cat>
          <c:val>
            <c:numRef>
              <c:f>Sheet1!$B$2:$D$2</c:f>
              <c:numCache>
                <c:formatCode>0%</c:formatCode>
                <c:ptCount val="3"/>
                <c:pt idx="0">
                  <c:v>0.2</c:v>
                </c:pt>
                <c:pt idx="1">
                  <c:v>0.7</c:v>
                </c:pt>
                <c:pt idx="2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25312">
          <a:noFill/>
        </a:ln>
      </c:spPr>
    </c:plotArea>
    <c:plotVisOnly val="1"/>
    <c:dispBlanksAs val="zero"/>
    <c:showDLblsOverMax val="0"/>
  </c:chart>
  <c:spPr>
    <a:noFill/>
    <a:ln>
      <a:noFill/>
    </a:ln>
  </c:spPr>
  <c:txPr>
    <a:bodyPr/>
    <a:lstStyle/>
    <a:p>
      <a:pPr>
        <a:defRPr sz="1594" b="0" i="0" u="none" strike="noStrike" baseline="0">
          <a:solidFill>
            <a:schemeClr val="tx1"/>
          </a:solidFill>
          <a:latin typeface="Arial Narrow"/>
          <a:ea typeface="Arial Narrow"/>
          <a:cs typeface="Arial Narrow"/>
        </a:defRPr>
      </a:pPr>
      <a:endParaRPr lang="en-US"/>
    </a:p>
  </c:txPr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0.20457</cdr:x>
      <cdr:y>0.01521</cdr:y>
    </cdr:from>
    <cdr:to>
      <cdr:x>0.62549</cdr:x>
      <cdr:y>0.2851</cdr:y>
    </cdr:to>
    <cdr:sp macro="" textlink="">
      <cdr:nvSpPr>
        <cdr:cNvPr id="5" name="TextBox 4"/>
        <cdr:cNvSpPr txBox="1"/>
      </cdr:nvSpPr>
      <cdr:spPr>
        <a:xfrm xmlns:a="http://schemas.openxmlformats.org/drawingml/2006/main">
          <a:off x="899917" y="55187"/>
          <a:ext cx="1851661" cy="97949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pPr lvl="0" algn="l"/>
          <a:endParaRPr lang="en-US" sz="1100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4" y="0"/>
            <a:ext cx="303762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1999ADB0-4370-4BBA-94C5-2BB53C8F006A}" type="datetimeFigureOut">
              <a:rPr lang="en-US"/>
              <a:pPr>
                <a:defRPr/>
              </a:pPr>
              <a:t>10/10/2013</a:t>
            </a:fld>
            <a:endParaRPr lang="en-US"/>
          </a:p>
        </p:txBody>
      </p:sp>
      <p:sp>
        <p:nvSpPr>
          <p:cNvPr id="164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2690"/>
            <a:ext cx="303762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4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4" y="8772690"/>
            <a:ext cx="303762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4D101F2F-C96F-43AA-8F1B-F50B1A80A7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4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155575"/>
            <a:ext cx="4616450" cy="3462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3787" y="3847839"/>
            <a:ext cx="6542828" cy="48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3" y="8774271"/>
            <a:ext cx="3037628" cy="4618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01" tIns="46150" rIns="92301" bIns="46150" numCol="1" anchor="b" anchorCtr="0" compatLnSpc="1">
            <a:prstTxWarp prst="textNoShape">
              <a:avLst/>
            </a:prstTxWarp>
          </a:bodyPr>
          <a:lstStyle>
            <a:lvl1pPr algn="r" defTabSz="922338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2DD8192F-71AA-4768-A40A-567499AF9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8437" name="Picture 16" descr="Sibson Consulting PPT Foo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015" y="8948239"/>
            <a:ext cx="2525525" cy="22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9021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09550" indent="-209550" algn="l" rtl="0" eaLnBrk="0" fontAlgn="base" hangingPunct="0">
      <a:lnSpc>
        <a:spcPct val="90000"/>
      </a:lnSpc>
      <a:spcBef>
        <a:spcPct val="65000"/>
      </a:spcBef>
      <a:spcAft>
        <a:spcPct val="0"/>
      </a:spcAft>
      <a:buClr>
        <a:srgbClr val="D7331D"/>
      </a:buClr>
      <a:buFont typeface="Wingdings" pitchFamily="2" charset="2"/>
      <a:buChar char="Ø"/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395288" indent="-184150" algn="l" rtl="0" eaLnBrk="0" fontAlgn="base" hangingPunct="0">
      <a:lnSpc>
        <a:spcPct val="90000"/>
      </a:lnSpc>
      <a:spcBef>
        <a:spcPct val="30000"/>
      </a:spcBef>
      <a:spcAft>
        <a:spcPct val="0"/>
      </a:spcAft>
      <a:buClr>
        <a:srgbClr val="D7331D"/>
      </a:buClr>
      <a:buFont typeface="Symbol" pitchFamily="18" charset="2"/>
      <a:buChar char="·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593725" indent="-196850" algn="l" rtl="0" eaLnBrk="0" fontAlgn="base" hangingPunct="0">
      <a:lnSpc>
        <a:spcPct val="90000"/>
      </a:lnSpc>
      <a:spcBef>
        <a:spcPct val="15000"/>
      </a:spcBef>
      <a:spcAft>
        <a:spcPct val="0"/>
      </a:spcAft>
      <a:buClr>
        <a:srgbClr val="D7331D"/>
      </a:buClr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792163" indent="-196850" algn="l" rtl="0" eaLnBrk="0" fontAlgn="base" hangingPunct="0">
      <a:lnSpc>
        <a:spcPct val="90000"/>
      </a:lnSpc>
      <a:spcBef>
        <a:spcPct val="15000"/>
      </a:spcBef>
      <a:spcAft>
        <a:spcPct val="0"/>
      </a:spcAft>
      <a:buClr>
        <a:srgbClr val="D7331D"/>
      </a:buClr>
      <a:buChar char="»"/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977900" indent="-184150" algn="l" rtl="0" eaLnBrk="0" fontAlgn="base" hangingPunct="0">
      <a:lnSpc>
        <a:spcPct val="90000"/>
      </a:lnSpc>
      <a:spcBef>
        <a:spcPct val="15000"/>
      </a:spcBef>
      <a:spcAft>
        <a:spcPct val="0"/>
      </a:spcAft>
      <a:buClr>
        <a:srgbClr val="D7331D"/>
      </a:buClr>
      <a:buChar char="›"/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DD8192F-71AA-4768-A40A-567499AF95A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E4E2E-F0F1-40A7-83AA-6D9EC351C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916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4138"/>
            <a:ext cx="2228850" cy="6164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84138"/>
            <a:ext cx="6534150" cy="616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DAD4-062C-4346-84B8-5BDA916CC2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1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57-F272-49AE-A3FE-BBF71DDC3B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64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096000" y="6400800"/>
            <a:ext cx="2667000" cy="4572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5105400" y="0"/>
            <a:ext cx="4038600" cy="373380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60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81000" y="838200"/>
            <a:ext cx="86106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888963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85BB8-B63E-4C73-ABB9-4B53474DAA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89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381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381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A-C079-4101-9A31-081BC7ED9DE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0422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43840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DF8-42C6-4E42-A8B3-89AF939E09D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 bwMode="auto">
          <a:xfrm>
            <a:off x="381000" y="1066800"/>
            <a:ext cx="86106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67096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57-F272-49AE-A3FE-BBF71DDC3BB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9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E0D94-6977-4E9C-A2DC-2559759A5F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748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91494" y="6078922"/>
            <a:ext cx="1905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485BB8-B63E-4C73-ABB9-4B53474DAA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637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4381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143000"/>
            <a:ext cx="4381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9A9B1A-C079-4101-9A31-081BC7ED9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3293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75DF8-42C6-4E42-A8B3-89AF939E09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68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57-F272-49AE-A3FE-BBF71DDC3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8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E0D94-6977-4E9C-A2DC-2559759A5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3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95742-0F19-4F32-9CF6-AF90B8445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43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48BC-B628-4A4D-A506-8EB782FCC4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9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9436C-BB82-44D2-83A7-54072C8C00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6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5CA36C6D-3000-4AF5-B949-FB3642E152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28" name="Picture 4" descr="star corner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42013" y="0"/>
            <a:ext cx="32019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76200" y="114300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280988" y="84138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gray">
          <a:xfrm>
            <a:off x="381000" y="838200"/>
            <a:ext cx="86106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75" y="6332714"/>
            <a:ext cx="2995564" cy="449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21" r:id="rId1"/>
    <p:sldLayoutId id="2147484022" r:id="rId2"/>
    <p:sldLayoutId id="2147484023" r:id="rId3"/>
    <p:sldLayoutId id="2147484024" r:id="rId4"/>
    <p:sldLayoutId id="2147484025" r:id="rId5"/>
    <p:sldLayoutId id="2147484026" r:id="rId6"/>
    <p:sldLayoutId id="2147484027" r:id="rId7"/>
    <p:sldLayoutId id="2147484028" r:id="rId8"/>
    <p:sldLayoutId id="2147484029" r:id="rId9"/>
    <p:sldLayoutId id="2147484030" r:id="rId10"/>
    <p:sldLayoutId id="214748403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09550" indent="-209550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95288" indent="-1841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>
          <a:solidFill>
            <a:schemeClr val="tx1"/>
          </a:solidFill>
          <a:latin typeface="+mn-lt"/>
        </a:defRPr>
      </a:lvl2pPr>
      <a:lvl3pPr marL="593725" indent="-1968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3pPr>
      <a:lvl4pPr marL="792163" indent="-1968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4pPr>
      <a:lvl5pPr marL="977900" indent="-1841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>
          <a:solidFill>
            <a:schemeClr val="tx1"/>
          </a:solidFill>
          <a:latin typeface="+mn-lt"/>
        </a:defRPr>
      </a:lvl5pPr>
      <a:lvl6pPr marL="14351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6pPr>
      <a:lvl7pPr marL="18923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7pPr>
      <a:lvl8pPr marL="23495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8pPr>
      <a:lvl9pPr marL="28067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Sibson Consulting PPT Footer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32525" y="6553200"/>
            <a:ext cx="2470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6" name="Rectangle 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>
              <a:defRPr/>
            </a:pPr>
            <a:fld id="{5CA36C6D-3000-4AF5-B949-FB3642E1524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8" name="Picture 4" descr="star corner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42013" y="0"/>
            <a:ext cx="32019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76200" y="114300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280988" y="84138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gray">
          <a:xfrm>
            <a:off x="381000" y="838200"/>
            <a:ext cx="86106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61" y="6309350"/>
            <a:ext cx="3283599" cy="492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239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8" r:id="rId3"/>
    <p:sldLayoutId id="2147484049" r:id="rId4"/>
    <p:sldLayoutId id="2147484050" r:id="rId5"/>
    <p:sldLayoutId id="2147484051" r:id="rId6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09550" indent="-209550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95288" indent="-1841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>
          <a:solidFill>
            <a:schemeClr val="tx1"/>
          </a:solidFill>
          <a:latin typeface="+mn-lt"/>
        </a:defRPr>
      </a:lvl2pPr>
      <a:lvl3pPr marL="593725" indent="-1968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3pPr>
      <a:lvl4pPr marL="792163" indent="-1968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4pPr>
      <a:lvl5pPr marL="977900" indent="-1841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>
          <a:solidFill>
            <a:schemeClr val="tx1"/>
          </a:solidFill>
          <a:latin typeface="+mn-lt"/>
        </a:defRPr>
      </a:lvl5pPr>
      <a:lvl6pPr marL="14351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6pPr>
      <a:lvl7pPr marL="18923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7pPr>
      <a:lvl8pPr marL="23495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8pPr>
      <a:lvl9pPr marL="28067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4055" y="2219253"/>
            <a:ext cx="8060435" cy="1362075"/>
          </a:xfrm>
        </p:spPr>
        <p:txBody>
          <a:bodyPr/>
          <a:lstStyle/>
          <a:p>
            <a:pPr algn="ctr"/>
            <a:r>
              <a:rPr lang="en-US" dirty="0" smtClean="0"/>
              <a:t>Memorable Coaching and Development Experiences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9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Memorable Coaches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951899"/>
            <a:ext cx="8915400" cy="5257800"/>
          </a:xfrm>
        </p:spPr>
        <p:txBody>
          <a:bodyPr/>
          <a:lstStyle/>
          <a:p>
            <a:pPr marL="3175" lvl="1" indent="0">
              <a:buNone/>
            </a:pPr>
            <a:r>
              <a:rPr lang="en-US" sz="1600" dirty="0" smtClean="0">
                <a:solidFill>
                  <a:srgbClr val="CC0000"/>
                </a:solidFill>
                <a:latin typeface="Arial Black" pitchFamily="34" charset="0"/>
              </a:rPr>
              <a:t>Getting the work done</a:t>
            </a:r>
          </a:p>
          <a:p>
            <a:pPr lvl="1"/>
            <a:r>
              <a:rPr lang="en-US" sz="1400" dirty="0" smtClean="0"/>
              <a:t>Clarifies goals/tasks and manages toward those objectives</a:t>
            </a:r>
          </a:p>
          <a:p>
            <a:pPr lvl="1"/>
            <a:r>
              <a:rPr lang="en-US" sz="1400" dirty="0" smtClean="0"/>
              <a:t>Lets employees learn from their own mistakes and helps them move on after/succeed or fail on their own</a:t>
            </a:r>
          </a:p>
          <a:p>
            <a:pPr lvl="1"/>
            <a:r>
              <a:rPr lang="en-US" sz="1400" dirty="0" smtClean="0"/>
              <a:t>Encourages risk taking</a:t>
            </a:r>
          </a:p>
          <a:p>
            <a:pPr lvl="1"/>
            <a:r>
              <a:rPr lang="en-US" sz="1400" dirty="0" smtClean="0"/>
              <a:t>Solicits and provides honest/consistent/timely feedback</a:t>
            </a:r>
          </a:p>
          <a:p>
            <a:pPr lvl="1"/>
            <a:r>
              <a:rPr lang="en-US" sz="1400" dirty="0" smtClean="0"/>
              <a:t>Challenges employees/push employees outside of their comfort zones</a:t>
            </a:r>
          </a:p>
          <a:p>
            <a:pPr lvl="1"/>
            <a:r>
              <a:rPr lang="en-US" sz="1400" dirty="0" smtClean="0"/>
              <a:t>Leads by example/role model</a:t>
            </a:r>
          </a:p>
          <a:p>
            <a:pPr lvl="1"/>
            <a:r>
              <a:rPr lang="en-US" sz="1400" dirty="0" smtClean="0"/>
              <a:t>Invests time and resources</a:t>
            </a:r>
            <a:endParaRPr lang="en-US" sz="1300" dirty="0" smtClean="0">
              <a:solidFill>
                <a:srgbClr val="CC0000"/>
              </a:solidFill>
              <a:latin typeface="Arial Black" pitchFamily="34" charset="0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US" sz="1600" dirty="0" smtClean="0">
                <a:solidFill>
                  <a:srgbClr val="CC0000"/>
                </a:solidFill>
                <a:latin typeface="Arial Black" pitchFamily="34" charset="0"/>
              </a:rPr>
              <a:t>Ideas</a:t>
            </a:r>
          </a:p>
          <a:p>
            <a:pPr lvl="1"/>
            <a:r>
              <a:rPr lang="en-US" sz="1400" dirty="0" smtClean="0"/>
              <a:t>Sees big picture</a:t>
            </a:r>
          </a:p>
          <a:p>
            <a:pPr lvl="1"/>
            <a:r>
              <a:rPr lang="en-US" sz="1400" dirty="0" smtClean="0"/>
              <a:t>Grounded in facts</a:t>
            </a:r>
          </a:p>
          <a:p>
            <a:pPr lvl="1"/>
            <a:r>
              <a:rPr lang="en-US" sz="1400" dirty="0" smtClean="0"/>
              <a:t>Thinks outside the box</a:t>
            </a:r>
          </a:p>
          <a:p>
            <a:pPr lvl="1"/>
            <a:r>
              <a:rPr lang="en-US" sz="1400" dirty="0" smtClean="0"/>
              <a:t>Open exchange of knowledge</a:t>
            </a:r>
            <a:endParaRPr lang="en-US" sz="1300" dirty="0" smtClean="0"/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smtClean="0">
                <a:solidFill>
                  <a:srgbClr val="CC0000"/>
                </a:solidFill>
                <a:latin typeface="Arial Black" pitchFamily="34" charset="0"/>
              </a:rPr>
              <a:t>In the workplace</a:t>
            </a:r>
          </a:p>
          <a:p>
            <a:pPr lvl="1"/>
            <a:r>
              <a:rPr lang="en-US" sz="1400" dirty="0" smtClean="0"/>
              <a:t>Shares information appropriately</a:t>
            </a:r>
          </a:p>
          <a:p>
            <a:pPr lvl="1"/>
            <a:r>
              <a:rPr lang="en-US" sz="1400" dirty="0" smtClean="0"/>
              <a:t>Respectful of schedules</a:t>
            </a:r>
          </a:p>
          <a:p>
            <a:pPr lvl="1"/>
            <a:r>
              <a:rPr lang="en-US" sz="1400" dirty="0" smtClean="0"/>
              <a:t>Navigates politics</a:t>
            </a:r>
          </a:p>
          <a:p>
            <a:pPr lvl="1"/>
            <a:r>
              <a:rPr lang="en-US" sz="1400" dirty="0" smtClean="0"/>
              <a:t>Gives access to other parts of organization</a:t>
            </a:r>
          </a:p>
          <a:p>
            <a:pPr lvl="1"/>
            <a:r>
              <a:rPr lang="en-US" sz="1400" dirty="0" smtClean="0"/>
              <a:t>Advocates for employees and their ideas</a:t>
            </a:r>
            <a:endParaRPr lang="en-US" sz="1200" dirty="0" smtClean="0"/>
          </a:p>
          <a:p>
            <a:pPr lvl="1"/>
            <a:endParaRPr lang="en-US" sz="1200" dirty="0" smtClean="0"/>
          </a:p>
          <a:p>
            <a:pPr lvl="2"/>
            <a:endParaRPr lang="en-US" sz="1200" dirty="0" smtClean="0"/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178675" y="6550025"/>
            <a:ext cx="1905000" cy="304800"/>
          </a:xfrm>
        </p:spPr>
        <p:txBody>
          <a:bodyPr/>
          <a:lstStyle/>
          <a:p>
            <a:pPr>
              <a:defRPr/>
            </a:pPr>
            <a:fld id="{131E4E2E-F0F1-40A7-83AA-6D9EC351CC4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04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Memorable Coaches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2827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CC0000"/>
                </a:solidFill>
                <a:latin typeface="Arial Black" pitchFamily="34" charset="0"/>
              </a:rPr>
              <a:t>Team</a:t>
            </a:r>
            <a:endParaRPr lang="en-US" sz="1600" dirty="0">
              <a:solidFill>
                <a:srgbClr val="CC0000"/>
              </a:solidFill>
              <a:latin typeface="Arial Black" pitchFamily="34" charset="0"/>
            </a:endParaRPr>
          </a:p>
          <a:p>
            <a:pPr lvl="1"/>
            <a:r>
              <a:rPr lang="en-US" sz="1400" dirty="0" smtClean="0"/>
              <a:t>Communicates with team regularly</a:t>
            </a:r>
          </a:p>
          <a:p>
            <a:pPr lvl="1"/>
            <a:r>
              <a:rPr lang="en-US" sz="1400" dirty="0" smtClean="0"/>
              <a:t>Listens to team</a:t>
            </a:r>
          </a:p>
          <a:p>
            <a:pPr lvl="1"/>
            <a:r>
              <a:rPr lang="en-US" sz="1400" dirty="0" smtClean="0"/>
              <a:t>Team player</a:t>
            </a:r>
          </a:p>
          <a:p>
            <a:pPr lvl="1"/>
            <a:r>
              <a:rPr lang="en-US" sz="1400" dirty="0" smtClean="0"/>
              <a:t>Knows how to build a team</a:t>
            </a:r>
          </a:p>
          <a:p>
            <a:pPr lvl="1"/>
            <a:r>
              <a:rPr lang="en-US" sz="1400" dirty="0" smtClean="0"/>
              <a:t>Knows individual motivations of team members</a:t>
            </a:r>
          </a:p>
          <a:p>
            <a:pPr lvl="1"/>
            <a:r>
              <a:rPr lang="en-US" sz="1400" dirty="0" smtClean="0"/>
              <a:t>Understands the areas in which their employees work</a:t>
            </a:r>
          </a:p>
          <a:p>
            <a:pPr lvl="1"/>
            <a:r>
              <a:rPr lang="en-US" sz="1400" dirty="0" smtClean="0"/>
              <a:t>Treats everyone fairly</a:t>
            </a:r>
          </a:p>
          <a:p>
            <a:pPr lvl="1"/>
            <a:r>
              <a:rPr lang="en-US" sz="1400" dirty="0" smtClean="0"/>
              <a:t>Looks to team for solutions</a:t>
            </a:r>
          </a:p>
          <a:p>
            <a:pPr lvl="1"/>
            <a:r>
              <a:rPr lang="en-US" sz="1400" dirty="0" smtClean="0"/>
              <a:t>Shares in successes and failures</a:t>
            </a:r>
          </a:p>
          <a:p>
            <a:pPr lvl="1"/>
            <a:r>
              <a:rPr lang="en-US" sz="1400" dirty="0"/>
              <a:t>Democratic leadership – allows team to make </a:t>
            </a:r>
            <a:r>
              <a:rPr lang="en-US" sz="1400" dirty="0" smtClean="0"/>
              <a:t>decision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600" dirty="0" smtClean="0">
                <a:solidFill>
                  <a:srgbClr val="CC0000"/>
                </a:solidFill>
                <a:latin typeface="Arial Black" pitchFamily="34" charset="0"/>
              </a:rPr>
              <a:t>Employee</a:t>
            </a:r>
          </a:p>
          <a:p>
            <a:pPr lvl="1"/>
            <a:r>
              <a:rPr lang="en-US" sz="1400" dirty="0" smtClean="0"/>
              <a:t>Concern </a:t>
            </a:r>
            <a:r>
              <a:rPr lang="en-US" sz="1400" dirty="0"/>
              <a:t>for employee as a person, not just as an </a:t>
            </a:r>
            <a:r>
              <a:rPr lang="en-US" sz="1400" dirty="0" smtClean="0"/>
              <a:t>employee</a:t>
            </a:r>
            <a:endParaRPr lang="en-US" sz="1400" dirty="0"/>
          </a:p>
          <a:p>
            <a:pPr lvl="1"/>
            <a:r>
              <a:rPr lang="en-US" sz="1400" dirty="0"/>
              <a:t>Invests time and resources</a:t>
            </a:r>
          </a:p>
          <a:p>
            <a:pPr lvl="1"/>
            <a:r>
              <a:rPr lang="en-US" sz="1400" dirty="0"/>
              <a:t>Recognizes strengths</a:t>
            </a:r>
          </a:p>
          <a:p>
            <a:pPr lvl="1"/>
            <a:r>
              <a:rPr lang="en-US" sz="1400" dirty="0"/>
              <a:t>Anticipates employees needs</a:t>
            </a:r>
          </a:p>
          <a:p>
            <a:pPr lvl="1"/>
            <a:r>
              <a:rPr lang="en-US" sz="1400" dirty="0"/>
              <a:t>Serves as a mentor</a:t>
            </a:r>
          </a:p>
          <a:p>
            <a:pPr lvl="1"/>
            <a:r>
              <a:rPr lang="en-US" sz="1400" dirty="0"/>
              <a:t>Trains new leaders and coaches</a:t>
            </a:r>
          </a:p>
          <a:p>
            <a:pPr lvl="1"/>
            <a:r>
              <a:rPr lang="en-US" sz="1400" dirty="0"/>
              <a:t>Supports professional </a:t>
            </a:r>
            <a:r>
              <a:rPr lang="en-US" sz="1400" dirty="0" smtClean="0"/>
              <a:t>development</a:t>
            </a:r>
          </a:p>
          <a:p>
            <a:endParaRPr lang="en-US" sz="1400" dirty="0"/>
          </a:p>
          <a:p>
            <a:pPr lvl="0"/>
            <a:endParaRPr lang="en-US" sz="1400" dirty="0" smtClean="0"/>
          </a:p>
          <a:p>
            <a:pPr lvl="1"/>
            <a:endParaRPr lang="en-US" sz="1400" dirty="0" smtClean="0"/>
          </a:p>
          <a:p>
            <a:pPr lvl="1"/>
            <a:endParaRPr lang="en-US" sz="1400" dirty="0" smtClean="0"/>
          </a:p>
          <a:p>
            <a:pPr lvl="2"/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178675" y="6550025"/>
            <a:ext cx="1905000" cy="304800"/>
          </a:xfrm>
        </p:spPr>
        <p:txBody>
          <a:bodyPr/>
          <a:lstStyle/>
          <a:p>
            <a:pPr>
              <a:defRPr/>
            </a:pPr>
            <a:fld id="{131E4E2E-F0F1-40A7-83AA-6D9EC351CC4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97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Memorable Coaches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3200400"/>
          </a:xfrm>
        </p:spPr>
        <p:txBody>
          <a:bodyPr numCol="2"/>
          <a:lstStyle/>
          <a:p>
            <a:pPr marL="0" indent="0">
              <a:buNone/>
            </a:pPr>
            <a:r>
              <a:rPr lang="en-US" sz="1600" dirty="0" smtClean="0">
                <a:solidFill>
                  <a:srgbClr val="CC0000"/>
                </a:solidFill>
                <a:latin typeface="Arial Black" pitchFamily="34" charset="0"/>
              </a:rPr>
              <a:t>Personal Traits</a:t>
            </a:r>
            <a:endParaRPr lang="en-US" sz="1600" dirty="0">
              <a:solidFill>
                <a:srgbClr val="CC0000"/>
              </a:solidFill>
              <a:latin typeface="Arial Black" pitchFamily="34" charset="0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Honest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Available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Decision Maker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Trustworthy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Respectful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Transparent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Common Sense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Patient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Inclusive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Motivational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 smtClean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Leader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Analytical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Organized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Genuine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Sense of </a:t>
            </a:r>
            <a:r>
              <a:rPr lang="en-US" sz="1600" dirty="0" smtClean="0"/>
              <a:t>humor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Intuitive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Empowering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/>
              <a:t>Approachable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Inspiring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600" dirty="0" smtClean="0"/>
              <a:t>Disciplined</a:t>
            </a: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itchFamily="34" charset="0"/>
              <a:buChar char="•"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178675" y="6550025"/>
            <a:ext cx="1905000" cy="304800"/>
          </a:xfrm>
        </p:spPr>
        <p:txBody>
          <a:bodyPr/>
          <a:lstStyle/>
          <a:p>
            <a:pPr>
              <a:defRPr/>
            </a:pPr>
            <a:fld id="{131E4E2E-F0F1-40A7-83AA-6D9EC351CC4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4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Happens Every Day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14393" y="1200607"/>
            <a:ext cx="4378132" cy="4705494"/>
          </a:xfrm>
        </p:spPr>
        <p:txBody>
          <a:bodyPr anchor="ctr"/>
          <a:lstStyle/>
          <a:p>
            <a:r>
              <a:rPr lang="en-US" dirty="0" smtClean="0"/>
              <a:t>Recently, 200 managers at Northeastern were asked to recall an important and memorable development experience in their own careers</a:t>
            </a:r>
          </a:p>
          <a:p>
            <a:r>
              <a:rPr lang="en-US" dirty="0" smtClean="0"/>
              <a:t>Their responses were interesting and varied, and followed common themes.  Interestingly, the themes closely mirror the model to the right</a:t>
            </a:r>
          </a:p>
          <a:p>
            <a:r>
              <a:rPr lang="en-US" dirty="0" smtClean="0"/>
              <a:t>The statements that follow are representative of what the managers described, not direct quotes</a:t>
            </a:r>
          </a:p>
          <a:p>
            <a:endParaRPr lang="en-US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9D8FC541-768A-41E8-A1DD-C1FEE0E11E0B}" type="slidenum">
              <a:rPr lang="en-US" smtClean="0"/>
              <a:pPr/>
              <a:t>4</a:t>
            </a:fld>
            <a:endParaRPr lang="en-US" smtClean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633710"/>
              </p:ext>
            </p:extLst>
          </p:nvPr>
        </p:nvGraphicFramePr>
        <p:xfrm>
          <a:off x="172820" y="1700790"/>
          <a:ext cx="3938324" cy="3629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193867" y="6061854"/>
            <a:ext cx="7316090" cy="410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lvl="1">
              <a:defRPr/>
            </a:pPr>
            <a:r>
              <a:rPr lang="en-US" sz="900" dirty="0" smtClean="0"/>
              <a:t>Adapted </a:t>
            </a:r>
            <a:r>
              <a:rPr lang="en-US" sz="900" dirty="0"/>
              <a:t>from research by M.M. Lombardo and </a:t>
            </a:r>
            <a:r>
              <a:rPr lang="en-US" sz="900" dirty="0" smtClean="0"/>
              <a:t>R.W</a:t>
            </a:r>
            <a:r>
              <a:rPr lang="en-US" sz="900" dirty="0"/>
              <a:t>. Eichinger for the Center for Creative Leadership</a:t>
            </a:r>
          </a:p>
          <a:p>
            <a:pPr lvl="1">
              <a:defRPr/>
            </a:pPr>
            <a:endParaRPr lang="en-US" sz="900" dirty="0"/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424295" y="6061854"/>
            <a:ext cx="914400" cy="0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547073" y="1387117"/>
            <a:ext cx="2959459" cy="3539665"/>
            <a:chOff x="547073" y="1387117"/>
            <a:chExt cx="2959459" cy="3539665"/>
          </a:xfrm>
        </p:grpSpPr>
        <p:sp>
          <p:nvSpPr>
            <p:cNvPr id="2" name="TextBox 1"/>
            <p:cNvSpPr txBox="1"/>
            <p:nvPr/>
          </p:nvSpPr>
          <p:spPr>
            <a:xfrm>
              <a:off x="2069261" y="2490220"/>
              <a:ext cx="1267354" cy="563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  <a:latin typeface="Arial Black" pitchFamily="34" charset="0"/>
                </a:rPr>
                <a:t>20%</a:t>
              </a:r>
              <a:r>
                <a:rPr lang="en-US" sz="1600" b="1" dirty="0">
                  <a:solidFill>
                    <a:schemeClr val="bg1"/>
                  </a:solidFill>
                  <a:latin typeface="+mn-lt"/>
                </a:rPr>
                <a:t/>
              </a:r>
              <a:br>
                <a:rPr lang="en-US" sz="1600" b="1" dirty="0">
                  <a:solidFill>
                    <a:schemeClr val="bg1"/>
                  </a:solidFill>
                  <a:latin typeface="+mn-lt"/>
                </a:rPr>
              </a:br>
              <a:r>
                <a:rPr lang="en-US" sz="1600" b="1" dirty="0" smtClean="0">
                  <a:solidFill>
                    <a:schemeClr val="bg1"/>
                  </a:solidFill>
                  <a:latin typeface="+mn-lt"/>
                </a:rPr>
                <a:t>Feedback</a:t>
              </a:r>
              <a:endParaRPr lang="en-US" sz="1600" b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627619" y="1387117"/>
              <a:ext cx="1697708" cy="518463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1600" b="1" dirty="0" smtClean="0">
                  <a:solidFill>
                    <a:srgbClr val="0098DB"/>
                  </a:solidFill>
                </a:rPr>
                <a:t>Courses </a:t>
              </a:r>
              <a:br>
                <a:rPr lang="en-US" sz="1600" b="1" dirty="0" smtClean="0">
                  <a:solidFill>
                    <a:srgbClr val="0098DB"/>
                  </a:solidFill>
                </a:rPr>
              </a:br>
              <a:r>
                <a:rPr lang="en-US" sz="1600" b="1" dirty="0" smtClean="0">
                  <a:solidFill>
                    <a:srgbClr val="0098DB"/>
                  </a:solidFill>
                </a:rPr>
                <a:t>and Reading</a:t>
              </a:r>
              <a:endParaRPr lang="en-US" sz="1600" b="1" dirty="0">
                <a:solidFill>
                  <a:srgbClr val="0098DB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1173187" y="2225343"/>
              <a:ext cx="853616" cy="374445"/>
            </a:xfrm>
            <a:prstGeom prst="rect">
              <a:avLst/>
            </a:prstGeom>
            <a:noFill/>
            <a:ln w="63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dirty="0">
                  <a:solidFill>
                    <a:schemeClr val="bg1"/>
                  </a:solidFill>
                  <a:latin typeface="Arial Black" pitchFamily="34" charset="0"/>
                </a:rPr>
                <a:t>10</a:t>
              </a:r>
              <a:r>
                <a:rPr lang="en-US" dirty="0" smtClean="0">
                  <a:solidFill>
                    <a:schemeClr val="bg1"/>
                  </a:solidFill>
                  <a:latin typeface="Arial Black" pitchFamily="34" charset="0"/>
                </a:rPr>
                <a:t>%</a:t>
              </a:r>
              <a:endParaRPr lang="en-US" dirty="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8" name="TextBox 1"/>
            <p:cNvSpPr txBox="1"/>
            <p:nvPr/>
          </p:nvSpPr>
          <p:spPr>
            <a:xfrm>
              <a:off x="547073" y="3741472"/>
              <a:ext cx="2959459" cy="1185310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sz="1800" kern="1200" dirty="0" smtClean="0">
                  <a:solidFill>
                    <a:schemeClr val="tx1"/>
                  </a:solidFill>
                  <a:latin typeface="Arial Black" pitchFamily="34" charset="0"/>
                </a:rPr>
                <a:t>70%</a:t>
              </a:r>
              <a:r>
                <a:rPr lang="en-US" sz="1600" b="1" kern="1200" dirty="0" smtClean="0">
                  <a:solidFill>
                    <a:schemeClr val="tx1"/>
                  </a:solidFill>
                </a:rPr>
                <a:t/>
              </a:r>
              <a:br>
                <a:rPr lang="en-US" sz="1600" b="1" kern="1200" dirty="0" smtClean="0">
                  <a:solidFill>
                    <a:schemeClr val="tx1"/>
                  </a:solidFill>
                </a:rPr>
              </a:br>
              <a:r>
                <a:rPr lang="en-US" sz="1600" b="1" kern="1200" dirty="0" smtClean="0">
                  <a:solidFill>
                    <a:schemeClr val="tx1"/>
                  </a:solidFill>
                </a:rPr>
                <a:t>On </a:t>
              </a:r>
              <a:r>
                <a:rPr lang="en-US" sz="1600" b="1" kern="1200" dirty="0">
                  <a:solidFill>
                    <a:schemeClr val="tx1"/>
                  </a:solidFill>
                </a:rPr>
                <a:t>the </a:t>
              </a:r>
              <a:r>
                <a:rPr lang="en-US" sz="1600" b="1" kern="1200" dirty="0" smtClean="0">
                  <a:solidFill>
                    <a:schemeClr val="tx1"/>
                  </a:solidFill>
                </a:rPr>
                <a:t>Job Experiences</a:t>
              </a:r>
              <a:r>
                <a:rPr lang="en-US" sz="1600" b="1" kern="1200" dirty="0">
                  <a:solidFill>
                    <a:schemeClr val="tx1"/>
                  </a:solidFill>
                </a:rPr>
                <a:t>, Tasks and Problem Solving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 bwMode="gray">
          <a:xfrm>
            <a:off x="424296" y="1067113"/>
            <a:ext cx="4399364" cy="320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09550" indent="-209550" algn="l" rtl="0" eaLnBrk="0" fontAlgn="base" hangingPunct="0">
              <a:lnSpc>
                <a:spcPct val="90000"/>
              </a:lnSpc>
              <a:spcBef>
                <a:spcPct val="65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95288" indent="-1841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Font typeface="Symbol" pitchFamily="18" charset="2"/>
              <a:buChar char="·"/>
              <a:defRPr>
                <a:solidFill>
                  <a:schemeClr val="tx1"/>
                </a:solidFill>
                <a:latin typeface="+mn-lt"/>
              </a:defRPr>
            </a:lvl2pPr>
            <a:lvl3pPr marL="593725" indent="-1968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–"/>
              <a:defRPr>
                <a:solidFill>
                  <a:schemeClr val="tx1"/>
                </a:solidFill>
                <a:latin typeface="+mn-lt"/>
              </a:defRPr>
            </a:lvl3pPr>
            <a:lvl4pPr marL="792163" indent="-1968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»"/>
              <a:defRPr>
                <a:solidFill>
                  <a:schemeClr val="tx1"/>
                </a:solidFill>
                <a:latin typeface="+mn-lt"/>
              </a:defRPr>
            </a:lvl4pPr>
            <a:lvl5pPr marL="977900" indent="-184150" algn="l" rtl="0" eaLnBrk="0" fontAlgn="base" hangingPunct="0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›"/>
              <a:defRPr>
                <a:solidFill>
                  <a:schemeClr val="tx1"/>
                </a:solidFill>
                <a:latin typeface="+mn-lt"/>
              </a:defRPr>
            </a:lvl5pPr>
            <a:lvl6pPr marL="1435100" indent="-184150"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›"/>
              <a:defRPr sz="1600">
                <a:solidFill>
                  <a:schemeClr val="tx1"/>
                </a:solidFill>
                <a:latin typeface="+mn-lt"/>
              </a:defRPr>
            </a:lvl6pPr>
            <a:lvl7pPr marL="1892300" indent="-184150"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›"/>
              <a:defRPr sz="1600">
                <a:solidFill>
                  <a:schemeClr val="tx1"/>
                </a:solidFill>
                <a:latin typeface="+mn-lt"/>
              </a:defRPr>
            </a:lvl7pPr>
            <a:lvl8pPr marL="2349500" indent="-184150"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›"/>
              <a:defRPr sz="1600">
                <a:solidFill>
                  <a:schemeClr val="tx1"/>
                </a:solidFill>
                <a:latin typeface="+mn-lt"/>
              </a:defRPr>
            </a:lvl8pPr>
            <a:lvl9pPr marL="2806700" indent="-184150" algn="l" rtl="0" fontAlgn="base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Char char="›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latin typeface="Arial Black" pitchFamily="34" charset="0"/>
              </a:rPr>
              <a:t>How Development Occurs</a:t>
            </a:r>
          </a:p>
        </p:txBody>
      </p:sp>
      <p:pic>
        <p:nvPicPr>
          <p:cNvPr id="16" name="Picture 7" descr="Sibson Consulting PPT Foot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32525" y="6553200"/>
            <a:ext cx="2470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87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Memorable Development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en-US" sz="1400" dirty="0" smtClean="0">
                <a:solidFill>
                  <a:srgbClr val="CC0000"/>
                </a:solidFill>
                <a:latin typeface="Arial Black" pitchFamily="34" charset="0"/>
              </a:rPr>
              <a:t>On the Job Experiences, Tasks and Problem Solving</a:t>
            </a:r>
          </a:p>
          <a:p>
            <a:r>
              <a:rPr lang="en-US" sz="1400" dirty="0" smtClean="0"/>
              <a:t>Participating on a Committee or Task Force, especially if unrelated to my job</a:t>
            </a:r>
          </a:p>
          <a:p>
            <a:pPr lvl="1"/>
            <a:r>
              <a:rPr lang="en-US" sz="1400" dirty="0" smtClean="0"/>
              <a:t>Learning from other’s experiences and styles</a:t>
            </a:r>
          </a:p>
          <a:p>
            <a:pPr lvl="1"/>
            <a:r>
              <a:rPr lang="en-US" sz="1400" dirty="0" smtClean="0"/>
              <a:t>Getting exposure to different activities, processes and expectations</a:t>
            </a:r>
          </a:p>
          <a:p>
            <a:pPr lvl="1"/>
            <a:r>
              <a:rPr lang="en-US" sz="1400" dirty="0" smtClean="0"/>
              <a:t>Challenges me to think differently</a:t>
            </a:r>
          </a:p>
          <a:p>
            <a:pPr lvl="1"/>
            <a:r>
              <a:rPr lang="en-US" sz="1400" dirty="0" smtClean="0"/>
              <a:t>Helps build my skills in teamwork and collaboration</a:t>
            </a:r>
          </a:p>
          <a:p>
            <a:pPr lvl="1"/>
            <a:r>
              <a:rPr lang="en-US" sz="1400" dirty="0" smtClean="0"/>
              <a:t>Helps me understand what is occurring outside my own job/area</a:t>
            </a:r>
          </a:p>
          <a:p>
            <a:pPr lvl="1"/>
            <a:r>
              <a:rPr lang="en-US" sz="1400" dirty="0" smtClean="0"/>
              <a:t>Helps me understand how my job/area fit into the big picture</a:t>
            </a:r>
          </a:p>
          <a:p>
            <a:r>
              <a:rPr lang="en-US" sz="1400" dirty="0" smtClean="0"/>
              <a:t>Learning from new people in my area</a:t>
            </a:r>
          </a:p>
          <a:p>
            <a:pPr lvl="1"/>
            <a:r>
              <a:rPr lang="en-US" sz="1400" dirty="0" smtClean="0"/>
              <a:t>Hearing about their backgrounds and prior experiences helps me see things differently</a:t>
            </a:r>
          </a:p>
          <a:p>
            <a:pPr lvl="1"/>
            <a:r>
              <a:rPr lang="en-US" sz="1400" dirty="0" smtClean="0"/>
              <a:t>Being open to their ideas and perspectives helps me learn and grow</a:t>
            </a:r>
          </a:p>
          <a:p>
            <a:pPr lvl="1"/>
            <a:r>
              <a:rPr lang="en-US" sz="1400" dirty="0" smtClean="0"/>
              <a:t>Viewing what has been traditionally done in my area through the eyes of new people is helpful in evaluating if we are doing things the best way or not</a:t>
            </a:r>
          </a:p>
          <a:p>
            <a:r>
              <a:rPr lang="en-US" sz="1400" dirty="0" smtClean="0"/>
              <a:t>Being asked to instruct or train others</a:t>
            </a:r>
          </a:p>
          <a:p>
            <a:pPr lvl="1"/>
            <a:r>
              <a:rPr lang="en-US" sz="1400" dirty="0" smtClean="0"/>
              <a:t>Forces me to ‘up my game’ and be certain I really know the content</a:t>
            </a:r>
          </a:p>
          <a:p>
            <a:pPr lvl="1"/>
            <a:r>
              <a:rPr lang="en-US" sz="1400" dirty="0" smtClean="0"/>
              <a:t>Challenges me to clearly </a:t>
            </a:r>
            <a:r>
              <a:rPr lang="en-US" sz="1400" dirty="0"/>
              <a:t>explain </a:t>
            </a:r>
            <a:r>
              <a:rPr lang="en-US" sz="1400" dirty="0" smtClean="0"/>
              <a:t>things and answer questions in a way that is understandable to a novice</a:t>
            </a:r>
          </a:p>
          <a:p>
            <a:pPr lvl="1"/>
            <a:r>
              <a:rPr lang="en-US" sz="1400" dirty="0" smtClean="0"/>
              <a:t>Their success is my success, so I want to be sure they learn</a:t>
            </a:r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2"/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E4E2E-F0F1-40A7-83AA-6D9EC351CC4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9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Memorable Development Experiences </a:t>
            </a:r>
            <a:r>
              <a:rPr lang="en-US" sz="1600" b="0" i="1" dirty="0" smtClean="0"/>
              <a:t>continued</a:t>
            </a:r>
            <a:endParaRPr lang="en-US" sz="16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en-US" sz="1400" dirty="0" smtClean="0">
                <a:solidFill>
                  <a:srgbClr val="CC0000"/>
                </a:solidFill>
                <a:latin typeface="Arial Black" pitchFamily="34" charset="0"/>
              </a:rPr>
              <a:t>On the Job Experiences, Tasks and Problem Solving </a:t>
            </a:r>
            <a:r>
              <a:rPr lang="en-US" sz="1200" i="1" dirty="0" smtClean="0">
                <a:solidFill>
                  <a:srgbClr val="CC0000"/>
                </a:solidFill>
                <a:latin typeface="+mj-lt"/>
              </a:rPr>
              <a:t>continued</a:t>
            </a:r>
          </a:p>
          <a:p>
            <a:r>
              <a:rPr lang="en-US" sz="1400" dirty="0"/>
              <a:t>Dealing with a crisis or an emergency</a:t>
            </a:r>
          </a:p>
          <a:p>
            <a:pPr lvl="1"/>
            <a:r>
              <a:rPr lang="en-US" sz="1400" dirty="0" smtClean="0"/>
              <a:t>Forcing </a:t>
            </a:r>
            <a:r>
              <a:rPr lang="en-US" sz="1400" dirty="0"/>
              <a:t>me to deal with ambiguity – both in what to do as well as the outcomes</a:t>
            </a:r>
          </a:p>
          <a:p>
            <a:pPr lvl="1"/>
            <a:r>
              <a:rPr lang="en-US" sz="1400" dirty="0" smtClean="0"/>
              <a:t>Learning </a:t>
            </a:r>
            <a:r>
              <a:rPr lang="en-US" sz="1400" dirty="0"/>
              <a:t>from intensely focusing on the </a:t>
            </a:r>
            <a:r>
              <a:rPr lang="en-US" sz="1400" dirty="0" smtClean="0"/>
              <a:t>issue</a:t>
            </a:r>
          </a:p>
          <a:p>
            <a:pPr lvl="1"/>
            <a:r>
              <a:rPr lang="en-US" sz="1400" dirty="0" smtClean="0"/>
              <a:t>Having to draw upon knowledge and experience ‘on the fly’ to respond and taken action</a:t>
            </a:r>
          </a:p>
          <a:p>
            <a:pPr lvl="1"/>
            <a:r>
              <a:rPr lang="en-US" sz="1400" dirty="0" smtClean="0"/>
              <a:t>Building camaraderie and a sense of ‘we are all in this together’ helped me learn even when we made mistakes</a:t>
            </a:r>
          </a:p>
          <a:p>
            <a:pPr lvl="1"/>
            <a:r>
              <a:rPr lang="en-US" sz="1400" dirty="0" smtClean="0"/>
              <a:t>Gave me confidence that I am a capable professional in my field</a:t>
            </a:r>
            <a:endParaRPr lang="en-US" sz="1400" dirty="0"/>
          </a:p>
          <a:p>
            <a:r>
              <a:rPr lang="en-US" sz="1400" dirty="0" smtClean="0"/>
              <a:t>Working with people of different backgrounds, experiences and styles is enriching</a:t>
            </a:r>
          </a:p>
          <a:p>
            <a:r>
              <a:rPr lang="en-US" sz="1400" dirty="0" smtClean="0"/>
              <a:t>Taking on ‘stretch’ activities or goals challenged me to get out of my comfort zone and helped others see what I was capable of</a:t>
            </a:r>
          </a:p>
          <a:p>
            <a:r>
              <a:rPr lang="en-US" sz="1400" dirty="0" smtClean="0"/>
              <a:t>Being thrown into a situation and having to figure out what I was dealing with and how to handle it</a:t>
            </a:r>
          </a:p>
          <a:p>
            <a:endParaRPr lang="en-US" sz="1400" dirty="0" smtClean="0"/>
          </a:p>
          <a:p>
            <a:pPr lvl="1"/>
            <a:endParaRPr lang="en-US" sz="1400" dirty="0"/>
          </a:p>
          <a:p>
            <a:pPr lvl="1"/>
            <a:endParaRPr lang="en-US" sz="1400" dirty="0" smtClean="0"/>
          </a:p>
          <a:p>
            <a:pPr lvl="2"/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E4E2E-F0F1-40A7-83AA-6D9EC351CC4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41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Memorable Development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en-US" sz="1400" dirty="0" smtClean="0">
                <a:solidFill>
                  <a:srgbClr val="CC0000"/>
                </a:solidFill>
                <a:latin typeface="Arial Black" pitchFamily="34" charset="0"/>
              </a:rPr>
              <a:t>Feedback</a:t>
            </a:r>
          </a:p>
          <a:p>
            <a:r>
              <a:rPr lang="en-US" sz="1400" dirty="0" smtClean="0"/>
              <a:t>Others have seen things in me that I didn’t see in myself</a:t>
            </a:r>
          </a:p>
          <a:p>
            <a:pPr lvl="1"/>
            <a:r>
              <a:rPr lang="en-US" sz="1400" dirty="0" smtClean="0"/>
              <a:t>Encourage and supported me to take risks I didn’t think I was capable of handling</a:t>
            </a:r>
          </a:p>
          <a:p>
            <a:pPr lvl="1"/>
            <a:r>
              <a:rPr lang="en-US" sz="1400" dirty="0" smtClean="0"/>
              <a:t>Helped me see and appreciate strengths I took for granted</a:t>
            </a:r>
          </a:p>
          <a:p>
            <a:r>
              <a:rPr lang="en-US" sz="1400" dirty="0" smtClean="0"/>
              <a:t>Committee/team members gave me feedback that caused me to adjust how I handled things, and caused me to be more effective</a:t>
            </a:r>
          </a:p>
          <a:p>
            <a:r>
              <a:rPr lang="en-US" sz="1400" dirty="0" smtClean="0"/>
              <a:t>Being open to feedback has helped me understand and navigate the complexities of this University</a:t>
            </a:r>
          </a:p>
          <a:p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2"/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E4E2E-F0F1-40A7-83AA-6D9EC351CC4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60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Memorable Development Experiences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5738" lvl="1" indent="0">
              <a:buNone/>
            </a:pPr>
            <a:r>
              <a:rPr lang="en-US" sz="1400" dirty="0" smtClean="0">
                <a:solidFill>
                  <a:srgbClr val="CC0000"/>
                </a:solidFill>
                <a:latin typeface="Arial Black" pitchFamily="34" charset="0"/>
              </a:rPr>
              <a:t>Courses and Reading</a:t>
            </a:r>
          </a:p>
          <a:p>
            <a:r>
              <a:rPr lang="en-US" sz="1400" dirty="0" smtClean="0"/>
              <a:t>Going to a conference and then being asked to share the experience (in depth) with colleagues</a:t>
            </a:r>
          </a:p>
          <a:p>
            <a:pPr lvl="1"/>
            <a:r>
              <a:rPr lang="en-US" sz="1400" dirty="0" smtClean="0"/>
              <a:t>Helped me focus on the content while at the conference</a:t>
            </a:r>
          </a:p>
          <a:p>
            <a:pPr lvl="1"/>
            <a:r>
              <a:rPr lang="en-US" sz="1400" dirty="0" smtClean="0"/>
              <a:t>Required that I think through how best to convey the information to others in an accurate way, while also keeping their interest</a:t>
            </a:r>
          </a:p>
          <a:p>
            <a:r>
              <a:rPr lang="en-US" sz="1400" dirty="0" smtClean="0"/>
              <a:t>Seeing the </a:t>
            </a:r>
            <a:r>
              <a:rPr lang="en-US" sz="1400" i="1" dirty="0" smtClean="0"/>
              <a:t>Seattle Fish Market </a:t>
            </a:r>
            <a:r>
              <a:rPr lang="en-US" sz="1400" dirty="0" smtClean="0"/>
              <a:t>video helped me realize that what I put into my work is what I get out of it – if I am positive, I get positive responses; if I am negative I get negative responses</a:t>
            </a:r>
          </a:p>
          <a:p>
            <a:endParaRPr lang="en-US" sz="1400" dirty="0" smtClean="0"/>
          </a:p>
          <a:p>
            <a:pPr lvl="1"/>
            <a:endParaRPr lang="en-US" sz="1400" dirty="0" smtClean="0"/>
          </a:p>
          <a:p>
            <a:endParaRPr lang="en-US" sz="1400" dirty="0" smtClean="0"/>
          </a:p>
          <a:p>
            <a:pPr lvl="2"/>
            <a:endParaRPr lang="en-US" sz="1400" dirty="0" smtClean="0"/>
          </a:p>
          <a:p>
            <a:pPr lvl="1"/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E4E2E-F0F1-40A7-83AA-6D9EC351CC4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7" descr="Sibson Consulting PPT Foo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232525" y="6553200"/>
            <a:ext cx="247015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71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1_Sibson Report">
  <a:themeElements>
    <a:clrScheme name="1_Sibson Report 1">
      <a:dk1>
        <a:srgbClr val="000000"/>
      </a:dk1>
      <a:lt1>
        <a:srgbClr val="FFFFFF"/>
      </a:lt1>
      <a:dk2>
        <a:srgbClr val="000000"/>
      </a:dk2>
      <a:lt2>
        <a:srgbClr val="B2B4B3"/>
      </a:lt2>
      <a:accent1>
        <a:srgbClr val="A0CFEB"/>
      </a:accent1>
      <a:accent2>
        <a:srgbClr val="00549F"/>
      </a:accent2>
      <a:accent3>
        <a:srgbClr val="FFFFFF"/>
      </a:accent3>
      <a:accent4>
        <a:srgbClr val="000000"/>
      </a:accent4>
      <a:accent5>
        <a:srgbClr val="CDE4F3"/>
      </a:accent5>
      <a:accent6>
        <a:srgbClr val="004B90"/>
      </a:accent6>
      <a:hlink>
        <a:srgbClr val="3F9C35"/>
      </a:hlink>
      <a:folHlink>
        <a:srgbClr val="C4262E"/>
      </a:folHlink>
    </a:clrScheme>
    <a:fontScheme name="1_Sibson 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ibson Report 1">
        <a:dk1>
          <a:srgbClr val="000000"/>
        </a:dk1>
        <a:lt1>
          <a:srgbClr val="FFFFFF"/>
        </a:lt1>
        <a:dk2>
          <a:srgbClr val="000000"/>
        </a:dk2>
        <a:lt2>
          <a:srgbClr val="B2B4B3"/>
        </a:lt2>
        <a:accent1>
          <a:srgbClr val="A0CFEB"/>
        </a:accent1>
        <a:accent2>
          <a:srgbClr val="00549F"/>
        </a:accent2>
        <a:accent3>
          <a:srgbClr val="FFFFFF"/>
        </a:accent3>
        <a:accent4>
          <a:srgbClr val="000000"/>
        </a:accent4>
        <a:accent5>
          <a:srgbClr val="CDE4F3"/>
        </a:accent5>
        <a:accent6>
          <a:srgbClr val="004B90"/>
        </a:accent6>
        <a:hlink>
          <a:srgbClr val="3F9C35"/>
        </a:hlink>
        <a:folHlink>
          <a:srgbClr val="C426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Sibson Report">
  <a:themeElements>
    <a:clrScheme name="1_Sibson Report 1">
      <a:dk1>
        <a:srgbClr val="000000"/>
      </a:dk1>
      <a:lt1>
        <a:srgbClr val="FFFFFF"/>
      </a:lt1>
      <a:dk2>
        <a:srgbClr val="000000"/>
      </a:dk2>
      <a:lt2>
        <a:srgbClr val="B2B4B3"/>
      </a:lt2>
      <a:accent1>
        <a:srgbClr val="A0CFEB"/>
      </a:accent1>
      <a:accent2>
        <a:srgbClr val="00549F"/>
      </a:accent2>
      <a:accent3>
        <a:srgbClr val="FFFFFF"/>
      </a:accent3>
      <a:accent4>
        <a:srgbClr val="000000"/>
      </a:accent4>
      <a:accent5>
        <a:srgbClr val="CDE4F3"/>
      </a:accent5>
      <a:accent6>
        <a:srgbClr val="004B90"/>
      </a:accent6>
      <a:hlink>
        <a:srgbClr val="3F9C35"/>
      </a:hlink>
      <a:folHlink>
        <a:srgbClr val="C4262E"/>
      </a:folHlink>
    </a:clrScheme>
    <a:fontScheme name="1_Sibson 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ibson Report 1">
        <a:dk1>
          <a:srgbClr val="000000"/>
        </a:dk1>
        <a:lt1>
          <a:srgbClr val="FFFFFF"/>
        </a:lt1>
        <a:dk2>
          <a:srgbClr val="000000"/>
        </a:dk2>
        <a:lt2>
          <a:srgbClr val="B2B4B3"/>
        </a:lt2>
        <a:accent1>
          <a:srgbClr val="A0CFEB"/>
        </a:accent1>
        <a:accent2>
          <a:srgbClr val="00549F"/>
        </a:accent2>
        <a:accent3>
          <a:srgbClr val="FFFFFF"/>
        </a:accent3>
        <a:accent4>
          <a:srgbClr val="000000"/>
        </a:accent4>
        <a:accent5>
          <a:srgbClr val="CDE4F3"/>
        </a:accent5>
        <a:accent6>
          <a:srgbClr val="004B90"/>
        </a:accent6>
        <a:hlink>
          <a:srgbClr val="3F9C35"/>
        </a:hlink>
        <a:folHlink>
          <a:srgbClr val="C426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B2B4B3"/>
      </a:lt2>
      <a:accent1>
        <a:srgbClr val="A0CFEB"/>
      </a:accent1>
      <a:accent2>
        <a:srgbClr val="00549F"/>
      </a:accent2>
      <a:accent3>
        <a:srgbClr val="FFFFFF"/>
      </a:accent3>
      <a:accent4>
        <a:srgbClr val="000000"/>
      </a:accent4>
      <a:accent5>
        <a:srgbClr val="CDE4F3"/>
      </a:accent5>
      <a:accent6>
        <a:srgbClr val="004B90"/>
      </a:accent6>
      <a:hlink>
        <a:srgbClr val="3F9C35"/>
      </a:hlink>
      <a:folHlink>
        <a:srgbClr val="C4262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SegalAdvDOCUMENT</Template>
  <TotalTime>3252</TotalTime>
  <Words>839</Words>
  <Application>Microsoft Office PowerPoint</Application>
  <PresentationFormat>On-screen Show (4:3)</PresentationFormat>
  <Paragraphs>142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1_Sibson Report</vt:lpstr>
      <vt:lpstr>3_Sibson Report</vt:lpstr>
      <vt:lpstr>Memorable Coaching and Development Experiences</vt:lpstr>
      <vt:lpstr>Attributes of Memorable Coaches</vt:lpstr>
      <vt:lpstr>Attributes of Memorable Coaches</vt:lpstr>
      <vt:lpstr>Attributes of Memorable Coaches</vt:lpstr>
      <vt:lpstr>Development Happens Every Day</vt:lpstr>
      <vt:lpstr>Memorable Development Experiences</vt:lpstr>
      <vt:lpstr>Memorable Development Experiences continued</vt:lpstr>
      <vt:lpstr>Memorable Development Experiences</vt:lpstr>
      <vt:lpstr>Memorable Development Experiences</vt:lpstr>
    </vt:vector>
  </TitlesOfParts>
  <Manager>Project Manager</Manager>
  <Company>The Segal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PERFORMANCE EXPECTATIONS</dc:title>
  <dc:subject>Client/Matter Code</dc:subject>
  <dc:creator>Batutis, Susan</dc:creator>
  <cp:lastModifiedBy>Hughes, Elisabeth</cp:lastModifiedBy>
  <cp:revision>261</cp:revision>
  <cp:lastPrinted>2012-03-02T21:51:07Z</cp:lastPrinted>
  <dcterms:created xsi:type="dcterms:W3CDTF">2010-01-27T14:18:56Z</dcterms:created>
  <dcterms:modified xsi:type="dcterms:W3CDTF">2013-10-10T14:20:00Z</dcterms:modified>
</cp:coreProperties>
</file>