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25" r:id="rId1"/>
  </p:sldMasterIdLst>
  <p:notesMasterIdLst>
    <p:notesMasterId r:id="rId18"/>
  </p:notesMasterIdLst>
  <p:handoutMasterIdLst>
    <p:handoutMasterId r:id="rId19"/>
  </p:handoutMasterIdLst>
  <p:sldIdLst>
    <p:sldId id="320" r:id="rId2"/>
    <p:sldId id="375" r:id="rId3"/>
    <p:sldId id="345" r:id="rId4"/>
    <p:sldId id="347" r:id="rId5"/>
    <p:sldId id="344" r:id="rId6"/>
    <p:sldId id="343" r:id="rId7"/>
    <p:sldId id="329" r:id="rId8"/>
    <p:sldId id="358" r:id="rId9"/>
    <p:sldId id="376" r:id="rId10"/>
    <p:sldId id="377" r:id="rId11"/>
    <p:sldId id="378" r:id="rId12"/>
    <p:sldId id="346" r:id="rId13"/>
    <p:sldId id="373" r:id="rId14"/>
    <p:sldId id="331" r:id="rId15"/>
    <p:sldId id="374" r:id="rId16"/>
    <p:sldId id="348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52"/>
    <a:srgbClr val="5D5040"/>
    <a:srgbClr val="FFFFFF"/>
    <a:srgbClr val="FD697B"/>
    <a:srgbClr val="FC3C53"/>
    <a:srgbClr val="C903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81600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4D43027-15BA-4778-B8AC-AA8CD683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8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FE453FA-EA7D-4A5E-9418-B6DB95810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3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519FE2C-7E56-4B21-86C6-88C91B9325CA}" type="slidenum">
              <a:rPr lang="en-US" sz="1200" b="0" smtClean="0"/>
              <a:pPr/>
              <a:t>1</a:t>
            </a:fld>
            <a:endParaRPr lang="en-US" sz="1200" b="0" dirty="0" smtClean="0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0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C861B87-2D31-43DA-85E0-4F18876B5982}" type="slidenum">
              <a:rPr lang="en-US" sz="1200" b="0" smtClean="0"/>
              <a:pPr/>
              <a:t>14</a:t>
            </a:fld>
            <a:endParaRPr lang="en-US" sz="1200" b="0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5681" y="8685863"/>
            <a:ext cx="2972319" cy="4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3" tIns="45391" rIns="90783" bIns="45391" anchor="b"/>
          <a:lstStyle>
            <a:lvl1pPr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657B8489-C794-46F1-9950-8EEAA956B21D}" type="slidenum">
              <a:rPr lang="en-US" altLang="en-US" b="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 b="0" dirty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150813"/>
            <a:ext cx="4567237" cy="342741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2085"/>
            <a:ext cx="5410200" cy="479716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83" tIns="45391" rIns="90783" bIns="45391"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51B9C3F-FD9C-41E9-BCB0-93C1046A28F8}" type="slidenum">
              <a:rPr lang="en-US" sz="1200" b="0" smtClean="0"/>
              <a:pPr/>
              <a:t>16</a:t>
            </a:fld>
            <a:endParaRPr lang="en-US" sz="1200" b="0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153988"/>
            <a:ext cx="4572000" cy="3429000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561" y="3810522"/>
            <a:ext cx="6402878" cy="48002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67" tIns="45381" rIns="90767" bIns="45381"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09A8700-97A8-4E71-B920-9E34977F2561}" type="slidenum">
              <a:rPr lang="en-US" sz="1200" b="0" smtClean="0"/>
              <a:pPr/>
              <a:t>4</a:t>
            </a:fld>
            <a:endParaRPr lang="en-US" sz="1200" b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7" tIns="46148" rIns="92297" bIns="46148" anchor="b"/>
          <a:lstStyle>
            <a:lvl1pPr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E48A648-D259-4FD5-A112-4A1BBBD85338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1AAC742-57ED-431B-80F6-4E5FCA55B81F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9200" y="685800"/>
            <a:ext cx="4402138" cy="3302000"/>
          </a:xfr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4343400"/>
            <a:ext cx="5257800" cy="3733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459" tIns="43726" rIns="87459" bIns="43726"/>
          <a:lstStyle/>
          <a:p>
            <a:pPr marL="171450" indent="-171450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B63972D-BFD0-4F66-8E59-2CD57430AA84}" type="slidenum">
              <a:rPr lang="en-US" sz="1200" b="0" smtClean="0"/>
              <a:pPr/>
              <a:t>7</a:t>
            </a:fld>
            <a:endParaRPr lang="en-US" sz="1200" b="0" dirty="0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209550"/>
            <a:ext cx="4527550" cy="3397250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0"/>
            <a:ext cx="5486400" cy="477214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00" tIns="45599" rIns="91200" bIns="45599"/>
          <a:lstStyle/>
          <a:p>
            <a:endParaRPr lang="en-GB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886200" y="8686800"/>
            <a:ext cx="2971800" cy="457200"/>
          </a:xfrm>
        </p:spPr>
        <p:txBody>
          <a:bodyPr/>
          <a:lstStyle/>
          <a:p>
            <a:pPr>
              <a:defRPr/>
            </a:pPr>
            <a:fld id="{4C2283CE-501D-45C4-89A0-B21B5AD6619D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BC11-ABBD-364F-A5C9-E3E7F00E81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CA22C-4FFD-8541-BE0C-851C9C37FE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3005-3766-8842-9F38-EEC5F662B7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5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05BB-21F7-F44E-A143-5AA3B7EEF9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7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141663"/>
            <a:ext cx="3822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1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7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9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B7327-7276-2D43-8442-1995AE5B6E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7206-6FC1-FF4F-B825-0121C9B6F33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8DAAD-EB87-074A-8420-FB52C6AFBD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2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39DE-6C8F-7846-AF23-0C917328CF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2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341E6-1BE9-D74E-B0AF-BB631B9776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3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456D-3422-5A4D-BCED-319C1E03247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2105-B707-DF4F-816C-4037A6D33A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77886"/>
            <a:ext cx="8229600" cy="53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 b="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 b="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DFFE542-C548-D743-8512-9387D5ADCA00}" type="slidenum">
              <a:rPr lang="en-US" b="0">
                <a:ea typeface="+mn-ea"/>
              </a:rPr>
              <a:pPr eaLnBrk="1" hangingPunct="1"/>
              <a:t>‹#›</a:t>
            </a:fld>
            <a:endParaRPr lang="en-US" b="0" dirty="0"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3822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228600" y="6172200"/>
            <a:ext cx="8610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4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resources/for-managers/performance-managemen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pdfs/resources/performance-management/performance-rating-description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northeastern.edu/hrm/pdfs/resources/performance-management/performance-rating-descriptions.pdf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47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Performance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400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 briefing for new managers</a:t>
            </a:r>
            <a:endParaRPr lang="en-US" sz="20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pic>
        <p:nvPicPr>
          <p:cNvPr id="3074" name="Picture 2" descr="C:\Users\ejhughes\AppData\Local\Microsoft\Windows\Temporary Internet Files\Content.IE5\S26X2MNW\MP9004003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57575"/>
            <a:ext cx="3901440" cy="25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30E2BCB-C4EC-411E-BB49-4CCF0F90E1DE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graphicFrame>
        <p:nvGraphicFramePr>
          <p:cNvPr id="7172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73559"/>
              </p:ext>
            </p:extLst>
          </p:nvPr>
        </p:nvGraphicFramePr>
        <p:xfrm>
          <a:off x="381000" y="1447800"/>
          <a:ext cx="8526462" cy="2144713"/>
        </p:xfrm>
        <a:graphic>
          <a:graphicData uri="http://schemas.openxmlformats.org/drawingml/2006/table">
            <a:tbl>
              <a:tblPr/>
              <a:tblGrid>
                <a:gridCol w="1144587"/>
                <a:gridCol w="7381875"/>
              </a:tblGrid>
              <a:tr h="292669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Performance Goal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21" marB="6402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60%)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support and guidance concerning college and university policies, co-op scheduling, course selection, registration and preparation for graduation.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Advise individual students regarding academic issues; concerns and personal issues, which may be interfering with academic success.  Manage and assign caseload of students based on class year.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 as liaison to academic program directors who oversee the assigned academic programs.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 academic progress of each student and determine academic status (e.g., probation, etc.), and work with individuals to meet academic goals and objectives.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2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8065"/>
              </p:ext>
            </p:extLst>
          </p:nvPr>
        </p:nvGraphicFramePr>
        <p:xfrm>
          <a:off x="304800" y="3581400"/>
          <a:ext cx="4262437" cy="2514614"/>
        </p:xfrm>
        <a:graphic>
          <a:graphicData uri="http://schemas.openxmlformats.org/drawingml/2006/table">
            <a:tbl>
              <a:tblPr/>
              <a:tblGrid>
                <a:gridCol w="4262437"/>
              </a:tblGrid>
              <a:tr h="37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Scenario #1</a:t>
                      </a:r>
                    </a:p>
                  </a:txBody>
                  <a:tcPr marT="64008" marB="6400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AF30"/>
                    </a:solidFill>
                  </a:tcPr>
                </a:tc>
              </a:tr>
              <a:tr h="2138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Maria is consistently available to meet with students for advising by both appointments and walk-ins.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She adapted readily to the curriculum changes in the college and successfully communicated these changes to the students in her unit.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 the leader of the academic probation process, Maria updated, mailed and emailed letters to students and held appointments with the students to develop a plan of action for the following term.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She also worked to build strong, effective relationships with faculty.</a:t>
                      </a:r>
                    </a:p>
                  </a:txBody>
                  <a:tcPr marT="64008" marB="6400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195"/>
              </p:ext>
            </p:extLst>
          </p:nvPr>
        </p:nvGraphicFramePr>
        <p:xfrm>
          <a:off x="4572000" y="3581400"/>
          <a:ext cx="4343400" cy="2524303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10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Scenario #2</a:t>
                      </a:r>
                    </a:p>
                  </a:txBody>
                  <a:tcPr marT="63996" marB="63996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AF30"/>
                    </a:solidFill>
                  </a:tcPr>
                </a:tc>
              </a:tr>
              <a:tr h="2204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 is particularly focused on being proactive, and regularly reaches out to students.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meets regularly with academic program directors.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regularly reviews her files and follows-up with students with whom she has met and develops creative ways to promote her services to all students.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demonstrates concern for their overall well being and makes appropriate referrals to on-campus resources.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Feedback from students is consistently very positive and her students tend to do very well academically and personally. </a:t>
                      </a:r>
                    </a:p>
                  </a:txBody>
                  <a:tcPr marT="63996" marB="63996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Example – Academic Advisor: Reviewing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42152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D172E71-4816-4B8F-8D69-D490A2CBEAF7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Example: Overall Performance Rating</a:t>
            </a:r>
            <a:endParaRPr lang="en-US" altLang="en-US" sz="2400" b="0" i="1" dirty="0" smtClean="0"/>
          </a:p>
        </p:txBody>
      </p:sp>
      <p:graphicFrame>
        <p:nvGraphicFramePr>
          <p:cNvPr id="7375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63606"/>
              </p:ext>
            </p:extLst>
          </p:nvPr>
        </p:nvGraphicFramePr>
        <p:xfrm>
          <a:off x="457200" y="1700213"/>
          <a:ext cx="8550275" cy="4257674"/>
        </p:xfrm>
        <a:graphic>
          <a:graphicData uri="http://schemas.openxmlformats.org/drawingml/2006/table">
            <a:tbl>
              <a:tblPr/>
              <a:tblGrid>
                <a:gridCol w="3998913"/>
                <a:gridCol w="4551362"/>
              </a:tblGrid>
              <a:tr h="320088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Goals and Performance Ratings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60%)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Meets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#2: Program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30%)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Fully Meets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#3: Operational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10%)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Frequently Exceeds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5080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Overall Performance Rating: </a:t>
                      </a:r>
                    </a:p>
                  </a:txBody>
                  <a:tcPr marT="64018" marB="64018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88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724400"/>
          </a:xfrm>
        </p:spPr>
        <p:txBody>
          <a:bodyPr/>
          <a:lstStyle/>
          <a:p>
            <a:r>
              <a:rPr lang="en-US" sz="2000" dirty="0"/>
              <a:t>Self assessment is an effective tool in fostering greater employee engagement in the performance evaluation process</a:t>
            </a:r>
          </a:p>
          <a:p>
            <a:r>
              <a:rPr lang="en-US" sz="2000" dirty="0"/>
              <a:t>This is strongly encouraged across the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71600" y="2667001"/>
            <a:ext cx="2909797" cy="3347214"/>
            <a:chOff x="864" y="1512"/>
            <a:chExt cx="2026" cy="2601"/>
          </a:xfrm>
        </p:grpSpPr>
        <p:pic>
          <p:nvPicPr>
            <p:cNvPr id="6" name="Picture 7" descr="self assess form e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512"/>
              <a:ext cx="2026" cy="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968" y="3888"/>
              <a:ext cx="86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686509" y="2668726"/>
            <a:ext cx="2914105" cy="3351074"/>
            <a:chOff x="2976" y="1512"/>
            <a:chExt cx="2029" cy="2604"/>
          </a:xfrm>
        </p:grpSpPr>
        <p:pic>
          <p:nvPicPr>
            <p:cNvPr id="9" name="Picture 10" descr="self ass ques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512"/>
              <a:ext cx="2029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080" y="3936"/>
              <a:ext cx="81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1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/>
          <a:lstStyle/>
          <a:p>
            <a:r>
              <a:rPr lang="en-US" altLang="en-US" dirty="0" smtClean="0"/>
              <a:t>Merit Guidelines—Differentiating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798637"/>
            <a:ext cx="8382000" cy="4525963"/>
          </a:xfrm>
        </p:spPr>
        <p:txBody>
          <a:bodyPr/>
          <a:lstStyle/>
          <a:p>
            <a:pPr>
              <a:buFont typeface="Wingdings" pitchFamily="34" charset="2"/>
              <a:buNone/>
            </a:pPr>
            <a:r>
              <a:rPr lang="en-US" altLang="en-US" sz="1800" b="1" dirty="0" smtClean="0">
                <a:solidFill>
                  <a:srgbClr val="5D5040"/>
                </a:solidFill>
                <a:latin typeface="+mj-lt"/>
              </a:rPr>
              <a:t>Relevant factors</a:t>
            </a:r>
          </a:p>
          <a:p>
            <a:pPr lvl="1"/>
            <a:r>
              <a:rPr lang="en-US" altLang="en-US" sz="1600" dirty="0" smtClean="0"/>
              <a:t>Primary factor is the </a:t>
            </a:r>
            <a:r>
              <a:rPr lang="en-US" altLang="en-US" sz="1600" b="1" dirty="0" smtClean="0"/>
              <a:t>overall performance rating</a:t>
            </a:r>
          </a:p>
          <a:p>
            <a:pPr lvl="1"/>
            <a:r>
              <a:rPr lang="en-US" altLang="en-US" sz="1600" dirty="0" smtClean="0"/>
              <a:t>Other contributions may impact the merit increase percentage </a:t>
            </a:r>
            <a:r>
              <a:rPr lang="en-US" altLang="en-US" sz="1600" b="1" dirty="0" smtClean="0"/>
              <a:t>or</a:t>
            </a:r>
            <a:r>
              <a:rPr lang="en-US" altLang="en-US" sz="1600" dirty="0" smtClean="0"/>
              <a:t> may justify a bonus</a:t>
            </a:r>
          </a:p>
          <a:p>
            <a:pPr lvl="2"/>
            <a:r>
              <a:rPr lang="en-US" altLang="en-US" sz="1600" dirty="0" smtClean="0"/>
              <a:t>Completion of special projects or other achievements that were not included in the planned performance expectations</a:t>
            </a:r>
          </a:p>
          <a:p>
            <a:pPr lvl="2"/>
            <a:r>
              <a:rPr lang="en-US" altLang="en-US" sz="1600" dirty="0" smtClean="0"/>
              <a:t>Extraordinary contributions towards department or unit initiatives/projects</a:t>
            </a:r>
          </a:p>
          <a:p>
            <a:pPr lvl="0">
              <a:buClr>
                <a:srgbClr val="800080"/>
              </a:buClr>
              <a:buNone/>
              <a:defRPr/>
            </a:pPr>
            <a:r>
              <a:rPr lang="en-US" sz="1800" b="1" dirty="0">
                <a:solidFill>
                  <a:srgbClr val="5D5040"/>
                </a:solidFill>
                <a:latin typeface="+mj-lt"/>
              </a:rPr>
              <a:t>Additional considerations</a:t>
            </a:r>
          </a:p>
          <a:p>
            <a:pPr lvl="1"/>
            <a:r>
              <a:rPr lang="en-US" altLang="en-US" sz="1600" dirty="0" smtClean="0"/>
              <a:t>Review </a:t>
            </a:r>
            <a:r>
              <a:rPr lang="en-US" altLang="en-US" sz="1600" dirty="0"/>
              <a:t>within the context of “similarly situated” peers</a:t>
            </a:r>
          </a:p>
          <a:p>
            <a:pPr lvl="2"/>
            <a:r>
              <a:rPr lang="en-US" altLang="en-US" sz="1600" dirty="0"/>
              <a:t>Employees in the same department or unit in a similar job, with similar levels of performance, skills and experience should have reasonably similar salaries</a:t>
            </a:r>
          </a:p>
          <a:p>
            <a:pPr lvl="1"/>
            <a:r>
              <a:rPr lang="en-US" altLang="en-US" sz="1600" dirty="0"/>
              <a:t>More experienced and/or more highly skilled staff should be paid higher than less experienced/skilled staff, </a:t>
            </a:r>
            <a:r>
              <a:rPr lang="en-US" altLang="en-US" sz="1600" dirty="0" smtClean="0"/>
              <a:t>provided that</a:t>
            </a:r>
            <a:endParaRPr lang="en-US" altLang="en-US" sz="1600" dirty="0"/>
          </a:p>
          <a:p>
            <a:pPr lvl="2"/>
            <a:r>
              <a:rPr lang="en-US" altLang="en-US" sz="1600" dirty="0" smtClean="0"/>
              <a:t>Performance </a:t>
            </a:r>
            <a:r>
              <a:rPr lang="en-US" altLang="en-US" sz="1600" dirty="0"/>
              <a:t>is meeting or exceeding </a:t>
            </a:r>
            <a:r>
              <a:rPr lang="en-US" altLang="en-US" sz="1600" dirty="0" smtClean="0"/>
              <a:t>expectations</a:t>
            </a:r>
          </a:p>
          <a:p>
            <a:pPr lvl="2"/>
            <a:r>
              <a:rPr lang="en-US" altLang="en-US" sz="1600" dirty="0" smtClean="0"/>
              <a:t>Employee maintains </a:t>
            </a:r>
            <a:r>
              <a:rPr lang="en-US" altLang="en-US" sz="1600" dirty="0"/>
              <a:t>currency of skills and knowledge, and is contributing at a higher level than the lesser experienced/skilled </a:t>
            </a:r>
            <a:r>
              <a:rPr lang="en-US" altLang="en-US" sz="1600" dirty="0" smtClean="0"/>
              <a:t>staff</a:t>
            </a:r>
            <a:endParaRPr lang="en-US" altLang="en-US" sz="1600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B2F9F-DBA7-4253-8C7C-F7DE86E66CAC}" type="slidenum">
              <a:rPr lang="en-US" altLang="en-US" smtClean="0"/>
              <a:pPr eaLnBrk="1" hangingPunct="1"/>
              <a:t>13</a:t>
            </a:fld>
            <a:endParaRPr lang="en-US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792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1400" dirty="0">
                <a:solidFill>
                  <a:srgbClr val="C00000"/>
                </a:solidFill>
                <a:latin typeface="Arial Black" pitchFamily="34" charset="0"/>
              </a:rPr>
              <a:t>Salary increases are determined by the manager and leadership of the area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2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Evaluating Performance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/>
          <a:lstStyle/>
          <a:p>
            <a:r>
              <a:rPr lang="en-US" sz="2000" dirty="0" smtClean="0">
                <a:ea typeface="ＭＳ Ｐゴシック" charset="-128"/>
              </a:rPr>
              <a:t>Review self-assessment</a:t>
            </a:r>
          </a:p>
          <a:p>
            <a:r>
              <a:rPr lang="en-US" sz="2000" dirty="0" smtClean="0">
                <a:ea typeface="ＭＳ Ｐゴシック" charset="-128"/>
              </a:rPr>
              <a:t>Review goals and outcomes</a:t>
            </a:r>
          </a:p>
          <a:p>
            <a:r>
              <a:rPr lang="en-US" sz="2000" dirty="0" smtClean="0">
                <a:ea typeface="ＭＳ Ｐゴシック" charset="-128"/>
              </a:rPr>
              <a:t>Compare results against the job description and …</a:t>
            </a:r>
          </a:p>
          <a:p>
            <a:r>
              <a:rPr lang="en-US" sz="2000" dirty="0" smtClean="0">
                <a:ea typeface="ＭＳ Ｐゴシック" charset="-128"/>
              </a:rPr>
              <a:t>Identify areas of development</a:t>
            </a:r>
          </a:p>
          <a:p>
            <a:pPr>
              <a:buFontTx/>
              <a:buNone/>
            </a:pPr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pPr lvl="1"/>
            <a:endParaRPr lang="en-US" dirty="0" smtClean="0">
              <a:ea typeface="ＭＳ Ｐゴシック" charset="-128"/>
            </a:endParaRPr>
          </a:p>
        </p:txBody>
      </p:sp>
      <p:pic>
        <p:nvPicPr>
          <p:cNvPr id="15364" name="Picture 5" descr="checkmark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571"/>
          <p:cNvGrpSpPr>
            <a:grpSpLocks/>
          </p:cNvGrpSpPr>
          <p:nvPr/>
        </p:nvGrpSpPr>
        <p:grpSpPr bwMode="auto">
          <a:xfrm>
            <a:off x="6237288" y="2909888"/>
            <a:ext cx="2424112" cy="3333750"/>
            <a:chOff x="3207" y="701"/>
            <a:chExt cx="2324" cy="3196"/>
          </a:xfrm>
        </p:grpSpPr>
        <p:grpSp>
          <p:nvGrpSpPr>
            <p:cNvPr id="29702" name="Group 541"/>
            <p:cNvGrpSpPr>
              <a:grpSpLocks/>
            </p:cNvGrpSpPr>
            <p:nvPr/>
          </p:nvGrpSpPr>
          <p:grpSpPr bwMode="auto">
            <a:xfrm rot="-603928">
              <a:off x="4549" y="1833"/>
              <a:ext cx="973" cy="1120"/>
              <a:chOff x="4558" y="701"/>
              <a:chExt cx="973" cy="1120"/>
            </a:xfrm>
          </p:grpSpPr>
          <p:sp>
            <p:nvSpPr>
              <p:cNvPr id="29733" name="Freeform 54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Freeform 54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Freeform 54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Freeform 54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7" name="Freeform 54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8" name="Freeform 54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9" name="Freeform 54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0" name="Freeform 54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1" name="Freeform 55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3" name="Group 551"/>
            <p:cNvGrpSpPr>
              <a:grpSpLocks/>
            </p:cNvGrpSpPr>
            <p:nvPr/>
          </p:nvGrpSpPr>
          <p:grpSpPr bwMode="auto">
            <a:xfrm rot="1287556">
              <a:off x="3388" y="1833"/>
              <a:ext cx="973" cy="1120"/>
              <a:chOff x="4558" y="701"/>
              <a:chExt cx="973" cy="1120"/>
            </a:xfrm>
          </p:grpSpPr>
          <p:sp>
            <p:nvSpPr>
              <p:cNvPr id="29724" name="Freeform 55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Freeform 55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Freeform 55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Freeform 55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Freeform 55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Freeform 55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Freeform 55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Freeform 55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Freeform 56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4" name="Group 561"/>
            <p:cNvGrpSpPr>
              <a:grpSpLocks/>
            </p:cNvGrpSpPr>
            <p:nvPr/>
          </p:nvGrpSpPr>
          <p:grpSpPr bwMode="auto">
            <a:xfrm rot="323483">
              <a:off x="3207" y="2777"/>
              <a:ext cx="973" cy="1120"/>
              <a:chOff x="4558" y="701"/>
              <a:chExt cx="973" cy="1120"/>
            </a:xfrm>
          </p:grpSpPr>
          <p:sp>
            <p:nvSpPr>
              <p:cNvPr id="29715" name="Freeform 56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Freeform 56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Freeform 56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Freeform 56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Freeform 56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0" name="Freeform 56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1" name="Freeform 56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2" name="Freeform 56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Freeform 57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5" name="Group 540"/>
            <p:cNvGrpSpPr>
              <a:grpSpLocks/>
            </p:cNvGrpSpPr>
            <p:nvPr/>
          </p:nvGrpSpPr>
          <p:grpSpPr bwMode="auto">
            <a:xfrm>
              <a:off x="4558" y="701"/>
              <a:ext cx="973" cy="1120"/>
              <a:chOff x="4558" y="701"/>
              <a:chExt cx="973" cy="1120"/>
            </a:xfrm>
          </p:grpSpPr>
          <p:sp>
            <p:nvSpPr>
              <p:cNvPr id="29706" name="Freeform 447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7" name="Freeform 406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Freeform 415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Freeform 423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Freeform 424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Freeform 425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Freeform 427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Freeform 475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Freeform 493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0" name="Rectangle 57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Next Steps</a:t>
            </a:r>
          </a:p>
        </p:txBody>
      </p:sp>
      <p:sp>
        <p:nvSpPr>
          <p:cNvPr id="29701" name="Rectangle 57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43050"/>
            <a:ext cx="8915400" cy="4657315"/>
          </a:xfrm>
        </p:spPr>
        <p:txBody>
          <a:bodyPr/>
          <a:lstStyle/>
          <a:p>
            <a:r>
              <a:rPr lang="en-US" altLang="en-US" sz="2400" dirty="0" smtClean="0"/>
              <a:t>Attend a Setting Expectations session</a:t>
            </a:r>
          </a:p>
          <a:p>
            <a:r>
              <a:rPr lang="en-US" altLang="en-US" sz="2400" dirty="0" smtClean="0"/>
              <a:t>Review the performance management program with your staff</a:t>
            </a:r>
          </a:p>
          <a:p>
            <a:pPr lvl="1"/>
            <a:r>
              <a:rPr lang="en-US" altLang="en-US" sz="2000" dirty="0" smtClean="0"/>
              <a:t>Materials can be provided for you to present at staff meetings or, as an option, you may request that HRM present with you.  </a:t>
            </a:r>
          </a:p>
          <a:p>
            <a:pPr lvl="1"/>
            <a:r>
              <a:rPr lang="en-US" altLang="en-US" sz="2000" dirty="0" smtClean="0"/>
              <a:t>All materials can be found at: </a:t>
            </a:r>
          </a:p>
          <a:p>
            <a:pPr lvl="2"/>
            <a:r>
              <a:rPr lang="en-US" altLang="en-US" sz="1200" dirty="0" smtClean="0">
                <a:hlinkClick r:id="rId3"/>
              </a:rPr>
              <a:t>http://www.northeastern.edu/hrm/resources/for-managers/performance-management.html</a:t>
            </a:r>
            <a:endParaRPr lang="en-US" altLang="en-US" sz="12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The 2014 performance process has already begun.  </a:t>
            </a:r>
          </a:p>
          <a:p>
            <a:pPr lvl="1"/>
            <a:r>
              <a:rPr lang="en-US" altLang="en-US" sz="1800" dirty="0" smtClean="0"/>
              <a:t>Complete goals for yourself and your staff</a:t>
            </a:r>
          </a:p>
          <a:p>
            <a:pPr lvl="1"/>
            <a:r>
              <a:rPr lang="en-US" altLang="en-US" sz="1800" dirty="0" smtClean="0"/>
              <a:t>Discuss your expectations and the self-assessment process</a:t>
            </a:r>
          </a:p>
          <a:p>
            <a:pPr lvl="1"/>
            <a:r>
              <a:rPr lang="en-US" altLang="en-US" sz="1800" dirty="0" smtClean="0"/>
              <a:t>Guidelines and timeframes are announced in early spring </a:t>
            </a:r>
          </a:p>
          <a:p>
            <a:pPr lvl="1" indent="-228600">
              <a:buNone/>
            </a:pPr>
            <a:r>
              <a:rPr lang="en-US" altLang="en-US" sz="1800" dirty="0"/>
              <a:t>	</a:t>
            </a:r>
            <a:r>
              <a:rPr lang="en-US" altLang="en-US" sz="1800" dirty="0" smtClean="0"/>
              <a:t>along with merit increase recommendations</a:t>
            </a:r>
          </a:p>
        </p:txBody>
      </p:sp>
      <p:sp>
        <p:nvSpPr>
          <p:cNvPr id="46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71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Today’s Agenda</a:t>
            </a:r>
          </a:p>
        </p:txBody>
      </p:sp>
      <p:graphicFrame>
        <p:nvGraphicFramePr>
          <p:cNvPr id="41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78598"/>
              </p:ext>
            </p:extLst>
          </p:nvPr>
        </p:nvGraphicFramePr>
        <p:xfrm>
          <a:off x="1230313" y="2031998"/>
          <a:ext cx="6559550" cy="3530602"/>
        </p:xfrm>
        <a:graphic>
          <a:graphicData uri="http://schemas.openxmlformats.org/drawingml/2006/table">
            <a:tbl>
              <a:tblPr/>
              <a:tblGrid>
                <a:gridCol w="6559550"/>
              </a:tblGrid>
              <a:tr h="58737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34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Overview – Performance Management at Northeastern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Feedback Framework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Introduction of Performance Ratings/ Activity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Self Assessment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Merit Increases – Correlating Pay to Performance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Timeline and Wrap Up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3600" dirty="0" smtClean="0"/>
              <a:t>Key Components of the Process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r>
              <a:rPr lang="en-US" sz="2400" dirty="0" smtClean="0"/>
              <a:t>Working with New Hires</a:t>
            </a:r>
          </a:p>
          <a:p>
            <a:pPr lvl="1"/>
            <a:r>
              <a:rPr lang="en-US" sz="2000" dirty="0" smtClean="0"/>
              <a:t>Set goals &amp; expectations</a:t>
            </a:r>
          </a:p>
          <a:p>
            <a:pPr lvl="1"/>
            <a:r>
              <a:rPr lang="en-US" sz="2000" dirty="0" smtClean="0"/>
              <a:t>90 day review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The Annual Performance Cycle</a:t>
            </a:r>
          </a:p>
          <a:p>
            <a:pPr lvl="1"/>
            <a:r>
              <a:rPr lang="en-US" sz="2000" dirty="0" smtClean="0"/>
              <a:t>12 months period</a:t>
            </a:r>
          </a:p>
          <a:p>
            <a:pPr lvl="2"/>
            <a:r>
              <a:rPr lang="en-US" sz="1600" dirty="0"/>
              <a:t>Goal Setting </a:t>
            </a:r>
            <a:endParaRPr lang="en-US" sz="1600" dirty="0" smtClean="0"/>
          </a:p>
          <a:p>
            <a:pPr lvl="2"/>
            <a:r>
              <a:rPr lang="en-US" sz="1600" dirty="0"/>
              <a:t>Ongoing Coaching &amp; Feedback </a:t>
            </a:r>
            <a:endParaRPr lang="en-US" sz="1600" dirty="0" smtClean="0"/>
          </a:p>
          <a:p>
            <a:pPr lvl="2"/>
            <a:r>
              <a:rPr lang="en-US" sz="1600" dirty="0" smtClean="0"/>
              <a:t>End of Year Appraisal</a:t>
            </a:r>
          </a:p>
          <a:p>
            <a:pPr lvl="1"/>
            <a:r>
              <a:rPr lang="en-US" sz="2000" dirty="0" smtClean="0"/>
              <a:t>Spring merit planning </a:t>
            </a:r>
          </a:p>
          <a:p>
            <a:pPr lvl="2"/>
            <a:r>
              <a:rPr lang="en-US" sz="1600" dirty="0" smtClean="0"/>
              <a:t>Reviews written and merit recommended in April/ May</a:t>
            </a:r>
          </a:p>
          <a:p>
            <a:pPr lvl="2"/>
            <a:r>
              <a:rPr lang="en-US" sz="1600" dirty="0" smtClean="0"/>
              <a:t>Merit has a July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effective date</a:t>
            </a:r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 noChangeAspect="1"/>
          </p:cNvGrpSpPr>
          <p:nvPr/>
        </p:nvGrpSpPr>
        <p:grpSpPr bwMode="auto">
          <a:xfrm>
            <a:off x="2874963" y="1412875"/>
            <a:ext cx="4113212" cy="4378325"/>
            <a:chOff x="2715" y="1116"/>
            <a:chExt cx="2591" cy="2758"/>
          </a:xfrm>
        </p:grpSpPr>
        <p:sp>
          <p:nvSpPr>
            <p:cNvPr id="3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715" y="1116"/>
              <a:ext cx="2591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40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1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2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3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4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" y="4441222"/>
            <a:ext cx="28956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  <a:ea typeface="ＭＳ Ｐゴシック" pitchFamily="-110" charset="-128"/>
              </a:rPr>
              <a:t>End of Year </a:t>
            </a:r>
            <a:r>
              <a:rPr lang="en-US" sz="1600" dirty="0" smtClean="0">
                <a:latin typeface="+mn-lt"/>
                <a:ea typeface="ＭＳ Ｐゴシック" pitchFamily="-110" charset="-128"/>
              </a:rPr>
              <a:t>Evaluation</a:t>
            </a:r>
            <a:endParaRPr lang="en-US" sz="1600" dirty="0">
              <a:latin typeface="+mn-lt"/>
              <a:ea typeface="ＭＳ Ｐゴシック" pitchFamily="-110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Summarize critical goals and achievements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Establish overall rating based on performance throughout the year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931568" y="76200"/>
            <a:ext cx="398383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>
              <a:lnSpc>
                <a:spcPct val="90000"/>
              </a:lnSpc>
              <a:defRPr/>
            </a:pPr>
            <a:r>
              <a:rPr lang="en-US" sz="4000" b="0" dirty="0">
                <a:latin typeface="+mj-lt"/>
                <a:cs typeface="+mj-cs"/>
              </a:rPr>
              <a:t>The Performance Management Cycle</a:t>
            </a:r>
          </a:p>
        </p:txBody>
      </p:sp>
      <p:sp>
        <p:nvSpPr>
          <p:cNvPr id="18440" name="Line 33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4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38099" y="990600"/>
            <a:ext cx="3546475" cy="15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ＭＳ Ｐゴシック" pitchFamily="-110" charset="-128"/>
              </a:rPr>
              <a:t>Planning &amp; Goals</a:t>
            </a:r>
            <a:endParaRPr lang="en-US" sz="1600" dirty="0">
              <a:latin typeface="+mn-lt"/>
              <a:ea typeface="ＭＳ Ｐゴシック" pitchFamily="-110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Clarify expectations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Establish annual goals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Link to college/ division goals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Plan professional development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280944" y="4441222"/>
            <a:ext cx="2710656" cy="18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Ongoing Review, Coaching and Feedback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Confirm areas for focus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Provide </a:t>
            </a:r>
            <a:r>
              <a:rPr lang="en-US" sz="1600" b="0" dirty="0">
                <a:latin typeface="Calibri" pitchFamily="34" charset="0"/>
                <a:cs typeface="Calibri" pitchFamily="34" charset="0"/>
              </a:rPr>
              <a:t>constructive 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feedback        Documentation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endParaRPr lang="en-US" sz="1600" dirty="0">
              <a:latin typeface="Trebuchet MS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gray">
          <a:xfrm>
            <a:off x="4091781" y="1752600"/>
            <a:ext cx="23733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I.</a:t>
            </a:r>
            <a:br>
              <a:rPr lang="en-US" sz="1600" b="1" dirty="0"/>
            </a:br>
            <a:r>
              <a:rPr lang="en-US" sz="1600" dirty="0"/>
              <a:t>Performance Planning/ Expectation Setting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gray">
          <a:xfrm>
            <a:off x="2919413" y="3308350"/>
            <a:ext cx="1330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III.</a:t>
            </a:r>
            <a:br>
              <a:rPr lang="en-US" sz="1600" b="1" dirty="0"/>
            </a:br>
            <a:r>
              <a:rPr lang="en-US" sz="1600" dirty="0"/>
              <a:t>End of Year Evaluation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gray">
          <a:xfrm>
            <a:off x="5113338" y="3941763"/>
            <a:ext cx="14970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II.</a:t>
            </a:r>
            <a:br>
              <a:rPr lang="en-US" sz="1600" b="1"/>
            </a:br>
            <a:r>
              <a:rPr lang="en-US" sz="1600"/>
              <a:t>Ongoing Review and Feedback</a:t>
            </a:r>
          </a:p>
        </p:txBody>
      </p:sp>
      <p:sp>
        <p:nvSpPr>
          <p:cNvPr id="19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31" grpId="0" autoUpdateAnimBg="0"/>
      <p:bldP spid="29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C28D44C-1284-4943-9599-8331FCCF5617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19459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Feedback Framework</a:t>
            </a:r>
            <a:endParaRPr lang="en-US" sz="3600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Feedback is an essential component of a performance culture</a:t>
            </a:r>
          </a:p>
          <a:p>
            <a:pPr marL="742950" lvl="1" indent="-285750" eaLnBrk="1" hangingPunct="1"/>
            <a:r>
              <a:rPr lang="en-US" sz="2000" dirty="0" smtClean="0"/>
              <a:t>Most beneficial if on-going</a:t>
            </a:r>
          </a:p>
          <a:p>
            <a:pPr marL="742950" lvl="1" indent="-285750" eaLnBrk="1" hangingPunct="1"/>
            <a:r>
              <a:rPr lang="en-US" sz="2000" dirty="0" smtClean="0"/>
              <a:t>Intended to support staff performance and development</a:t>
            </a:r>
          </a:p>
          <a:p>
            <a:pPr marL="742950" lvl="1" indent="-285750" eaLnBrk="1" hangingPunct="1"/>
            <a:r>
              <a:rPr lang="en-US" sz="2000" dirty="0" smtClean="0"/>
              <a:t>Applies to both positive and constructive situations </a:t>
            </a:r>
          </a:p>
          <a:p>
            <a:pPr marL="742950" lvl="1" indent="-285750" eaLnBrk="1" hangingPunct="1"/>
            <a:r>
              <a:rPr lang="en-US" sz="2000" dirty="0" smtClean="0"/>
              <a:t>On-going feedback ensures no surprises </a:t>
            </a:r>
          </a:p>
          <a:p>
            <a:pPr eaLnBrk="1" hangingPunct="1"/>
            <a:r>
              <a:rPr lang="en-US" sz="2000" dirty="0" smtClean="0"/>
              <a:t>Framework assists in preparing to deliver feedback effectively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gray">
          <a:xfrm>
            <a:off x="6818313" y="2803525"/>
            <a:ext cx="1900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gray">
          <a:xfrm>
            <a:off x="4305300" y="1676400"/>
            <a:ext cx="441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1" dirty="0"/>
              <a:t>FEEDBACK FRAMEWORK</a:t>
            </a:r>
            <a:r>
              <a:rPr lang="en-US" sz="1600" b="1" baseline="30000" dirty="0">
                <a:cs typeface="Arial" charset="0"/>
              </a:rPr>
              <a:t>©</a:t>
            </a:r>
            <a:endParaRPr lang="en-US" sz="1600" b="1" dirty="0"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62400" y="2347119"/>
            <a:ext cx="4953000" cy="2834481"/>
            <a:chOff x="4038600" y="1477963"/>
            <a:chExt cx="4953000" cy="3475037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gray">
            <a:xfrm>
              <a:off x="6515100" y="1477963"/>
              <a:ext cx="2227263" cy="1738312"/>
            </a:xfrm>
            <a:prstGeom prst="rect">
              <a:avLst/>
            </a:pr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5"/>
            <p:cNvSpPr>
              <a:spLocks/>
            </p:cNvSpPr>
            <p:nvPr/>
          </p:nvSpPr>
          <p:spPr bwMode="gray">
            <a:xfrm>
              <a:off x="8602663" y="1966913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gray">
            <a:xfrm>
              <a:off x="4287838" y="1477963"/>
              <a:ext cx="2227262" cy="1738312"/>
            </a:xfrm>
            <a:prstGeom prst="rect">
              <a:avLst/>
            </a:pr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rc 7"/>
            <p:cNvSpPr>
              <a:spLocks/>
            </p:cNvSpPr>
            <p:nvPr/>
          </p:nvSpPr>
          <p:spPr bwMode="gray">
            <a:xfrm>
              <a:off x="6388100" y="1966913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rc 8"/>
            <p:cNvSpPr>
              <a:spLocks/>
            </p:cNvSpPr>
            <p:nvPr/>
          </p:nvSpPr>
          <p:spPr bwMode="gray">
            <a:xfrm flipH="1">
              <a:off x="4038600" y="1966913"/>
              <a:ext cx="388938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gray">
            <a:xfrm>
              <a:off x="4451350" y="2193925"/>
              <a:ext cx="1900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Expectations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gray">
            <a:xfrm>
              <a:off x="6818313" y="2193925"/>
              <a:ext cx="1900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Observations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gray">
            <a:xfrm>
              <a:off x="6515100" y="3216275"/>
              <a:ext cx="2227263" cy="1736725"/>
            </a:xfrm>
            <a:prstGeom prst="rect">
              <a:avLst/>
            </a:pr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rc 12"/>
            <p:cNvSpPr>
              <a:spLocks/>
            </p:cNvSpPr>
            <p:nvPr/>
          </p:nvSpPr>
          <p:spPr bwMode="gray">
            <a:xfrm>
              <a:off x="8602663" y="3759200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rc 13"/>
            <p:cNvSpPr>
              <a:spLocks/>
            </p:cNvSpPr>
            <p:nvPr/>
          </p:nvSpPr>
          <p:spPr bwMode="gray">
            <a:xfrm rot="5400000">
              <a:off x="7434263" y="3005138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gray">
            <a:xfrm>
              <a:off x="4287838" y="3216275"/>
              <a:ext cx="2227262" cy="1736725"/>
            </a:xfrm>
            <a:prstGeom prst="rect">
              <a:avLst/>
            </a:pr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rc 15"/>
            <p:cNvSpPr>
              <a:spLocks/>
            </p:cNvSpPr>
            <p:nvPr/>
          </p:nvSpPr>
          <p:spPr bwMode="gray">
            <a:xfrm flipH="1">
              <a:off x="4041775" y="375920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rc 16"/>
            <p:cNvSpPr>
              <a:spLocks/>
            </p:cNvSpPr>
            <p:nvPr/>
          </p:nvSpPr>
          <p:spPr bwMode="gray">
            <a:xfrm rot="16200000" flipV="1">
              <a:off x="5153819" y="2809081"/>
              <a:ext cx="387350" cy="598488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rc 17"/>
            <p:cNvSpPr>
              <a:spLocks/>
            </p:cNvSpPr>
            <p:nvPr/>
          </p:nvSpPr>
          <p:spPr bwMode="gray">
            <a:xfrm flipH="1">
              <a:off x="6254750" y="375920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gray">
            <a:xfrm>
              <a:off x="6678613" y="3922713"/>
              <a:ext cx="1900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Assessments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gray">
            <a:xfrm>
              <a:off x="4298950" y="3922713"/>
              <a:ext cx="2025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Consequences</a:t>
              </a:r>
            </a:p>
          </p:txBody>
        </p:sp>
      </p:grpSp>
      <p:pic>
        <p:nvPicPr>
          <p:cNvPr id="25" name="Picture 16" descr="Sibson Consulting PPT Foo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81" y="6319837"/>
            <a:ext cx="2516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59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</a:t>
            </a:r>
            <a:r>
              <a:rPr lang="en-US" sz="4000" dirty="0" smtClean="0"/>
              <a:t> Ratings</a:t>
            </a:r>
            <a:endParaRPr lang="en-US" sz="4000" dirty="0"/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F1AA21-0C4A-495F-BF2A-B2C3F99DF11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B96A0-A8ED-47D1-93B4-E238B6E0AB3F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77106" y="1752600"/>
            <a:ext cx="2997200" cy="3525838"/>
            <a:chOff x="614" y="1307"/>
            <a:chExt cx="1888" cy="1736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83" y="2439"/>
              <a:ext cx="1350" cy="604"/>
            </a:xfrm>
            <a:prstGeom prst="rect">
              <a:avLst/>
            </a:prstGeom>
            <a:solidFill>
              <a:srgbClr val="A0CFE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Fully Meets Expectations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614" y="1307"/>
              <a:ext cx="1888" cy="7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325F"/>
              </a:prstShdw>
            </a:effec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4262E"/>
                  </a:solidFill>
                  <a:effectLst/>
                  <a:uLnTx/>
                  <a:uFillTx/>
                </a:rPr>
                <a:t>Northeastern’s Core Standard for Staff Performance defines a competent, successful, valued contributor to the University</a:t>
              </a:r>
            </a:p>
          </p:txBody>
        </p:sp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1347" y="2063"/>
              <a:ext cx="399" cy="288"/>
            </a:xfrm>
            <a:prstGeom prst="downArrow">
              <a:avLst>
                <a:gd name="adj1" fmla="val 49870"/>
                <a:gd name="adj2" fmla="val 36111"/>
              </a:avLst>
            </a:prstGeom>
            <a:solidFill>
              <a:srgbClr val="0098D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5B83"/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72113" y="1371600"/>
            <a:ext cx="2265362" cy="4413173"/>
            <a:chOff x="5472113" y="1705052"/>
            <a:chExt cx="2265362" cy="4413173"/>
          </a:xfrm>
        </p:grpSpPr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5714504" y="2508962"/>
              <a:ext cx="1901014" cy="767638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Consistently Exceeds Expectations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5714504" y="3498060"/>
              <a:ext cx="1901014" cy="769140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Frequently Exceeds Expectations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714504" y="4419600"/>
              <a:ext cx="1901014" cy="776652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Partially Meets Expectations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5714504" y="5410676"/>
              <a:ext cx="1901014" cy="707549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Does Not Meet Expectations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5472113" y="1705052"/>
              <a:ext cx="2265362" cy="50474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549F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4262E"/>
                  </a:solidFill>
                  <a:effectLst/>
                  <a:uLnTx/>
                  <a:uFillTx/>
                </a:rPr>
                <a:t>Additional Performance Ratings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7106" y="5819001"/>
            <a:ext cx="709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 description of all </a:t>
            </a:r>
            <a:r>
              <a:rPr lang="en-US" sz="1200" dirty="0" smtClean="0">
                <a:latin typeface="+mn-lt"/>
                <a:hlinkClick r:id="rId3"/>
              </a:rPr>
              <a:t>ratings </a:t>
            </a:r>
            <a:r>
              <a:rPr lang="en-US" sz="1200" dirty="0" smtClean="0">
                <a:latin typeface="+mn-lt"/>
              </a:rPr>
              <a:t>can </a:t>
            </a:r>
            <a:r>
              <a:rPr lang="en-US" sz="1200" dirty="0">
                <a:latin typeface="+mn-lt"/>
              </a:rPr>
              <a:t>be found on the HRM </a:t>
            </a:r>
            <a:r>
              <a:rPr lang="en-US" sz="1200" dirty="0" smtClean="0">
                <a:latin typeface="+mn-lt"/>
              </a:rPr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a typeface="ＭＳ Ｐゴシック" charset="-128"/>
              </a:rPr>
              <a:t>Fully Meets Further Explained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endParaRPr lang="en-US" sz="240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8666"/>
            <a:ext cx="7724775" cy="469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015E4FBF-1026-4DA2-BED9-E6B5D2C8E1B4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Activity: Using Rating Descriptions</a:t>
            </a:r>
            <a:endParaRPr lang="en-US" altLang="en-US" sz="3600" baseline="30000" dirty="0" smtClean="0">
              <a:solidFill>
                <a:schemeClr val="tx1"/>
              </a:solidFill>
            </a:endParaRPr>
          </a:p>
        </p:txBody>
      </p:sp>
      <p:pic>
        <p:nvPicPr>
          <p:cNvPr id="13316" name="Picture 3" descr="OS25100 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9400" y="3089275"/>
            <a:ext cx="2286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973888" y="2698750"/>
            <a:ext cx="1595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6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dirty="0" smtClean="0"/>
              <a:t>20 </a:t>
            </a:r>
            <a:r>
              <a:rPr lang="en-US" altLang="en-US" sz="1800" dirty="0"/>
              <a:t>minutes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6973888" y="2312472"/>
            <a:ext cx="1595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47650" indent="-2476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b="1" dirty="0"/>
              <a:t>TIME</a:t>
            </a: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6973888" y="2722562"/>
            <a:ext cx="1595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gray">
          <a:xfrm>
            <a:off x="381000" y="190500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381000" y="327660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gray">
          <a:xfrm>
            <a:off x="381000" y="3201987"/>
            <a:ext cx="594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Rectangle 29"/>
          <p:cNvSpPr>
            <a:spLocks noChangeArrowheads="1"/>
          </p:cNvSpPr>
          <p:nvPr/>
        </p:nvSpPr>
        <p:spPr bwMode="gray">
          <a:xfrm>
            <a:off x="477838" y="3700462"/>
            <a:ext cx="1503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Arial Black" pitchFamily="34" charset="0"/>
              </a:rPr>
              <a:t>Overview</a:t>
            </a:r>
          </a:p>
        </p:txBody>
      </p:sp>
      <p:sp>
        <p:nvSpPr>
          <p:cNvPr id="13326" name="Rectangle 30"/>
          <p:cNvSpPr>
            <a:spLocks noChangeArrowheads="1"/>
          </p:cNvSpPr>
          <p:nvPr/>
        </p:nvSpPr>
        <p:spPr bwMode="gray">
          <a:xfrm>
            <a:off x="560388" y="2330450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Arial Black" pitchFamily="34" charset="0"/>
              </a:rPr>
              <a:t>Purpose</a:t>
            </a:r>
          </a:p>
        </p:txBody>
      </p:sp>
      <p:sp>
        <p:nvSpPr>
          <p:cNvPr id="13327" name="Rectangle 31"/>
          <p:cNvSpPr>
            <a:spLocks noChangeArrowheads="1"/>
          </p:cNvSpPr>
          <p:nvPr/>
        </p:nvSpPr>
        <p:spPr bwMode="gray">
          <a:xfrm>
            <a:off x="1828800" y="2144712"/>
            <a:ext cx="4935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>
            <a:lvl1pPr marL="230188" indent="-2301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6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dirty="0"/>
              <a:t>	</a:t>
            </a:r>
            <a:r>
              <a:rPr lang="en-US" altLang="en-US" sz="2400" b="0" dirty="0">
                <a:latin typeface="+mn-lt"/>
              </a:rPr>
              <a:t>Become familiar with the </a:t>
            </a:r>
            <a:r>
              <a:rPr lang="en-US" altLang="en-US" sz="2400" b="0" dirty="0" smtClean="0">
                <a:latin typeface="+mn-lt"/>
              </a:rPr>
              <a:t>performance </a:t>
            </a:r>
            <a:r>
              <a:rPr lang="en-US" altLang="en-US" sz="2400" b="0" dirty="0">
                <a:latin typeface="+mn-lt"/>
              </a:rPr>
              <a:t>rating descriptions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gray">
          <a:xfrm>
            <a:off x="2057400" y="3451225"/>
            <a:ext cx="4724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>
            <a:spAutoFit/>
          </a:bodyPr>
          <a:lstStyle>
            <a:lvl1pPr marL="230188" indent="-2301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a </a:t>
            </a:r>
            <a:r>
              <a:rPr lang="en-US" altLang="en-US" sz="2000" b="0" dirty="0" smtClean="0">
                <a:latin typeface="+mn-lt"/>
              </a:rPr>
              <a:t>set of goals for one key role</a:t>
            </a:r>
            <a:endParaRPr lang="en-US" altLang="en-US" sz="2000" b="0" dirty="0">
              <a:latin typeface="+mn-lt"/>
            </a:endParaRPr>
          </a:p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2 performance scenarios and discuss potential ratings</a:t>
            </a:r>
            <a:endParaRPr lang="en-US" altLang="en-US" sz="2000" b="0" dirty="0">
              <a:solidFill>
                <a:schemeClr val="folHlink"/>
              </a:solidFill>
              <a:latin typeface="+mn-lt"/>
            </a:endParaRPr>
          </a:p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how an overall performance rating is determined</a:t>
            </a:r>
            <a:endParaRPr lang="en-US" altLang="en-US" sz="2000" b="0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106" y="5819001"/>
            <a:ext cx="709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 description of all </a:t>
            </a:r>
            <a:r>
              <a:rPr lang="en-US" sz="1200" dirty="0" smtClean="0">
                <a:latin typeface="+mn-lt"/>
                <a:hlinkClick r:id="rId4"/>
              </a:rPr>
              <a:t>ratings </a:t>
            </a:r>
            <a:r>
              <a:rPr lang="en-US" sz="1200" dirty="0" smtClean="0">
                <a:latin typeface="+mn-lt"/>
              </a:rPr>
              <a:t>can </a:t>
            </a:r>
            <a:r>
              <a:rPr lang="en-US" sz="1200" dirty="0">
                <a:latin typeface="+mn-lt"/>
              </a:rPr>
              <a:t>be found on the HRM </a:t>
            </a:r>
            <a:r>
              <a:rPr lang="en-US" sz="1200" dirty="0" smtClean="0">
                <a:latin typeface="+mn-lt"/>
              </a:rPr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306A1EA-4C4D-45A8-8841-FEB556F7B918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Example – Academic Advisor</a:t>
            </a:r>
          </a:p>
        </p:txBody>
      </p:sp>
      <p:graphicFrame>
        <p:nvGraphicFramePr>
          <p:cNvPr id="6965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4158"/>
              </p:ext>
            </p:extLst>
          </p:nvPr>
        </p:nvGraphicFramePr>
        <p:xfrm>
          <a:off x="533399" y="1425836"/>
          <a:ext cx="8153401" cy="45939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8648"/>
                <a:gridCol w="6794753"/>
              </a:tblGrid>
              <a:tr h="329167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Performance Goals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0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60%)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Provide support and guidance concerning college and university policies, co-op scheduling, course selection, registration and preparation for graduation.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Advise individual students regarding academic issues; concerns and personal issues, which may be interfering with academic success.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Manage and assign caseload of students based on class year.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Serve as liaison to academic program directors who oversee the assigned academic programs.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Review academic progress of each student and determine academic status (e.g., probation, etc.), and work with individuals to meet academic goals and objectives.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5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Goal #2: Program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30%)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Work with student class council or focus groups to identify needs of the student level and develop programs which address those class developmental needs.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Coordinate and lead workshops with faculty.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Prepare materials for orientations and student work shops.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3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Goal #3: Operational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: 10%)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Maintain and update student records with key data changes within 48 hours of a change and ensure that all records are up to date for the monthly review cycle.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Perform degree audits for students within 5 business days of a request in writing.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Track program expenditures annually and prepare projections for upcoming year. Track individual items within the month incurred and revise projections on a quarterly basis.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powerpoint_sty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1195</Words>
  <Application>Microsoft Office PowerPoint</Application>
  <PresentationFormat>On-screen Show (4:3)</PresentationFormat>
  <Paragraphs>193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NUpowerpoint_style1</vt:lpstr>
      <vt:lpstr>Performance Management</vt:lpstr>
      <vt:lpstr>Today’s Agenda</vt:lpstr>
      <vt:lpstr>Key Components of the Process</vt:lpstr>
      <vt:lpstr>PowerPoint Presentation</vt:lpstr>
      <vt:lpstr>Feedback Framework</vt:lpstr>
      <vt:lpstr>Performance Ratings</vt:lpstr>
      <vt:lpstr>Fully Meets Further Explained</vt:lpstr>
      <vt:lpstr>Activity: Using Rating Descriptions</vt:lpstr>
      <vt:lpstr>Example – Academic Advisor</vt:lpstr>
      <vt:lpstr>Example – Academic Advisor: Reviewing Performance</vt:lpstr>
      <vt:lpstr>Example: Overall Performance Rating</vt:lpstr>
      <vt:lpstr>Self-Assessment</vt:lpstr>
      <vt:lpstr>Merit Guidelines—Differentiating</vt:lpstr>
      <vt:lpstr>Evaluating Performance</vt:lpstr>
      <vt:lpstr>Next Steps</vt:lpstr>
      <vt:lpstr>PowerPoint Presentation</vt:lpstr>
    </vt:vector>
  </TitlesOfParts>
  <Company>Northeastern University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Nieto</dc:creator>
  <cp:lastModifiedBy>Hughes, Elisabeth</cp:lastModifiedBy>
  <cp:revision>239</cp:revision>
  <cp:lastPrinted>2006-02-21T22:31:33Z</cp:lastPrinted>
  <dcterms:created xsi:type="dcterms:W3CDTF">2008-09-15T17:49:59Z</dcterms:created>
  <dcterms:modified xsi:type="dcterms:W3CDTF">2013-10-10T14:20:47Z</dcterms:modified>
</cp:coreProperties>
</file>