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66" r:id="rId2"/>
    <p:sldId id="280" r:id="rId3"/>
    <p:sldId id="283" r:id="rId4"/>
    <p:sldId id="277" r:id="rId5"/>
    <p:sldId id="258" r:id="rId6"/>
    <p:sldId id="281" r:id="rId7"/>
    <p:sldId id="299" r:id="rId8"/>
    <p:sldId id="300" r:id="rId9"/>
    <p:sldId id="292" r:id="rId10"/>
    <p:sldId id="297" r:id="rId11"/>
    <p:sldId id="294" r:id="rId12"/>
    <p:sldId id="293" r:id="rId1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1" autoAdjust="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7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92418-DC9C-4325-829D-4E830FAA27F7}" type="doc">
      <dgm:prSet loTypeId="urn:microsoft.com/office/officeart/2009/layout/CircleArrowProcess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E572FD-24E4-43C4-A747-5715D41D1568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358A9D6D-4E52-4193-99E5-BB130B19293C}" type="parTrans" cxnId="{13EE4959-332A-407F-9CC4-C8D193008615}">
      <dgm:prSet/>
      <dgm:spPr/>
      <dgm:t>
        <a:bodyPr/>
        <a:lstStyle/>
        <a:p>
          <a:endParaRPr lang="en-US"/>
        </a:p>
      </dgm:t>
    </dgm:pt>
    <dgm:pt modelId="{C83CD233-0A64-4ED7-994C-D898376E2524}" type="sibTrans" cxnId="{13EE4959-332A-407F-9CC4-C8D193008615}">
      <dgm:prSet/>
      <dgm:spPr/>
      <dgm:t>
        <a:bodyPr/>
        <a:lstStyle/>
        <a:p>
          <a:endParaRPr lang="en-US"/>
        </a:p>
      </dgm:t>
    </dgm:pt>
    <dgm:pt modelId="{5360AAA9-99D4-4A64-B614-63F02E7FCB87}">
      <dgm:prSet phldrT="[Text]"/>
      <dgm:spPr/>
      <dgm:t>
        <a:bodyPr/>
        <a:lstStyle/>
        <a:p>
          <a:r>
            <a:rPr lang="en-US" dirty="0" smtClean="0"/>
            <a:t>Behavior</a:t>
          </a:r>
          <a:endParaRPr lang="en-US" dirty="0"/>
        </a:p>
      </dgm:t>
    </dgm:pt>
    <dgm:pt modelId="{9B4F21F2-2F10-4E33-8A9B-25A1D1761CCA}" type="parTrans" cxnId="{D52C72DA-9B5A-4113-80A3-503A8ECAA7A9}">
      <dgm:prSet/>
      <dgm:spPr/>
      <dgm:t>
        <a:bodyPr/>
        <a:lstStyle/>
        <a:p>
          <a:endParaRPr lang="en-US"/>
        </a:p>
      </dgm:t>
    </dgm:pt>
    <dgm:pt modelId="{7EC0E1F3-1EC4-43E8-A690-95F8984A0DD2}" type="sibTrans" cxnId="{D52C72DA-9B5A-4113-80A3-503A8ECAA7A9}">
      <dgm:prSet/>
      <dgm:spPr/>
      <dgm:t>
        <a:bodyPr/>
        <a:lstStyle/>
        <a:p>
          <a:endParaRPr lang="en-US"/>
        </a:p>
      </dgm:t>
    </dgm:pt>
    <dgm:pt modelId="{4C7C5758-901C-40FE-B2F3-C922ECF29EBE}">
      <dgm:prSet phldrT="[Text]"/>
      <dgm:spPr/>
      <dgm:t>
        <a:bodyPr/>
        <a:lstStyle/>
        <a:p>
          <a:r>
            <a:rPr lang="en-US" dirty="0" smtClean="0"/>
            <a:t>Impact</a:t>
          </a:r>
          <a:endParaRPr lang="en-US" dirty="0"/>
        </a:p>
      </dgm:t>
    </dgm:pt>
    <dgm:pt modelId="{DB480EF1-3F99-4B88-BA2A-FB8E852200DD}" type="parTrans" cxnId="{4D62D4C8-8342-45DA-87F0-3B5FBD9013BA}">
      <dgm:prSet/>
      <dgm:spPr/>
      <dgm:t>
        <a:bodyPr/>
        <a:lstStyle/>
        <a:p>
          <a:endParaRPr lang="en-US"/>
        </a:p>
      </dgm:t>
    </dgm:pt>
    <dgm:pt modelId="{CF5595AF-FC15-4ED8-A173-CB3B890B2A72}" type="sibTrans" cxnId="{4D62D4C8-8342-45DA-87F0-3B5FBD9013BA}">
      <dgm:prSet/>
      <dgm:spPr/>
      <dgm:t>
        <a:bodyPr/>
        <a:lstStyle/>
        <a:p>
          <a:endParaRPr lang="en-US"/>
        </a:p>
      </dgm:t>
    </dgm:pt>
    <dgm:pt modelId="{C40353F3-3D57-457B-9AC0-9EA9298A9066}" type="pres">
      <dgm:prSet presAssocID="{6C392418-DC9C-4325-829D-4E830FAA27F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AC769E6-8102-42EB-84C9-4F6DA92683FF}" type="pres">
      <dgm:prSet presAssocID="{57E572FD-24E4-43C4-A747-5715D41D1568}" presName="Accent1" presStyleCnt="0"/>
      <dgm:spPr/>
    </dgm:pt>
    <dgm:pt modelId="{FB489435-7A5F-482E-BD1E-677DE5669F21}" type="pres">
      <dgm:prSet presAssocID="{57E572FD-24E4-43C4-A747-5715D41D1568}" presName="Accent" presStyleLbl="node1" presStyleIdx="0" presStyleCnt="3"/>
      <dgm:spPr/>
    </dgm:pt>
    <dgm:pt modelId="{1513B03E-01C2-4343-9844-1A443FF032A4}" type="pres">
      <dgm:prSet presAssocID="{57E572FD-24E4-43C4-A747-5715D41D156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768E1-E98B-41AD-B9C9-0ED7BB5DC417}" type="pres">
      <dgm:prSet presAssocID="{5360AAA9-99D4-4A64-B614-63F02E7FCB87}" presName="Accent2" presStyleCnt="0"/>
      <dgm:spPr/>
    </dgm:pt>
    <dgm:pt modelId="{87E6AC16-A3B3-4694-AE3B-23F4631FE6DA}" type="pres">
      <dgm:prSet presAssocID="{5360AAA9-99D4-4A64-B614-63F02E7FCB87}" presName="Accent" presStyleLbl="node1" presStyleIdx="1" presStyleCnt="3"/>
      <dgm:spPr/>
    </dgm:pt>
    <dgm:pt modelId="{CFEAA6F6-8C83-41EC-9F80-ADC448F37A6A}" type="pres">
      <dgm:prSet presAssocID="{5360AAA9-99D4-4A64-B614-63F02E7FCB8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1B97D-221E-4200-ADC6-FA9A7279B78A}" type="pres">
      <dgm:prSet presAssocID="{4C7C5758-901C-40FE-B2F3-C922ECF29EBE}" presName="Accent3" presStyleCnt="0"/>
      <dgm:spPr/>
    </dgm:pt>
    <dgm:pt modelId="{1CA068DF-14C2-4E37-8472-841294B4D1DD}" type="pres">
      <dgm:prSet presAssocID="{4C7C5758-901C-40FE-B2F3-C922ECF29EBE}" presName="Accent" presStyleLbl="node1" presStyleIdx="2" presStyleCnt="3"/>
      <dgm:spPr/>
    </dgm:pt>
    <dgm:pt modelId="{61E31FD5-7394-4E55-929B-E599E105D899}" type="pres">
      <dgm:prSet presAssocID="{4C7C5758-901C-40FE-B2F3-C922ECF29EB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411DE2-47CA-42C2-854A-FD1EC88CD989}" type="presOf" srcId="{6C392418-DC9C-4325-829D-4E830FAA27F7}" destId="{C40353F3-3D57-457B-9AC0-9EA9298A9066}" srcOrd="0" destOrd="0" presId="urn:microsoft.com/office/officeart/2009/layout/CircleArrowProcess"/>
    <dgm:cxn modelId="{2D1EDD7C-7BD8-4236-9495-14074FB2B709}" type="presOf" srcId="{57E572FD-24E4-43C4-A747-5715D41D1568}" destId="{1513B03E-01C2-4343-9844-1A443FF032A4}" srcOrd="0" destOrd="0" presId="urn:microsoft.com/office/officeart/2009/layout/CircleArrowProcess"/>
    <dgm:cxn modelId="{0029F193-D103-4CDF-886D-6EDF1AAF4C93}" type="presOf" srcId="{5360AAA9-99D4-4A64-B614-63F02E7FCB87}" destId="{CFEAA6F6-8C83-41EC-9F80-ADC448F37A6A}" srcOrd="0" destOrd="0" presId="urn:microsoft.com/office/officeart/2009/layout/CircleArrowProcess"/>
    <dgm:cxn modelId="{D52C72DA-9B5A-4113-80A3-503A8ECAA7A9}" srcId="{6C392418-DC9C-4325-829D-4E830FAA27F7}" destId="{5360AAA9-99D4-4A64-B614-63F02E7FCB87}" srcOrd="1" destOrd="0" parTransId="{9B4F21F2-2F10-4E33-8A9B-25A1D1761CCA}" sibTransId="{7EC0E1F3-1EC4-43E8-A690-95F8984A0DD2}"/>
    <dgm:cxn modelId="{13EE4959-332A-407F-9CC4-C8D193008615}" srcId="{6C392418-DC9C-4325-829D-4E830FAA27F7}" destId="{57E572FD-24E4-43C4-A747-5715D41D1568}" srcOrd="0" destOrd="0" parTransId="{358A9D6D-4E52-4193-99E5-BB130B19293C}" sibTransId="{C83CD233-0A64-4ED7-994C-D898376E2524}"/>
    <dgm:cxn modelId="{F1D1B8C0-032D-4481-9125-50C65E6AA8D7}" type="presOf" srcId="{4C7C5758-901C-40FE-B2F3-C922ECF29EBE}" destId="{61E31FD5-7394-4E55-929B-E599E105D899}" srcOrd="0" destOrd="0" presId="urn:microsoft.com/office/officeart/2009/layout/CircleArrowProcess"/>
    <dgm:cxn modelId="{4D62D4C8-8342-45DA-87F0-3B5FBD9013BA}" srcId="{6C392418-DC9C-4325-829D-4E830FAA27F7}" destId="{4C7C5758-901C-40FE-B2F3-C922ECF29EBE}" srcOrd="2" destOrd="0" parTransId="{DB480EF1-3F99-4B88-BA2A-FB8E852200DD}" sibTransId="{CF5595AF-FC15-4ED8-A173-CB3B890B2A72}"/>
    <dgm:cxn modelId="{72886927-C8D6-4F5E-BB60-813A50927335}" type="presParOf" srcId="{C40353F3-3D57-457B-9AC0-9EA9298A9066}" destId="{DAC769E6-8102-42EB-84C9-4F6DA92683FF}" srcOrd="0" destOrd="0" presId="urn:microsoft.com/office/officeart/2009/layout/CircleArrowProcess"/>
    <dgm:cxn modelId="{7D137BD6-AE10-49ED-AFAF-6A89613890C7}" type="presParOf" srcId="{DAC769E6-8102-42EB-84C9-4F6DA92683FF}" destId="{FB489435-7A5F-482E-BD1E-677DE5669F21}" srcOrd="0" destOrd="0" presId="urn:microsoft.com/office/officeart/2009/layout/CircleArrowProcess"/>
    <dgm:cxn modelId="{0F86F24B-4D37-4850-81AA-13CBCB67B727}" type="presParOf" srcId="{C40353F3-3D57-457B-9AC0-9EA9298A9066}" destId="{1513B03E-01C2-4343-9844-1A443FF032A4}" srcOrd="1" destOrd="0" presId="urn:microsoft.com/office/officeart/2009/layout/CircleArrowProcess"/>
    <dgm:cxn modelId="{6C98FE10-AE7D-450E-A8DB-78A33F89BA1C}" type="presParOf" srcId="{C40353F3-3D57-457B-9AC0-9EA9298A9066}" destId="{CB1768E1-E98B-41AD-B9C9-0ED7BB5DC417}" srcOrd="2" destOrd="0" presId="urn:microsoft.com/office/officeart/2009/layout/CircleArrowProcess"/>
    <dgm:cxn modelId="{9F0ECA3D-5DF6-438B-924B-57BBA53C5B65}" type="presParOf" srcId="{CB1768E1-E98B-41AD-B9C9-0ED7BB5DC417}" destId="{87E6AC16-A3B3-4694-AE3B-23F4631FE6DA}" srcOrd="0" destOrd="0" presId="urn:microsoft.com/office/officeart/2009/layout/CircleArrowProcess"/>
    <dgm:cxn modelId="{05DDB8E9-81CB-4210-8F64-540FC1741BE3}" type="presParOf" srcId="{C40353F3-3D57-457B-9AC0-9EA9298A9066}" destId="{CFEAA6F6-8C83-41EC-9F80-ADC448F37A6A}" srcOrd="3" destOrd="0" presId="urn:microsoft.com/office/officeart/2009/layout/CircleArrowProcess"/>
    <dgm:cxn modelId="{028B57F3-90CC-481A-9D02-DA4F669587D5}" type="presParOf" srcId="{C40353F3-3D57-457B-9AC0-9EA9298A9066}" destId="{FBF1B97D-221E-4200-ADC6-FA9A7279B78A}" srcOrd="4" destOrd="0" presId="urn:microsoft.com/office/officeart/2009/layout/CircleArrowProcess"/>
    <dgm:cxn modelId="{A8F491EB-7D22-4FC8-9AD3-35B2CBB8C6C5}" type="presParOf" srcId="{FBF1B97D-221E-4200-ADC6-FA9A7279B78A}" destId="{1CA068DF-14C2-4E37-8472-841294B4D1DD}" srcOrd="0" destOrd="0" presId="urn:microsoft.com/office/officeart/2009/layout/CircleArrowProcess"/>
    <dgm:cxn modelId="{6CF9345F-B66D-4D92-8FE4-C62C05E6150D}" type="presParOf" srcId="{C40353F3-3D57-457B-9AC0-9EA9298A9066}" destId="{61E31FD5-7394-4E55-929B-E599E105D89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89435-7A5F-482E-BD1E-677DE5669F21}">
      <dsp:nvSpPr>
        <dsp:cNvPr id="0" name=""/>
        <dsp:cNvSpPr/>
      </dsp:nvSpPr>
      <dsp:spPr>
        <a:xfrm>
          <a:off x="1358681" y="0"/>
          <a:ext cx="1723823" cy="17240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3B03E-01C2-4343-9844-1A443FF032A4}">
      <dsp:nvSpPr>
        <dsp:cNvPr id="0" name=""/>
        <dsp:cNvSpPr/>
      </dsp:nvSpPr>
      <dsp:spPr>
        <a:xfrm>
          <a:off x="1739702" y="622447"/>
          <a:ext cx="957895" cy="47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Situation</a:t>
          </a:r>
          <a:endParaRPr lang="en-US" sz="2000" kern="1200" dirty="0"/>
        </a:p>
      </dsp:txBody>
      <dsp:txXfrm>
        <a:off x="1739702" y="622447"/>
        <a:ext cx="957895" cy="478833"/>
      </dsp:txXfrm>
    </dsp:sp>
    <dsp:sp modelId="{87E6AC16-A3B3-4694-AE3B-23F4631FE6DA}">
      <dsp:nvSpPr>
        <dsp:cNvPr id="0" name=""/>
        <dsp:cNvSpPr/>
      </dsp:nvSpPr>
      <dsp:spPr>
        <a:xfrm>
          <a:off x="879895" y="990615"/>
          <a:ext cx="1723823" cy="172408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AA6F6-8C83-41EC-9F80-ADC448F37A6A}">
      <dsp:nvSpPr>
        <dsp:cNvPr id="0" name=""/>
        <dsp:cNvSpPr/>
      </dsp:nvSpPr>
      <dsp:spPr>
        <a:xfrm>
          <a:off x="1262859" y="1618792"/>
          <a:ext cx="957895" cy="47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Behavior</a:t>
          </a:r>
          <a:endParaRPr lang="en-US" sz="2000" kern="1200" dirty="0"/>
        </a:p>
      </dsp:txBody>
      <dsp:txXfrm>
        <a:off x="1262859" y="1618792"/>
        <a:ext cx="957895" cy="478833"/>
      </dsp:txXfrm>
    </dsp:sp>
    <dsp:sp modelId="{1CA068DF-14C2-4E37-8472-841294B4D1DD}">
      <dsp:nvSpPr>
        <dsp:cNvPr id="0" name=""/>
        <dsp:cNvSpPr/>
      </dsp:nvSpPr>
      <dsp:spPr>
        <a:xfrm>
          <a:off x="1481372" y="2099774"/>
          <a:ext cx="1481031" cy="148162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31FD5-7394-4E55-929B-E599E105D899}">
      <dsp:nvSpPr>
        <dsp:cNvPr id="0" name=""/>
        <dsp:cNvSpPr/>
      </dsp:nvSpPr>
      <dsp:spPr>
        <a:xfrm>
          <a:off x="1741968" y="2616570"/>
          <a:ext cx="957895" cy="478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Impact</a:t>
          </a:r>
          <a:endParaRPr lang="en-US" sz="2000" kern="1200" dirty="0"/>
        </a:p>
      </dsp:txBody>
      <dsp:txXfrm>
        <a:off x="1741968" y="2616570"/>
        <a:ext cx="957895" cy="478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BDB60F5-0A11-4F1D-8A8B-A55ECB3757A0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977D1EF-2D31-48D6-A1EA-3A1762B4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0FE91C5-AA12-4E45-B051-49E0B2C28D59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C4B02B6-C911-44A6-A17E-D78BB950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28" indent="-290472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890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645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402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157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0913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669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425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519FE2C-7E56-4B21-86C6-88C91B9325CA}" type="slidenum">
              <a:rPr lang="en-US" sz="1200" b="0">
                <a:solidFill>
                  <a:prstClr val="black"/>
                </a:solidFill>
              </a:rPr>
              <a:pPr/>
              <a:t>1</a:t>
            </a:fld>
            <a:endParaRPr lang="en-US" sz="1200" b="0" dirty="0">
              <a:solidFill>
                <a:prstClr val="black"/>
              </a:solidFill>
            </a:endParaRPr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3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3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59963" y="8821105"/>
            <a:ext cx="3025037" cy="46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17" tIns="46858" rIns="93717" bIns="46858" anchor="b"/>
          <a:lstStyle>
            <a:lvl1pPr defTabSz="9350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50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50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50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50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50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50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50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50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7B72EFB5-F897-48AB-BA20-497F90DACA38}" type="slidenum">
              <a:rPr lang="en-US" sz="110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sz="11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4" y="201612"/>
            <a:ext cx="4600576" cy="344963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247" y="3603793"/>
            <a:ext cx="6382845" cy="51362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717" tIns="46858" rIns="93717" bIns="46858"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B58DB-6255-4608-A328-43E1C3766F9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374650"/>
            <a:ext cx="4268682" cy="3200215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544" y="3803650"/>
            <a:ext cx="6372195" cy="4936890"/>
          </a:xfrm>
        </p:spPr>
        <p:txBody>
          <a:bodyPr/>
          <a:lstStyle/>
          <a:p>
            <a:endParaRPr lang="en-US" altLang="en-US" i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28" indent="-290472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890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645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402" indent="-232378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157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0913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669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425" indent="-232378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09A8700-97A8-4E71-B920-9E34977F2561}" type="slidenum">
              <a:rPr lang="en-US" sz="1200" b="0">
                <a:solidFill>
                  <a:prstClr val="black"/>
                </a:solidFill>
              </a:rPr>
              <a:pPr/>
              <a:t>6</a:t>
            </a:fld>
            <a:endParaRPr lang="en-US" sz="1200" b="0" dirty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29512">
              <a:defRPr/>
            </a:pPr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3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BC11-ABBD-364F-A5C9-E3E7F00E81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CA22C-4FFD-8541-BE0C-851C9C37FE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3005-3766-8842-9F38-EEC5F662B7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8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05BB-21F7-F44E-A143-5AA3B7EEF9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9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B7327-7276-2D43-8442-1995AE5B6E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7206-6FC1-FF4F-B825-0121C9B6F33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8DAAD-EB87-074A-8420-FB52C6AFBD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39DE-6C8F-7846-AF23-0C917328CF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341E6-1BE9-D74E-B0AF-BB631B9776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456D-3422-5A4D-BCED-319C1E03247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2105-B707-DF4F-816C-4037A6D33A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77886"/>
            <a:ext cx="8229600" cy="53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FE542-C548-D743-8512-9387D5ADCA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610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9" name="Picture 1" descr="red_neu_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0" y="198438"/>
            <a:ext cx="435883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lynda.com/Business-Business-Skills-tutorials/How-give-great-feedback/141501/158984-4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yneu.neu.edu/cp/ip/login?sys=cas&amp;url=http://lynda.neu.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northeastern.edu/hrm/resources/for-managers/performance-managemen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1.xml"/><Relationship Id="rId2" Type="http://schemas.microsoft.com/office/2007/relationships/media" Target="../media/media1.wav"/><Relationship Id="rId1" Type="http://schemas.openxmlformats.org/officeDocument/2006/relationships/audio" Target="NULL" TargetMode="Externa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notesSlide" Target="../notesSlides/notesSlide3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frm=1&amp;source=images&amp;cd=&amp;cad=rja&amp;docid=0z8CIQbnp9pxIM&amp;tbnid=MJEdgASdQctpRM:&amp;ved=0CAUQjRw&amp;url=http://insigniaconsulting.com.au/2011/09/11/on-productivity-and-efficiency/&amp;ei=usvWUqeYCPG-sQTwioLgBA&amp;psig=AFQjCNElaHFJBR4I2zjtnAHcnSn_iIsuGw&amp;ust=13898949463020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772400" cy="1447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Performance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362200"/>
            <a:ext cx="6400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Delivering </a:t>
            </a:r>
            <a:r>
              <a:rPr lang="en-US" sz="2400" dirty="0" smtClean="0">
                <a:ea typeface="ＭＳ Ｐゴシック" charset="-128"/>
              </a:rPr>
              <a:t>Performance Feedback</a:t>
            </a:r>
            <a:endParaRPr lang="en-US" sz="20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100" y="3810000"/>
            <a:ext cx="4336100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4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Delivering the Review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14799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Preparing </a:t>
            </a:r>
          </a:p>
          <a:p>
            <a:pPr lvl="1"/>
            <a:r>
              <a:rPr lang="en-US" sz="2000" dirty="0" smtClean="0"/>
              <a:t>Review the appraisal</a:t>
            </a:r>
          </a:p>
          <a:p>
            <a:pPr lvl="1"/>
            <a:r>
              <a:rPr lang="en-US" sz="2000" dirty="0" smtClean="0"/>
              <a:t>Practice your points</a:t>
            </a:r>
          </a:p>
          <a:p>
            <a:pPr lvl="1"/>
            <a:r>
              <a:rPr lang="en-US" sz="2000" dirty="0" smtClean="0"/>
              <a:t>Think about the impact</a:t>
            </a:r>
          </a:p>
          <a:p>
            <a:pPr lvl="1"/>
            <a:r>
              <a:rPr lang="en-US" sz="2000" dirty="0"/>
              <a:t>Remember how you feel during your appraisal </a:t>
            </a:r>
          </a:p>
          <a:p>
            <a:pPr lvl="1"/>
            <a:endParaRPr lang="en-US" sz="20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148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 Practice</a:t>
            </a:r>
          </a:p>
          <a:p>
            <a:pPr lvl="1"/>
            <a:r>
              <a:rPr lang="en-US" sz="2000" dirty="0" smtClean="0"/>
              <a:t>It’s about the employee</a:t>
            </a:r>
          </a:p>
          <a:p>
            <a:pPr lvl="1"/>
            <a:r>
              <a:rPr lang="en-US" sz="2000" dirty="0" smtClean="0"/>
              <a:t>Conversational</a:t>
            </a:r>
          </a:p>
          <a:p>
            <a:pPr lvl="1"/>
            <a:r>
              <a:rPr lang="en-US" sz="2000" dirty="0" smtClean="0"/>
              <a:t>Address the entire year</a:t>
            </a:r>
          </a:p>
          <a:p>
            <a:pPr lvl="1"/>
            <a:r>
              <a:rPr lang="en-US" sz="2000" dirty="0" smtClean="0"/>
              <a:t>No surprises</a:t>
            </a:r>
          </a:p>
          <a:p>
            <a:pPr lvl="1"/>
            <a:r>
              <a:rPr lang="en-US" sz="2000" dirty="0" smtClean="0"/>
              <a:t>Plan for next year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2105-B707-DF4F-816C-4037A6D33A7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C:\Users\ejhughes\AppData\Local\Microsoft\Windows\Temporary Internet Files\Content.IE5\Y6GAGF5F\MC900442092[1].wmf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2971800" cy="11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63246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  <a:hlinkClick r:id="rId4"/>
              </a:rPr>
              <a:t>http://</a:t>
            </a:r>
            <a:r>
              <a:rPr lang="en-US" sz="1200" dirty="0" smtClean="0">
                <a:latin typeface="+mn-lt"/>
                <a:hlinkClick r:id="rId4"/>
              </a:rPr>
              <a:t>www.lynda.com/Business-Business-Skills-tutorials/How-give-great-feedback/141501/158984-4.html</a:t>
            </a:r>
            <a:endParaRPr lang="en-US" sz="1200" dirty="0" smtClean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7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a critical component of performance</a:t>
            </a:r>
          </a:p>
          <a:p>
            <a:r>
              <a:rPr lang="en-US" dirty="0" smtClean="0"/>
              <a:t>Ongoing feedback is the best way to coach others</a:t>
            </a:r>
          </a:p>
          <a:p>
            <a:r>
              <a:rPr lang="en-US" dirty="0" smtClean="0"/>
              <a:t>Focus on desired future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DAAD-EB87-074A-8420-FB52C6AFB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4495800"/>
          </a:xfrm>
        </p:spPr>
        <p:txBody>
          <a:bodyPr/>
          <a:lstStyle/>
          <a:p>
            <a:r>
              <a:rPr lang="en-US" sz="2400" dirty="0"/>
              <a:t>lynda.com – accessed through </a:t>
            </a:r>
            <a:r>
              <a:rPr lang="en-US" sz="2400" dirty="0" err="1">
                <a:hlinkClick r:id="rId3"/>
              </a:rPr>
              <a:t>myNEU</a:t>
            </a:r>
            <a:endParaRPr lang="en-US" sz="2400" dirty="0"/>
          </a:p>
          <a:p>
            <a:pPr lvl="1"/>
            <a:r>
              <a:rPr lang="en-US" sz="2000" dirty="0" smtClean="0"/>
              <a:t>Communication Fundamentals</a:t>
            </a:r>
          </a:p>
          <a:p>
            <a:pPr lvl="2"/>
            <a:r>
              <a:rPr lang="en-US" sz="1800" dirty="0" smtClean="0"/>
              <a:t>Section Four: Managing Common Communication Challenges</a:t>
            </a:r>
          </a:p>
          <a:p>
            <a:pPr lvl="3"/>
            <a:r>
              <a:rPr lang="en-US" sz="1600" dirty="0" smtClean="0"/>
              <a:t>How to give great feedback: </a:t>
            </a:r>
            <a:r>
              <a:rPr lang="en-US" sz="1600" dirty="0"/>
              <a:t>7 minutes</a:t>
            </a:r>
          </a:p>
          <a:p>
            <a:pPr lvl="1"/>
            <a:r>
              <a:rPr lang="en-US" sz="2000" dirty="0" smtClean="0"/>
              <a:t>Coaching and Developing Employees</a:t>
            </a:r>
            <a:endParaRPr lang="en-US" sz="2000" dirty="0"/>
          </a:p>
          <a:p>
            <a:pPr lvl="2"/>
            <a:r>
              <a:rPr lang="en-US" sz="1800" dirty="0"/>
              <a:t>Section Two: </a:t>
            </a:r>
            <a:r>
              <a:rPr lang="en-US" sz="1800" dirty="0" smtClean="0"/>
              <a:t>Building Your Coaching Skills</a:t>
            </a:r>
          </a:p>
          <a:p>
            <a:pPr lvl="3"/>
            <a:r>
              <a:rPr lang="en-US" sz="1600" dirty="0" smtClean="0"/>
              <a:t>Giving Future Focused Feedback : </a:t>
            </a:r>
            <a:r>
              <a:rPr lang="en-US" sz="1600" dirty="0"/>
              <a:t>2 ½ minutes</a:t>
            </a:r>
          </a:p>
          <a:p>
            <a:r>
              <a:rPr lang="en-US" sz="2400" dirty="0" smtClean="0"/>
              <a:t>HRM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For Managers – Performance Mgt</a:t>
            </a:r>
            <a:r>
              <a:rPr lang="en-US" sz="2000" dirty="0" smtClean="0">
                <a:hlinkClick r:id="rId4"/>
              </a:rPr>
              <a:t>.</a:t>
            </a:r>
            <a:endParaRPr lang="en-US" sz="2000" dirty="0" smtClean="0"/>
          </a:p>
          <a:p>
            <a:pPr lvl="2"/>
            <a:r>
              <a:rPr lang="en-US" sz="1600" dirty="0" smtClean="0"/>
              <a:t>Copies </a:t>
            </a:r>
            <a:r>
              <a:rPr lang="en-US" sz="1600" dirty="0"/>
              <a:t>of </a:t>
            </a:r>
            <a:r>
              <a:rPr lang="en-US" sz="1600" dirty="0" smtClean="0"/>
              <a:t>previous presentations</a:t>
            </a:r>
            <a:r>
              <a:rPr lang="en-US" sz="1600" dirty="0"/>
              <a:t>, forms, tips</a:t>
            </a:r>
          </a:p>
          <a:p>
            <a:pPr lvl="1"/>
            <a:r>
              <a:rPr lang="en-US" sz="2000" dirty="0"/>
              <a:t>Discussion &amp; Practice - we’re here to assist you with this!</a:t>
            </a:r>
          </a:p>
          <a:p>
            <a:pPr lvl="2"/>
            <a:r>
              <a:rPr lang="en-US" sz="1600" dirty="0"/>
              <a:t>Reach out to your HRM </a:t>
            </a:r>
            <a:r>
              <a:rPr lang="en-US" sz="1600" dirty="0" smtClean="0"/>
              <a:t>Consultant or Arlene </a:t>
            </a:r>
            <a:r>
              <a:rPr lang="en-US" sz="1600" dirty="0"/>
              <a:t>Walsh or me with </a:t>
            </a:r>
            <a:r>
              <a:rPr lang="en-US" sz="1600" dirty="0" smtClean="0"/>
              <a:t>any questions.  </a:t>
            </a:r>
            <a:endParaRPr lang="en-US" sz="1600" dirty="0"/>
          </a:p>
          <a:p>
            <a:endParaRPr lang="en-US" sz="2400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r>
              <a:rPr lang="en-US" sz="2400" dirty="0" smtClean="0"/>
              <a:t>Importance of Feedback </a:t>
            </a:r>
            <a:endParaRPr lang="en-US" sz="2400" dirty="0"/>
          </a:p>
          <a:p>
            <a:pPr lvl="1"/>
            <a:r>
              <a:rPr lang="en-US" sz="2000" dirty="0" smtClean="0"/>
              <a:t>How To/ When To </a:t>
            </a:r>
          </a:p>
          <a:p>
            <a:pPr lvl="1"/>
            <a:r>
              <a:rPr lang="en-US" sz="2000" dirty="0" smtClean="0"/>
              <a:t>Tips</a:t>
            </a:r>
          </a:p>
          <a:p>
            <a:pPr lvl="1"/>
            <a:endParaRPr lang="en-US" sz="1000" dirty="0"/>
          </a:p>
          <a:p>
            <a:r>
              <a:rPr lang="en-US" sz="2400" dirty="0" smtClean="0"/>
              <a:t>Performance Management Cycle</a:t>
            </a:r>
          </a:p>
          <a:p>
            <a:pPr lvl="1"/>
            <a:r>
              <a:rPr lang="en-US" sz="2000" dirty="0" smtClean="0"/>
              <a:t>Where are we now? </a:t>
            </a:r>
            <a:endParaRPr lang="en-US" sz="2000" dirty="0"/>
          </a:p>
          <a:p>
            <a:pPr lvl="1"/>
            <a:endParaRPr lang="en-US" sz="1000" dirty="0" smtClean="0"/>
          </a:p>
          <a:p>
            <a:pPr lvl="1"/>
            <a:endParaRPr lang="en-US" sz="1000" dirty="0">
              <a:ea typeface="+mn-ea"/>
            </a:endParaRPr>
          </a:p>
          <a:p>
            <a:r>
              <a:rPr lang="en-US" sz="2400" dirty="0" smtClean="0"/>
              <a:t>Writing Feedback &amp; Delivering It</a:t>
            </a:r>
          </a:p>
          <a:p>
            <a:pPr lvl="1"/>
            <a:r>
              <a:rPr lang="en-US" sz="2000" dirty="0" smtClean="0"/>
              <a:t>Documenting Performance</a:t>
            </a:r>
          </a:p>
          <a:p>
            <a:pPr lvl="1"/>
            <a:r>
              <a:rPr lang="en-US" sz="2000" dirty="0" smtClean="0"/>
              <a:t>Delivering the Review</a:t>
            </a:r>
            <a:endParaRPr lang="en-US" sz="2000" dirty="0"/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42E0801-629F-4860-A128-0C3C6F5D743E}" type="slidenum">
              <a:rPr lang="en-US" b="1">
                <a:solidFill>
                  <a:prstClr val="black"/>
                </a:solidFill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b="1" dirty="0">
              <a:solidFill>
                <a:prstClr val="black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38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have some feedback for you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to the statements and answer the following: </a:t>
            </a:r>
          </a:p>
          <a:p>
            <a:pPr lvl="1"/>
            <a:r>
              <a:rPr lang="en-US" dirty="0" smtClean="0"/>
              <a:t>What did it feel like?</a:t>
            </a:r>
          </a:p>
          <a:p>
            <a:pPr lvl="1"/>
            <a:r>
              <a:rPr lang="en-US" dirty="0" smtClean="0"/>
              <a:t>How effective was it? </a:t>
            </a:r>
          </a:p>
          <a:p>
            <a:pPr lvl="1"/>
            <a:r>
              <a:rPr lang="en-US" dirty="0" smtClean="0"/>
              <a:t>How would you have done it?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389308"/>
              </p:ext>
            </p:extLst>
          </p:nvPr>
        </p:nvGraphicFramePr>
        <p:xfrm>
          <a:off x="4800600" y="2286000"/>
          <a:ext cx="3962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555.8164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5800" y="5181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7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CC9D39-1309-465A-953A-3E284F0C0373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Exercise: Providing Real Time Feedback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gray">
          <a:xfrm>
            <a:off x="6973888" y="3671888"/>
            <a:ext cx="159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47650" indent="-247650" algn="ctr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15 </a:t>
            </a:r>
            <a:r>
              <a:rPr lang="en-US" sz="2000" dirty="0">
                <a:solidFill>
                  <a:srgbClr val="000000"/>
                </a:solidFill>
              </a:rPr>
              <a:t>minutes</a:t>
            </a:r>
          </a:p>
        </p:txBody>
      </p:sp>
      <p:pic>
        <p:nvPicPr>
          <p:cNvPr id="11269" name="Picture 3" descr="OS25100 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18313" y="4052888"/>
            <a:ext cx="1960562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/>
          <p:cNvSpPr>
            <a:spLocks noChangeArrowheads="1"/>
          </p:cNvSpPr>
          <p:nvPr/>
        </p:nvSpPr>
        <p:spPr bwMode="gray">
          <a:xfrm>
            <a:off x="6973888" y="3260452"/>
            <a:ext cx="1595437" cy="3847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pAutoFit/>
          </a:bodyPr>
          <a:lstStyle/>
          <a:p>
            <a:pPr marL="247650" indent="-247650" algn="ctr" eaLnBrk="0" hangingPunct="0">
              <a:spcBef>
                <a:spcPct val="4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1900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gray">
          <a:xfrm>
            <a:off x="6973888" y="3657600"/>
            <a:ext cx="1595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gray">
          <a:xfrm>
            <a:off x="371475" y="2304723"/>
            <a:ext cx="594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31"/>
          <p:cNvSpPr>
            <a:spLocks noChangeArrowheads="1"/>
          </p:cNvSpPr>
          <p:nvPr/>
        </p:nvSpPr>
        <p:spPr bwMode="gray">
          <a:xfrm>
            <a:off x="1403614" y="1664415"/>
            <a:ext cx="6163949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 marL="230188" indent="-230188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	To practice providing feedback to a colleague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274" name="Rectangle 35"/>
          <p:cNvSpPr>
            <a:spLocks noChangeArrowheads="1"/>
          </p:cNvSpPr>
          <p:nvPr/>
        </p:nvSpPr>
        <p:spPr bwMode="gray">
          <a:xfrm>
            <a:off x="1634042" y="2393381"/>
            <a:ext cx="5339845" cy="325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>
              <a:defRPr/>
            </a:pPr>
            <a:r>
              <a:rPr lang="en-US" dirty="0" smtClean="0"/>
              <a:t>Within </a:t>
            </a:r>
            <a:r>
              <a:rPr lang="en-US" dirty="0"/>
              <a:t>each group, one volunteer stands facing the others in the group.</a:t>
            </a:r>
          </a:p>
          <a:p>
            <a:pPr>
              <a:defRPr/>
            </a:pPr>
            <a:r>
              <a:rPr lang="en-US" dirty="0"/>
              <a:t>Place an empty container 3 to 5 feet behind the </a:t>
            </a:r>
            <a:r>
              <a:rPr lang="en-US" dirty="0" smtClean="0"/>
              <a:t>volunteer—out of view of the volunteer</a:t>
            </a:r>
            <a:endParaRPr lang="en-US" dirty="0"/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volunteer </a:t>
            </a:r>
            <a:r>
              <a:rPr lang="en-US" dirty="0" smtClean="0"/>
              <a:t>tosses crumpled </a:t>
            </a:r>
            <a:r>
              <a:rPr lang="en-US" dirty="0"/>
              <a:t>balls of paper into the container behind </a:t>
            </a:r>
            <a:r>
              <a:rPr lang="en-US" dirty="0" smtClean="0"/>
              <a:t>him/her </a:t>
            </a:r>
            <a:r>
              <a:rPr lang="en-US" dirty="0"/>
              <a:t>without </a:t>
            </a:r>
            <a:r>
              <a:rPr lang="en-US" dirty="0" smtClean="0"/>
              <a:t>looking, aiming to get 3 in. Group </a:t>
            </a:r>
            <a:r>
              <a:rPr lang="en-US" dirty="0"/>
              <a:t>members </a:t>
            </a:r>
            <a:r>
              <a:rPr lang="en-US" dirty="0" smtClean="0"/>
              <a:t>provide </a:t>
            </a:r>
            <a:r>
              <a:rPr lang="en-US" dirty="0"/>
              <a:t>feedback </a:t>
            </a:r>
            <a:r>
              <a:rPr lang="en-US" dirty="0" smtClean="0"/>
              <a:t>to guide the volunteer.  Repeat </a:t>
            </a:r>
            <a:r>
              <a:rPr lang="en-US" dirty="0"/>
              <a:t>exercise with a new </a:t>
            </a:r>
            <a:r>
              <a:rPr lang="en-US" dirty="0" smtClean="0"/>
              <a:t>volunteer—move </a:t>
            </a:r>
            <a:r>
              <a:rPr lang="en-US" dirty="0"/>
              <a:t>box to a different position for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</a:t>
            </a:r>
            <a:r>
              <a:rPr lang="en-US" dirty="0"/>
              <a:t>volunteer  </a:t>
            </a:r>
          </a:p>
        </p:txBody>
      </p:sp>
      <p:sp>
        <p:nvSpPr>
          <p:cNvPr id="11275" name="AutoShape 7"/>
          <p:cNvSpPr>
            <a:spLocks noChangeArrowheads="1"/>
          </p:cNvSpPr>
          <p:nvPr/>
        </p:nvSpPr>
        <p:spPr bwMode="gray">
          <a:xfrm>
            <a:off x="371475" y="1447800"/>
            <a:ext cx="1479551" cy="788675"/>
          </a:xfrm>
          <a:prstGeom prst="homePlate">
            <a:avLst>
              <a:gd name="adj" fmla="val 390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Purpose</a:t>
            </a:r>
          </a:p>
        </p:txBody>
      </p:sp>
      <p:sp>
        <p:nvSpPr>
          <p:cNvPr id="11276" name="AutoShape 9"/>
          <p:cNvSpPr>
            <a:spLocks noChangeArrowheads="1"/>
          </p:cNvSpPr>
          <p:nvPr/>
        </p:nvSpPr>
        <p:spPr bwMode="gray">
          <a:xfrm>
            <a:off x="371475" y="2393381"/>
            <a:ext cx="1479551" cy="764806"/>
          </a:xfrm>
          <a:prstGeom prst="homePlate">
            <a:avLst>
              <a:gd name="adj" fmla="val 3906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itchFamily="34" charset="0"/>
              </a:rPr>
              <a:t>Overview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28971" y="4890509"/>
            <a:ext cx="3841677" cy="1129291"/>
            <a:chOff x="2343319" y="5138737"/>
            <a:chExt cx="3841677" cy="1129291"/>
          </a:xfrm>
        </p:grpSpPr>
        <p:grpSp>
          <p:nvGrpSpPr>
            <p:cNvPr id="55" name="Group 54"/>
            <p:cNvGrpSpPr/>
            <p:nvPr/>
          </p:nvGrpSpPr>
          <p:grpSpPr>
            <a:xfrm>
              <a:off x="2645852" y="5138737"/>
              <a:ext cx="3379973" cy="1129291"/>
              <a:chOff x="1371600" y="4778375"/>
              <a:chExt cx="4953000" cy="1851025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5334000" y="5562600"/>
                <a:ext cx="1524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371600" y="4778375"/>
                <a:ext cx="4953000" cy="1851025"/>
                <a:chOff x="1371600" y="4778375"/>
                <a:chExt cx="4953000" cy="1851025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3581400" y="52578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3657600" y="5562600"/>
                  <a:ext cx="1524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5257800" y="52578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5486400" y="53340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5562600" y="5638800"/>
                  <a:ext cx="1524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5791200" y="52578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867400" y="5562600"/>
                  <a:ext cx="1524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6019800" y="53340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6096000" y="5638800"/>
                  <a:ext cx="152400" cy="533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810000" y="5562600"/>
                  <a:ext cx="228600" cy="76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740025" y="5329238"/>
                  <a:ext cx="153988" cy="152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1371600" y="6324600"/>
                  <a:ext cx="153988" cy="152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057400" y="6477000"/>
                  <a:ext cx="153988" cy="152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914650" y="4778375"/>
                  <a:ext cx="1123950" cy="720725"/>
                </a:xfrm>
                <a:custGeom>
                  <a:avLst/>
                  <a:gdLst>
                    <a:gd name="connsiteX0" fmla="*/ 1194816 w 1194816"/>
                    <a:gd name="connsiteY0" fmla="*/ 720698 h 720698"/>
                    <a:gd name="connsiteX1" fmla="*/ 780288 w 1194816"/>
                    <a:gd name="connsiteY1" fmla="*/ 1370 h 720698"/>
                    <a:gd name="connsiteX2" fmla="*/ 0 w 1194816"/>
                    <a:gd name="connsiteY2" fmla="*/ 525626 h 720698"/>
                    <a:gd name="connsiteX3" fmla="*/ 0 w 1194816"/>
                    <a:gd name="connsiteY3" fmla="*/ 525626 h 720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4816" h="720698">
                      <a:moveTo>
                        <a:pt x="1194816" y="720698"/>
                      </a:moveTo>
                      <a:cubicBezTo>
                        <a:pt x="1087120" y="377290"/>
                        <a:pt x="979424" y="33882"/>
                        <a:pt x="780288" y="1370"/>
                      </a:cubicBezTo>
                      <a:cubicBezTo>
                        <a:pt x="581152" y="-31142"/>
                        <a:pt x="0" y="525626"/>
                        <a:pt x="0" y="525626"/>
                      </a:cubicBezTo>
                      <a:lnTo>
                        <a:pt x="0" y="525626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1760758" y="6463141"/>
                  <a:ext cx="153988" cy="152401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903411" y="5894916"/>
                  <a:ext cx="153988" cy="152401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3166798" y="6180666"/>
                  <a:ext cx="153987" cy="152401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330186" y="5761567"/>
                  <a:ext cx="628650" cy="4191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501247" y="6180667"/>
                  <a:ext cx="153988" cy="152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187047" y="6333067"/>
                  <a:ext cx="153988" cy="1524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3323750" y="6392617"/>
                  <a:ext cx="153987" cy="152401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 bwMode="auto">
            <a:xfrm>
              <a:off x="2555755" y="5989095"/>
              <a:ext cx="3629241" cy="516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2343319" y="5989095"/>
              <a:ext cx="3629241" cy="516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30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229600" cy="4038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dirty="0"/>
              <a:t>Feedback is the </a:t>
            </a:r>
            <a:r>
              <a:rPr lang="en-US" altLang="en-US" dirty="0" smtClean="0"/>
              <a:t>purposeful sharing </a:t>
            </a:r>
            <a:r>
              <a:rPr lang="en-US" altLang="en-US" dirty="0"/>
              <a:t>of observations about job performance or work-related </a:t>
            </a:r>
            <a:r>
              <a:rPr lang="en-US" altLang="en-US" dirty="0" smtClean="0"/>
              <a:t>behaviors to continue good results or facilitate change or improvement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8206"/>
            <a:ext cx="7924799" cy="360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8322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8"/>
          <p:cNvSpPr>
            <a:spLocks noChangeAspect="1" noChangeArrowheads="1" noTextEdit="1"/>
          </p:cNvSpPr>
          <p:nvPr/>
        </p:nvSpPr>
        <p:spPr bwMode="auto">
          <a:xfrm>
            <a:off x="2668588" y="1412875"/>
            <a:ext cx="4113212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4" name="Freeform 40"/>
          <p:cNvSpPr>
            <a:spLocks/>
          </p:cNvSpPr>
          <p:nvPr/>
        </p:nvSpPr>
        <p:spPr bwMode="auto">
          <a:xfrm>
            <a:off x="3148013" y="1412875"/>
            <a:ext cx="3600450" cy="1763713"/>
          </a:xfrm>
          <a:custGeom>
            <a:avLst/>
            <a:gdLst>
              <a:gd name="T0" fmla="*/ 0 w 2268"/>
              <a:gd name="T1" fmla="*/ 479 h 1111"/>
              <a:gd name="T2" fmla="*/ 62 w 2268"/>
              <a:gd name="T3" fmla="*/ 396 h 1111"/>
              <a:gd name="T4" fmla="*/ 145 w 2268"/>
              <a:gd name="T5" fmla="*/ 316 h 1111"/>
              <a:gd name="T6" fmla="*/ 245 w 2268"/>
              <a:gd name="T7" fmla="*/ 241 h 1111"/>
              <a:gd name="T8" fmla="*/ 360 w 2268"/>
              <a:gd name="T9" fmla="*/ 170 h 1111"/>
              <a:gd name="T10" fmla="*/ 488 w 2268"/>
              <a:gd name="T11" fmla="*/ 110 h 1111"/>
              <a:gd name="T12" fmla="*/ 628 w 2268"/>
              <a:gd name="T13" fmla="*/ 62 h 1111"/>
              <a:gd name="T14" fmla="*/ 775 w 2268"/>
              <a:gd name="T15" fmla="*/ 25 h 1111"/>
              <a:gd name="T16" fmla="*/ 928 w 2268"/>
              <a:gd name="T17" fmla="*/ 5 h 1111"/>
              <a:gd name="T18" fmla="*/ 1086 w 2268"/>
              <a:gd name="T19" fmla="*/ 2 h 1111"/>
              <a:gd name="T20" fmla="*/ 1247 w 2268"/>
              <a:gd name="T21" fmla="*/ 18 h 1111"/>
              <a:gd name="T22" fmla="*/ 1327 w 2268"/>
              <a:gd name="T23" fmla="*/ 34 h 1111"/>
              <a:gd name="T24" fmla="*/ 1407 w 2268"/>
              <a:gd name="T25" fmla="*/ 57 h 1111"/>
              <a:gd name="T26" fmla="*/ 1487 w 2268"/>
              <a:gd name="T27" fmla="*/ 85 h 1111"/>
              <a:gd name="T28" fmla="*/ 1565 w 2268"/>
              <a:gd name="T29" fmla="*/ 121 h 1111"/>
              <a:gd name="T30" fmla="*/ 1643 w 2268"/>
              <a:gd name="T31" fmla="*/ 163 h 1111"/>
              <a:gd name="T32" fmla="*/ 1718 w 2268"/>
              <a:gd name="T33" fmla="*/ 211 h 1111"/>
              <a:gd name="T34" fmla="*/ 1792 w 2268"/>
              <a:gd name="T35" fmla="*/ 266 h 1111"/>
              <a:gd name="T36" fmla="*/ 1865 w 2268"/>
              <a:gd name="T37" fmla="*/ 328 h 1111"/>
              <a:gd name="T38" fmla="*/ 1936 w 2268"/>
              <a:gd name="T39" fmla="*/ 399 h 1111"/>
              <a:gd name="T40" fmla="*/ 2003 w 2268"/>
              <a:gd name="T41" fmla="*/ 476 h 1111"/>
              <a:gd name="T42" fmla="*/ 2069 w 2268"/>
              <a:gd name="T43" fmla="*/ 564 h 1111"/>
              <a:gd name="T44" fmla="*/ 2131 w 2268"/>
              <a:gd name="T45" fmla="*/ 657 h 1111"/>
              <a:gd name="T46" fmla="*/ 1970 w 2268"/>
              <a:gd name="T47" fmla="*/ 1106 h 1111"/>
              <a:gd name="T48" fmla="*/ 1421 w 2268"/>
              <a:gd name="T49" fmla="*/ 1065 h 1111"/>
              <a:gd name="T50" fmla="*/ 1402 w 2268"/>
              <a:gd name="T51" fmla="*/ 1033 h 1111"/>
              <a:gd name="T52" fmla="*/ 1347 w 2268"/>
              <a:gd name="T53" fmla="*/ 967 h 1111"/>
              <a:gd name="T54" fmla="*/ 1274 w 2268"/>
              <a:gd name="T55" fmla="*/ 905 h 1111"/>
              <a:gd name="T56" fmla="*/ 1185 w 2268"/>
              <a:gd name="T57" fmla="*/ 857 h 1111"/>
              <a:gd name="T58" fmla="*/ 1111 w 2268"/>
              <a:gd name="T59" fmla="*/ 829 h 1111"/>
              <a:gd name="T60" fmla="*/ 1059 w 2268"/>
              <a:gd name="T61" fmla="*/ 818 h 1111"/>
              <a:gd name="T62" fmla="*/ 1004 w 2268"/>
              <a:gd name="T63" fmla="*/ 813 h 1111"/>
              <a:gd name="T64" fmla="*/ 949 w 2268"/>
              <a:gd name="T65" fmla="*/ 816 h 1111"/>
              <a:gd name="T66" fmla="*/ 894 w 2268"/>
              <a:gd name="T67" fmla="*/ 825 h 1111"/>
              <a:gd name="T68" fmla="*/ 839 w 2268"/>
              <a:gd name="T69" fmla="*/ 843 h 1111"/>
              <a:gd name="T70" fmla="*/ 784 w 2268"/>
              <a:gd name="T71" fmla="*/ 868 h 1111"/>
              <a:gd name="T72" fmla="*/ 729 w 2268"/>
              <a:gd name="T73" fmla="*/ 905 h 1111"/>
              <a:gd name="T74" fmla="*/ 459 w 2268"/>
              <a:gd name="T75" fmla="*/ 483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68" h="1111">
                <a:moveTo>
                  <a:pt x="0" y="479"/>
                </a:moveTo>
                <a:lnTo>
                  <a:pt x="0" y="479"/>
                </a:lnTo>
                <a:lnTo>
                  <a:pt x="30" y="438"/>
                </a:lnTo>
                <a:lnTo>
                  <a:pt x="62" y="396"/>
                </a:lnTo>
                <a:lnTo>
                  <a:pt x="101" y="355"/>
                </a:lnTo>
                <a:lnTo>
                  <a:pt x="145" y="316"/>
                </a:lnTo>
                <a:lnTo>
                  <a:pt x="193" y="277"/>
                </a:lnTo>
                <a:lnTo>
                  <a:pt x="245" y="241"/>
                </a:lnTo>
                <a:lnTo>
                  <a:pt x="300" y="204"/>
                </a:lnTo>
                <a:lnTo>
                  <a:pt x="360" y="170"/>
                </a:lnTo>
                <a:lnTo>
                  <a:pt x="422" y="140"/>
                </a:lnTo>
                <a:lnTo>
                  <a:pt x="488" y="110"/>
                </a:lnTo>
                <a:lnTo>
                  <a:pt x="557" y="85"/>
                </a:lnTo>
                <a:lnTo>
                  <a:pt x="628" y="62"/>
                </a:lnTo>
                <a:lnTo>
                  <a:pt x="699" y="41"/>
                </a:lnTo>
                <a:lnTo>
                  <a:pt x="775" y="25"/>
                </a:lnTo>
                <a:lnTo>
                  <a:pt x="850" y="14"/>
                </a:lnTo>
                <a:lnTo>
                  <a:pt x="928" y="5"/>
                </a:lnTo>
                <a:lnTo>
                  <a:pt x="1006" y="0"/>
                </a:lnTo>
                <a:lnTo>
                  <a:pt x="1086" y="2"/>
                </a:lnTo>
                <a:lnTo>
                  <a:pt x="1166" y="7"/>
                </a:lnTo>
                <a:lnTo>
                  <a:pt x="1247" y="18"/>
                </a:lnTo>
                <a:lnTo>
                  <a:pt x="1288" y="25"/>
                </a:lnTo>
                <a:lnTo>
                  <a:pt x="1327" y="34"/>
                </a:lnTo>
                <a:lnTo>
                  <a:pt x="1366" y="46"/>
                </a:lnTo>
                <a:lnTo>
                  <a:pt x="1407" y="57"/>
                </a:lnTo>
                <a:lnTo>
                  <a:pt x="1446" y="71"/>
                </a:lnTo>
                <a:lnTo>
                  <a:pt x="1487" y="85"/>
                </a:lnTo>
                <a:lnTo>
                  <a:pt x="1526" y="103"/>
                </a:lnTo>
                <a:lnTo>
                  <a:pt x="1565" y="121"/>
                </a:lnTo>
                <a:lnTo>
                  <a:pt x="1604" y="140"/>
                </a:lnTo>
                <a:lnTo>
                  <a:pt x="1643" y="163"/>
                </a:lnTo>
                <a:lnTo>
                  <a:pt x="1680" y="186"/>
                </a:lnTo>
                <a:lnTo>
                  <a:pt x="1718" y="211"/>
                </a:lnTo>
                <a:lnTo>
                  <a:pt x="1755" y="236"/>
                </a:lnTo>
                <a:lnTo>
                  <a:pt x="1792" y="266"/>
                </a:lnTo>
                <a:lnTo>
                  <a:pt x="1828" y="296"/>
                </a:lnTo>
                <a:lnTo>
                  <a:pt x="1865" y="328"/>
                </a:lnTo>
                <a:lnTo>
                  <a:pt x="1902" y="362"/>
                </a:lnTo>
                <a:lnTo>
                  <a:pt x="1936" y="399"/>
                </a:lnTo>
                <a:lnTo>
                  <a:pt x="1970" y="435"/>
                </a:lnTo>
                <a:lnTo>
                  <a:pt x="2003" y="476"/>
                </a:lnTo>
                <a:lnTo>
                  <a:pt x="2037" y="518"/>
                </a:lnTo>
                <a:lnTo>
                  <a:pt x="2069" y="564"/>
                </a:lnTo>
                <a:lnTo>
                  <a:pt x="2101" y="609"/>
                </a:lnTo>
                <a:lnTo>
                  <a:pt x="2131" y="657"/>
                </a:lnTo>
                <a:lnTo>
                  <a:pt x="2268" y="566"/>
                </a:lnTo>
                <a:lnTo>
                  <a:pt x="1970" y="1106"/>
                </a:lnTo>
                <a:lnTo>
                  <a:pt x="1334" y="1111"/>
                </a:lnTo>
                <a:lnTo>
                  <a:pt x="1421" y="1065"/>
                </a:lnTo>
                <a:lnTo>
                  <a:pt x="1421" y="1065"/>
                </a:lnTo>
                <a:lnTo>
                  <a:pt x="1402" y="1033"/>
                </a:lnTo>
                <a:lnTo>
                  <a:pt x="1377" y="999"/>
                </a:lnTo>
                <a:lnTo>
                  <a:pt x="1347" y="967"/>
                </a:lnTo>
                <a:lnTo>
                  <a:pt x="1313" y="935"/>
                </a:lnTo>
                <a:lnTo>
                  <a:pt x="1274" y="905"/>
                </a:lnTo>
                <a:lnTo>
                  <a:pt x="1233" y="880"/>
                </a:lnTo>
                <a:lnTo>
                  <a:pt x="1185" y="857"/>
                </a:lnTo>
                <a:lnTo>
                  <a:pt x="1137" y="836"/>
                </a:lnTo>
                <a:lnTo>
                  <a:pt x="1111" y="829"/>
                </a:lnTo>
                <a:lnTo>
                  <a:pt x="1086" y="822"/>
                </a:lnTo>
                <a:lnTo>
                  <a:pt x="1059" y="818"/>
                </a:lnTo>
                <a:lnTo>
                  <a:pt x="1031" y="816"/>
                </a:lnTo>
                <a:lnTo>
                  <a:pt x="1004" y="813"/>
                </a:lnTo>
                <a:lnTo>
                  <a:pt x="979" y="813"/>
                </a:lnTo>
                <a:lnTo>
                  <a:pt x="949" y="816"/>
                </a:lnTo>
                <a:lnTo>
                  <a:pt x="921" y="818"/>
                </a:lnTo>
                <a:lnTo>
                  <a:pt x="894" y="825"/>
                </a:lnTo>
                <a:lnTo>
                  <a:pt x="866" y="832"/>
                </a:lnTo>
                <a:lnTo>
                  <a:pt x="839" y="843"/>
                </a:lnTo>
                <a:lnTo>
                  <a:pt x="811" y="854"/>
                </a:lnTo>
                <a:lnTo>
                  <a:pt x="784" y="868"/>
                </a:lnTo>
                <a:lnTo>
                  <a:pt x="756" y="887"/>
                </a:lnTo>
                <a:lnTo>
                  <a:pt x="729" y="905"/>
                </a:lnTo>
                <a:lnTo>
                  <a:pt x="701" y="928"/>
                </a:lnTo>
                <a:lnTo>
                  <a:pt x="459" y="483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5" name="Freeform 41"/>
          <p:cNvSpPr>
            <a:spLocks/>
          </p:cNvSpPr>
          <p:nvPr/>
        </p:nvSpPr>
        <p:spPr bwMode="auto">
          <a:xfrm>
            <a:off x="3148013" y="1412875"/>
            <a:ext cx="3600450" cy="1763713"/>
          </a:xfrm>
          <a:custGeom>
            <a:avLst/>
            <a:gdLst>
              <a:gd name="T0" fmla="*/ 0 w 2268"/>
              <a:gd name="T1" fmla="*/ 479 h 1111"/>
              <a:gd name="T2" fmla="*/ 62 w 2268"/>
              <a:gd name="T3" fmla="*/ 396 h 1111"/>
              <a:gd name="T4" fmla="*/ 145 w 2268"/>
              <a:gd name="T5" fmla="*/ 316 h 1111"/>
              <a:gd name="T6" fmla="*/ 245 w 2268"/>
              <a:gd name="T7" fmla="*/ 241 h 1111"/>
              <a:gd name="T8" fmla="*/ 360 w 2268"/>
              <a:gd name="T9" fmla="*/ 170 h 1111"/>
              <a:gd name="T10" fmla="*/ 488 w 2268"/>
              <a:gd name="T11" fmla="*/ 110 h 1111"/>
              <a:gd name="T12" fmla="*/ 628 w 2268"/>
              <a:gd name="T13" fmla="*/ 62 h 1111"/>
              <a:gd name="T14" fmla="*/ 775 w 2268"/>
              <a:gd name="T15" fmla="*/ 25 h 1111"/>
              <a:gd name="T16" fmla="*/ 928 w 2268"/>
              <a:gd name="T17" fmla="*/ 5 h 1111"/>
              <a:gd name="T18" fmla="*/ 1086 w 2268"/>
              <a:gd name="T19" fmla="*/ 2 h 1111"/>
              <a:gd name="T20" fmla="*/ 1247 w 2268"/>
              <a:gd name="T21" fmla="*/ 18 h 1111"/>
              <a:gd name="T22" fmla="*/ 1327 w 2268"/>
              <a:gd name="T23" fmla="*/ 34 h 1111"/>
              <a:gd name="T24" fmla="*/ 1407 w 2268"/>
              <a:gd name="T25" fmla="*/ 57 h 1111"/>
              <a:gd name="T26" fmla="*/ 1487 w 2268"/>
              <a:gd name="T27" fmla="*/ 85 h 1111"/>
              <a:gd name="T28" fmla="*/ 1565 w 2268"/>
              <a:gd name="T29" fmla="*/ 121 h 1111"/>
              <a:gd name="T30" fmla="*/ 1643 w 2268"/>
              <a:gd name="T31" fmla="*/ 163 h 1111"/>
              <a:gd name="T32" fmla="*/ 1718 w 2268"/>
              <a:gd name="T33" fmla="*/ 211 h 1111"/>
              <a:gd name="T34" fmla="*/ 1792 w 2268"/>
              <a:gd name="T35" fmla="*/ 266 h 1111"/>
              <a:gd name="T36" fmla="*/ 1865 w 2268"/>
              <a:gd name="T37" fmla="*/ 328 h 1111"/>
              <a:gd name="T38" fmla="*/ 1936 w 2268"/>
              <a:gd name="T39" fmla="*/ 399 h 1111"/>
              <a:gd name="T40" fmla="*/ 2003 w 2268"/>
              <a:gd name="T41" fmla="*/ 476 h 1111"/>
              <a:gd name="T42" fmla="*/ 2069 w 2268"/>
              <a:gd name="T43" fmla="*/ 564 h 1111"/>
              <a:gd name="T44" fmla="*/ 2131 w 2268"/>
              <a:gd name="T45" fmla="*/ 657 h 1111"/>
              <a:gd name="T46" fmla="*/ 1970 w 2268"/>
              <a:gd name="T47" fmla="*/ 1106 h 1111"/>
              <a:gd name="T48" fmla="*/ 1421 w 2268"/>
              <a:gd name="T49" fmla="*/ 1065 h 1111"/>
              <a:gd name="T50" fmla="*/ 1402 w 2268"/>
              <a:gd name="T51" fmla="*/ 1033 h 1111"/>
              <a:gd name="T52" fmla="*/ 1347 w 2268"/>
              <a:gd name="T53" fmla="*/ 967 h 1111"/>
              <a:gd name="T54" fmla="*/ 1274 w 2268"/>
              <a:gd name="T55" fmla="*/ 905 h 1111"/>
              <a:gd name="T56" fmla="*/ 1185 w 2268"/>
              <a:gd name="T57" fmla="*/ 857 h 1111"/>
              <a:gd name="T58" fmla="*/ 1111 w 2268"/>
              <a:gd name="T59" fmla="*/ 829 h 1111"/>
              <a:gd name="T60" fmla="*/ 1059 w 2268"/>
              <a:gd name="T61" fmla="*/ 818 h 1111"/>
              <a:gd name="T62" fmla="*/ 1004 w 2268"/>
              <a:gd name="T63" fmla="*/ 813 h 1111"/>
              <a:gd name="T64" fmla="*/ 949 w 2268"/>
              <a:gd name="T65" fmla="*/ 816 h 1111"/>
              <a:gd name="T66" fmla="*/ 894 w 2268"/>
              <a:gd name="T67" fmla="*/ 825 h 1111"/>
              <a:gd name="T68" fmla="*/ 839 w 2268"/>
              <a:gd name="T69" fmla="*/ 843 h 1111"/>
              <a:gd name="T70" fmla="*/ 784 w 2268"/>
              <a:gd name="T71" fmla="*/ 868 h 1111"/>
              <a:gd name="T72" fmla="*/ 729 w 2268"/>
              <a:gd name="T73" fmla="*/ 905 h 1111"/>
              <a:gd name="T74" fmla="*/ 459 w 2268"/>
              <a:gd name="T75" fmla="*/ 483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68" h="1111">
                <a:moveTo>
                  <a:pt x="0" y="479"/>
                </a:moveTo>
                <a:lnTo>
                  <a:pt x="0" y="479"/>
                </a:lnTo>
                <a:lnTo>
                  <a:pt x="30" y="438"/>
                </a:lnTo>
                <a:lnTo>
                  <a:pt x="62" y="396"/>
                </a:lnTo>
                <a:lnTo>
                  <a:pt x="101" y="355"/>
                </a:lnTo>
                <a:lnTo>
                  <a:pt x="145" y="316"/>
                </a:lnTo>
                <a:lnTo>
                  <a:pt x="193" y="277"/>
                </a:lnTo>
                <a:lnTo>
                  <a:pt x="245" y="241"/>
                </a:lnTo>
                <a:lnTo>
                  <a:pt x="300" y="204"/>
                </a:lnTo>
                <a:lnTo>
                  <a:pt x="360" y="170"/>
                </a:lnTo>
                <a:lnTo>
                  <a:pt x="422" y="140"/>
                </a:lnTo>
                <a:lnTo>
                  <a:pt x="488" y="110"/>
                </a:lnTo>
                <a:lnTo>
                  <a:pt x="557" y="85"/>
                </a:lnTo>
                <a:lnTo>
                  <a:pt x="628" y="62"/>
                </a:lnTo>
                <a:lnTo>
                  <a:pt x="699" y="41"/>
                </a:lnTo>
                <a:lnTo>
                  <a:pt x="775" y="25"/>
                </a:lnTo>
                <a:lnTo>
                  <a:pt x="850" y="14"/>
                </a:lnTo>
                <a:lnTo>
                  <a:pt x="928" y="5"/>
                </a:lnTo>
                <a:lnTo>
                  <a:pt x="1006" y="0"/>
                </a:lnTo>
                <a:lnTo>
                  <a:pt x="1086" y="2"/>
                </a:lnTo>
                <a:lnTo>
                  <a:pt x="1166" y="7"/>
                </a:lnTo>
                <a:lnTo>
                  <a:pt x="1247" y="18"/>
                </a:lnTo>
                <a:lnTo>
                  <a:pt x="1288" y="25"/>
                </a:lnTo>
                <a:lnTo>
                  <a:pt x="1327" y="34"/>
                </a:lnTo>
                <a:lnTo>
                  <a:pt x="1366" y="46"/>
                </a:lnTo>
                <a:lnTo>
                  <a:pt x="1407" y="57"/>
                </a:lnTo>
                <a:lnTo>
                  <a:pt x="1446" y="71"/>
                </a:lnTo>
                <a:lnTo>
                  <a:pt x="1487" y="85"/>
                </a:lnTo>
                <a:lnTo>
                  <a:pt x="1526" y="103"/>
                </a:lnTo>
                <a:lnTo>
                  <a:pt x="1565" y="121"/>
                </a:lnTo>
                <a:lnTo>
                  <a:pt x="1604" y="140"/>
                </a:lnTo>
                <a:lnTo>
                  <a:pt x="1643" y="163"/>
                </a:lnTo>
                <a:lnTo>
                  <a:pt x="1680" y="186"/>
                </a:lnTo>
                <a:lnTo>
                  <a:pt x="1718" y="211"/>
                </a:lnTo>
                <a:lnTo>
                  <a:pt x="1755" y="236"/>
                </a:lnTo>
                <a:lnTo>
                  <a:pt x="1792" y="266"/>
                </a:lnTo>
                <a:lnTo>
                  <a:pt x="1828" y="296"/>
                </a:lnTo>
                <a:lnTo>
                  <a:pt x="1865" y="328"/>
                </a:lnTo>
                <a:lnTo>
                  <a:pt x="1902" y="362"/>
                </a:lnTo>
                <a:lnTo>
                  <a:pt x="1936" y="399"/>
                </a:lnTo>
                <a:lnTo>
                  <a:pt x="1970" y="435"/>
                </a:lnTo>
                <a:lnTo>
                  <a:pt x="2003" y="476"/>
                </a:lnTo>
                <a:lnTo>
                  <a:pt x="2037" y="518"/>
                </a:lnTo>
                <a:lnTo>
                  <a:pt x="2069" y="564"/>
                </a:lnTo>
                <a:lnTo>
                  <a:pt x="2101" y="609"/>
                </a:lnTo>
                <a:lnTo>
                  <a:pt x="2131" y="657"/>
                </a:lnTo>
                <a:lnTo>
                  <a:pt x="2268" y="566"/>
                </a:lnTo>
                <a:lnTo>
                  <a:pt x="1970" y="1106"/>
                </a:lnTo>
                <a:lnTo>
                  <a:pt x="1334" y="1111"/>
                </a:lnTo>
                <a:lnTo>
                  <a:pt x="1421" y="1065"/>
                </a:lnTo>
                <a:lnTo>
                  <a:pt x="1421" y="1065"/>
                </a:lnTo>
                <a:lnTo>
                  <a:pt x="1402" y="1033"/>
                </a:lnTo>
                <a:lnTo>
                  <a:pt x="1377" y="999"/>
                </a:lnTo>
                <a:lnTo>
                  <a:pt x="1347" y="967"/>
                </a:lnTo>
                <a:lnTo>
                  <a:pt x="1313" y="935"/>
                </a:lnTo>
                <a:lnTo>
                  <a:pt x="1274" y="905"/>
                </a:lnTo>
                <a:lnTo>
                  <a:pt x="1233" y="880"/>
                </a:lnTo>
                <a:lnTo>
                  <a:pt x="1185" y="857"/>
                </a:lnTo>
                <a:lnTo>
                  <a:pt x="1137" y="836"/>
                </a:lnTo>
                <a:lnTo>
                  <a:pt x="1111" y="829"/>
                </a:lnTo>
                <a:lnTo>
                  <a:pt x="1086" y="822"/>
                </a:lnTo>
                <a:lnTo>
                  <a:pt x="1059" y="818"/>
                </a:lnTo>
                <a:lnTo>
                  <a:pt x="1031" y="816"/>
                </a:lnTo>
                <a:lnTo>
                  <a:pt x="1004" y="813"/>
                </a:lnTo>
                <a:lnTo>
                  <a:pt x="979" y="813"/>
                </a:lnTo>
                <a:lnTo>
                  <a:pt x="949" y="816"/>
                </a:lnTo>
                <a:lnTo>
                  <a:pt x="921" y="818"/>
                </a:lnTo>
                <a:lnTo>
                  <a:pt x="894" y="825"/>
                </a:lnTo>
                <a:lnTo>
                  <a:pt x="866" y="832"/>
                </a:lnTo>
                <a:lnTo>
                  <a:pt x="839" y="843"/>
                </a:lnTo>
                <a:lnTo>
                  <a:pt x="811" y="854"/>
                </a:lnTo>
                <a:lnTo>
                  <a:pt x="784" y="868"/>
                </a:lnTo>
                <a:lnTo>
                  <a:pt x="756" y="887"/>
                </a:lnTo>
                <a:lnTo>
                  <a:pt x="729" y="905"/>
                </a:lnTo>
                <a:lnTo>
                  <a:pt x="701" y="928"/>
                </a:lnTo>
                <a:lnTo>
                  <a:pt x="459" y="483"/>
                </a:lnTo>
                <a:lnTo>
                  <a:pt x="0" y="47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6" name="Freeform 42"/>
          <p:cNvSpPr>
            <a:spLocks/>
          </p:cNvSpPr>
          <p:nvPr/>
        </p:nvSpPr>
        <p:spPr bwMode="auto">
          <a:xfrm>
            <a:off x="4240213" y="2740025"/>
            <a:ext cx="2552700" cy="3062288"/>
          </a:xfrm>
          <a:custGeom>
            <a:avLst/>
            <a:gdLst>
              <a:gd name="T0" fmla="*/ 1518 w 1608"/>
              <a:gd name="T1" fmla="*/ 0 h 1929"/>
              <a:gd name="T2" fmla="*/ 1557 w 1608"/>
              <a:gd name="T3" fmla="*/ 94 h 1929"/>
              <a:gd name="T4" fmla="*/ 1587 w 1608"/>
              <a:gd name="T5" fmla="*/ 206 h 1929"/>
              <a:gd name="T6" fmla="*/ 1605 w 1608"/>
              <a:gd name="T7" fmla="*/ 330 h 1929"/>
              <a:gd name="T8" fmla="*/ 1608 w 1608"/>
              <a:gd name="T9" fmla="*/ 465 h 1929"/>
              <a:gd name="T10" fmla="*/ 1596 w 1608"/>
              <a:gd name="T11" fmla="*/ 605 h 1929"/>
              <a:gd name="T12" fmla="*/ 1571 w 1608"/>
              <a:gd name="T13" fmla="*/ 752 h 1929"/>
              <a:gd name="T14" fmla="*/ 1530 w 1608"/>
              <a:gd name="T15" fmla="*/ 896 h 1929"/>
              <a:gd name="T16" fmla="*/ 1473 w 1608"/>
              <a:gd name="T17" fmla="*/ 1040 h 1929"/>
              <a:gd name="T18" fmla="*/ 1397 w 1608"/>
              <a:gd name="T19" fmla="*/ 1180 h 1929"/>
              <a:gd name="T20" fmla="*/ 1303 w 1608"/>
              <a:gd name="T21" fmla="*/ 1310 h 1929"/>
              <a:gd name="T22" fmla="*/ 1248 w 1608"/>
              <a:gd name="T23" fmla="*/ 1372 h 1929"/>
              <a:gd name="T24" fmla="*/ 1191 w 1608"/>
              <a:gd name="T25" fmla="*/ 1430 h 1929"/>
              <a:gd name="T26" fmla="*/ 1127 w 1608"/>
              <a:gd name="T27" fmla="*/ 1485 h 1929"/>
              <a:gd name="T28" fmla="*/ 1058 w 1608"/>
              <a:gd name="T29" fmla="*/ 1537 h 1929"/>
              <a:gd name="T30" fmla="*/ 982 w 1608"/>
              <a:gd name="T31" fmla="*/ 1583 h 1929"/>
              <a:gd name="T32" fmla="*/ 904 w 1608"/>
              <a:gd name="T33" fmla="*/ 1627 h 1929"/>
              <a:gd name="T34" fmla="*/ 820 w 1608"/>
              <a:gd name="T35" fmla="*/ 1663 h 1929"/>
              <a:gd name="T36" fmla="*/ 728 w 1608"/>
              <a:gd name="T37" fmla="*/ 1695 h 1929"/>
              <a:gd name="T38" fmla="*/ 632 w 1608"/>
              <a:gd name="T39" fmla="*/ 1723 h 1929"/>
              <a:gd name="T40" fmla="*/ 531 w 1608"/>
              <a:gd name="T41" fmla="*/ 1743 h 1929"/>
              <a:gd name="T42" fmla="*/ 423 w 1608"/>
              <a:gd name="T43" fmla="*/ 1757 h 1929"/>
              <a:gd name="T44" fmla="*/ 311 w 1608"/>
              <a:gd name="T45" fmla="*/ 1764 h 1929"/>
              <a:gd name="T46" fmla="*/ 0 w 1608"/>
              <a:gd name="T47" fmla="*/ 1402 h 1929"/>
              <a:gd name="T48" fmla="*/ 307 w 1608"/>
              <a:gd name="T49" fmla="*/ 946 h 1929"/>
              <a:gd name="T50" fmla="*/ 343 w 1608"/>
              <a:gd name="T51" fmla="*/ 946 h 1929"/>
              <a:gd name="T52" fmla="*/ 428 w 1608"/>
              <a:gd name="T53" fmla="*/ 930 h 1929"/>
              <a:gd name="T54" fmla="*/ 517 w 1608"/>
              <a:gd name="T55" fmla="*/ 898 h 1929"/>
              <a:gd name="T56" fmla="*/ 604 w 1608"/>
              <a:gd name="T57" fmla="*/ 845 h 1929"/>
              <a:gd name="T58" fmla="*/ 664 w 1608"/>
              <a:gd name="T59" fmla="*/ 793 h 1929"/>
              <a:gd name="T60" fmla="*/ 701 w 1608"/>
              <a:gd name="T61" fmla="*/ 754 h 1929"/>
              <a:gd name="T62" fmla="*/ 730 w 1608"/>
              <a:gd name="T63" fmla="*/ 708 h 1929"/>
              <a:gd name="T64" fmla="*/ 756 w 1608"/>
              <a:gd name="T65" fmla="*/ 660 h 1929"/>
              <a:gd name="T66" fmla="*/ 776 w 1608"/>
              <a:gd name="T67" fmla="*/ 607 h 1929"/>
              <a:gd name="T68" fmla="*/ 788 w 1608"/>
              <a:gd name="T69" fmla="*/ 550 h 1929"/>
              <a:gd name="T70" fmla="*/ 792 w 1608"/>
              <a:gd name="T71" fmla="*/ 488 h 1929"/>
              <a:gd name="T72" fmla="*/ 788 w 1608"/>
              <a:gd name="T73" fmla="*/ 422 h 1929"/>
              <a:gd name="T74" fmla="*/ 1287 w 1608"/>
              <a:gd name="T75" fmla="*/ 396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8" h="1929">
                <a:moveTo>
                  <a:pt x="1518" y="0"/>
                </a:moveTo>
                <a:lnTo>
                  <a:pt x="1518" y="0"/>
                </a:lnTo>
                <a:lnTo>
                  <a:pt x="1539" y="46"/>
                </a:lnTo>
                <a:lnTo>
                  <a:pt x="1557" y="94"/>
                </a:lnTo>
                <a:lnTo>
                  <a:pt x="1573" y="149"/>
                </a:lnTo>
                <a:lnTo>
                  <a:pt x="1587" y="206"/>
                </a:lnTo>
                <a:lnTo>
                  <a:pt x="1599" y="268"/>
                </a:lnTo>
                <a:lnTo>
                  <a:pt x="1605" y="330"/>
                </a:lnTo>
                <a:lnTo>
                  <a:pt x="1608" y="396"/>
                </a:lnTo>
                <a:lnTo>
                  <a:pt x="1608" y="465"/>
                </a:lnTo>
                <a:lnTo>
                  <a:pt x="1605" y="534"/>
                </a:lnTo>
                <a:lnTo>
                  <a:pt x="1596" y="605"/>
                </a:lnTo>
                <a:lnTo>
                  <a:pt x="1587" y="678"/>
                </a:lnTo>
                <a:lnTo>
                  <a:pt x="1571" y="752"/>
                </a:lnTo>
                <a:lnTo>
                  <a:pt x="1553" y="823"/>
                </a:lnTo>
                <a:lnTo>
                  <a:pt x="1530" y="896"/>
                </a:lnTo>
                <a:lnTo>
                  <a:pt x="1502" y="969"/>
                </a:lnTo>
                <a:lnTo>
                  <a:pt x="1473" y="1040"/>
                </a:lnTo>
                <a:lnTo>
                  <a:pt x="1436" y="1111"/>
                </a:lnTo>
                <a:lnTo>
                  <a:pt x="1397" y="1180"/>
                </a:lnTo>
                <a:lnTo>
                  <a:pt x="1351" y="1246"/>
                </a:lnTo>
                <a:lnTo>
                  <a:pt x="1303" y="1310"/>
                </a:lnTo>
                <a:lnTo>
                  <a:pt x="1276" y="1343"/>
                </a:lnTo>
                <a:lnTo>
                  <a:pt x="1248" y="1372"/>
                </a:lnTo>
                <a:lnTo>
                  <a:pt x="1221" y="1402"/>
                </a:lnTo>
                <a:lnTo>
                  <a:pt x="1191" y="1430"/>
                </a:lnTo>
                <a:lnTo>
                  <a:pt x="1159" y="1459"/>
                </a:lnTo>
                <a:lnTo>
                  <a:pt x="1127" y="1485"/>
                </a:lnTo>
                <a:lnTo>
                  <a:pt x="1092" y="1512"/>
                </a:lnTo>
                <a:lnTo>
                  <a:pt x="1058" y="1537"/>
                </a:lnTo>
                <a:lnTo>
                  <a:pt x="1021" y="1560"/>
                </a:lnTo>
                <a:lnTo>
                  <a:pt x="982" y="1583"/>
                </a:lnTo>
                <a:lnTo>
                  <a:pt x="943" y="1606"/>
                </a:lnTo>
                <a:lnTo>
                  <a:pt x="904" y="1627"/>
                </a:lnTo>
                <a:lnTo>
                  <a:pt x="861" y="1645"/>
                </a:lnTo>
                <a:lnTo>
                  <a:pt x="820" y="1663"/>
                </a:lnTo>
                <a:lnTo>
                  <a:pt x="774" y="1682"/>
                </a:lnTo>
                <a:lnTo>
                  <a:pt x="728" y="1695"/>
                </a:lnTo>
                <a:lnTo>
                  <a:pt x="682" y="1709"/>
                </a:lnTo>
                <a:lnTo>
                  <a:pt x="632" y="1723"/>
                </a:lnTo>
                <a:lnTo>
                  <a:pt x="581" y="1734"/>
                </a:lnTo>
                <a:lnTo>
                  <a:pt x="531" y="1743"/>
                </a:lnTo>
                <a:lnTo>
                  <a:pt x="478" y="1750"/>
                </a:lnTo>
                <a:lnTo>
                  <a:pt x="423" y="1757"/>
                </a:lnTo>
                <a:lnTo>
                  <a:pt x="368" y="1762"/>
                </a:lnTo>
                <a:lnTo>
                  <a:pt x="311" y="1764"/>
                </a:lnTo>
                <a:lnTo>
                  <a:pt x="323" y="1929"/>
                </a:lnTo>
                <a:lnTo>
                  <a:pt x="0" y="1402"/>
                </a:lnTo>
                <a:lnTo>
                  <a:pt x="309" y="848"/>
                </a:lnTo>
                <a:lnTo>
                  <a:pt x="307" y="946"/>
                </a:lnTo>
                <a:lnTo>
                  <a:pt x="307" y="946"/>
                </a:lnTo>
                <a:lnTo>
                  <a:pt x="343" y="946"/>
                </a:lnTo>
                <a:lnTo>
                  <a:pt x="384" y="942"/>
                </a:lnTo>
                <a:lnTo>
                  <a:pt x="428" y="930"/>
                </a:lnTo>
                <a:lnTo>
                  <a:pt x="472" y="916"/>
                </a:lnTo>
                <a:lnTo>
                  <a:pt x="517" y="898"/>
                </a:lnTo>
                <a:lnTo>
                  <a:pt x="561" y="873"/>
                </a:lnTo>
                <a:lnTo>
                  <a:pt x="604" y="845"/>
                </a:lnTo>
                <a:lnTo>
                  <a:pt x="646" y="811"/>
                </a:lnTo>
                <a:lnTo>
                  <a:pt x="664" y="793"/>
                </a:lnTo>
                <a:lnTo>
                  <a:pt x="682" y="772"/>
                </a:lnTo>
                <a:lnTo>
                  <a:pt x="701" y="754"/>
                </a:lnTo>
                <a:lnTo>
                  <a:pt x="717" y="731"/>
                </a:lnTo>
                <a:lnTo>
                  <a:pt x="730" y="708"/>
                </a:lnTo>
                <a:lnTo>
                  <a:pt x="744" y="685"/>
                </a:lnTo>
                <a:lnTo>
                  <a:pt x="756" y="660"/>
                </a:lnTo>
                <a:lnTo>
                  <a:pt x="767" y="632"/>
                </a:lnTo>
                <a:lnTo>
                  <a:pt x="776" y="607"/>
                </a:lnTo>
                <a:lnTo>
                  <a:pt x="783" y="577"/>
                </a:lnTo>
                <a:lnTo>
                  <a:pt x="788" y="550"/>
                </a:lnTo>
                <a:lnTo>
                  <a:pt x="790" y="518"/>
                </a:lnTo>
                <a:lnTo>
                  <a:pt x="792" y="488"/>
                </a:lnTo>
                <a:lnTo>
                  <a:pt x="790" y="456"/>
                </a:lnTo>
                <a:lnTo>
                  <a:pt x="788" y="422"/>
                </a:lnTo>
                <a:lnTo>
                  <a:pt x="781" y="387"/>
                </a:lnTo>
                <a:lnTo>
                  <a:pt x="1287" y="396"/>
                </a:lnTo>
                <a:lnTo>
                  <a:pt x="15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7" name="Freeform 43"/>
          <p:cNvSpPr>
            <a:spLocks/>
          </p:cNvSpPr>
          <p:nvPr/>
        </p:nvSpPr>
        <p:spPr bwMode="auto">
          <a:xfrm>
            <a:off x="4240213" y="2740025"/>
            <a:ext cx="2552700" cy="3062288"/>
          </a:xfrm>
          <a:custGeom>
            <a:avLst/>
            <a:gdLst>
              <a:gd name="T0" fmla="*/ 1518 w 1608"/>
              <a:gd name="T1" fmla="*/ 0 h 1929"/>
              <a:gd name="T2" fmla="*/ 1557 w 1608"/>
              <a:gd name="T3" fmla="*/ 94 h 1929"/>
              <a:gd name="T4" fmla="*/ 1587 w 1608"/>
              <a:gd name="T5" fmla="*/ 206 h 1929"/>
              <a:gd name="T6" fmla="*/ 1605 w 1608"/>
              <a:gd name="T7" fmla="*/ 330 h 1929"/>
              <a:gd name="T8" fmla="*/ 1608 w 1608"/>
              <a:gd name="T9" fmla="*/ 465 h 1929"/>
              <a:gd name="T10" fmla="*/ 1596 w 1608"/>
              <a:gd name="T11" fmla="*/ 605 h 1929"/>
              <a:gd name="T12" fmla="*/ 1571 w 1608"/>
              <a:gd name="T13" fmla="*/ 752 h 1929"/>
              <a:gd name="T14" fmla="*/ 1530 w 1608"/>
              <a:gd name="T15" fmla="*/ 896 h 1929"/>
              <a:gd name="T16" fmla="*/ 1473 w 1608"/>
              <a:gd name="T17" fmla="*/ 1040 h 1929"/>
              <a:gd name="T18" fmla="*/ 1397 w 1608"/>
              <a:gd name="T19" fmla="*/ 1180 h 1929"/>
              <a:gd name="T20" fmla="*/ 1303 w 1608"/>
              <a:gd name="T21" fmla="*/ 1310 h 1929"/>
              <a:gd name="T22" fmla="*/ 1248 w 1608"/>
              <a:gd name="T23" fmla="*/ 1372 h 1929"/>
              <a:gd name="T24" fmla="*/ 1191 w 1608"/>
              <a:gd name="T25" fmla="*/ 1430 h 1929"/>
              <a:gd name="T26" fmla="*/ 1127 w 1608"/>
              <a:gd name="T27" fmla="*/ 1485 h 1929"/>
              <a:gd name="T28" fmla="*/ 1058 w 1608"/>
              <a:gd name="T29" fmla="*/ 1537 h 1929"/>
              <a:gd name="T30" fmla="*/ 982 w 1608"/>
              <a:gd name="T31" fmla="*/ 1583 h 1929"/>
              <a:gd name="T32" fmla="*/ 904 w 1608"/>
              <a:gd name="T33" fmla="*/ 1627 h 1929"/>
              <a:gd name="T34" fmla="*/ 820 w 1608"/>
              <a:gd name="T35" fmla="*/ 1663 h 1929"/>
              <a:gd name="T36" fmla="*/ 728 w 1608"/>
              <a:gd name="T37" fmla="*/ 1695 h 1929"/>
              <a:gd name="T38" fmla="*/ 632 w 1608"/>
              <a:gd name="T39" fmla="*/ 1723 h 1929"/>
              <a:gd name="T40" fmla="*/ 531 w 1608"/>
              <a:gd name="T41" fmla="*/ 1743 h 1929"/>
              <a:gd name="T42" fmla="*/ 423 w 1608"/>
              <a:gd name="T43" fmla="*/ 1757 h 1929"/>
              <a:gd name="T44" fmla="*/ 311 w 1608"/>
              <a:gd name="T45" fmla="*/ 1764 h 1929"/>
              <a:gd name="T46" fmla="*/ 0 w 1608"/>
              <a:gd name="T47" fmla="*/ 1402 h 1929"/>
              <a:gd name="T48" fmla="*/ 307 w 1608"/>
              <a:gd name="T49" fmla="*/ 946 h 1929"/>
              <a:gd name="T50" fmla="*/ 343 w 1608"/>
              <a:gd name="T51" fmla="*/ 946 h 1929"/>
              <a:gd name="T52" fmla="*/ 428 w 1608"/>
              <a:gd name="T53" fmla="*/ 930 h 1929"/>
              <a:gd name="T54" fmla="*/ 517 w 1608"/>
              <a:gd name="T55" fmla="*/ 898 h 1929"/>
              <a:gd name="T56" fmla="*/ 604 w 1608"/>
              <a:gd name="T57" fmla="*/ 845 h 1929"/>
              <a:gd name="T58" fmla="*/ 664 w 1608"/>
              <a:gd name="T59" fmla="*/ 793 h 1929"/>
              <a:gd name="T60" fmla="*/ 701 w 1608"/>
              <a:gd name="T61" fmla="*/ 754 h 1929"/>
              <a:gd name="T62" fmla="*/ 730 w 1608"/>
              <a:gd name="T63" fmla="*/ 708 h 1929"/>
              <a:gd name="T64" fmla="*/ 756 w 1608"/>
              <a:gd name="T65" fmla="*/ 660 h 1929"/>
              <a:gd name="T66" fmla="*/ 776 w 1608"/>
              <a:gd name="T67" fmla="*/ 607 h 1929"/>
              <a:gd name="T68" fmla="*/ 788 w 1608"/>
              <a:gd name="T69" fmla="*/ 550 h 1929"/>
              <a:gd name="T70" fmla="*/ 792 w 1608"/>
              <a:gd name="T71" fmla="*/ 488 h 1929"/>
              <a:gd name="T72" fmla="*/ 788 w 1608"/>
              <a:gd name="T73" fmla="*/ 422 h 1929"/>
              <a:gd name="T74" fmla="*/ 1287 w 1608"/>
              <a:gd name="T75" fmla="*/ 396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8" h="1929">
                <a:moveTo>
                  <a:pt x="1518" y="0"/>
                </a:moveTo>
                <a:lnTo>
                  <a:pt x="1518" y="0"/>
                </a:lnTo>
                <a:lnTo>
                  <a:pt x="1539" y="46"/>
                </a:lnTo>
                <a:lnTo>
                  <a:pt x="1557" y="94"/>
                </a:lnTo>
                <a:lnTo>
                  <a:pt x="1573" y="149"/>
                </a:lnTo>
                <a:lnTo>
                  <a:pt x="1587" y="206"/>
                </a:lnTo>
                <a:lnTo>
                  <a:pt x="1599" y="268"/>
                </a:lnTo>
                <a:lnTo>
                  <a:pt x="1605" y="330"/>
                </a:lnTo>
                <a:lnTo>
                  <a:pt x="1608" y="396"/>
                </a:lnTo>
                <a:lnTo>
                  <a:pt x="1608" y="465"/>
                </a:lnTo>
                <a:lnTo>
                  <a:pt x="1605" y="534"/>
                </a:lnTo>
                <a:lnTo>
                  <a:pt x="1596" y="605"/>
                </a:lnTo>
                <a:lnTo>
                  <a:pt x="1587" y="678"/>
                </a:lnTo>
                <a:lnTo>
                  <a:pt x="1571" y="752"/>
                </a:lnTo>
                <a:lnTo>
                  <a:pt x="1553" y="823"/>
                </a:lnTo>
                <a:lnTo>
                  <a:pt x="1530" y="896"/>
                </a:lnTo>
                <a:lnTo>
                  <a:pt x="1502" y="969"/>
                </a:lnTo>
                <a:lnTo>
                  <a:pt x="1473" y="1040"/>
                </a:lnTo>
                <a:lnTo>
                  <a:pt x="1436" y="1111"/>
                </a:lnTo>
                <a:lnTo>
                  <a:pt x="1397" y="1180"/>
                </a:lnTo>
                <a:lnTo>
                  <a:pt x="1351" y="1246"/>
                </a:lnTo>
                <a:lnTo>
                  <a:pt x="1303" y="1310"/>
                </a:lnTo>
                <a:lnTo>
                  <a:pt x="1276" y="1343"/>
                </a:lnTo>
                <a:lnTo>
                  <a:pt x="1248" y="1372"/>
                </a:lnTo>
                <a:lnTo>
                  <a:pt x="1221" y="1402"/>
                </a:lnTo>
                <a:lnTo>
                  <a:pt x="1191" y="1430"/>
                </a:lnTo>
                <a:lnTo>
                  <a:pt x="1159" y="1459"/>
                </a:lnTo>
                <a:lnTo>
                  <a:pt x="1127" y="1485"/>
                </a:lnTo>
                <a:lnTo>
                  <a:pt x="1092" y="1512"/>
                </a:lnTo>
                <a:lnTo>
                  <a:pt x="1058" y="1537"/>
                </a:lnTo>
                <a:lnTo>
                  <a:pt x="1021" y="1560"/>
                </a:lnTo>
                <a:lnTo>
                  <a:pt x="982" y="1583"/>
                </a:lnTo>
                <a:lnTo>
                  <a:pt x="943" y="1606"/>
                </a:lnTo>
                <a:lnTo>
                  <a:pt x="904" y="1627"/>
                </a:lnTo>
                <a:lnTo>
                  <a:pt x="861" y="1645"/>
                </a:lnTo>
                <a:lnTo>
                  <a:pt x="820" y="1663"/>
                </a:lnTo>
                <a:lnTo>
                  <a:pt x="774" y="1682"/>
                </a:lnTo>
                <a:lnTo>
                  <a:pt x="728" y="1695"/>
                </a:lnTo>
                <a:lnTo>
                  <a:pt x="682" y="1709"/>
                </a:lnTo>
                <a:lnTo>
                  <a:pt x="632" y="1723"/>
                </a:lnTo>
                <a:lnTo>
                  <a:pt x="581" y="1734"/>
                </a:lnTo>
                <a:lnTo>
                  <a:pt x="531" y="1743"/>
                </a:lnTo>
                <a:lnTo>
                  <a:pt x="478" y="1750"/>
                </a:lnTo>
                <a:lnTo>
                  <a:pt x="423" y="1757"/>
                </a:lnTo>
                <a:lnTo>
                  <a:pt x="368" y="1762"/>
                </a:lnTo>
                <a:lnTo>
                  <a:pt x="311" y="1764"/>
                </a:lnTo>
                <a:lnTo>
                  <a:pt x="323" y="1929"/>
                </a:lnTo>
                <a:lnTo>
                  <a:pt x="0" y="1402"/>
                </a:lnTo>
                <a:lnTo>
                  <a:pt x="309" y="848"/>
                </a:lnTo>
                <a:lnTo>
                  <a:pt x="307" y="946"/>
                </a:lnTo>
                <a:lnTo>
                  <a:pt x="307" y="946"/>
                </a:lnTo>
                <a:lnTo>
                  <a:pt x="343" y="946"/>
                </a:lnTo>
                <a:lnTo>
                  <a:pt x="384" y="942"/>
                </a:lnTo>
                <a:lnTo>
                  <a:pt x="428" y="930"/>
                </a:lnTo>
                <a:lnTo>
                  <a:pt x="472" y="916"/>
                </a:lnTo>
                <a:lnTo>
                  <a:pt x="517" y="898"/>
                </a:lnTo>
                <a:lnTo>
                  <a:pt x="561" y="873"/>
                </a:lnTo>
                <a:lnTo>
                  <a:pt x="604" y="845"/>
                </a:lnTo>
                <a:lnTo>
                  <a:pt x="646" y="811"/>
                </a:lnTo>
                <a:lnTo>
                  <a:pt x="664" y="793"/>
                </a:lnTo>
                <a:lnTo>
                  <a:pt x="682" y="772"/>
                </a:lnTo>
                <a:lnTo>
                  <a:pt x="701" y="754"/>
                </a:lnTo>
                <a:lnTo>
                  <a:pt x="717" y="731"/>
                </a:lnTo>
                <a:lnTo>
                  <a:pt x="730" y="708"/>
                </a:lnTo>
                <a:lnTo>
                  <a:pt x="744" y="685"/>
                </a:lnTo>
                <a:lnTo>
                  <a:pt x="756" y="660"/>
                </a:lnTo>
                <a:lnTo>
                  <a:pt x="767" y="632"/>
                </a:lnTo>
                <a:lnTo>
                  <a:pt x="776" y="607"/>
                </a:lnTo>
                <a:lnTo>
                  <a:pt x="783" y="577"/>
                </a:lnTo>
                <a:lnTo>
                  <a:pt x="788" y="550"/>
                </a:lnTo>
                <a:lnTo>
                  <a:pt x="790" y="518"/>
                </a:lnTo>
                <a:lnTo>
                  <a:pt x="792" y="488"/>
                </a:lnTo>
                <a:lnTo>
                  <a:pt x="790" y="456"/>
                </a:lnTo>
                <a:lnTo>
                  <a:pt x="788" y="422"/>
                </a:lnTo>
                <a:lnTo>
                  <a:pt x="781" y="387"/>
                </a:lnTo>
                <a:lnTo>
                  <a:pt x="1287" y="396"/>
                </a:lnTo>
                <a:lnTo>
                  <a:pt x="151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8" name="Freeform 44"/>
          <p:cNvSpPr>
            <a:spLocks/>
          </p:cNvSpPr>
          <p:nvPr/>
        </p:nvSpPr>
        <p:spPr bwMode="auto">
          <a:xfrm>
            <a:off x="2668588" y="2300288"/>
            <a:ext cx="1808162" cy="3200400"/>
          </a:xfrm>
          <a:custGeom>
            <a:avLst/>
            <a:gdLst>
              <a:gd name="T0" fmla="*/ 1106 w 1139"/>
              <a:gd name="T1" fmla="*/ 2016 h 2016"/>
              <a:gd name="T2" fmla="*/ 1003 w 1139"/>
              <a:gd name="T3" fmla="*/ 2004 h 2016"/>
              <a:gd name="T4" fmla="*/ 893 w 1139"/>
              <a:gd name="T5" fmla="*/ 1975 h 2016"/>
              <a:gd name="T6" fmla="*/ 777 w 1139"/>
              <a:gd name="T7" fmla="*/ 1927 h 2016"/>
              <a:gd name="T8" fmla="*/ 660 w 1139"/>
              <a:gd name="T9" fmla="*/ 1862 h 2016"/>
              <a:gd name="T10" fmla="*/ 543 w 1139"/>
              <a:gd name="T11" fmla="*/ 1782 h 2016"/>
              <a:gd name="T12" fmla="*/ 428 w 1139"/>
              <a:gd name="T13" fmla="*/ 1688 h 2016"/>
              <a:gd name="T14" fmla="*/ 323 w 1139"/>
              <a:gd name="T15" fmla="*/ 1581 h 2016"/>
              <a:gd name="T16" fmla="*/ 227 w 1139"/>
              <a:gd name="T17" fmla="*/ 1457 h 2016"/>
              <a:gd name="T18" fmla="*/ 144 w 1139"/>
              <a:gd name="T19" fmla="*/ 1322 h 2016"/>
              <a:gd name="T20" fmla="*/ 78 w 1139"/>
              <a:gd name="T21" fmla="*/ 1175 h 2016"/>
              <a:gd name="T22" fmla="*/ 53 w 1139"/>
              <a:gd name="T23" fmla="*/ 1100 h 2016"/>
              <a:gd name="T24" fmla="*/ 30 w 1139"/>
              <a:gd name="T25" fmla="*/ 1019 h 2016"/>
              <a:gd name="T26" fmla="*/ 14 w 1139"/>
              <a:gd name="T27" fmla="*/ 935 h 2016"/>
              <a:gd name="T28" fmla="*/ 5 w 1139"/>
              <a:gd name="T29" fmla="*/ 850 h 2016"/>
              <a:gd name="T30" fmla="*/ 0 w 1139"/>
              <a:gd name="T31" fmla="*/ 763 h 2016"/>
              <a:gd name="T32" fmla="*/ 5 w 1139"/>
              <a:gd name="T33" fmla="*/ 673 h 2016"/>
              <a:gd name="T34" fmla="*/ 14 w 1139"/>
              <a:gd name="T35" fmla="*/ 580 h 2016"/>
              <a:gd name="T36" fmla="*/ 30 w 1139"/>
              <a:gd name="T37" fmla="*/ 486 h 2016"/>
              <a:gd name="T38" fmla="*/ 55 w 1139"/>
              <a:gd name="T39" fmla="*/ 389 h 2016"/>
              <a:gd name="T40" fmla="*/ 87 w 1139"/>
              <a:gd name="T41" fmla="*/ 291 h 2016"/>
              <a:gd name="T42" fmla="*/ 131 w 1139"/>
              <a:gd name="T43" fmla="*/ 192 h 2016"/>
              <a:gd name="T44" fmla="*/ 179 w 1139"/>
              <a:gd name="T45" fmla="*/ 89 h 2016"/>
              <a:gd name="T46" fmla="*/ 648 w 1139"/>
              <a:gd name="T47" fmla="*/ 0 h 2016"/>
              <a:gd name="T48" fmla="*/ 891 w 1139"/>
              <a:gd name="T49" fmla="*/ 495 h 2016"/>
              <a:gd name="T50" fmla="*/ 873 w 1139"/>
              <a:gd name="T51" fmla="*/ 527 h 2016"/>
              <a:gd name="T52" fmla="*/ 843 w 1139"/>
              <a:gd name="T53" fmla="*/ 607 h 2016"/>
              <a:gd name="T54" fmla="*/ 827 w 1139"/>
              <a:gd name="T55" fmla="*/ 701 h 2016"/>
              <a:gd name="T56" fmla="*/ 829 w 1139"/>
              <a:gd name="T57" fmla="*/ 804 h 2016"/>
              <a:gd name="T58" fmla="*/ 845 w 1139"/>
              <a:gd name="T59" fmla="*/ 882 h 2016"/>
              <a:gd name="T60" fmla="*/ 861 w 1139"/>
              <a:gd name="T61" fmla="*/ 932 h 2016"/>
              <a:gd name="T62" fmla="*/ 884 w 1139"/>
              <a:gd name="T63" fmla="*/ 980 h 2016"/>
              <a:gd name="T64" fmla="*/ 914 w 1139"/>
              <a:gd name="T65" fmla="*/ 1029 h 2016"/>
              <a:gd name="T66" fmla="*/ 951 w 1139"/>
              <a:gd name="T67" fmla="*/ 1072 h 2016"/>
              <a:gd name="T68" fmla="*/ 994 w 1139"/>
              <a:gd name="T69" fmla="*/ 1111 h 2016"/>
              <a:gd name="T70" fmla="*/ 1047 w 1139"/>
              <a:gd name="T71" fmla="*/ 1143 h 2016"/>
              <a:gd name="T72" fmla="*/ 1106 w 1139"/>
              <a:gd name="T73" fmla="*/ 1173 h 2016"/>
              <a:gd name="T74" fmla="*/ 877 w 1139"/>
              <a:gd name="T75" fmla="*/ 162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9" h="2016">
                <a:moveTo>
                  <a:pt x="1106" y="2016"/>
                </a:moveTo>
                <a:lnTo>
                  <a:pt x="1106" y="2016"/>
                </a:lnTo>
                <a:lnTo>
                  <a:pt x="1056" y="2014"/>
                </a:lnTo>
                <a:lnTo>
                  <a:pt x="1003" y="2004"/>
                </a:lnTo>
                <a:lnTo>
                  <a:pt x="948" y="1991"/>
                </a:lnTo>
                <a:lnTo>
                  <a:pt x="893" y="1975"/>
                </a:lnTo>
                <a:lnTo>
                  <a:pt x="836" y="1952"/>
                </a:lnTo>
                <a:lnTo>
                  <a:pt x="777" y="1927"/>
                </a:lnTo>
                <a:lnTo>
                  <a:pt x="717" y="1897"/>
                </a:lnTo>
                <a:lnTo>
                  <a:pt x="660" y="1862"/>
                </a:lnTo>
                <a:lnTo>
                  <a:pt x="600" y="1826"/>
                </a:lnTo>
                <a:lnTo>
                  <a:pt x="543" y="1782"/>
                </a:lnTo>
                <a:lnTo>
                  <a:pt x="486" y="1739"/>
                </a:lnTo>
                <a:lnTo>
                  <a:pt x="428" y="1688"/>
                </a:lnTo>
                <a:lnTo>
                  <a:pt x="376" y="1636"/>
                </a:lnTo>
                <a:lnTo>
                  <a:pt x="323" y="1581"/>
                </a:lnTo>
                <a:lnTo>
                  <a:pt x="275" y="1521"/>
                </a:lnTo>
                <a:lnTo>
                  <a:pt x="227" y="1457"/>
                </a:lnTo>
                <a:lnTo>
                  <a:pt x="186" y="1393"/>
                </a:lnTo>
                <a:lnTo>
                  <a:pt x="144" y="1322"/>
                </a:lnTo>
                <a:lnTo>
                  <a:pt x="110" y="1251"/>
                </a:lnTo>
                <a:lnTo>
                  <a:pt x="78" y="1175"/>
                </a:lnTo>
                <a:lnTo>
                  <a:pt x="64" y="1138"/>
                </a:lnTo>
                <a:lnTo>
                  <a:pt x="53" y="1100"/>
                </a:lnTo>
                <a:lnTo>
                  <a:pt x="41" y="1058"/>
                </a:lnTo>
                <a:lnTo>
                  <a:pt x="30" y="1019"/>
                </a:lnTo>
                <a:lnTo>
                  <a:pt x="21" y="978"/>
                </a:lnTo>
                <a:lnTo>
                  <a:pt x="14" y="935"/>
                </a:lnTo>
                <a:lnTo>
                  <a:pt x="9" y="893"/>
                </a:lnTo>
                <a:lnTo>
                  <a:pt x="5" y="850"/>
                </a:lnTo>
                <a:lnTo>
                  <a:pt x="2" y="806"/>
                </a:lnTo>
                <a:lnTo>
                  <a:pt x="0" y="763"/>
                </a:lnTo>
                <a:lnTo>
                  <a:pt x="2" y="717"/>
                </a:lnTo>
                <a:lnTo>
                  <a:pt x="5" y="673"/>
                </a:lnTo>
                <a:lnTo>
                  <a:pt x="7" y="628"/>
                </a:lnTo>
                <a:lnTo>
                  <a:pt x="14" y="580"/>
                </a:lnTo>
                <a:lnTo>
                  <a:pt x="21" y="534"/>
                </a:lnTo>
                <a:lnTo>
                  <a:pt x="30" y="486"/>
                </a:lnTo>
                <a:lnTo>
                  <a:pt x="41" y="437"/>
                </a:lnTo>
                <a:lnTo>
                  <a:pt x="55" y="389"/>
                </a:lnTo>
                <a:lnTo>
                  <a:pt x="71" y="341"/>
                </a:lnTo>
                <a:lnTo>
                  <a:pt x="87" y="291"/>
                </a:lnTo>
                <a:lnTo>
                  <a:pt x="108" y="243"/>
                </a:lnTo>
                <a:lnTo>
                  <a:pt x="131" y="192"/>
                </a:lnTo>
                <a:lnTo>
                  <a:pt x="153" y="142"/>
                </a:lnTo>
                <a:lnTo>
                  <a:pt x="179" y="89"/>
                </a:lnTo>
                <a:lnTo>
                  <a:pt x="32" y="18"/>
                </a:lnTo>
                <a:lnTo>
                  <a:pt x="648" y="0"/>
                </a:lnTo>
                <a:lnTo>
                  <a:pt x="976" y="547"/>
                </a:lnTo>
                <a:lnTo>
                  <a:pt x="891" y="495"/>
                </a:lnTo>
                <a:lnTo>
                  <a:pt x="891" y="495"/>
                </a:lnTo>
                <a:lnTo>
                  <a:pt x="873" y="527"/>
                </a:lnTo>
                <a:lnTo>
                  <a:pt x="857" y="566"/>
                </a:lnTo>
                <a:lnTo>
                  <a:pt x="843" y="607"/>
                </a:lnTo>
                <a:lnTo>
                  <a:pt x="834" y="653"/>
                </a:lnTo>
                <a:lnTo>
                  <a:pt x="827" y="701"/>
                </a:lnTo>
                <a:lnTo>
                  <a:pt x="827" y="751"/>
                </a:lnTo>
                <a:lnTo>
                  <a:pt x="829" y="804"/>
                </a:lnTo>
                <a:lnTo>
                  <a:pt x="838" y="857"/>
                </a:lnTo>
                <a:lnTo>
                  <a:pt x="845" y="882"/>
                </a:lnTo>
                <a:lnTo>
                  <a:pt x="852" y="907"/>
                </a:lnTo>
                <a:lnTo>
                  <a:pt x="861" y="932"/>
                </a:lnTo>
                <a:lnTo>
                  <a:pt x="873" y="957"/>
                </a:lnTo>
                <a:lnTo>
                  <a:pt x="884" y="980"/>
                </a:lnTo>
                <a:lnTo>
                  <a:pt x="898" y="1006"/>
                </a:lnTo>
                <a:lnTo>
                  <a:pt x="914" y="1029"/>
                </a:lnTo>
                <a:lnTo>
                  <a:pt x="932" y="1049"/>
                </a:lnTo>
                <a:lnTo>
                  <a:pt x="951" y="1072"/>
                </a:lnTo>
                <a:lnTo>
                  <a:pt x="971" y="1090"/>
                </a:lnTo>
                <a:lnTo>
                  <a:pt x="994" y="1111"/>
                </a:lnTo>
                <a:lnTo>
                  <a:pt x="1019" y="1127"/>
                </a:lnTo>
                <a:lnTo>
                  <a:pt x="1047" y="1143"/>
                </a:lnTo>
                <a:lnTo>
                  <a:pt x="1074" y="1159"/>
                </a:lnTo>
                <a:lnTo>
                  <a:pt x="1106" y="1173"/>
                </a:lnTo>
                <a:lnTo>
                  <a:pt x="1139" y="1184"/>
                </a:lnTo>
                <a:lnTo>
                  <a:pt x="877" y="1620"/>
                </a:lnTo>
                <a:lnTo>
                  <a:pt x="1106" y="20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9" name="Freeform 45"/>
          <p:cNvSpPr>
            <a:spLocks/>
          </p:cNvSpPr>
          <p:nvPr/>
        </p:nvSpPr>
        <p:spPr bwMode="auto">
          <a:xfrm>
            <a:off x="2668588" y="2300288"/>
            <a:ext cx="1808162" cy="3200400"/>
          </a:xfrm>
          <a:custGeom>
            <a:avLst/>
            <a:gdLst>
              <a:gd name="T0" fmla="*/ 1106 w 1139"/>
              <a:gd name="T1" fmla="*/ 2016 h 2016"/>
              <a:gd name="T2" fmla="*/ 1003 w 1139"/>
              <a:gd name="T3" fmla="*/ 2004 h 2016"/>
              <a:gd name="T4" fmla="*/ 893 w 1139"/>
              <a:gd name="T5" fmla="*/ 1975 h 2016"/>
              <a:gd name="T6" fmla="*/ 777 w 1139"/>
              <a:gd name="T7" fmla="*/ 1927 h 2016"/>
              <a:gd name="T8" fmla="*/ 660 w 1139"/>
              <a:gd name="T9" fmla="*/ 1862 h 2016"/>
              <a:gd name="T10" fmla="*/ 543 w 1139"/>
              <a:gd name="T11" fmla="*/ 1782 h 2016"/>
              <a:gd name="T12" fmla="*/ 428 w 1139"/>
              <a:gd name="T13" fmla="*/ 1688 h 2016"/>
              <a:gd name="T14" fmla="*/ 323 w 1139"/>
              <a:gd name="T15" fmla="*/ 1581 h 2016"/>
              <a:gd name="T16" fmla="*/ 227 w 1139"/>
              <a:gd name="T17" fmla="*/ 1457 h 2016"/>
              <a:gd name="T18" fmla="*/ 144 w 1139"/>
              <a:gd name="T19" fmla="*/ 1322 h 2016"/>
              <a:gd name="T20" fmla="*/ 78 w 1139"/>
              <a:gd name="T21" fmla="*/ 1175 h 2016"/>
              <a:gd name="T22" fmla="*/ 53 w 1139"/>
              <a:gd name="T23" fmla="*/ 1100 h 2016"/>
              <a:gd name="T24" fmla="*/ 30 w 1139"/>
              <a:gd name="T25" fmla="*/ 1019 h 2016"/>
              <a:gd name="T26" fmla="*/ 14 w 1139"/>
              <a:gd name="T27" fmla="*/ 935 h 2016"/>
              <a:gd name="T28" fmla="*/ 5 w 1139"/>
              <a:gd name="T29" fmla="*/ 850 h 2016"/>
              <a:gd name="T30" fmla="*/ 0 w 1139"/>
              <a:gd name="T31" fmla="*/ 763 h 2016"/>
              <a:gd name="T32" fmla="*/ 5 w 1139"/>
              <a:gd name="T33" fmla="*/ 673 h 2016"/>
              <a:gd name="T34" fmla="*/ 14 w 1139"/>
              <a:gd name="T35" fmla="*/ 580 h 2016"/>
              <a:gd name="T36" fmla="*/ 30 w 1139"/>
              <a:gd name="T37" fmla="*/ 486 h 2016"/>
              <a:gd name="T38" fmla="*/ 55 w 1139"/>
              <a:gd name="T39" fmla="*/ 389 h 2016"/>
              <a:gd name="T40" fmla="*/ 87 w 1139"/>
              <a:gd name="T41" fmla="*/ 291 h 2016"/>
              <a:gd name="T42" fmla="*/ 131 w 1139"/>
              <a:gd name="T43" fmla="*/ 192 h 2016"/>
              <a:gd name="T44" fmla="*/ 179 w 1139"/>
              <a:gd name="T45" fmla="*/ 89 h 2016"/>
              <a:gd name="T46" fmla="*/ 648 w 1139"/>
              <a:gd name="T47" fmla="*/ 0 h 2016"/>
              <a:gd name="T48" fmla="*/ 891 w 1139"/>
              <a:gd name="T49" fmla="*/ 495 h 2016"/>
              <a:gd name="T50" fmla="*/ 873 w 1139"/>
              <a:gd name="T51" fmla="*/ 527 h 2016"/>
              <a:gd name="T52" fmla="*/ 843 w 1139"/>
              <a:gd name="T53" fmla="*/ 607 h 2016"/>
              <a:gd name="T54" fmla="*/ 827 w 1139"/>
              <a:gd name="T55" fmla="*/ 701 h 2016"/>
              <a:gd name="T56" fmla="*/ 829 w 1139"/>
              <a:gd name="T57" fmla="*/ 804 h 2016"/>
              <a:gd name="T58" fmla="*/ 845 w 1139"/>
              <a:gd name="T59" fmla="*/ 882 h 2016"/>
              <a:gd name="T60" fmla="*/ 861 w 1139"/>
              <a:gd name="T61" fmla="*/ 932 h 2016"/>
              <a:gd name="T62" fmla="*/ 884 w 1139"/>
              <a:gd name="T63" fmla="*/ 980 h 2016"/>
              <a:gd name="T64" fmla="*/ 914 w 1139"/>
              <a:gd name="T65" fmla="*/ 1029 h 2016"/>
              <a:gd name="T66" fmla="*/ 951 w 1139"/>
              <a:gd name="T67" fmla="*/ 1072 h 2016"/>
              <a:gd name="T68" fmla="*/ 994 w 1139"/>
              <a:gd name="T69" fmla="*/ 1111 h 2016"/>
              <a:gd name="T70" fmla="*/ 1047 w 1139"/>
              <a:gd name="T71" fmla="*/ 1143 h 2016"/>
              <a:gd name="T72" fmla="*/ 1106 w 1139"/>
              <a:gd name="T73" fmla="*/ 1173 h 2016"/>
              <a:gd name="T74" fmla="*/ 877 w 1139"/>
              <a:gd name="T75" fmla="*/ 1620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39" h="2016">
                <a:moveTo>
                  <a:pt x="1106" y="2016"/>
                </a:moveTo>
                <a:lnTo>
                  <a:pt x="1106" y="2016"/>
                </a:lnTo>
                <a:lnTo>
                  <a:pt x="1056" y="2014"/>
                </a:lnTo>
                <a:lnTo>
                  <a:pt x="1003" y="2004"/>
                </a:lnTo>
                <a:lnTo>
                  <a:pt x="948" y="1991"/>
                </a:lnTo>
                <a:lnTo>
                  <a:pt x="893" y="1975"/>
                </a:lnTo>
                <a:lnTo>
                  <a:pt x="836" y="1952"/>
                </a:lnTo>
                <a:lnTo>
                  <a:pt x="777" y="1927"/>
                </a:lnTo>
                <a:lnTo>
                  <a:pt x="717" y="1897"/>
                </a:lnTo>
                <a:lnTo>
                  <a:pt x="660" y="1862"/>
                </a:lnTo>
                <a:lnTo>
                  <a:pt x="600" y="1826"/>
                </a:lnTo>
                <a:lnTo>
                  <a:pt x="543" y="1782"/>
                </a:lnTo>
                <a:lnTo>
                  <a:pt x="486" y="1739"/>
                </a:lnTo>
                <a:lnTo>
                  <a:pt x="428" y="1688"/>
                </a:lnTo>
                <a:lnTo>
                  <a:pt x="376" y="1636"/>
                </a:lnTo>
                <a:lnTo>
                  <a:pt x="323" y="1581"/>
                </a:lnTo>
                <a:lnTo>
                  <a:pt x="275" y="1521"/>
                </a:lnTo>
                <a:lnTo>
                  <a:pt x="227" y="1457"/>
                </a:lnTo>
                <a:lnTo>
                  <a:pt x="186" y="1393"/>
                </a:lnTo>
                <a:lnTo>
                  <a:pt x="144" y="1322"/>
                </a:lnTo>
                <a:lnTo>
                  <a:pt x="110" y="1251"/>
                </a:lnTo>
                <a:lnTo>
                  <a:pt x="78" y="1175"/>
                </a:lnTo>
                <a:lnTo>
                  <a:pt x="64" y="1138"/>
                </a:lnTo>
                <a:lnTo>
                  <a:pt x="53" y="1100"/>
                </a:lnTo>
                <a:lnTo>
                  <a:pt x="41" y="1058"/>
                </a:lnTo>
                <a:lnTo>
                  <a:pt x="30" y="1019"/>
                </a:lnTo>
                <a:lnTo>
                  <a:pt x="21" y="978"/>
                </a:lnTo>
                <a:lnTo>
                  <a:pt x="14" y="935"/>
                </a:lnTo>
                <a:lnTo>
                  <a:pt x="9" y="893"/>
                </a:lnTo>
                <a:lnTo>
                  <a:pt x="5" y="850"/>
                </a:lnTo>
                <a:lnTo>
                  <a:pt x="2" y="806"/>
                </a:lnTo>
                <a:lnTo>
                  <a:pt x="0" y="763"/>
                </a:lnTo>
                <a:lnTo>
                  <a:pt x="2" y="717"/>
                </a:lnTo>
                <a:lnTo>
                  <a:pt x="5" y="673"/>
                </a:lnTo>
                <a:lnTo>
                  <a:pt x="7" y="628"/>
                </a:lnTo>
                <a:lnTo>
                  <a:pt x="14" y="580"/>
                </a:lnTo>
                <a:lnTo>
                  <a:pt x="21" y="534"/>
                </a:lnTo>
                <a:lnTo>
                  <a:pt x="30" y="486"/>
                </a:lnTo>
                <a:lnTo>
                  <a:pt x="41" y="437"/>
                </a:lnTo>
                <a:lnTo>
                  <a:pt x="55" y="389"/>
                </a:lnTo>
                <a:lnTo>
                  <a:pt x="71" y="341"/>
                </a:lnTo>
                <a:lnTo>
                  <a:pt x="87" y="291"/>
                </a:lnTo>
                <a:lnTo>
                  <a:pt x="108" y="243"/>
                </a:lnTo>
                <a:lnTo>
                  <a:pt x="131" y="192"/>
                </a:lnTo>
                <a:lnTo>
                  <a:pt x="153" y="142"/>
                </a:lnTo>
                <a:lnTo>
                  <a:pt x="179" y="89"/>
                </a:lnTo>
                <a:lnTo>
                  <a:pt x="32" y="18"/>
                </a:lnTo>
                <a:lnTo>
                  <a:pt x="648" y="0"/>
                </a:lnTo>
                <a:lnTo>
                  <a:pt x="976" y="547"/>
                </a:lnTo>
                <a:lnTo>
                  <a:pt x="891" y="495"/>
                </a:lnTo>
                <a:lnTo>
                  <a:pt x="891" y="495"/>
                </a:lnTo>
                <a:lnTo>
                  <a:pt x="873" y="527"/>
                </a:lnTo>
                <a:lnTo>
                  <a:pt x="857" y="566"/>
                </a:lnTo>
                <a:lnTo>
                  <a:pt x="843" y="607"/>
                </a:lnTo>
                <a:lnTo>
                  <a:pt x="834" y="653"/>
                </a:lnTo>
                <a:lnTo>
                  <a:pt x="827" y="701"/>
                </a:lnTo>
                <a:lnTo>
                  <a:pt x="827" y="751"/>
                </a:lnTo>
                <a:lnTo>
                  <a:pt x="829" y="804"/>
                </a:lnTo>
                <a:lnTo>
                  <a:pt x="838" y="857"/>
                </a:lnTo>
                <a:lnTo>
                  <a:pt x="845" y="882"/>
                </a:lnTo>
                <a:lnTo>
                  <a:pt x="852" y="907"/>
                </a:lnTo>
                <a:lnTo>
                  <a:pt x="861" y="932"/>
                </a:lnTo>
                <a:lnTo>
                  <a:pt x="873" y="957"/>
                </a:lnTo>
                <a:lnTo>
                  <a:pt x="884" y="980"/>
                </a:lnTo>
                <a:lnTo>
                  <a:pt x="898" y="1006"/>
                </a:lnTo>
                <a:lnTo>
                  <a:pt x="914" y="1029"/>
                </a:lnTo>
                <a:lnTo>
                  <a:pt x="932" y="1049"/>
                </a:lnTo>
                <a:lnTo>
                  <a:pt x="951" y="1072"/>
                </a:lnTo>
                <a:lnTo>
                  <a:pt x="971" y="1090"/>
                </a:lnTo>
                <a:lnTo>
                  <a:pt x="994" y="1111"/>
                </a:lnTo>
                <a:lnTo>
                  <a:pt x="1019" y="1127"/>
                </a:lnTo>
                <a:lnTo>
                  <a:pt x="1047" y="1143"/>
                </a:lnTo>
                <a:lnTo>
                  <a:pt x="1074" y="1159"/>
                </a:lnTo>
                <a:lnTo>
                  <a:pt x="1106" y="1173"/>
                </a:lnTo>
                <a:lnTo>
                  <a:pt x="1139" y="1184"/>
                </a:lnTo>
                <a:lnTo>
                  <a:pt x="877" y="1620"/>
                </a:lnTo>
                <a:lnTo>
                  <a:pt x="1106" y="201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400" y="3956050"/>
            <a:ext cx="2743200" cy="1911350"/>
          </a:xfrm>
          <a:prstGeom prst="rect">
            <a:avLst/>
          </a:prstGeom>
          <a:noFill/>
          <a:ln w="76200" cmpd="dbl">
            <a:solidFill>
              <a:srgbClr val="C00000">
                <a:alpha val="50000"/>
              </a:srgbClr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50800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lang="en-US" sz="1600" b="1" dirty="0">
                <a:solidFill>
                  <a:prstClr val="black"/>
                </a:solidFill>
                <a:ea typeface="ＭＳ Ｐゴシック" pitchFamily="-110" charset="-128"/>
              </a:rPr>
              <a:t>End of Year </a:t>
            </a:r>
            <a:r>
              <a:rPr lang="en-US" sz="1600" b="1" dirty="0" smtClean="0">
                <a:solidFill>
                  <a:prstClr val="black"/>
                </a:solidFill>
                <a:ea typeface="ＭＳ Ｐゴシック" pitchFamily="-110" charset="-128"/>
              </a:rPr>
              <a:t>Evaluation</a:t>
            </a:r>
            <a:endParaRPr lang="en-US" sz="1600" b="1" dirty="0">
              <a:solidFill>
                <a:prstClr val="black"/>
              </a:solidFill>
              <a:ea typeface="ＭＳ Ｐゴシック" pitchFamily="-110" charset="-128"/>
            </a:endParaRPr>
          </a:p>
          <a:p>
            <a:pPr marL="50800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ＭＳ Ｐゴシック" pitchFamily="-110" charset="-128"/>
              </a:rPr>
              <a:t>Summarize critical goals and achievements</a:t>
            </a:r>
          </a:p>
          <a:p>
            <a:pPr marL="50800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ea typeface="ＭＳ Ｐゴシック" pitchFamily="-110" charset="-128"/>
              </a:rPr>
              <a:t>Establish overall rating based on performance throughout the year</a:t>
            </a:r>
          </a:p>
        </p:txBody>
      </p:sp>
      <p:sp>
        <p:nvSpPr>
          <p:cNvPr id="18440" name="Line 33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18441" name="Line 34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Times" charset="0"/>
              <a:ea typeface="ＭＳ Ｐゴシック" charset="-128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gray">
          <a:xfrm>
            <a:off x="3810000" y="1600200"/>
            <a:ext cx="23733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600" b="1" dirty="0">
                <a:solidFill>
                  <a:prstClr val="black"/>
                </a:solidFill>
              </a:rPr>
              <a:t>I.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Performance Planning/ Expectation Setting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gray">
          <a:xfrm>
            <a:off x="2667000" y="3200400"/>
            <a:ext cx="1330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600" b="1" dirty="0">
                <a:solidFill>
                  <a:prstClr val="black"/>
                </a:solidFill>
              </a:rPr>
              <a:t>III.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End of Year Evaluation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gray">
          <a:xfrm>
            <a:off x="4876800" y="3941763"/>
            <a:ext cx="14970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1600" b="1" dirty="0">
                <a:solidFill>
                  <a:prstClr val="black"/>
                </a:solidFill>
              </a:rPr>
              <a:t>II.</a:t>
            </a:r>
            <a:br>
              <a:rPr lang="en-US" sz="1600" b="1" dirty="0">
                <a:solidFill>
                  <a:prstClr val="black"/>
                </a:solidFill>
              </a:rPr>
            </a:br>
            <a:r>
              <a:rPr lang="en-US" sz="1600" b="1" dirty="0">
                <a:solidFill>
                  <a:prstClr val="black"/>
                </a:solidFill>
              </a:rPr>
              <a:t>Ongoing Review and Feedback</a:t>
            </a:r>
          </a:p>
        </p:txBody>
      </p:sp>
      <p:sp>
        <p:nvSpPr>
          <p:cNvPr id="19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42E0801-629F-4860-A128-0C3C6F5D743E}" type="slidenum">
              <a:rPr lang="en-US" b="1">
                <a:solidFill>
                  <a:prstClr val="black"/>
                </a:solidFill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b="1" dirty="0">
              <a:solidFill>
                <a:prstClr val="black"/>
              </a:solidFill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2051" y="496669"/>
            <a:ext cx="686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prstClr val="black"/>
                </a:solidFill>
                <a:ea typeface="ＭＳ Ｐゴシック" charset="-128"/>
              </a:rPr>
              <a:t>Performance Management Cycle</a:t>
            </a:r>
            <a:endParaRPr lang="en-US" sz="3600" b="1" dirty="0">
              <a:solidFill>
                <a:prstClr val="black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7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39751"/>
          </a:xfrm>
        </p:spPr>
        <p:txBody>
          <a:bodyPr/>
          <a:lstStyle/>
          <a:p>
            <a:r>
              <a:rPr lang="en-US" b="1" dirty="0" smtClean="0"/>
              <a:t>Tips for Documenting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038600" cy="452596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Provide the details</a:t>
            </a:r>
          </a:p>
          <a:p>
            <a:r>
              <a:rPr lang="en-US" dirty="0" smtClean="0"/>
              <a:t>Give specific examples</a:t>
            </a:r>
          </a:p>
          <a:p>
            <a:r>
              <a:rPr lang="en-US" dirty="0" smtClean="0"/>
              <a:t>Include outcomes </a:t>
            </a:r>
          </a:p>
          <a:p>
            <a:r>
              <a:rPr lang="en-US" dirty="0" smtClean="0"/>
              <a:t>Describe “how”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19600" y="1904999"/>
            <a:ext cx="4365841" cy="3187065"/>
            <a:chOff x="4419600" y="1904999"/>
            <a:chExt cx="4365841" cy="3187065"/>
          </a:xfrm>
        </p:grpSpPr>
        <p:pic>
          <p:nvPicPr>
            <p:cNvPr id="2050" name="Picture 2" descr="http://insigniaconsulting.com.au/wp-content/uploads/2011/09/Job_Performance.jpg.scaled570-300x219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904999"/>
              <a:ext cx="4365841" cy="318706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419600" y="4639270"/>
              <a:ext cx="436584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“Just Measuring your job performance…”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you say?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Clear &amp; Concise</a:t>
            </a:r>
          </a:p>
          <a:p>
            <a:r>
              <a:rPr lang="en-US" dirty="0" smtClean="0"/>
              <a:t>Articulate the impact</a:t>
            </a:r>
          </a:p>
          <a:p>
            <a:r>
              <a:rPr lang="en-US" dirty="0" smtClean="0"/>
              <a:t>Use examples </a:t>
            </a:r>
          </a:p>
          <a:p>
            <a:pPr lvl="1"/>
            <a:r>
              <a:rPr lang="en-US" dirty="0" smtClean="0"/>
              <a:t>Provide specifics</a:t>
            </a:r>
          </a:p>
          <a:p>
            <a:r>
              <a:rPr lang="en-US" dirty="0" smtClean="0"/>
              <a:t>Address the Impact</a:t>
            </a:r>
          </a:p>
          <a:p>
            <a:pPr lvl="1"/>
            <a:r>
              <a:rPr lang="en-US" dirty="0" smtClean="0"/>
              <a:t>Make sure to highlight the effect on all parties involved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you say it?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Engage in a dialogue</a:t>
            </a:r>
          </a:p>
          <a:p>
            <a:r>
              <a:rPr lang="en-US" dirty="0" smtClean="0"/>
              <a:t>Ask the person to comment</a:t>
            </a:r>
          </a:p>
          <a:p>
            <a:r>
              <a:rPr lang="en-US" dirty="0" smtClean="0"/>
              <a:t>Articulate what’s done well</a:t>
            </a:r>
          </a:p>
          <a:p>
            <a:pPr lvl="1"/>
            <a:r>
              <a:rPr lang="en-US" dirty="0" smtClean="0"/>
              <a:t>How to leverage strengths</a:t>
            </a:r>
          </a:p>
          <a:p>
            <a:r>
              <a:rPr lang="en-US" dirty="0" smtClean="0"/>
              <a:t>Don’t sugarcoat what’s not</a:t>
            </a:r>
          </a:p>
          <a:p>
            <a:pPr lvl="1"/>
            <a:r>
              <a:rPr lang="en-US" dirty="0" smtClean="0"/>
              <a:t>Identify improvement areas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Fishbowl Role 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7" name="Picture 5" descr="http://beingmednc.files.wordpress.com/2012/06/fbwxs_logo_preview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09" y="1524000"/>
            <a:ext cx="43815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powerpoint_sty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</TotalTime>
  <Words>453</Words>
  <Application>Microsoft Office PowerPoint</Application>
  <PresentationFormat>On-screen Show (4:3)</PresentationFormat>
  <Paragraphs>116</Paragraphs>
  <Slides>12</Slides>
  <Notes>12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NUpowerpoint_style1</vt:lpstr>
      <vt:lpstr>Performance Management</vt:lpstr>
      <vt:lpstr>Agenda</vt:lpstr>
      <vt:lpstr>I have some feedback for you …</vt:lpstr>
      <vt:lpstr>Exercise: Providing Real Time Feedback</vt:lpstr>
      <vt:lpstr>PowerPoint Presentation</vt:lpstr>
      <vt:lpstr>PowerPoint Presentation</vt:lpstr>
      <vt:lpstr>Tips for Documenting</vt:lpstr>
      <vt:lpstr>Wording</vt:lpstr>
      <vt:lpstr>Fishbowl Role Play</vt:lpstr>
      <vt:lpstr>Delivering the Review</vt:lpstr>
      <vt:lpstr>Summary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</dc:title>
  <dc:creator>Hughes, Elisabeth</dc:creator>
  <cp:lastModifiedBy>Hughes, Elisabeth</cp:lastModifiedBy>
  <cp:revision>45</cp:revision>
  <cp:lastPrinted>2014-03-03T18:50:54Z</cp:lastPrinted>
  <dcterms:created xsi:type="dcterms:W3CDTF">2006-08-16T00:00:00Z</dcterms:created>
  <dcterms:modified xsi:type="dcterms:W3CDTF">2014-03-04T18:50:09Z</dcterms:modified>
</cp:coreProperties>
</file>