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handoutMasterIdLst>
    <p:handoutMasterId r:id="rId9"/>
  </p:handoutMasterIdLst>
  <p:sldIdLst>
    <p:sldId id="284" r:id="rId2"/>
    <p:sldId id="286" r:id="rId3"/>
    <p:sldId id="285" r:id="rId4"/>
    <p:sldId id="260" r:id="rId5"/>
    <p:sldId id="296" r:id="rId6"/>
    <p:sldId id="297" r:id="rId7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71" autoAdjust="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7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BDB60F5-0A11-4F1D-8A8B-A55ECB3757A0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7977D1EF-2D31-48D6-A1EA-3A1762B45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22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50FE91C5-AA12-4E45-B051-49E0B2C28D59}" type="datetimeFigureOut">
              <a:rPr lang="en-US" smtClean="0"/>
              <a:t>3/11/2014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C4B02B6-C911-44A6-A17E-D78BB9504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9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4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958379" y="8819515"/>
            <a:ext cx="3026623" cy="46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12" tIns="46205" rIns="92412" bIns="46205" anchor="b"/>
          <a:lstStyle>
            <a:lvl1pPr defTabSz="9223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233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233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233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233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2338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62E166D7-414E-46B0-8E11-331F3EAADC77}" type="slidenum">
              <a:rPr lang="en-US" sz="120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956795" y="8817926"/>
            <a:ext cx="3026623" cy="46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3" tIns="45772" rIns="91543" bIns="45772" anchor="b"/>
          <a:lstStyle>
            <a:lvl1pPr defTabSz="900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8E2AFAFB-71CF-4CCB-8F14-6ACC37CFDBDF}" type="slidenum">
              <a:rPr lang="en-US" sz="120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27652" name="Text Box 3"/>
          <p:cNvSpPr txBox="1">
            <a:spLocks noGrp="1" noChangeArrowheads="1"/>
          </p:cNvSpPr>
          <p:nvPr/>
        </p:nvSpPr>
        <p:spPr bwMode="auto">
          <a:xfrm>
            <a:off x="3958379" y="8819515"/>
            <a:ext cx="3026623" cy="46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43" tIns="45772" rIns="91543" bIns="45772" anchor="b"/>
          <a:lstStyle>
            <a:lvl1pPr defTabSz="90011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0011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0113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fld id="{9D224C46-82FD-4AF1-A0D9-3B540FF1B13A}" type="slidenum">
              <a:rPr lang="en-US" sz="1200"/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t>2</a:t>
            </a:fld>
            <a:endParaRPr lang="en-US" sz="1200"/>
          </a:p>
        </p:txBody>
      </p:sp>
      <p:sp>
        <p:nvSpPr>
          <p:cNvPr id="276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7500" y="441325"/>
            <a:ext cx="3756025" cy="2816225"/>
          </a:xfrm>
          <a:ln/>
        </p:spPr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233" y="3575050"/>
            <a:ext cx="5940735" cy="5105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568" tIns="43781" rIns="87568" bIns="43781"/>
          <a:lstStyle/>
          <a:p>
            <a:pPr marL="171664" indent="-171664"/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A890F5-DF37-4EA1-81E0-C1AB5915776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800" dirty="0" smtClean="0"/>
              <a:t>  </a:t>
            </a:r>
            <a:endParaRPr lang="en-US" altLang="en-US" sz="8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4B02B6-C911-44A6-A17E-D78BB950489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00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CD113C-5704-42BD-A73C-C956F4CACBB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8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2CBC11-ABBD-364F-A5C9-E3E7F00E81E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2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CA22C-4FFD-8541-BE0C-851C9C37FE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11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3005-3766-8842-9F38-EEC5F662B75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83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05BB-21F7-F44E-A143-5AA3B7EEF9D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2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0386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3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9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63562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572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20650" indent="-109538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766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1371600"/>
            <a:ext cx="2590800" cy="3810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algn="ctr">
              <a:buNone/>
              <a:defRPr sz="18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2766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17475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096000" y="1905000"/>
            <a:ext cx="2590800" cy="4114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117475" indent="-106363">
              <a:spcBef>
                <a:spcPts val="800"/>
              </a:spcBef>
              <a:defRPr sz="1100"/>
            </a:lvl1pPr>
            <a:lvl2pPr marL="233363" indent="-115888">
              <a:spcBef>
                <a:spcPts val="400"/>
              </a:spcBef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539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B7327-7276-2D43-8442-1995AE5B6E5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8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6A7206-6FC1-FF4F-B825-0121C9B6F33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556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68DAAD-EB87-074A-8420-FB52C6AFBD8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90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B39DE-6C8F-7846-AF23-0C917328CFD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F341E6-1BE9-D74E-B0AF-BB631B9776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17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E456D-3422-5A4D-BCED-319C1E03247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8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112105-B707-DF4F-816C-4037A6D33A7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877886"/>
            <a:ext cx="8229600" cy="53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FE542-C548-D743-8512-9387D5ADCA0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610600" cy="152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white"/>
              </a:solidFill>
            </a:endParaRPr>
          </a:p>
        </p:txBody>
      </p:sp>
      <p:pic>
        <p:nvPicPr>
          <p:cNvPr id="9" name="Picture 1" descr="red_neu_logo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70" y="198438"/>
            <a:ext cx="435883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031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8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://blog.soton.ac.uk/gmoof/files/2013/05/Good-feedback-Stick-Men2.jpg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Giving feedback - Toolkit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Performance Management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DAAD-EB87-074A-8420-FB52C6AFBD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Feedback Framework</a:t>
            </a:r>
            <a:r>
              <a:rPr lang="en-US" baseline="30000" dirty="0" smtClean="0">
                <a:solidFill>
                  <a:schemeClr val="tx1"/>
                </a:solidFill>
                <a:cs typeface="Arial" charset="0"/>
              </a:rPr>
              <a:t>©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388" name="Rectangle 25"/>
          <p:cNvSpPr>
            <a:spLocks noGrp="1" noChangeArrowheads="1"/>
          </p:cNvSpPr>
          <p:nvPr>
            <p:ph sz="half" idx="1"/>
          </p:nvPr>
        </p:nvSpPr>
        <p:spPr>
          <a:xfrm>
            <a:off x="381000" y="1641775"/>
            <a:ext cx="4038600" cy="3920826"/>
          </a:xfrm>
        </p:spPr>
        <p:txBody>
          <a:bodyPr/>
          <a:lstStyle/>
          <a:p>
            <a:r>
              <a:rPr lang="en-US" sz="2000" dirty="0" smtClean="0"/>
              <a:t>Feedback is essential to a learning and performance culture</a:t>
            </a:r>
          </a:p>
          <a:p>
            <a:r>
              <a:rPr lang="en-US" sz="2000" dirty="0" smtClean="0"/>
              <a:t>Clear, specific, real-time works best</a:t>
            </a:r>
          </a:p>
          <a:p>
            <a:r>
              <a:rPr lang="en-US" sz="2000" dirty="0" smtClean="0"/>
              <a:t>Provide both positive and constructive</a:t>
            </a:r>
          </a:p>
          <a:p>
            <a:r>
              <a:rPr lang="en-US" sz="2000" dirty="0" smtClean="0"/>
              <a:t>Framework assists in preparing to deliver feedback effectively</a:t>
            </a:r>
          </a:p>
          <a:p>
            <a:endParaRPr lang="en-US" sz="2000" dirty="0" smtClean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2AFEC4-F802-4FBC-B75D-4C343E68A267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grpSp>
        <p:nvGrpSpPr>
          <p:cNvPr id="2" name="Group 1"/>
          <p:cNvGrpSpPr/>
          <p:nvPr/>
        </p:nvGrpSpPr>
        <p:grpSpPr>
          <a:xfrm>
            <a:off x="4495800" y="1676400"/>
            <a:ext cx="4343399" cy="3276600"/>
            <a:chOff x="2191303" y="2795323"/>
            <a:chExt cx="4953000" cy="3475037"/>
          </a:xfrm>
        </p:grpSpPr>
        <p:sp>
          <p:nvSpPr>
            <p:cNvPr id="16389" name="Rectangle 4"/>
            <p:cNvSpPr>
              <a:spLocks noChangeArrowheads="1"/>
            </p:cNvSpPr>
            <p:nvPr/>
          </p:nvSpPr>
          <p:spPr bwMode="gray">
            <a:xfrm>
              <a:off x="4667803" y="2795323"/>
              <a:ext cx="2227263" cy="173831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6390" name="Arc 5"/>
            <p:cNvSpPr>
              <a:spLocks/>
            </p:cNvSpPr>
            <p:nvPr/>
          </p:nvSpPr>
          <p:spPr bwMode="gray">
            <a:xfrm>
              <a:off x="6755366" y="3284273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1" name="Rectangle 6"/>
            <p:cNvSpPr>
              <a:spLocks noChangeArrowheads="1"/>
            </p:cNvSpPr>
            <p:nvPr/>
          </p:nvSpPr>
          <p:spPr bwMode="gray">
            <a:xfrm>
              <a:off x="2440541" y="2795323"/>
              <a:ext cx="2227262" cy="1738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6392" name="Arc 7"/>
            <p:cNvSpPr>
              <a:spLocks/>
            </p:cNvSpPr>
            <p:nvPr/>
          </p:nvSpPr>
          <p:spPr bwMode="gray">
            <a:xfrm>
              <a:off x="4540803" y="3284273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Arc 8"/>
            <p:cNvSpPr>
              <a:spLocks/>
            </p:cNvSpPr>
            <p:nvPr/>
          </p:nvSpPr>
          <p:spPr bwMode="gray">
            <a:xfrm flipH="1">
              <a:off x="2191303" y="3284273"/>
              <a:ext cx="388938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Text Box 9"/>
            <p:cNvSpPr txBox="1">
              <a:spLocks noChangeArrowheads="1"/>
            </p:cNvSpPr>
            <p:nvPr/>
          </p:nvSpPr>
          <p:spPr bwMode="gray">
            <a:xfrm>
              <a:off x="2604054" y="3511286"/>
              <a:ext cx="1900238" cy="39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 dirty="0"/>
                <a:t>Expectations</a:t>
              </a:r>
              <a:endParaRPr lang="en-US" dirty="0"/>
            </a:p>
          </p:txBody>
        </p:sp>
        <p:sp>
          <p:nvSpPr>
            <p:cNvPr id="16395" name="Text Box 10"/>
            <p:cNvSpPr txBox="1">
              <a:spLocks noChangeArrowheads="1"/>
            </p:cNvSpPr>
            <p:nvPr/>
          </p:nvSpPr>
          <p:spPr bwMode="gray">
            <a:xfrm>
              <a:off x="4971016" y="3511286"/>
              <a:ext cx="1900237" cy="68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</a:rPr>
                <a:t>Observations</a:t>
              </a:r>
            </a:p>
          </p:txBody>
        </p:sp>
        <p:sp>
          <p:nvSpPr>
            <p:cNvPr id="16396" name="Rectangle 11"/>
            <p:cNvSpPr>
              <a:spLocks noChangeArrowheads="1"/>
            </p:cNvSpPr>
            <p:nvPr/>
          </p:nvSpPr>
          <p:spPr bwMode="gray">
            <a:xfrm>
              <a:off x="4667803" y="4533635"/>
              <a:ext cx="2227263" cy="17367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397" name="Arc 12"/>
            <p:cNvSpPr>
              <a:spLocks/>
            </p:cNvSpPr>
            <p:nvPr/>
          </p:nvSpPr>
          <p:spPr bwMode="gray">
            <a:xfrm>
              <a:off x="6755366" y="5076560"/>
              <a:ext cx="388937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Arc 13"/>
            <p:cNvSpPr>
              <a:spLocks/>
            </p:cNvSpPr>
            <p:nvPr/>
          </p:nvSpPr>
          <p:spPr bwMode="gray">
            <a:xfrm rot="5400000">
              <a:off x="5586966" y="4322498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Rectangle 14"/>
            <p:cNvSpPr>
              <a:spLocks noChangeArrowheads="1"/>
            </p:cNvSpPr>
            <p:nvPr/>
          </p:nvSpPr>
          <p:spPr bwMode="gray">
            <a:xfrm>
              <a:off x="2440541" y="4533635"/>
              <a:ext cx="2227262" cy="1736725"/>
            </a:xfrm>
            <a:prstGeom prst="rect">
              <a:avLst/>
            </a:pr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6400" name="Arc 15"/>
            <p:cNvSpPr>
              <a:spLocks/>
            </p:cNvSpPr>
            <p:nvPr/>
          </p:nvSpPr>
          <p:spPr bwMode="gray">
            <a:xfrm flipH="1">
              <a:off x="2194478" y="507656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Arc 16"/>
            <p:cNvSpPr>
              <a:spLocks/>
            </p:cNvSpPr>
            <p:nvPr/>
          </p:nvSpPr>
          <p:spPr bwMode="gray">
            <a:xfrm rot="16200000" flipV="1">
              <a:off x="3306522" y="4126441"/>
              <a:ext cx="387350" cy="598488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rgbClr val="EEAF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Arc 17"/>
            <p:cNvSpPr>
              <a:spLocks/>
            </p:cNvSpPr>
            <p:nvPr/>
          </p:nvSpPr>
          <p:spPr bwMode="gray">
            <a:xfrm flipH="1">
              <a:off x="4407453" y="5076560"/>
              <a:ext cx="387350" cy="596900"/>
            </a:xfrm>
            <a:custGeom>
              <a:avLst/>
              <a:gdLst>
                <a:gd name="T0" fmla="*/ 2147483647 w 22031"/>
                <a:gd name="T1" fmla="*/ 0 h 43200"/>
                <a:gd name="T2" fmla="*/ 0 w 22031"/>
                <a:gd name="T3" fmla="*/ 2147483647 h 43200"/>
                <a:gd name="T4" fmla="*/ 2147483647 w 22031"/>
                <a:gd name="T5" fmla="*/ 2147483647 h 43200"/>
                <a:gd name="T6" fmla="*/ 0 60000 65536"/>
                <a:gd name="T7" fmla="*/ 0 60000 65536"/>
                <a:gd name="T8" fmla="*/ 0 60000 65536"/>
                <a:gd name="T9" fmla="*/ 0 w 22031"/>
                <a:gd name="T10" fmla="*/ 0 h 43200"/>
                <a:gd name="T11" fmla="*/ 22031 w 22031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31" h="43200" fill="none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</a:path>
                <a:path w="22031" h="43200" stroke="0" extrusionOk="0">
                  <a:moveTo>
                    <a:pt x="430" y="0"/>
                  </a:moveTo>
                  <a:cubicBezTo>
                    <a:pt x="12360" y="0"/>
                    <a:pt x="22031" y="9670"/>
                    <a:pt x="22031" y="21600"/>
                  </a:cubicBezTo>
                  <a:cubicBezTo>
                    <a:pt x="22031" y="33529"/>
                    <a:pt x="12360" y="43200"/>
                    <a:pt x="431" y="43200"/>
                  </a:cubicBezTo>
                  <a:cubicBezTo>
                    <a:pt x="287" y="43200"/>
                    <a:pt x="143" y="43198"/>
                    <a:pt x="0" y="43195"/>
                  </a:cubicBezTo>
                  <a:lnTo>
                    <a:pt x="431" y="21600"/>
                  </a:lnTo>
                  <a:lnTo>
                    <a:pt x="4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Text Box 18"/>
            <p:cNvSpPr txBox="1">
              <a:spLocks noChangeArrowheads="1"/>
            </p:cNvSpPr>
            <p:nvPr/>
          </p:nvSpPr>
          <p:spPr bwMode="gray">
            <a:xfrm>
              <a:off x="4831316" y="5240073"/>
              <a:ext cx="1900237" cy="685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>
                  <a:solidFill>
                    <a:schemeClr val="bg1"/>
                  </a:solidFill>
                </a:rPr>
                <a:t>Assessments</a:t>
              </a:r>
            </a:p>
          </p:txBody>
        </p:sp>
        <p:sp>
          <p:nvSpPr>
            <p:cNvPr id="16404" name="Text Box 19"/>
            <p:cNvSpPr txBox="1">
              <a:spLocks noChangeArrowheads="1"/>
            </p:cNvSpPr>
            <p:nvPr/>
          </p:nvSpPr>
          <p:spPr bwMode="gray">
            <a:xfrm>
              <a:off x="2451654" y="5240073"/>
              <a:ext cx="2025651" cy="391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b="1" dirty="0" smtClean="0"/>
                <a:t>Outcomes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032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934200" cy="9144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Checklist for effective feedback delivery</a:t>
            </a:r>
          </a:p>
        </p:txBody>
      </p:sp>
      <p:graphicFrame>
        <p:nvGraphicFramePr>
          <p:cNvPr id="290842" name="Group 26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65419696"/>
              </p:ext>
            </p:extLst>
          </p:nvPr>
        </p:nvGraphicFramePr>
        <p:xfrm>
          <a:off x="457200" y="1191768"/>
          <a:ext cx="8229600" cy="4828032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990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1.  Anticipate potential emotions and difficulties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2.  Initiate a two-way conversation to deliver and receive feedback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3.  Evaluate outcomes and identify solutions moving forward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262188"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Am I ready to provide feedback, and have I acknowledged the emotions involved?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Am I in “act” versus “react” mode?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Is this the right time to provide feedback?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Can I provide balanced feedback that is specific and behavioral?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How can I describe the impact a specific behavior had on me and others?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How can I keep the conversation focused on one to two areas for further improvement?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Have I allowed the person an opportunity to present their side of the situation?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Do I understand what is being said and the other side of the story?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8600" indent="-228600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2000">
                          <a:solidFill>
                            <a:schemeClr val="tx1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1pPr>
                      <a:lvl2pPr marL="465138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Times" pitchFamily="18" charset="0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2pPr>
                      <a:lvl3pPr marL="754063">
                        <a:spcBef>
                          <a:spcPct val="20000"/>
                        </a:spcBef>
                        <a:buClr>
                          <a:srgbClr val="0073B9"/>
                        </a:buClr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3pPr>
                      <a:lvl4pPr marL="1089025">
                        <a:spcBef>
                          <a:spcPct val="20000"/>
                        </a:spcBef>
                        <a:buClr>
                          <a:srgbClr val="0073B9"/>
                        </a:buClr>
                        <a:buSzPct val="90000"/>
                        <a:buFont typeface="Wingdings" pitchFamily="2" charset="2"/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4pPr>
                      <a:lvl5pPr marL="1938338">
                        <a:spcBef>
                          <a:spcPct val="20000"/>
                        </a:spcBef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5pPr>
                      <a:lvl6pPr marL="23955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6pPr>
                      <a:lvl7pPr marL="28527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7pPr>
                      <a:lvl8pPr marL="33099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8pPr>
                      <a:lvl9pPr marL="3767138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bg2"/>
                          </a:solidFill>
                          <a:latin typeface="Arial Narrow" pitchFamily="34" charset="0"/>
                          <a:ea typeface="ＭＳ Ｐゴシック" pitchFamily="1" charset="-128"/>
                        </a:defRPr>
                      </a:lvl9pPr>
                    </a:lstStyle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Do I need more information before identifying a solution?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Have I identified the payoff and positive outcome of the desired change in performance and behaviors?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Should I take action or not on this feedback?</a:t>
                      </a:r>
                    </a:p>
                    <a:p>
                      <a:pPr marL="228600" marR="0" lvl="0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73B9"/>
                        </a:buClr>
                        <a:buSzTx/>
                        <a:buFont typeface="Wingdings" pitchFamily="2" charset="2"/>
                        <a:buChar char="q"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  <a:ea typeface="ＭＳ Ｐゴシック" pitchFamily="1" charset="-128"/>
                        </a:rPr>
                        <a:t>What would happen if I and/or my team member acted upon this feedback?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Opportunities to Deliver Feedback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769620" y="4716780"/>
            <a:ext cx="7764780" cy="1143000"/>
            <a:chOff x="769620" y="4792980"/>
            <a:chExt cx="7764780" cy="1143000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69620" y="479298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Start of a 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Project</a:t>
              </a: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3661410" y="479298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Ad Hoc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Discussions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6553200" y="479298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After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Project Review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34060" y="1524000"/>
            <a:ext cx="7764780" cy="1143000"/>
            <a:chOff x="769620" y="3196590"/>
            <a:chExt cx="7764780" cy="1143000"/>
          </a:xfrm>
        </p:grpSpPr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769620" y="319659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Objective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Planning</a:t>
              </a:r>
            </a:p>
          </p:txBody>
        </p:sp>
        <p:sp>
          <p:nvSpPr>
            <p:cNvPr id="21" name="Rectangle 8"/>
            <p:cNvSpPr>
              <a:spLocks noChangeArrowheads="1"/>
            </p:cNvSpPr>
            <p:nvPr/>
          </p:nvSpPr>
          <p:spPr bwMode="auto">
            <a:xfrm>
              <a:off x="3661410" y="319659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Mid Year 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Review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6553200" y="319659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End of Year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Review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59460" y="3120390"/>
            <a:ext cx="7764780" cy="1143000"/>
            <a:chOff x="769620" y="1600200"/>
            <a:chExt cx="7764780" cy="1143000"/>
          </a:xfrm>
        </p:grpSpPr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769620" y="160020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One-on-One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Meetings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3661410" y="160020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Staff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Meetings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6553200" y="1600200"/>
              <a:ext cx="1981200" cy="1143000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One Minute</a:t>
              </a:r>
            </a:p>
            <a:p>
              <a:pPr algn="ctr"/>
              <a:r>
                <a:rPr lang="en-US" altLang="en-US" sz="2200" dirty="0">
                  <a:solidFill>
                    <a:schemeClr val="bg1"/>
                  </a:solidFill>
                </a:rPr>
                <a:t>Manager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3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&amp; Timing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76262"/>
          </a:xfrm>
        </p:spPr>
        <p:txBody>
          <a:bodyPr/>
          <a:lstStyle/>
          <a:p>
            <a:r>
              <a:rPr lang="en-US" dirty="0" smtClean="0"/>
              <a:t>Here are four key aspects of effective feedback.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43307"/>
            <a:ext cx="8425551" cy="2462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68298" y="6292334"/>
            <a:ext cx="7391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prstClr val="black"/>
                </a:solidFill>
              </a:rPr>
              <a:t>Phil Race on University of Southampton website: </a:t>
            </a:r>
            <a:r>
              <a:rPr lang="en-US" sz="1100" dirty="0" smtClean="0">
                <a:solidFill>
                  <a:prstClr val="black"/>
                </a:solidFill>
                <a:hlinkClick r:id="rId4"/>
              </a:rPr>
              <a:t>http</a:t>
            </a:r>
            <a:r>
              <a:rPr lang="en-US" sz="1100" dirty="0">
                <a:solidFill>
                  <a:prstClr val="black"/>
                </a:solidFill>
                <a:hlinkClick r:id="rId4"/>
              </a:rPr>
              <a:t>://blog.soton.ac.uk/gmoof/files/2013/05/Good-feedback-Stick-Men2.jpg</a:t>
            </a:r>
            <a:endParaRPr 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Tips for Giving Feedback</a:t>
            </a:r>
          </a:p>
        </p:txBody>
      </p:sp>
      <p:sp>
        <p:nvSpPr>
          <p:cNvPr id="28877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3820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Think of feedback as an opportunity for mutual understanding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Provide nonjudgmental information rather than “positive” or “negative” feedback. Judgments about an associate are likely to elicit defensiveness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Provide a balanced message to </a:t>
            </a:r>
            <a:r>
              <a:rPr lang="en-US" altLang="en-US" sz="2000" dirty="0" smtClean="0"/>
              <a:t>create an opportunity for discussion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Discuss feedback regularly so that it becomes a process, not an event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Engage in a dialogue and avoid the tendency to lecture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Allow periods of silence so </a:t>
            </a:r>
            <a:r>
              <a:rPr lang="en-US" altLang="en-US" sz="2000" dirty="0" smtClean="0"/>
              <a:t>people can </a:t>
            </a:r>
            <a:r>
              <a:rPr lang="en-US" altLang="en-US" sz="2000" dirty="0"/>
              <a:t>absorb what you </a:t>
            </a:r>
            <a:r>
              <a:rPr lang="en-US" altLang="en-US" sz="2000" dirty="0" smtClean="0"/>
              <a:t>say </a:t>
            </a:r>
            <a:r>
              <a:rPr lang="en-US" altLang="en-US" sz="2000" dirty="0"/>
              <a:t>and respond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Let go of the need to convince </a:t>
            </a:r>
            <a:r>
              <a:rPr lang="en-US" altLang="en-US" sz="2000" dirty="0" smtClean="0"/>
              <a:t>the other person you </a:t>
            </a:r>
            <a:r>
              <a:rPr lang="en-US" altLang="en-US" sz="2000" dirty="0"/>
              <a:t>are right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Don’t dilute your message with unnecessary qualifiers like “maybe” “perhaps” and “a little”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Avoid overwhelming people with too much feedback at one time.  Focus on relevant and significant observations instead of covering every detail </a:t>
            </a:r>
          </a:p>
        </p:txBody>
      </p:sp>
    </p:spTree>
    <p:extLst>
      <p:ext uri="{BB962C8B-B14F-4D97-AF65-F5344CB8AC3E}">
        <p14:creationId xmlns:p14="http://schemas.microsoft.com/office/powerpoint/2010/main" val="17462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88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88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8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88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3" grpId="0" build="allAtOnce"/>
    </p:bldLst>
  </p:timing>
</p:sld>
</file>

<file path=ppt/theme/theme1.xml><?xml version="1.0" encoding="utf-8"?>
<a:theme xmlns:a="http://schemas.openxmlformats.org/drawingml/2006/main" name="NUpowerpoint_styl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431</Words>
  <Application>Microsoft Office PowerPoint</Application>
  <PresentationFormat>On-screen Show (4:3)</PresentationFormat>
  <Paragraphs>71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NUpowerpoint_style1</vt:lpstr>
      <vt:lpstr>Giving feedback - Toolkit</vt:lpstr>
      <vt:lpstr> Feedback Framework©</vt:lpstr>
      <vt:lpstr>Checklist for effective feedback delivery</vt:lpstr>
      <vt:lpstr>Opportunities to Deliver Feedback</vt:lpstr>
      <vt:lpstr>Importance &amp; Timing</vt:lpstr>
      <vt:lpstr>Tips for Giving Feedback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</dc:title>
  <dc:creator>Hughes, Elisabeth</dc:creator>
  <cp:lastModifiedBy>Hughes, Elisabeth</cp:lastModifiedBy>
  <cp:revision>46</cp:revision>
  <cp:lastPrinted>2014-03-03T18:50:54Z</cp:lastPrinted>
  <dcterms:created xsi:type="dcterms:W3CDTF">2006-08-16T00:00:00Z</dcterms:created>
  <dcterms:modified xsi:type="dcterms:W3CDTF">2014-03-11T15:19:23Z</dcterms:modified>
</cp:coreProperties>
</file>