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25" r:id="rId1"/>
  </p:sldMasterIdLst>
  <p:notesMasterIdLst>
    <p:notesMasterId r:id="rId19"/>
  </p:notesMasterIdLst>
  <p:handoutMasterIdLst>
    <p:handoutMasterId r:id="rId20"/>
  </p:handoutMasterIdLst>
  <p:sldIdLst>
    <p:sldId id="320" r:id="rId2"/>
    <p:sldId id="375" r:id="rId3"/>
    <p:sldId id="345" r:id="rId4"/>
    <p:sldId id="347" r:id="rId5"/>
    <p:sldId id="344" r:id="rId6"/>
    <p:sldId id="343" r:id="rId7"/>
    <p:sldId id="329" r:id="rId8"/>
    <p:sldId id="379" r:id="rId9"/>
    <p:sldId id="358" r:id="rId10"/>
    <p:sldId id="376" r:id="rId11"/>
    <p:sldId id="377" r:id="rId12"/>
    <p:sldId id="380" r:id="rId13"/>
    <p:sldId id="378" r:id="rId14"/>
    <p:sldId id="346" r:id="rId15"/>
    <p:sldId id="331" r:id="rId16"/>
    <p:sldId id="374" r:id="rId17"/>
    <p:sldId id="348" r:id="rId18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C52"/>
    <a:srgbClr val="5D5040"/>
    <a:srgbClr val="FFFFFF"/>
    <a:srgbClr val="FD697B"/>
    <a:srgbClr val="FC3C53"/>
    <a:srgbClr val="C9031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9520" autoAdjust="0"/>
  </p:normalViewPr>
  <p:slideViewPr>
    <p:cSldViewPr>
      <p:cViewPr>
        <p:scale>
          <a:sx n="66" d="100"/>
          <a:sy n="66" d="100"/>
        </p:scale>
        <p:origin x="-2850" y="-84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382"/>
    </p:cViewPr>
  </p:sorterViewPr>
  <p:notesViewPr>
    <p:cSldViewPr>
      <p:cViewPr>
        <p:scale>
          <a:sx n="66" d="100"/>
          <a:sy n="66" d="100"/>
        </p:scale>
        <p:origin x="-4188" y="-636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515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19515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4D43027-15BA-4778-B8AC-AA8CD683E7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6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758"/>
            <a:ext cx="5122333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515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19515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FE453FA-EA7D-4A5E-9418-B6DB95810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2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83" indent="-29049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974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76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55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34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113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92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71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519FE2C-7E56-4B21-86C6-88C91B9325CA}" type="slidenum">
              <a:rPr lang="en-US" sz="1200" b="0"/>
              <a:pPr/>
              <a:t>1</a:t>
            </a:fld>
            <a:endParaRPr lang="en-US" sz="1200" b="0" dirty="0"/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034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08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83" indent="-29049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974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76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55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34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113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92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71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C861B87-2D31-43DA-85E0-4F18876B5982}" type="slidenum">
              <a:rPr lang="en-US" sz="1200" b="0"/>
              <a:pPr/>
              <a:t>15</a:t>
            </a:fld>
            <a:endParaRPr lang="en-US" sz="1200" b="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957639" y="8818564"/>
            <a:ext cx="302736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90" tIns="46144" rIns="92290" bIns="46144" anchor="b"/>
          <a:lstStyle>
            <a:lvl1pPr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657B8489-C794-46F1-9950-8EEAA956B21D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152400"/>
            <a:ext cx="4640263" cy="34798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3870325"/>
            <a:ext cx="6521450" cy="4870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90" tIns="46144" rIns="92290" bIns="46144"/>
          <a:lstStyle/>
          <a:p>
            <a:endParaRPr lang="en-US" altLang="en-US" baseline="0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83" indent="-29049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974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76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55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34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113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92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71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E51B9C3F-FD9C-41E9-BCB0-93C1046A28F8}" type="slidenum">
              <a:rPr lang="en-US" sz="1200" b="0"/>
              <a:pPr/>
              <a:t>17</a:t>
            </a:fld>
            <a:endParaRPr lang="en-US" sz="1200" b="0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155575"/>
            <a:ext cx="4641850" cy="34813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3868739"/>
            <a:ext cx="6521450" cy="48736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74" tIns="46134" rIns="92274" bIns="46134"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936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83" indent="-29049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974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76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55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34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113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92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71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09A8700-97A8-4E71-B920-9E34977F2561}" type="slidenum">
              <a:rPr lang="en-US" sz="1200" b="0"/>
              <a:pPr/>
              <a:t>4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958167" y="8819199"/>
            <a:ext cx="3026833" cy="46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829" tIns="46914" rIns="93829" bIns="46914" anchor="b"/>
          <a:lstStyle>
            <a:lvl1pPr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2E48A648-D259-4FD5-A112-4A1BBBD85338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956550" y="8817613"/>
            <a:ext cx="3026833" cy="464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47" tIns="46474" rIns="92947" bIns="46474" anchor="b"/>
          <a:lstStyle>
            <a:lvl1pPr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C1AAC742-57ED-431B-80F6-4E5FCA55B81F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sp>
        <p:nvSpPr>
          <p:cNvPr id="44036" name="Text Box 3"/>
          <p:cNvSpPr txBox="1">
            <a:spLocks noGrp="1" noChangeArrowheads="1"/>
          </p:cNvSpPr>
          <p:nvPr/>
        </p:nvSpPr>
        <p:spPr bwMode="auto">
          <a:xfrm>
            <a:off x="3958167" y="8819199"/>
            <a:ext cx="3026833" cy="464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947" tIns="46474" rIns="92947" bIns="46474" anchor="b"/>
          <a:lstStyle>
            <a:lvl1pPr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0113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4C1E049A-074C-41EF-B9D8-442B9B633A34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11300" y="441325"/>
            <a:ext cx="3958666" cy="2969000"/>
          </a:xfrm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3803650"/>
            <a:ext cx="5940484" cy="37905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911" tIns="44452" rIns="88911" bIns="44452"/>
          <a:lstStyle/>
          <a:p>
            <a:pPr marL="174296" indent="-174296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4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83" indent="-29049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974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76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55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34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113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92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71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3B63972D-BFD0-4F66-8E59-2CD57430AA84}" type="slidenum">
              <a:rPr lang="en-US" sz="1200" b="0"/>
              <a:pPr/>
              <a:t>7</a:t>
            </a:fld>
            <a:endParaRPr lang="en-US" sz="1200" b="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>
              <a:latin typeface="Times" charset="0"/>
              <a:ea typeface="ＭＳ Ｐゴシック" charset="-128"/>
            </a:endParaRPr>
          </a:p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6676" indent="-166676" eaLnBrk="1" hangingPunct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834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957639" y="8818564"/>
            <a:ext cx="302736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290" tIns="46144" rIns="92290" bIns="46144" anchor="b"/>
          <a:lstStyle>
            <a:lvl1pPr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3370C5AC-CAFB-44CA-A5E4-C7ED8241E474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959226" y="8818564"/>
            <a:ext cx="30257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14" tIns="46356" rIns="92714" bIns="46356" anchor="b"/>
          <a:lstStyle>
            <a:lvl1pPr defTabSz="92710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2710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71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71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71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71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D84AF0BD-213B-4A67-B352-361F6E6C1F9D}" type="slidenum">
              <a:rPr lang="en-US" altLang="en-US" sz="1100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 sz="1100"/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3475" y="212725"/>
            <a:ext cx="4598988" cy="3449638"/>
          </a:xfrm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4" y="3894138"/>
            <a:ext cx="6384925" cy="4845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714" tIns="46356" rIns="92714" bIns="46356"/>
          <a:lstStyle/>
          <a:p>
            <a:endParaRPr lang="en-GB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CBC11-ABBD-364F-A5C9-E3E7F00E81E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783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CA22C-4FFD-8541-BE0C-851C9C37FE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14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63005-3766-8842-9F38-EEC5F662B75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5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B05BB-21F7-F44E-A143-5AA3B7EEF9D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577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3141663"/>
            <a:ext cx="38227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11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20650" indent="-109538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766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766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17475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960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06363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78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20650" indent="-109538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766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766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17475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960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06363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9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B7327-7276-2D43-8442-1995AE5B6E5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1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7206-6FC1-FF4F-B825-0121C9B6F33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68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8DAAD-EB87-074A-8420-FB52C6AFBD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258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39DE-6C8F-7846-AF23-0C917328CFD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27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341E6-1BE9-D74E-B0AF-BB631B9776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33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E456D-3422-5A4D-BCED-319C1E03247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44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2105-B707-DF4F-816C-4037A6D33A7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24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77886"/>
            <a:ext cx="8229600" cy="53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 b="0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eaLnBrk="1" hangingPunct="1">
              <a:defRPr/>
            </a:pPr>
            <a:endParaRPr lang="en-US" b="0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eaLnBrk="1" hangingPunct="1"/>
            <a:fld id="{EDFFE542-C548-D743-8512-9387D5ADCA00}" type="slidenum">
              <a:rPr lang="en-US" b="0">
                <a:ea typeface="+mn-ea"/>
              </a:rPr>
              <a:pPr eaLnBrk="1" hangingPunct="1"/>
              <a:t>‹#›</a:t>
            </a:fld>
            <a:endParaRPr lang="en-US" b="0" dirty="0">
              <a:ea typeface="+mn-ea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38227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228600" y="6172200"/>
            <a:ext cx="8610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41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eastern.edu/hrm/resources/for-managers/performance-managemen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eastern.edu/hrm/pdfs/resources/performance-management/performance-rating-description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rtheastern.edu/hrm/pdfs/resources/performance-management/performance-rating-descriptions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northeastern.edu/hrm/pdfs/resources/performance-management/performance-rating-description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447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Performance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2743200"/>
            <a:ext cx="64008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A briefing for new managers</a:t>
            </a:r>
            <a:endParaRPr lang="en-US" sz="2000" dirty="0" smtClean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dirty="0" smtClean="0">
              <a:ea typeface="ＭＳ Ｐゴシック" charset="-128"/>
            </a:endParaRPr>
          </a:p>
        </p:txBody>
      </p:sp>
      <p:pic>
        <p:nvPicPr>
          <p:cNvPr id="3074" name="Picture 2" descr="C:\Users\ejhughes\AppData\Local\Microsoft\Windows\Temporary Internet Files\Content.IE5\S26X2MNW\MP90040032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57575"/>
            <a:ext cx="3901440" cy="259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306A1EA-4C4D-45A8-8841-FEB556F7B918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838200"/>
            <a:ext cx="8229600" cy="539751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Example – Academic Advisor</a:t>
            </a:r>
          </a:p>
        </p:txBody>
      </p:sp>
      <p:graphicFrame>
        <p:nvGraphicFramePr>
          <p:cNvPr id="69656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41319"/>
              </p:ext>
            </p:extLst>
          </p:nvPr>
        </p:nvGraphicFramePr>
        <p:xfrm>
          <a:off x="533399" y="1371600"/>
          <a:ext cx="8153401" cy="45939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58648"/>
                <a:gridCol w="6794753"/>
              </a:tblGrid>
              <a:tr h="329167">
                <a:tc gridSpan="2"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Performance Goals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T="64005" marB="64005"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80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 #1: Academic Advising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60%)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support and guidance concerning college and university policies, co-op scheduling, course selection, registration and preparation for graduation.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Advise individual students regarding academic issues; concerns and personal issues, which may be interfering with academic success.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 and assign caseload of students based on class year.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 as liaison to academic program directors who oversee the assigned academic programs.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 academic progress of each student and determine academic status (e.g., probation, etc.), and work with individuals to meet academic goals and objectives.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051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 #2: Program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30%)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with student class council or focus groups to identify needs of the student level and develop programs which address those class developmental needs.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Coordinate and lead workshops with faculty.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Prepare materials for orientations and student work shops.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232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Goal #3: Operational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Wtg</a:t>
                      </a: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10%)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Maintain and update student records with key data changes within 48 hours of a change and ensure that all records are up to date for the monthly review cycle.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 degree audits for students within 5 business days of a request in writing.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 program expenditures annually and prepare projections for upcoming year. Track individual items within the month incurred and revise projections on a quarterly basis.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64005" marB="640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3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30E2BCB-C4EC-411E-BB49-4CCF0F90E1DE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graphicFrame>
        <p:nvGraphicFramePr>
          <p:cNvPr id="71726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5692"/>
              </p:ext>
            </p:extLst>
          </p:nvPr>
        </p:nvGraphicFramePr>
        <p:xfrm>
          <a:off x="381000" y="1447800"/>
          <a:ext cx="8526462" cy="2144713"/>
        </p:xfrm>
        <a:graphic>
          <a:graphicData uri="http://schemas.openxmlformats.org/drawingml/2006/table">
            <a:tbl>
              <a:tblPr/>
              <a:tblGrid>
                <a:gridCol w="1144587"/>
                <a:gridCol w="7381875"/>
              </a:tblGrid>
              <a:tr h="292669">
                <a:tc gridSpan="2"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Performance Goal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21" marB="64021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52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Goal #1: Academic Advising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Wtg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60%)</a:t>
                      </a:r>
                    </a:p>
                  </a:txBody>
                  <a:tcPr marT="64021" marB="64021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Provide support and guidance concerning college and university policies, co-op scheduling, course selection, registration and preparation for graduation.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Advise individual students regarding academic issues; concerns and personal issues, which may be interfering with academic success.  Manage and assign caseload of students based on class year.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Serve as liaison to academic program directors who oversee the assigned academic programs.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 academic progress of each student and determine academic status (e.g., probation, etc.), and work with individuals to meet academic goals and objectives.</a:t>
                      </a:r>
                    </a:p>
                  </a:txBody>
                  <a:tcPr marT="64021" marB="64021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2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268065"/>
              </p:ext>
            </p:extLst>
          </p:nvPr>
        </p:nvGraphicFramePr>
        <p:xfrm>
          <a:off x="304800" y="3581400"/>
          <a:ext cx="4262437" cy="2514614"/>
        </p:xfrm>
        <a:graphic>
          <a:graphicData uri="http://schemas.openxmlformats.org/drawingml/2006/table">
            <a:tbl>
              <a:tblPr/>
              <a:tblGrid>
                <a:gridCol w="4262437"/>
              </a:tblGrid>
              <a:tr h="3759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Scenario #1</a:t>
                      </a:r>
                    </a:p>
                  </a:txBody>
                  <a:tcPr marT="64008" marB="6400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AF30"/>
                    </a:solidFill>
                  </a:tcPr>
                </a:tc>
              </a:tr>
              <a:tr h="21387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Maria is consistently available to meet with students for advising by both appointments and walk-ins.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She adapted readily to the curriculum changes in the college and successfully communicated these changes to the students in her unit.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As the leader of the academic probation process, Maria updated, mailed and emailed letters to students and held appointments with the students to develop a plan of action for the following term.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She also worked to build strong, effective relationships with faculty.</a:t>
                      </a:r>
                    </a:p>
                  </a:txBody>
                  <a:tcPr marT="64008" marB="6400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D80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7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710547"/>
              </p:ext>
            </p:extLst>
          </p:nvPr>
        </p:nvGraphicFramePr>
        <p:xfrm>
          <a:off x="4572000" y="3581401"/>
          <a:ext cx="4343400" cy="2514600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370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Scenario #2</a:t>
                      </a:r>
                    </a:p>
                  </a:txBody>
                  <a:tcPr marT="63996" marB="63996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AF30"/>
                    </a:solidFill>
                  </a:tcPr>
                </a:tc>
              </a:tr>
              <a:tr h="21440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Maria is particularly focused on being proactive, and regularly reaches out to students.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 meets regularly with academic program directors.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 regularly reviews her files and follows-up with students with whom she has met and develops creative ways to promote her services to all students.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She demonstrates concern for their overall well being and makes appropriate referrals to on-campus resources.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Feedback from students is consistently very positive and her students tend to do very well academically and personally. </a:t>
                      </a:r>
                    </a:p>
                  </a:txBody>
                  <a:tcPr marT="63996" marB="63996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D80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Example – Academic Advisor: Reviewing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42152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for Assessing Performance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56D-3422-5A4D-BCED-319C1E03247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ED172E71-4816-4B8F-8D69-D490A2CBEAF7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762000"/>
            <a:ext cx="8229600" cy="960438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Example: Overall Performance Rating</a:t>
            </a:r>
            <a:endParaRPr lang="en-US" altLang="en-US" sz="2400" b="0" i="1" dirty="0" smtClean="0"/>
          </a:p>
        </p:txBody>
      </p:sp>
      <p:graphicFrame>
        <p:nvGraphicFramePr>
          <p:cNvPr id="7375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440224"/>
              </p:ext>
            </p:extLst>
          </p:nvPr>
        </p:nvGraphicFramePr>
        <p:xfrm>
          <a:off x="457200" y="1700213"/>
          <a:ext cx="8550275" cy="4257674"/>
        </p:xfrm>
        <a:graphic>
          <a:graphicData uri="http://schemas.openxmlformats.org/drawingml/2006/table">
            <a:tbl>
              <a:tblPr/>
              <a:tblGrid>
                <a:gridCol w="3998913"/>
                <a:gridCol w="4551362"/>
              </a:tblGrid>
              <a:tr h="320088">
                <a:tc gridSpan="2">
                  <a:txBody>
                    <a:bodyPr/>
                    <a:lstStyle/>
                    <a:p>
                      <a:pPr marL="176213" marR="0" lvl="0" indent="-176213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Goals and Performance Ratings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18" marB="64018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143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Goal #1: Academic Advising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rgbClr val="C4262E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Wtg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: 60%)</a:t>
                      </a: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Rating: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Fully Meets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1143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#2: Program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Wtg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30%)</a:t>
                      </a: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Rating: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Fully Meets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Arial" charset="0"/>
                      </a:endParaRP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11431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Goal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#3: Operational Management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Wtg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10%)</a:t>
                      </a: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Performance Rating: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Frequently Exceeds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64018" marB="64018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195"/>
                      </a:schemeClr>
                    </a:solidFill>
                  </a:tcPr>
                </a:tc>
              </a:tr>
              <a:tr h="5080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Overall Performance Rating: </a:t>
                      </a:r>
                    </a:p>
                  </a:txBody>
                  <a:tcPr marT="64018" marB="64018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DD80">
                        <a:alpha val="50195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914775" y="5514945"/>
            <a:ext cx="342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Fully Meets</a:t>
            </a:r>
            <a:endParaRPr lang="en-US" sz="2000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88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Self-Assessment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848600" cy="4724400"/>
          </a:xfrm>
        </p:spPr>
        <p:txBody>
          <a:bodyPr/>
          <a:lstStyle/>
          <a:p>
            <a:r>
              <a:rPr lang="en-US" sz="2000" dirty="0"/>
              <a:t>Self assessment is an effective tool in fostering greater employee engagement in the performance evaluation process</a:t>
            </a:r>
          </a:p>
          <a:p>
            <a:r>
              <a:rPr lang="en-US" sz="2000" dirty="0"/>
              <a:t>This is strongly encouraged across the </a:t>
            </a:r>
            <a:r>
              <a:rPr lang="en-US" sz="2000" dirty="0" smtClean="0"/>
              <a:t>University</a:t>
            </a:r>
            <a:endParaRPr lang="en-US" sz="2000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371600" y="2667001"/>
            <a:ext cx="2909797" cy="3347214"/>
            <a:chOff x="864" y="1512"/>
            <a:chExt cx="2026" cy="2601"/>
          </a:xfrm>
        </p:grpSpPr>
        <p:pic>
          <p:nvPicPr>
            <p:cNvPr id="6" name="Picture 7" descr="self assess form ex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1512"/>
              <a:ext cx="2026" cy="2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1968" y="3888"/>
              <a:ext cx="86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4686509" y="2668726"/>
            <a:ext cx="2914105" cy="3351074"/>
            <a:chOff x="2976" y="1512"/>
            <a:chExt cx="2029" cy="2604"/>
          </a:xfrm>
        </p:grpSpPr>
        <p:pic>
          <p:nvPicPr>
            <p:cNvPr id="9" name="Picture 10" descr="self ass questi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512"/>
              <a:ext cx="2029" cy="2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4080" y="3936"/>
              <a:ext cx="816" cy="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  <p:sp>
        <p:nvSpPr>
          <p:cNvPr id="11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Evaluating &amp; Differentiating Performance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3962400"/>
          </a:xfrm>
        </p:spPr>
        <p:txBody>
          <a:bodyPr/>
          <a:lstStyle/>
          <a:p>
            <a:r>
              <a:rPr lang="en-US" sz="2000" dirty="0" smtClean="0">
                <a:ea typeface="ＭＳ Ｐゴシック" charset="-128"/>
              </a:rPr>
              <a:t>Evaluating </a:t>
            </a:r>
          </a:p>
          <a:p>
            <a:pPr lvl="1"/>
            <a:r>
              <a:rPr lang="en-US" sz="1600" dirty="0" smtClean="0">
                <a:ea typeface="ＭＳ Ｐゴシック" charset="-128"/>
              </a:rPr>
              <a:t>Review self-assessment</a:t>
            </a:r>
          </a:p>
          <a:p>
            <a:pPr lvl="1"/>
            <a:r>
              <a:rPr lang="en-US" sz="1600" dirty="0" smtClean="0">
                <a:ea typeface="ＭＳ Ｐゴシック" charset="-128"/>
              </a:rPr>
              <a:t>Review goals and outcomes</a:t>
            </a:r>
          </a:p>
          <a:p>
            <a:pPr lvl="1"/>
            <a:r>
              <a:rPr lang="en-US" sz="1600" dirty="0" smtClean="0">
                <a:ea typeface="ＭＳ Ｐゴシック" charset="-128"/>
              </a:rPr>
              <a:t>Compare results against the job description and …</a:t>
            </a:r>
          </a:p>
          <a:p>
            <a:pPr lvl="1"/>
            <a:r>
              <a:rPr lang="en-US" sz="1600" dirty="0" smtClean="0">
                <a:ea typeface="ＭＳ Ｐゴシック" charset="-128"/>
              </a:rPr>
              <a:t>Identify areas of development</a:t>
            </a:r>
          </a:p>
          <a:p>
            <a:endParaRPr lang="en-US" sz="2000" dirty="0">
              <a:ea typeface="ＭＳ Ｐゴシック" charset="-128"/>
            </a:endParaRPr>
          </a:p>
          <a:p>
            <a:r>
              <a:rPr lang="en-US" sz="2000" dirty="0" smtClean="0">
                <a:ea typeface="ＭＳ Ｐゴシック" charset="-128"/>
              </a:rPr>
              <a:t>Differentiating</a:t>
            </a:r>
          </a:p>
          <a:p>
            <a:pPr lvl="1"/>
            <a:r>
              <a:rPr lang="en-US" altLang="en-US" sz="1600" dirty="0" smtClean="0"/>
              <a:t>It’s important to clearly measure and rate the overall contribution of each member of the unit/ division toward the goals</a:t>
            </a:r>
          </a:p>
          <a:p>
            <a:pPr lvl="1"/>
            <a:r>
              <a:rPr lang="en-US" altLang="en-US" sz="1600" dirty="0" smtClean="0"/>
              <a:t>When looking at the various performance ratings, take into account: </a:t>
            </a:r>
            <a:endParaRPr lang="en-US" altLang="en-US" sz="1600" dirty="0"/>
          </a:p>
          <a:p>
            <a:pPr lvl="2"/>
            <a:r>
              <a:rPr lang="en-US" altLang="en-US" sz="1600" dirty="0"/>
              <a:t>Completion of special projects or other achievements that were unplanned</a:t>
            </a:r>
          </a:p>
          <a:p>
            <a:pPr lvl="2"/>
            <a:r>
              <a:rPr lang="en-US" altLang="en-US" sz="1600" dirty="0"/>
              <a:t>Extraordinary contributions towards department or unit initiatives/projects</a:t>
            </a:r>
          </a:p>
          <a:p>
            <a:pPr lvl="1"/>
            <a:endParaRPr lang="en-US" sz="160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pPr lvl="1"/>
            <a:endParaRPr lang="en-US" dirty="0" smtClean="0">
              <a:ea typeface="ＭＳ Ｐゴシック" charset="-128"/>
            </a:endParaRPr>
          </a:p>
        </p:txBody>
      </p:sp>
      <p:pic>
        <p:nvPicPr>
          <p:cNvPr id="15364" name="Picture 5" descr="checkmark">
            <a:hlinkClick r:id="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536" y="1752600"/>
            <a:ext cx="14478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9" name="Group 571"/>
          <p:cNvGrpSpPr>
            <a:grpSpLocks/>
          </p:cNvGrpSpPr>
          <p:nvPr/>
        </p:nvGrpSpPr>
        <p:grpSpPr bwMode="auto">
          <a:xfrm>
            <a:off x="6567488" y="2305050"/>
            <a:ext cx="2424112" cy="3333750"/>
            <a:chOff x="3207" y="701"/>
            <a:chExt cx="2324" cy="3196"/>
          </a:xfrm>
        </p:grpSpPr>
        <p:grpSp>
          <p:nvGrpSpPr>
            <p:cNvPr id="29702" name="Group 541"/>
            <p:cNvGrpSpPr>
              <a:grpSpLocks/>
            </p:cNvGrpSpPr>
            <p:nvPr/>
          </p:nvGrpSpPr>
          <p:grpSpPr bwMode="auto">
            <a:xfrm rot="-603928">
              <a:off x="4549" y="1833"/>
              <a:ext cx="973" cy="1120"/>
              <a:chOff x="4558" y="701"/>
              <a:chExt cx="973" cy="1120"/>
            </a:xfrm>
          </p:grpSpPr>
          <p:sp>
            <p:nvSpPr>
              <p:cNvPr id="29733" name="Freeform 542"/>
              <p:cNvSpPr>
                <a:spLocks/>
              </p:cNvSpPr>
              <p:nvPr/>
            </p:nvSpPr>
            <p:spPr bwMode="auto">
              <a:xfrm>
                <a:off x="5058" y="742"/>
                <a:ext cx="473" cy="795"/>
              </a:xfrm>
              <a:custGeom>
                <a:avLst/>
                <a:gdLst>
                  <a:gd name="T0" fmla="*/ 448 w 473"/>
                  <a:gd name="T1" fmla="*/ 62 h 795"/>
                  <a:gd name="T2" fmla="*/ 462 w 473"/>
                  <a:gd name="T3" fmla="*/ 94 h 795"/>
                  <a:gd name="T4" fmla="*/ 470 w 473"/>
                  <a:gd name="T5" fmla="*/ 125 h 795"/>
                  <a:gd name="T6" fmla="*/ 473 w 473"/>
                  <a:gd name="T7" fmla="*/ 161 h 795"/>
                  <a:gd name="T8" fmla="*/ 470 w 473"/>
                  <a:gd name="T9" fmla="*/ 222 h 795"/>
                  <a:gd name="T10" fmla="*/ 449 w 473"/>
                  <a:gd name="T11" fmla="*/ 309 h 795"/>
                  <a:gd name="T12" fmla="*/ 412 w 473"/>
                  <a:gd name="T13" fmla="*/ 397 h 795"/>
                  <a:gd name="T14" fmla="*/ 367 w 473"/>
                  <a:gd name="T15" fmla="*/ 474 h 795"/>
                  <a:gd name="T16" fmla="*/ 326 w 473"/>
                  <a:gd name="T17" fmla="*/ 525 h 795"/>
                  <a:gd name="T18" fmla="*/ 287 w 473"/>
                  <a:gd name="T19" fmla="*/ 565 h 795"/>
                  <a:gd name="T20" fmla="*/ 245 w 473"/>
                  <a:gd name="T21" fmla="*/ 603 h 795"/>
                  <a:gd name="T22" fmla="*/ 201 w 473"/>
                  <a:gd name="T23" fmla="*/ 641 h 795"/>
                  <a:gd name="T24" fmla="*/ 156 w 473"/>
                  <a:gd name="T25" fmla="*/ 676 h 795"/>
                  <a:gd name="T26" fmla="*/ 112 w 473"/>
                  <a:gd name="T27" fmla="*/ 710 h 795"/>
                  <a:gd name="T28" fmla="*/ 67 w 473"/>
                  <a:gd name="T29" fmla="*/ 745 h 795"/>
                  <a:gd name="T30" fmla="*/ 22 w 473"/>
                  <a:gd name="T31" fmla="*/ 778 h 795"/>
                  <a:gd name="T32" fmla="*/ 8 w 473"/>
                  <a:gd name="T33" fmla="*/ 787 h 795"/>
                  <a:gd name="T34" fmla="*/ 22 w 473"/>
                  <a:gd name="T35" fmla="*/ 770 h 795"/>
                  <a:gd name="T36" fmla="*/ 35 w 473"/>
                  <a:gd name="T37" fmla="*/ 753 h 795"/>
                  <a:gd name="T38" fmla="*/ 48 w 473"/>
                  <a:gd name="T39" fmla="*/ 735 h 795"/>
                  <a:gd name="T40" fmla="*/ 79 w 473"/>
                  <a:gd name="T41" fmla="*/ 695 h 795"/>
                  <a:gd name="T42" fmla="*/ 124 w 473"/>
                  <a:gd name="T43" fmla="*/ 631 h 795"/>
                  <a:gd name="T44" fmla="*/ 160 w 473"/>
                  <a:gd name="T45" fmla="*/ 565 h 795"/>
                  <a:gd name="T46" fmla="*/ 179 w 473"/>
                  <a:gd name="T47" fmla="*/ 489 h 795"/>
                  <a:gd name="T48" fmla="*/ 194 w 473"/>
                  <a:gd name="T49" fmla="*/ 502 h 795"/>
                  <a:gd name="T50" fmla="*/ 222 w 473"/>
                  <a:gd name="T51" fmla="*/ 478 h 795"/>
                  <a:gd name="T52" fmla="*/ 250 w 473"/>
                  <a:gd name="T53" fmla="*/ 449 h 795"/>
                  <a:gd name="T54" fmla="*/ 275 w 473"/>
                  <a:gd name="T55" fmla="*/ 417 h 795"/>
                  <a:gd name="T56" fmla="*/ 305 w 473"/>
                  <a:gd name="T57" fmla="*/ 373 h 795"/>
                  <a:gd name="T58" fmla="*/ 334 w 473"/>
                  <a:gd name="T59" fmla="*/ 310 h 795"/>
                  <a:gd name="T60" fmla="*/ 360 w 473"/>
                  <a:gd name="T61" fmla="*/ 257 h 795"/>
                  <a:gd name="T62" fmla="*/ 385 w 473"/>
                  <a:gd name="T63" fmla="*/ 217 h 795"/>
                  <a:gd name="T64" fmla="*/ 419 w 473"/>
                  <a:gd name="T65" fmla="*/ 174 h 795"/>
                  <a:gd name="T66" fmla="*/ 440 w 473"/>
                  <a:gd name="T67" fmla="*/ 132 h 7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3"/>
                  <a:gd name="T103" fmla="*/ 0 h 795"/>
                  <a:gd name="T104" fmla="*/ 473 w 473"/>
                  <a:gd name="T105" fmla="*/ 795 h 7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3" h="795">
                    <a:moveTo>
                      <a:pt x="439" y="42"/>
                    </a:moveTo>
                    <a:lnTo>
                      <a:pt x="448" y="62"/>
                    </a:lnTo>
                    <a:lnTo>
                      <a:pt x="455" y="79"/>
                    </a:lnTo>
                    <a:lnTo>
                      <a:pt x="462" y="94"/>
                    </a:lnTo>
                    <a:lnTo>
                      <a:pt x="466" y="110"/>
                    </a:lnTo>
                    <a:lnTo>
                      <a:pt x="470" y="125"/>
                    </a:lnTo>
                    <a:lnTo>
                      <a:pt x="472" y="141"/>
                    </a:lnTo>
                    <a:lnTo>
                      <a:pt x="473" y="161"/>
                    </a:lnTo>
                    <a:lnTo>
                      <a:pt x="473" y="183"/>
                    </a:lnTo>
                    <a:lnTo>
                      <a:pt x="470" y="222"/>
                    </a:lnTo>
                    <a:lnTo>
                      <a:pt x="462" y="265"/>
                    </a:lnTo>
                    <a:lnTo>
                      <a:pt x="449" y="309"/>
                    </a:lnTo>
                    <a:lnTo>
                      <a:pt x="432" y="353"/>
                    </a:lnTo>
                    <a:lnTo>
                      <a:pt x="412" y="397"/>
                    </a:lnTo>
                    <a:lnTo>
                      <a:pt x="390" y="437"/>
                    </a:lnTo>
                    <a:lnTo>
                      <a:pt x="367" y="474"/>
                    </a:lnTo>
                    <a:lnTo>
                      <a:pt x="344" y="504"/>
                    </a:lnTo>
                    <a:lnTo>
                      <a:pt x="326" y="525"/>
                    </a:lnTo>
                    <a:lnTo>
                      <a:pt x="306" y="546"/>
                    </a:lnTo>
                    <a:lnTo>
                      <a:pt x="287" y="565"/>
                    </a:lnTo>
                    <a:lnTo>
                      <a:pt x="266" y="585"/>
                    </a:lnTo>
                    <a:lnTo>
                      <a:pt x="245" y="603"/>
                    </a:lnTo>
                    <a:lnTo>
                      <a:pt x="223" y="622"/>
                    </a:lnTo>
                    <a:lnTo>
                      <a:pt x="201" y="641"/>
                    </a:lnTo>
                    <a:lnTo>
                      <a:pt x="179" y="658"/>
                    </a:lnTo>
                    <a:lnTo>
                      <a:pt x="156" y="676"/>
                    </a:lnTo>
                    <a:lnTo>
                      <a:pt x="133" y="693"/>
                    </a:lnTo>
                    <a:lnTo>
                      <a:pt x="112" y="710"/>
                    </a:lnTo>
                    <a:lnTo>
                      <a:pt x="88" y="728"/>
                    </a:lnTo>
                    <a:lnTo>
                      <a:pt x="67" y="745"/>
                    </a:lnTo>
                    <a:lnTo>
                      <a:pt x="44" y="762"/>
                    </a:lnTo>
                    <a:lnTo>
                      <a:pt x="22" y="778"/>
                    </a:lnTo>
                    <a:lnTo>
                      <a:pt x="0" y="795"/>
                    </a:lnTo>
                    <a:lnTo>
                      <a:pt x="8" y="787"/>
                    </a:lnTo>
                    <a:lnTo>
                      <a:pt x="15" y="779"/>
                    </a:lnTo>
                    <a:lnTo>
                      <a:pt x="22" y="770"/>
                    </a:lnTo>
                    <a:lnTo>
                      <a:pt x="29" y="762"/>
                    </a:lnTo>
                    <a:lnTo>
                      <a:pt x="35" y="753"/>
                    </a:lnTo>
                    <a:lnTo>
                      <a:pt x="41" y="745"/>
                    </a:lnTo>
                    <a:lnTo>
                      <a:pt x="48" y="735"/>
                    </a:lnTo>
                    <a:lnTo>
                      <a:pt x="55" y="726"/>
                    </a:lnTo>
                    <a:lnTo>
                      <a:pt x="79" y="695"/>
                    </a:lnTo>
                    <a:lnTo>
                      <a:pt x="103" y="663"/>
                    </a:lnTo>
                    <a:lnTo>
                      <a:pt x="124" y="631"/>
                    </a:lnTo>
                    <a:lnTo>
                      <a:pt x="144" y="599"/>
                    </a:lnTo>
                    <a:lnTo>
                      <a:pt x="160" y="565"/>
                    </a:lnTo>
                    <a:lnTo>
                      <a:pt x="173" y="528"/>
                    </a:lnTo>
                    <a:lnTo>
                      <a:pt x="179" y="489"/>
                    </a:lnTo>
                    <a:lnTo>
                      <a:pt x="182" y="447"/>
                    </a:lnTo>
                    <a:lnTo>
                      <a:pt x="194" y="502"/>
                    </a:lnTo>
                    <a:lnTo>
                      <a:pt x="184" y="356"/>
                    </a:lnTo>
                    <a:lnTo>
                      <a:pt x="222" y="478"/>
                    </a:lnTo>
                    <a:lnTo>
                      <a:pt x="191" y="245"/>
                    </a:lnTo>
                    <a:lnTo>
                      <a:pt x="250" y="449"/>
                    </a:lnTo>
                    <a:lnTo>
                      <a:pt x="220" y="165"/>
                    </a:lnTo>
                    <a:lnTo>
                      <a:pt x="275" y="417"/>
                    </a:lnTo>
                    <a:lnTo>
                      <a:pt x="253" y="104"/>
                    </a:lnTo>
                    <a:lnTo>
                      <a:pt x="305" y="373"/>
                    </a:lnTo>
                    <a:lnTo>
                      <a:pt x="285" y="44"/>
                    </a:lnTo>
                    <a:lnTo>
                      <a:pt x="334" y="310"/>
                    </a:lnTo>
                    <a:lnTo>
                      <a:pt x="319" y="0"/>
                    </a:lnTo>
                    <a:lnTo>
                      <a:pt x="360" y="257"/>
                    </a:lnTo>
                    <a:lnTo>
                      <a:pt x="355" y="5"/>
                    </a:lnTo>
                    <a:lnTo>
                      <a:pt x="385" y="217"/>
                    </a:lnTo>
                    <a:lnTo>
                      <a:pt x="392" y="11"/>
                    </a:lnTo>
                    <a:lnTo>
                      <a:pt x="419" y="174"/>
                    </a:lnTo>
                    <a:lnTo>
                      <a:pt x="418" y="29"/>
                    </a:lnTo>
                    <a:lnTo>
                      <a:pt x="440" y="132"/>
                    </a:lnTo>
                    <a:lnTo>
                      <a:pt x="439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4" name="Freeform 543"/>
              <p:cNvSpPr>
                <a:spLocks/>
              </p:cNvSpPr>
              <p:nvPr/>
            </p:nvSpPr>
            <p:spPr bwMode="auto">
              <a:xfrm>
                <a:off x="4620" y="1576"/>
                <a:ext cx="405" cy="245"/>
              </a:xfrm>
              <a:custGeom>
                <a:avLst/>
                <a:gdLst>
                  <a:gd name="T0" fmla="*/ 405 w 405"/>
                  <a:gd name="T1" fmla="*/ 14 h 245"/>
                  <a:gd name="T2" fmla="*/ 400 w 405"/>
                  <a:gd name="T3" fmla="*/ 35 h 245"/>
                  <a:gd name="T4" fmla="*/ 393 w 405"/>
                  <a:gd name="T5" fmla="*/ 57 h 245"/>
                  <a:gd name="T6" fmla="*/ 382 w 405"/>
                  <a:gd name="T7" fmla="*/ 78 h 245"/>
                  <a:gd name="T8" fmla="*/ 371 w 405"/>
                  <a:gd name="T9" fmla="*/ 99 h 245"/>
                  <a:gd name="T10" fmla="*/ 356 w 405"/>
                  <a:gd name="T11" fmla="*/ 118 h 245"/>
                  <a:gd name="T12" fmla="*/ 341 w 405"/>
                  <a:gd name="T13" fmla="*/ 138 h 245"/>
                  <a:gd name="T14" fmla="*/ 324 w 405"/>
                  <a:gd name="T15" fmla="*/ 155 h 245"/>
                  <a:gd name="T16" fmla="*/ 305 w 405"/>
                  <a:gd name="T17" fmla="*/ 172 h 245"/>
                  <a:gd name="T18" fmla="*/ 286 w 405"/>
                  <a:gd name="T19" fmla="*/ 188 h 245"/>
                  <a:gd name="T20" fmla="*/ 265 w 405"/>
                  <a:gd name="T21" fmla="*/ 202 h 245"/>
                  <a:gd name="T22" fmla="*/ 244 w 405"/>
                  <a:gd name="T23" fmla="*/ 215 h 245"/>
                  <a:gd name="T24" fmla="*/ 222 w 405"/>
                  <a:gd name="T25" fmla="*/ 226 h 245"/>
                  <a:gd name="T26" fmla="*/ 200 w 405"/>
                  <a:gd name="T27" fmla="*/ 234 h 245"/>
                  <a:gd name="T28" fmla="*/ 178 w 405"/>
                  <a:gd name="T29" fmla="*/ 240 h 245"/>
                  <a:gd name="T30" fmla="*/ 158 w 405"/>
                  <a:gd name="T31" fmla="*/ 244 h 245"/>
                  <a:gd name="T32" fmla="*/ 136 w 405"/>
                  <a:gd name="T33" fmla="*/ 245 h 245"/>
                  <a:gd name="T34" fmla="*/ 123 w 405"/>
                  <a:gd name="T35" fmla="*/ 244 h 245"/>
                  <a:gd name="T36" fmla="*/ 110 w 405"/>
                  <a:gd name="T37" fmla="*/ 243 h 245"/>
                  <a:gd name="T38" fmla="*/ 98 w 405"/>
                  <a:gd name="T39" fmla="*/ 239 h 245"/>
                  <a:gd name="T40" fmla="*/ 85 w 405"/>
                  <a:gd name="T41" fmla="*/ 234 h 245"/>
                  <a:gd name="T42" fmla="*/ 74 w 405"/>
                  <a:gd name="T43" fmla="*/ 229 h 245"/>
                  <a:gd name="T44" fmla="*/ 62 w 405"/>
                  <a:gd name="T45" fmla="*/ 222 h 245"/>
                  <a:gd name="T46" fmla="*/ 51 w 405"/>
                  <a:gd name="T47" fmla="*/ 216 h 245"/>
                  <a:gd name="T48" fmla="*/ 40 w 405"/>
                  <a:gd name="T49" fmla="*/ 209 h 245"/>
                  <a:gd name="T50" fmla="*/ 33 w 405"/>
                  <a:gd name="T51" fmla="*/ 204 h 245"/>
                  <a:gd name="T52" fmla="*/ 26 w 405"/>
                  <a:gd name="T53" fmla="*/ 199 h 245"/>
                  <a:gd name="T54" fmla="*/ 19 w 405"/>
                  <a:gd name="T55" fmla="*/ 193 h 245"/>
                  <a:gd name="T56" fmla="*/ 13 w 405"/>
                  <a:gd name="T57" fmla="*/ 188 h 245"/>
                  <a:gd name="T58" fmla="*/ 3 w 405"/>
                  <a:gd name="T59" fmla="*/ 179 h 245"/>
                  <a:gd name="T60" fmla="*/ 1 w 405"/>
                  <a:gd name="T61" fmla="*/ 177 h 245"/>
                  <a:gd name="T62" fmla="*/ 1 w 405"/>
                  <a:gd name="T63" fmla="*/ 177 h 245"/>
                  <a:gd name="T64" fmla="*/ 0 w 405"/>
                  <a:gd name="T65" fmla="*/ 176 h 245"/>
                  <a:gd name="T66" fmla="*/ 31 w 405"/>
                  <a:gd name="T67" fmla="*/ 200 h 245"/>
                  <a:gd name="T68" fmla="*/ 62 w 405"/>
                  <a:gd name="T69" fmla="*/ 217 h 245"/>
                  <a:gd name="T70" fmla="*/ 93 w 405"/>
                  <a:gd name="T71" fmla="*/ 229 h 245"/>
                  <a:gd name="T72" fmla="*/ 123 w 405"/>
                  <a:gd name="T73" fmla="*/ 237 h 245"/>
                  <a:gd name="T74" fmla="*/ 153 w 405"/>
                  <a:gd name="T75" fmla="*/ 238 h 245"/>
                  <a:gd name="T76" fmla="*/ 182 w 405"/>
                  <a:gd name="T77" fmla="*/ 234 h 245"/>
                  <a:gd name="T78" fmla="*/ 210 w 405"/>
                  <a:gd name="T79" fmla="*/ 227 h 245"/>
                  <a:gd name="T80" fmla="*/ 237 w 405"/>
                  <a:gd name="T81" fmla="*/ 215 h 245"/>
                  <a:gd name="T82" fmla="*/ 263 w 405"/>
                  <a:gd name="T83" fmla="*/ 199 h 245"/>
                  <a:gd name="T84" fmla="*/ 287 w 405"/>
                  <a:gd name="T85" fmla="*/ 178 h 245"/>
                  <a:gd name="T86" fmla="*/ 309 w 405"/>
                  <a:gd name="T87" fmla="*/ 155 h 245"/>
                  <a:gd name="T88" fmla="*/ 329 w 405"/>
                  <a:gd name="T89" fmla="*/ 129 h 245"/>
                  <a:gd name="T90" fmla="*/ 349 w 405"/>
                  <a:gd name="T91" fmla="*/ 100 h 245"/>
                  <a:gd name="T92" fmla="*/ 365 w 405"/>
                  <a:gd name="T93" fmla="*/ 68 h 245"/>
                  <a:gd name="T94" fmla="*/ 380 w 405"/>
                  <a:gd name="T95" fmla="*/ 35 h 245"/>
                  <a:gd name="T96" fmla="*/ 392 w 405"/>
                  <a:gd name="T97" fmla="*/ 0 h 245"/>
                  <a:gd name="T98" fmla="*/ 405 w 405"/>
                  <a:gd name="T99" fmla="*/ 14 h 24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5"/>
                  <a:gd name="T151" fmla="*/ 0 h 245"/>
                  <a:gd name="T152" fmla="*/ 405 w 405"/>
                  <a:gd name="T153" fmla="*/ 245 h 24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5" h="245">
                    <a:moveTo>
                      <a:pt x="405" y="14"/>
                    </a:moveTo>
                    <a:lnTo>
                      <a:pt x="400" y="35"/>
                    </a:lnTo>
                    <a:lnTo>
                      <a:pt x="393" y="57"/>
                    </a:lnTo>
                    <a:lnTo>
                      <a:pt x="382" y="78"/>
                    </a:lnTo>
                    <a:lnTo>
                      <a:pt x="371" y="99"/>
                    </a:lnTo>
                    <a:lnTo>
                      <a:pt x="356" y="118"/>
                    </a:lnTo>
                    <a:lnTo>
                      <a:pt x="341" y="138"/>
                    </a:lnTo>
                    <a:lnTo>
                      <a:pt x="324" y="155"/>
                    </a:lnTo>
                    <a:lnTo>
                      <a:pt x="305" y="172"/>
                    </a:lnTo>
                    <a:lnTo>
                      <a:pt x="286" y="188"/>
                    </a:lnTo>
                    <a:lnTo>
                      <a:pt x="265" y="202"/>
                    </a:lnTo>
                    <a:lnTo>
                      <a:pt x="244" y="215"/>
                    </a:lnTo>
                    <a:lnTo>
                      <a:pt x="222" y="226"/>
                    </a:lnTo>
                    <a:lnTo>
                      <a:pt x="200" y="234"/>
                    </a:lnTo>
                    <a:lnTo>
                      <a:pt x="178" y="240"/>
                    </a:lnTo>
                    <a:lnTo>
                      <a:pt x="158" y="244"/>
                    </a:lnTo>
                    <a:lnTo>
                      <a:pt x="136" y="245"/>
                    </a:lnTo>
                    <a:lnTo>
                      <a:pt x="123" y="244"/>
                    </a:lnTo>
                    <a:lnTo>
                      <a:pt x="110" y="243"/>
                    </a:lnTo>
                    <a:lnTo>
                      <a:pt x="98" y="239"/>
                    </a:lnTo>
                    <a:lnTo>
                      <a:pt x="85" y="234"/>
                    </a:lnTo>
                    <a:lnTo>
                      <a:pt x="74" y="229"/>
                    </a:lnTo>
                    <a:lnTo>
                      <a:pt x="62" y="222"/>
                    </a:lnTo>
                    <a:lnTo>
                      <a:pt x="51" y="216"/>
                    </a:lnTo>
                    <a:lnTo>
                      <a:pt x="40" y="209"/>
                    </a:lnTo>
                    <a:lnTo>
                      <a:pt x="33" y="204"/>
                    </a:lnTo>
                    <a:lnTo>
                      <a:pt x="26" y="199"/>
                    </a:lnTo>
                    <a:lnTo>
                      <a:pt x="19" y="193"/>
                    </a:lnTo>
                    <a:lnTo>
                      <a:pt x="13" y="188"/>
                    </a:lnTo>
                    <a:lnTo>
                      <a:pt x="3" y="179"/>
                    </a:lnTo>
                    <a:lnTo>
                      <a:pt x="1" y="177"/>
                    </a:lnTo>
                    <a:lnTo>
                      <a:pt x="0" y="176"/>
                    </a:lnTo>
                    <a:lnTo>
                      <a:pt x="31" y="200"/>
                    </a:lnTo>
                    <a:lnTo>
                      <a:pt x="62" y="217"/>
                    </a:lnTo>
                    <a:lnTo>
                      <a:pt x="93" y="229"/>
                    </a:lnTo>
                    <a:lnTo>
                      <a:pt x="123" y="237"/>
                    </a:lnTo>
                    <a:lnTo>
                      <a:pt x="153" y="238"/>
                    </a:lnTo>
                    <a:lnTo>
                      <a:pt x="182" y="234"/>
                    </a:lnTo>
                    <a:lnTo>
                      <a:pt x="210" y="227"/>
                    </a:lnTo>
                    <a:lnTo>
                      <a:pt x="237" y="215"/>
                    </a:lnTo>
                    <a:lnTo>
                      <a:pt x="263" y="199"/>
                    </a:lnTo>
                    <a:lnTo>
                      <a:pt x="287" y="178"/>
                    </a:lnTo>
                    <a:lnTo>
                      <a:pt x="309" y="155"/>
                    </a:lnTo>
                    <a:lnTo>
                      <a:pt x="329" y="129"/>
                    </a:lnTo>
                    <a:lnTo>
                      <a:pt x="349" y="100"/>
                    </a:lnTo>
                    <a:lnTo>
                      <a:pt x="365" y="68"/>
                    </a:lnTo>
                    <a:lnTo>
                      <a:pt x="380" y="35"/>
                    </a:lnTo>
                    <a:lnTo>
                      <a:pt x="392" y="0"/>
                    </a:lnTo>
                    <a:lnTo>
                      <a:pt x="405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5" name="Freeform 544"/>
              <p:cNvSpPr>
                <a:spLocks/>
              </p:cNvSpPr>
              <p:nvPr/>
            </p:nvSpPr>
            <p:spPr bwMode="auto">
              <a:xfrm>
                <a:off x="4558" y="1329"/>
                <a:ext cx="238" cy="425"/>
              </a:xfrm>
              <a:custGeom>
                <a:avLst/>
                <a:gdLst>
                  <a:gd name="T0" fmla="*/ 225 w 238"/>
                  <a:gd name="T1" fmla="*/ 0 h 425"/>
                  <a:gd name="T2" fmla="*/ 214 w 238"/>
                  <a:gd name="T3" fmla="*/ 6 h 425"/>
                  <a:gd name="T4" fmla="*/ 204 w 238"/>
                  <a:gd name="T5" fmla="*/ 12 h 425"/>
                  <a:gd name="T6" fmla="*/ 192 w 238"/>
                  <a:gd name="T7" fmla="*/ 17 h 425"/>
                  <a:gd name="T8" fmla="*/ 181 w 238"/>
                  <a:gd name="T9" fmla="*/ 22 h 425"/>
                  <a:gd name="T10" fmla="*/ 168 w 238"/>
                  <a:gd name="T11" fmla="*/ 27 h 425"/>
                  <a:gd name="T12" fmla="*/ 156 w 238"/>
                  <a:gd name="T13" fmla="*/ 32 h 425"/>
                  <a:gd name="T14" fmla="*/ 146 w 238"/>
                  <a:gd name="T15" fmla="*/ 38 h 425"/>
                  <a:gd name="T16" fmla="*/ 134 w 238"/>
                  <a:gd name="T17" fmla="*/ 44 h 425"/>
                  <a:gd name="T18" fmla="*/ 108 w 238"/>
                  <a:gd name="T19" fmla="*/ 65 h 425"/>
                  <a:gd name="T20" fmla="*/ 83 w 238"/>
                  <a:gd name="T21" fmla="*/ 89 h 425"/>
                  <a:gd name="T22" fmla="*/ 60 w 238"/>
                  <a:gd name="T23" fmla="*/ 119 h 425"/>
                  <a:gd name="T24" fmla="*/ 40 w 238"/>
                  <a:gd name="T25" fmla="*/ 150 h 425"/>
                  <a:gd name="T26" fmla="*/ 23 w 238"/>
                  <a:gd name="T27" fmla="*/ 184 h 425"/>
                  <a:gd name="T28" fmla="*/ 10 w 238"/>
                  <a:gd name="T29" fmla="*/ 220 h 425"/>
                  <a:gd name="T30" fmla="*/ 2 w 238"/>
                  <a:gd name="T31" fmla="*/ 255 h 425"/>
                  <a:gd name="T32" fmla="*/ 0 w 238"/>
                  <a:gd name="T33" fmla="*/ 291 h 425"/>
                  <a:gd name="T34" fmla="*/ 1 w 238"/>
                  <a:gd name="T35" fmla="*/ 307 h 425"/>
                  <a:gd name="T36" fmla="*/ 5 w 238"/>
                  <a:gd name="T37" fmla="*/ 325 h 425"/>
                  <a:gd name="T38" fmla="*/ 12 w 238"/>
                  <a:gd name="T39" fmla="*/ 343 h 425"/>
                  <a:gd name="T40" fmla="*/ 22 w 238"/>
                  <a:gd name="T41" fmla="*/ 362 h 425"/>
                  <a:gd name="T42" fmla="*/ 31 w 238"/>
                  <a:gd name="T43" fmla="*/ 380 h 425"/>
                  <a:gd name="T44" fmla="*/ 41 w 238"/>
                  <a:gd name="T45" fmla="*/ 397 h 425"/>
                  <a:gd name="T46" fmla="*/ 52 w 238"/>
                  <a:gd name="T47" fmla="*/ 412 h 425"/>
                  <a:gd name="T48" fmla="*/ 61 w 238"/>
                  <a:gd name="T49" fmla="*/ 425 h 425"/>
                  <a:gd name="T50" fmla="*/ 40 w 238"/>
                  <a:gd name="T51" fmla="*/ 390 h 425"/>
                  <a:gd name="T52" fmla="*/ 24 w 238"/>
                  <a:gd name="T53" fmla="*/ 355 h 425"/>
                  <a:gd name="T54" fmla="*/ 13 w 238"/>
                  <a:gd name="T55" fmla="*/ 321 h 425"/>
                  <a:gd name="T56" fmla="*/ 9 w 238"/>
                  <a:gd name="T57" fmla="*/ 288 h 425"/>
                  <a:gd name="T58" fmla="*/ 8 w 238"/>
                  <a:gd name="T59" fmla="*/ 258 h 425"/>
                  <a:gd name="T60" fmla="*/ 12 w 238"/>
                  <a:gd name="T61" fmla="*/ 227 h 425"/>
                  <a:gd name="T62" fmla="*/ 20 w 238"/>
                  <a:gd name="T63" fmla="*/ 198 h 425"/>
                  <a:gd name="T64" fmla="*/ 33 w 238"/>
                  <a:gd name="T65" fmla="*/ 171 h 425"/>
                  <a:gd name="T66" fmla="*/ 49 w 238"/>
                  <a:gd name="T67" fmla="*/ 144 h 425"/>
                  <a:gd name="T68" fmla="*/ 69 w 238"/>
                  <a:gd name="T69" fmla="*/ 121 h 425"/>
                  <a:gd name="T70" fmla="*/ 91 w 238"/>
                  <a:gd name="T71" fmla="*/ 98 h 425"/>
                  <a:gd name="T72" fmla="*/ 116 w 238"/>
                  <a:gd name="T73" fmla="*/ 77 h 425"/>
                  <a:gd name="T74" fmla="*/ 144 w 238"/>
                  <a:gd name="T75" fmla="*/ 59 h 425"/>
                  <a:gd name="T76" fmla="*/ 174 w 238"/>
                  <a:gd name="T77" fmla="*/ 42 h 425"/>
                  <a:gd name="T78" fmla="*/ 205 w 238"/>
                  <a:gd name="T79" fmla="*/ 28 h 425"/>
                  <a:gd name="T80" fmla="*/ 238 w 238"/>
                  <a:gd name="T81" fmla="*/ 16 h 425"/>
                  <a:gd name="T82" fmla="*/ 225 w 238"/>
                  <a:gd name="T83" fmla="*/ 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8"/>
                  <a:gd name="T127" fmla="*/ 0 h 425"/>
                  <a:gd name="T128" fmla="*/ 238 w 238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8" h="425">
                    <a:moveTo>
                      <a:pt x="225" y="0"/>
                    </a:moveTo>
                    <a:lnTo>
                      <a:pt x="214" y="6"/>
                    </a:lnTo>
                    <a:lnTo>
                      <a:pt x="204" y="12"/>
                    </a:lnTo>
                    <a:lnTo>
                      <a:pt x="192" y="17"/>
                    </a:lnTo>
                    <a:lnTo>
                      <a:pt x="181" y="22"/>
                    </a:lnTo>
                    <a:lnTo>
                      <a:pt x="168" y="27"/>
                    </a:lnTo>
                    <a:lnTo>
                      <a:pt x="156" y="32"/>
                    </a:lnTo>
                    <a:lnTo>
                      <a:pt x="146" y="38"/>
                    </a:lnTo>
                    <a:lnTo>
                      <a:pt x="134" y="44"/>
                    </a:lnTo>
                    <a:lnTo>
                      <a:pt x="108" y="65"/>
                    </a:lnTo>
                    <a:lnTo>
                      <a:pt x="83" y="89"/>
                    </a:lnTo>
                    <a:lnTo>
                      <a:pt x="60" y="119"/>
                    </a:lnTo>
                    <a:lnTo>
                      <a:pt x="40" y="150"/>
                    </a:lnTo>
                    <a:lnTo>
                      <a:pt x="23" y="184"/>
                    </a:lnTo>
                    <a:lnTo>
                      <a:pt x="10" y="220"/>
                    </a:lnTo>
                    <a:lnTo>
                      <a:pt x="2" y="255"/>
                    </a:lnTo>
                    <a:lnTo>
                      <a:pt x="0" y="291"/>
                    </a:lnTo>
                    <a:lnTo>
                      <a:pt x="1" y="307"/>
                    </a:lnTo>
                    <a:lnTo>
                      <a:pt x="5" y="325"/>
                    </a:lnTo>
                    <a:lnTo>
                      <a:pt x="12" y="343"/>
                    </a:lnTo>
                    <a:lnTo>
                      <a:pt x="22" y="362"/>
                    </a:lnTo>
                    <a:lnTo>
                      <a:pt x="31" y="380"/>
                    </a:lnTo>
                    <a:lnTo>
                      <a:pt x="41" y="397"/>
                    </a:lnTo>
                    <a:lnTo>
                      <a:pt x="52" y="412"/>
                    </a:lnTo>
                    <a:lnTo>
                      <a:pt x="61" y="425"/>
                    </a:lnTo>
                    <a:lnTo>
                      <a:pt x="40" y="390"/>
                    </a:lnTo>
                    <a:lnTo>
                      <a:pt x="24" y="355"/>
                    </a:lnTo>
                    <a:lnTo>
                      <a:pt x="13" y="321"/>
                    </a:lnTo>
                    <a:lnTo>
                      <a:pt x="9" y="288"/>
                    </a:lnTo>
                    <a:lnTo>
                      <a:pt x="8" y="258"/>
                    </a:lnTo>
                    <a:lnTo>
                      <a:pt x="12" y="227"/>
                    </a:lnTo>
                    <a:lnTo>
                      <a:pt x="20" y="198"/>
                    </a:lnTo>
                    <a:lnTo>
                      <a:pt x="33" y="171"/>
                    </a:lnTo>
                    <a:lnTo>
                      <a:pt x="49" y="144"/>
                    </a:lnTo>
                    <a:lnTo>
                      <a:pt x="69" y="121"/>
                    </a:lnTo>
                    <a:lnTo>
                      <a:pt x="91" y="98"/>
                    </a:lnTo>
                    <a:lnTo>
                      <a:pt x="116" y="77"/>
                    </a:lnTo>
                    <a:lnTo>
                      <a:pt x="144" y="59"/>
                    </a:lnTo>
                    <a:lnTo>
                      <a:pt x="174" y="42"/>
                    </a:lnTo>
                    <a:lnTo>
                      <a:pt x="205" y="28"/>
                    </a:lnTo>
                    <a:lnTo>
                      <a:pt x="238" y="16"/>
                    </a:lnTo>
                    <a:lnTo>
                      <a:pt x="2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6" name="Freeform 545"/>
              <p:cNvSpPr>
                <a:spLocks/>
              </p:cNvSpPr>
              <p:nvPr/>
            </p:nvSpPr>
            <p:spPr bwMode="auto">
              <a:xfrm>
                <a:off x="4780" y="1324"/>
                <a:ext cx="270" cy="277"/>
              </a:xfrm>
              <a:custGeom>
                <a:avLst/>
                <a:gdLst>
                  <a:gd name="T0" fmla="*/ 239 w 270"/>
                  <a:gd name="T1" fmla="*/ 277 h 277"/>
                  <a:gd name="T2" fmla="*/ 0 w 270"/>
                  <a:gd name="T3" fmla="*/ 0 h 277"/>
                  <a:gd name="T4" fmla="*/ 270 w 270"/>
                  <a:gd name="T5" fmla="*/ 248 h 277"/>
                  <a:gd name="T6" fmla="*/ 239 w 270"/>
                  <a:gd name="T7" fmla="*/ 277 h 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0"/>
                  <a:gd name="T13" fmla="*/ 0 h 277"/>
                  <a:gd name="T14" fmla="*/ 270 w 270"/>
                  <a:gd name="T15" fmla="*/ 277 h 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0" h="277">
                    <a:moveTo>
                      <a:pt x="239" y="277"/>
                    </a:moveTo>
                    <a:lnTo>
                      <a:pt x="0" y="0"/>
                    </a:lnTo>
                    <a:lnTo>
                      <a:pt x="270" y="248"/>
                    </a:lnTo>
                    <a:lnTo>
                      <a:pt x="239" y="27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7" name="Freeform 546"/>
              <p:cNvSpPr>
                <a:spLocks/>
              </p:cNvSpPr>
              <p:nvPr/>
            </p:nvSpPr>
            <p:spPr bwMode="auto">
              <a:xfrm>
                <a:off x="4779" y="1323"/>
                <a:ext cx="242" cy="280"/>
              </a:xfrm>
              <a:custGeom>
                <a:avLst/>
                <a:gdLst>
                  <a:gd name="T0" fmla="*/ 3 w 242"/>
                  <a:gd name="T1" fmla="*/ 0 h 280"/>
                  <a:gd name="T2" fmla="*/ 0 w 242"/>
                  <a:gd name="T3" fmla="*/ 4 h 280"/>
                  <a:gd name="T4" fmla="*/ 238 w 242"/>
                  <a:gd name="T5" fmla="*/ 280 h 280"/>
                  <a:gd name="T6" fmla="*/ 242 w 242"/>
                  <a:gd name="T7" fmla="*/ 276 h 280"/>
                  <a:gd name="T8" fmla="*/ 3 w 242"/>
                  <a:gd name="T9" fmla="*/ 0 h 280"/>
                  <a:gd name="T10" fmla="*/ 0 w 242"/>
                  <a:gd name="T11" fmla="*/ 4 h 280"/>
                  <a:gd name="T12" fmla="*/ 3 w 242"/>
                  <a:gd name="T13" fmla="*/ 0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2"/>
                  <a:gd name="T22" fmla="*/ 0 h 280"/>
                  <a:gd name="T23" fmla="*/ 242 w 242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2" h="280">
                    <a:moveTo>
                      <a:pt x="3" y="0"/>
                    </a:moveTo>
                    <a:lnTo>
                      <a:pt x="0" y="4"/>
                    </a:lnTo>
                    <a:lnTo>
                      <a:pt x="238" y="280"/>
                    </a:lnTo>
                    <a:lnTo>
                      <a:pt x="242" y="27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8" name="Freeform 547"/>
              <p:cNvSpPr>
                <a:spLocks/>
              </p:cNvSpPr>
              <p:nvPr/>
            </p:nvSpPr>
            <p:spPr bwMode="auto">
              <a:xfrm>
                <a:off x="4779" y="1323"/>
                <a:ext cx="275" cy="250"/>
              </a:xfrm>
              <a:custGeom>
                <a:avLst/>
                <a:gdLst>
                  <a:gd name="T0" fmla="*/ 273 w 275"/>
                  <a:gd name="T1" fmla="*/ 250 h 250"/>
                  <a:gd name="T2" fmla="*/ 273 w 275"/>
                  <a:gd name="T3" fmla="*/ 247 h 250"/>
                  <a:gd name="T4" fmla="*/ 3 w 275"/>
                  <a:gd name="T5" fmla="*/ 0 h 250"/>
                  <a:gd name="T6" fmla="*/ 0 w 275"/>
                  <a:gd name="T7" fmla="*/ 4 h 250"/>
                  <a:gd name="T8" fmla="*/ 270 w 275"/>
                  <a:gd name="T9" fmla="*/ 250 h 250"/>
                  <a:gd name="T10" fmla="*/ 270 w 275"/>
                  <a:gd name="T11" fmla="*/ 247 h 250"/>
                  <a:gd name="T12" fmla="*/ 273 w 275"/>
                  <a:gd name="T13" fmla="*/ 250 h 250"/>
                  <a:gd name="T14" fmla="*/ 274 w 275"/>
                  <a:gd name="T15" fmla="*/ 250 h 250"/>
                  <a:gd name="T16" fmla="*/ 275 w 275"/>
                  <a:gd name="T17" fmla="*/ 249 h 250"/>
                  <a:gd name="T18" fmla="*/ 274 w 275"/>
                  <a:gd name="T19" fmla="*/ 248 h 250"/>
                  <a:gd name="T20" fmla="*/ 273 w 275"/>
                  <a:gd name="T21" fmla="*/ 247 h 250"/>
                  <a:gd name="T22" fmla="*/ 273 w 275"/>
                  <a:gd name="T23" fmla="*/ 250 h 2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5"/>
                  <a:gd name="T37" fmla="*/ 0 h 250"/>
                  <a:gd name="T38" fmla="*/ 275 w 275"/>
                  <a:gd name="T39" fmla="*/ 250 h 2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5" h="250">
                    <a:moveTo>
                      <a:pt x="273" y="250"/>
                    </a:moveTo>
                    <a:lnTo>
                      <a:pt x="273" y="24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70" y="250"/>
                    </a:lnTo>
                    <a:lnTo>
                      <a:pt x="270" y="247"/>
                    </a:lnTo>
                    <a:lnTo>
                      <a:pt x="273" y="250"/>
                    </a:lnTo>
                    <a:lnTo>
                      <a:pt x="274" y="250"/>
                    </a:lnTo>
                    <a:lnTo>
                      <a:pt x="275" y="249"/>
                    </a:lnTo>
                    <a:lnTo>
                      <a:pt x="274" y="248"/>
                    </a:lnTo>
                    <a:lnTo>
                      <a:pt x="273" y="247"/>
                    </a:lnTo>
                    <a:lnTo>
                      <a:pt x="273" y="2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9" name="Freeform 548"/>
              <p:cNvSpPr>
                <a:spLocks/>
              </p:cNvSpPr>
              <p:nvPr/>
            </p:nvSpPr>
            <p:spPr bwMode="auto">
              <a:xfrm>
                <a:off x="4787" y="701"/>
                <a:ext cx="744" cy="633"/>
              </a:xfrm>
              <a:custGeom>
                <a:avLst/>
                <a:gdLst>
                  <a:gd name="T0" fmla="*/ 13 w 744"/>
                  <a:gd name="T1" fmla="*/ 607 h 633"/>
                  <a:gd name="T2" fmla="*/ 36 w 744"/>
                  <a:gd name="T3" fmla="*/ 555 h 633"/>
                  <a:gd name="T4" fmla="*/ 59 w 744"/>
                  <a:gd name="T5" fmla="*/ 501 h 633"/>
                  <a:gd name="T6" fmla="*/ 82 w 744"/>
                  <a:gd name="T7" fmla="*/ 447 h 633"/>
                  <a:gd name="T8" fmla="*/ 106 w 744"/>
                  <a:gd name="T9" fmla="*/ 395 h 633"/>
                  <a:gd name="T10" fmla="*/ 131 w 744"/>
                  <a:gd name="T11" fmla="*/ 342 h 633"/>
                  <a:gd name="T12" fmla="*/ 160 w 744"/>
                  <a:gd name="T13" fmla="*/ 292 h 633"/>
                  <a:gd name="T14" fmla="*/ 191 w 744"/>
                  <a:gd name="T15" fmla="*/ 245 h 633"/>
                  <a:gd name="T16" fmla="*/ 226 w 744"/>
                  <a:gd name="T17" fmla="*/ 201 h 633"/>
                  <a:gd name="T18" fmla="*/ 265 w 744"/>
                  <a:gd name="T19" fmla="*/ 162 h 633"/>
                  <a:gd name="T20" fmla="*/ 311 w 744"/>
                  <a:gd name="T21" fmla="*/ 123 h 633"/>
                  <a:gd name="T22" fmla="*/ 363 w 744"/>
                  <a:gd name="T23" fmla="*/ 87 h 633"/>
                  <a:gd name="T24" fmla="*/ 418 w 744"/>
                  <a:gd name="T25" fmla="*/ 55 h 633"/>
                  <a:gd name="T26" fmla="*/ 475 w 744"/>
                  <a:gd name="T27" fmla="*/ 30 h 633"/>
                  <a:gd name="T28" fmla="*/ 531 w 744"/>
                  <a:gd name="T29" fmla="*/ 11 h 633"/>
                  <a:gd name="T30" fmla="*/ 585 w 744"/>
                  <a:gd name="T31" fmla="*/ 2 h 633"/>
                  <a:gd name="T32" fmla="*/ 635 w 744"/>
                  <a:gd name="T33" fmla="*/ 2 h 633"/>
                  <a:gd name="T34" fmla="*/ 672 w 744"/>
                  <a:gd name="T35" fmla="*/ 10 h 633"/>
                  <a:gd name="T36" fmla="*/ 701 w 744"/>
                  <a:gd name="T37" fmla="*/ 29 h 633"/>
                  <a:gd name="T38" fmla="*/ 728 w 744"/>
                  <a:gd name="T39" fmla="*/ 57 h 633"/>
                  <a:gd name="T40" fmla="*/ 735 w 744"/>
                  <a:gd name="T41" fmla="*/ 82 h 633"/>
                  <a:gd name="T42" fmla="*/ 713 w 744"/>
                  <a:gd name="T43" fmla="*/ 48 h 633"/>
                  <a:gd name="T44" fmla="*/ 679 w 744"/>
                  <a:gd name="T45" fmla="*/ 26 h 633"/>
                  <a:gd name="T46" fmla="*/ 637 w 744"/>
                  <a:gd name="T47" fmla="*/ 15 h 633"/>
                  <a:gd name="T48" fmla="*/ 599 w 744"/>
                  <a:gd name="T49" fmla="*/ 11 h 633"/>
                  <a:gd name="T50" fmla="*/ 507 w 744"/>
                  <a:gd name="T51" fmla="*/ 24 h 633"/>
                  <a:gd name="T52" fmla="*/ 424 w 744"/>
                  <a:gd name="T53" fmla="*/ 55 h 633"/>
                  <a:gd name="T54" fmla="*/ 349 w 744"/>
                  <a:gd name="T55" fmla="*/ 105 h 633"/>
                  <a:gd name="T56" fmla="*/ 281 w 744"/>
                  <a:gd name="T57" fmla="*/ 169 h 633"/>
                  <a:gd name="T58" fmla="*/ 219 w 744"/>
                  <a:gd name="T59" fmla="*/ 242 h 633"/>
                  <a:gd name="T60" fmla="*/ 165 w 744"/>
                  <a:gd name="T61" fmla="*/ 322 h 633"/>
                  <a:gd name="T62" fmla="*/ 116 w 744"/>
                  <a:gd name="T63" fmla="*/ 402 h 633"/>
                  <a:gd name="T64" fmla="*/ 73 w 744"/>
                  <a:gd name="T65" fmla="*/ 483 h 633"/>
                  <a:gd name="T66" fmla="*/ 53 w 744"/>
                  <a:gd name="T67" fmla="*/ 519 h 633"/>
                  <a:gd name="T68" fmla="*/ 33 w 744"/>
                  <a:gd name="T69" fmla="*/ 557 h 633"/>
                  <a:gd name="T70" fmla="*/ 15 w 744"/>
                  <a:gd name="T71" fmla="*/ 595 h 633"/>
                  <a:gd name="T72" fmla="*/ 0 w 744"/>
                  <a:gd name="T73" fmla="*/ 633 h 6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633"/>
                  <a:gd name="T113" fmla="*/ 744 w 744"/>
                  <a:gd name="T114" fmla="*/ 633 h 6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633">
                    <a:moveTo>
                      <a:pt x="0" y="633"/>
                    </a:moveTo>
                    <a:lnTo>
                      <a:pt x="13" y="607"/>
                    </a:lnTo>
                    <a:lnTo>
                      <a:pt x="24" y="580"/>
                    </a:lnTo>
                    <a:lnTo>
                      <a:pt x="36" y="555"/>
                    </a:lnTo>
                    <a:lnTo>
                      <a:pt x="47" y="528"/>
                    </a:lnTo>
                    <a:lnTo>
                      <a:pt x="59" y="501"/>
                    </a:lnTo>
                    <a:lnTo>
                      <a:pt x="70" y="474"/>
                    </a:lnTo>
                    <a:lnTo>
                      <a:pt x="82" y="447"/>
                    </a:lnTo>
                    <a:lnTo>
                      <a:pt x="94" y="422"/>
                    </a:lnTo>
                    <a:lnTo>
                      <a:pt x="106" y="395"/>
                    </a:lnTo>
                    <a:lnTo>
                      <a:pt x="119" y="369"/>
                    </a:lnTo>
                    <a:lnTo>
                      <a:pt x="131" y="342"/>
                    </a:lnTo>
                    <a:lnTo>
                      <a:pt x="145" y="318"/>
                    </a:lnTo>
                    <a:lnTo>
                      <a:pt x="160" y="292"/>
                    </a:lnTo>
                    <a:lnTo>
                      <a:pt x="175" y="268"/>
                    </a:lnTo>
                    <a:lnTo>
                      <a:pt x="191" y="245"/>
                    </a:lnTo>
                    <a:lnTo>
                      <a:pt x="209" y="221"/>
                    </a:lnTo>
                    <a:lnTo>
                      <a:pt x="226" y="201"/>
                    </a:lnTo>
                    <a:lnTo>
                      <a:pt x="244" y="181"/>
                    </a:lnTo>
                    <a:lnTo>
                      <a:pt x="265" y="162"/>
                    </a:lnTo>
                    <a:lnTo>
                      <a:pt x="288" y="142"/>
                    </a:lnTo>
                    <a:lnTo>
                      <a:pt x="311" y="123"/>
                    </a:lnTo>
                    <a:lnTo>
                      <a:pt x="336" y="104"/>
                    </a:lnTo>
                    <a:lnTo>
                      <a:pt x="363" y="87"/>
                    </a:lnTo>
                    <a:lnTo>
                      <a:pt x="391" y="70"/>
                    </a:lnTo>
                    <a:lnTo>
                      <a:pt x="418" y="55"/>
                    </a:lnTo>
                    <a:lnTo>
                      <a:pt x="447" y="42"/>
                    </a:lnTo>
                    <a:lnTo>
                      <a:pt x="475" y="30"/>
                    </a:lnTo>
                    <a:lnTo>
                      <a:pt x="503" y="20"/>
                    </a:lnTo>
                    <a:lnTo>
                      <a:pt x="531" y="11"/>
                    </a:lnTo>
                    <a:lnTo>
                      <a:pt x="559" y="5"/>
                    </a:lnTo>
                    <a:lnTo>
                      <a:pt x="585" y="2"/>
                    </a:lnTo>
                    <a:lnTo>
                      <a:pt x="611" y="0"/>
                    </a:lnTo>
                    <a:lnTo>
                      <a:pt x="635" y="2"/>
                    </a:lnTo>
                    <a:lnTo>
                      <a:pt x="654" y="4"/>
                    </a:lnTo>
                    <a:lnTo>
                      <a:pt x="672" y="10"/>
                    </a:lnTo>
                    <a:lnTo>
                      <a:pt x="687" y="18"/>
                    </a:lnTo>
                    <a:lnTo>
                      <a:pt x="701" y="29"/>
                    </a:lnTo>
                    <a:lnTo>
                      <a:pt x="714" y="41"/>
                    </a:lnTo>
                    <a:lnTo>
                      <a:pt x="728" y="57"/>
                    </a:lnTo>
                    <a:lnTo>
                      <a:pt x="744" y="75"/>
                    </a:lnTo>
                    <a:lnTo>
                      <a:pt x="735" y="82"/>
                    </a:lnTo>
                    <a:lnTo>
                      <a:pt x="727" y="64"/>
                    </a:lnTo>
                    <a:lnTo>
                      <a:pt x="713" y="48"/>
                    </a:lnTo>
                    <a:lnTo>
                      <a:pt x="697" y="36"/>
                    </a:lnTo>
                    <a:lnTo>
                      <a:pt x="679" y="26"/>
                    </a:lnTo>
                    <a:lnTo>
                      <a:pt x="658" y="20"/>
                    </a:lnTo>
                    <a:lnTo>
                      <a:pt x="637" y="15"/>
                    </a:lnTo>
                    <a:lnTo>
                      <a:pt x="618" y="13"/>
                    </a:lnTo>
                    <a:lnTo>
                      <a:pt x="599" y="11"/>
                    </a:lnTo>
                    <a:lnTo>
                      <a:pt x="552" y="14"/>
                    </a:lnTo>
                    <a:lnTo>
                      <a:pt x="507" y="24"/>
                    </a:lnTo>
                    <a:lnTo>
                      <a:pt x="464" y="37"/>
                    </a:lnTo>
                    <a:lnTo>
                      <a:pt x="424" y="55"/>
                    </a:lnTo>
                    <a:lnTo>
                      <a:pt x="386" y="79"/>
                    </a:lnTo>
                    <a:lnTo>
                      <a:pt x="349" y="105"/>
                    </a:lnTo>
                    <a:lnTo>
                      <a:pt x="313" y="136"/>
                    </a:lnTo>
                    <a:lnTo>
                      <a:pt x="281" y="169"/>
                    </a:lnTo>
                    <a:lnTo>
                      <a:pt x="249" y="204"/>
                    </a:lnTo>
                    <a:lnTo>
                      <a:pt x="219" y="242"/>
                    </a:lnTo>
                    <a:lnTo>
                      <a:pt x="191" y="281"/>
                    </a:lnTo>
                    <a:lnTo>
                      <a:pt x="165" y="322"/>
                    </a:lnTo>
                    <a:lnTo>
                      <a:pt x="139" y="362"/>
                    </a:lnTo>
                    <a:lnTo>
                      <a:pt x="116" y="402"/>
                    </a:lnTo>
                    <a:lnTo>
                      <a:pt x="93" y="442"/>
                    </a:lnTo>
                    <a:lnTo>
                      <a:pt x="73" y="483"/>
                    </a:lnTo>
                    <a:lnTo>
                      <a:pt x="63" y="501"/>
                    </a:lnTo>
                    <a:lnTo>
                      <a:pt x="53" y="519"/>
                    </a:lnTo>
                    <a:lnTo>
                      <a:pt x="44" y="538"/>
                    </a:lnTo>
                    <a:lnTo>
                      <a:pt x="33" y="557"/>
                    </a:lnTo>
                    <a:lnTo>
                      <a:pt x="24" y="576"/>
                    </a:lnTo>
                    <a:lnTo>
                      <a:pt x="15" y="595"/>
                    </a:lnTo>
                    <a:lnTo>
                      <a:pt x="7" y="615"/>
                    </a:lnTo>
                    <a:lnTo>
                      <a:pt x="0" y="6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0" name="Freeform 549"/>
              <p:cNvSpPr>
                <a:spLocks/>
              </p:cNvSpPr>
              <p:nvPr/>
            </p:nvSpPr>
            <p:spPr bwMode="auto">
              <a:xfrm>
                <a:off x="4808" y="1027"/>
                <a:ext cx="179" cy="364"/>
              </a:xfrm>
              <a:custGeom>
                <a:avLst/>
                <a:gdLst>
                  <a:gd name="T0" fmla="*/ 0 w 179"/>
                  <a:gd name="T1" fmla="*/ 317 h 364"/>
                  <a:gd name="T2" fmla="*/ 10 w 179"/>
                  <a:gd name="T3" fmla="*/ 291 h 364"/>
                  <a:gd name="T4" fmla="*/ 22 w 179"/>
                  <a:gd name="T5" fmla="*/ 264 h 364"/>
                  <a:gd name="T6" fmla="*/ 32 w 179"/>
                  <a:gd name="T7" fmla="*/ 237 h 364"/>
                  <a:gd name="T8" fmla="*/ 43 w 179"/>
                  <a:gd name="T9" fmla="*/ 210 h 364"/>
                  <a:gd name="T10" fmla="*/ 55 w 179"/>
                  <a:gd name="T11" fmla="*/ 184 h 364"/>
                  <a:gd name="T12" fmla="*/ 67 w 179"/>
                  <a:gd name="T13" fmla="*/ 158 h 364"/>
                  <a:gd name="T14" fmla="*/ 79 w 179"/>
                  <a:gd name="T15" fmla="*/ 132 h 364"/>
                  <a:gd name="T16" fmla="*/ 92 w 179"/>
                  <a:gd name="T17" fmla="*/ 108 h 364"/>
                  <a:gd name="T18" fmla="*/ 101 w 179"/>
                  <a:gd name="T19" fmla="*/ 93 h 364"/>
                  <a:gd name="T20" fmla="*/ 111 w 179"/>
                  <a:gd name="T21" fmla="*/ 79 h 364"/>
                  <a:gd name="T22" fmla="*/ 123 w 179"/>
                  <a:gd name="T23" fmla="*/ 65 h 364"/>
                  <a:gd name="T24" fmla="*/ 135 w 179"/>
                  <a:gd name="T25" fmla="*/ 52 h 364"/>
                  <a:gd name="T26" fmla="*/ 146 w 179"/>
                  <a:gd name="T27" fmla="*/ 40 h 364"/>
                  <a:gd name="T28" fmla="*/ 158 w 179"/>
                  <a:gd name="T29" fmla="*/ 27 h 364"/>
                  <a:gd name="T30" fmla="*/ 168 w 179"/>
                  <a:gd name="T31" fmla="*/ 14 h 364"/>
                  <a:gd name="T32" fmla="*/ 179 w 179"/>
                  <a:gd name="T33" fmla="*/ 0 h 364"/>
                  <a:gd name="T34" fmla="*/ 164 w 179"/>
                  <a:gd name="T35" fmla="*/ 24 h 364"/>
                  <a:gd name="T36" fmla="*/ 152 w 179"/>
                  <a:gd name="T37" fmla="*/ 47 h 364"/>
                  <a:gd name="T38" fmla="*/ 140 w 179"/>
                  <a:gd name="T39" fmla="*/ 70 h 364"/>
                  <a:gd name="T40" fmla="*/ 132 w 179"/>
                  <a:gd name="T41" fmla="*/ 93 h 364"/>
                  <a:gd name="T42" fmla="*/ 126 w 179"/>
                  <a:gd name="T43" fmla="*/ 118 h 364"/>
                  <a:gd name="T44" fmla="*/ 124 w 179"/>
                  <a:gd name="T45" fmla="*/ 143 h 364"/>
                  <a:gd name="T46" fmla="*/ 125 w 179"/>
                  <a:gd name="T47" fmla="*/ 170 h 364"/>
                  <a:gd name="T48" fmla="*/ 131 w 179"/>
                  <a:gd name="T49" fmla="*/ 200 h 364"/>
                  <a:gd name="T50" fmla="*/ 111 w 179"/>
                  <a:gd name="T51" fmla="*/ 156 h 364"/>
                  <a:gd name="T52" fmla="*/ 117 w 179"/>
                  <a:gd name="T53" fmla="*/ 258 h 364"/>
                  <a:gd name="T54" fmla="*/ 96 w 179"/>
                  <a:gd name="T55" fmla="*/ 173 h 364"/>
                  <a:gd name="T56" fmla="*/ 98 w 179"/>
                  <a:gd name="T57" fmla="*/ 318 h 364"/>
                  <a:gd name="T58" fmla="*/ 82 w 179"/>
                  <a:gd name="T59" fmla="*/ 195 h 364"/>
                  <a:gd name="T60" fmla="*/ 84 w 179"/>
                  <a:gd name="T61" fmla="*/ 364 h 364"/>
                  <a:gd name="T62" fmla="*/ 64 w 179"/>
                  <a:gd name="T63" fmla="*/ 237 h 364"/>
                  <a:gd name="T64" fmla="*/ 61 w 179"/>
                  <a:gd name="T65" fmla="*/ 362 h 364"/>
                  <a:gd name="T66" fmla="*/ 47 w 179"/>
                  <a:gd name="T67" fmla="*/ 279 h 364"/>
                  <a:gd name="T68" fmla="*/ 33 w 179"/>
                  <a:gd name="T69" fmla="*/ 339 h 364"/>
                  <a:gd name="T70" fmla="*/ 28 w 179"/>
                  <a:gd name="T71" fmla="*/ 305 h 364"/>
                  <a:gd name="T72" fmla="*/ 0 w 179"/>
                  <a:gd name="T73" fmla="*/ 317 h 3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9"/>
                  <a:gd name="T112" fmla="*/ 0 h 364"/>
                  <a:gd name="T113" fmla="*/ 179 w 179"/>
                  <a:gd name="T114" fmla="*/ 364 h 3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9" h="364">
                    <a:moveTo>
                      <a:pt x="0" y="317"/>
                    </a:moveTo>
                    <a:lnTo>
                      <a:pt x="10" y="291"/>
                    </a:lnTo>
                    <a:lnTo>
                      <a:pt x="22" y="264"/>
                    </a:lnTo>
                    <a:lnTo>
                      <a:pt x="32" y="237"/>
                    </a:lnTo>
                    <a:lnTo>
                      <a:pt x="43" y="210"/>
                    </a:lnTo>
                    <a:lnTo>
                      <a:pt x="55" y="184"/>
                    </a:lnTo>
                    <a:lnTo>
                      <a:pt x="67" y="158"/>
                    </a:lnTo>
                    <a:lnTo>
                      <a:pt x="79" y="132"/>
                    </a:lnTo>
                    <a:lnTo>
                      <a:pt x="92" y="108"/>
                    </a:lnTo>
                    <a:lnTo>
                      <a:pt x="101" y="93"/>
                    </a:lnTo>
                    <a:lnTo>
                      <a:pt x="111" y="79"/>
                    </a:lnTo>
                    <a:lnTo>
                      <a:pt x="123" y="65"/>
                    </a:lnTo>
                    <a:lnTo>
                      <a:pt x="135" y="52"/>
                    </a:lnTo>
                    <a:lnTo>
                      <a:pt x="146" y="40"/>
                    </a:lnTo>
                    <a:lnTo>
                      <a:pt x="158" y="27"/>
                    </a:lnTo>
                    <a:lnTo>
                      <a:pt x="168" y="14"/>
                    </a:lnTo>
                    <a:lnTo>
                      <a:pt x="179" y="0"/>
                    </a:lnTo>
                    <a:lnTo>
                      <a:pt x="164" y="24"/>
                    </a:lnTo>
                    <a:lnTo>
                      <a:pt x="152" y="47"/>
                    </a:lnTo>
                    <a:lnTo>
                      <a:pt x="140" y="70"/>
                    </a:lnTo>
                    <a:lnTo>
                      <a:pt x="132" y="93"/>
                    </a:lnTo>
                    <a:lnTo>
                      <a:pt x="126" y="118"/>
                    </a:lnTo>
                    <a:lnTo>
                      <a:pt x="124" y="143"/>
                    </a:lnTo>
                    <a:lnTo>
                      <a:pt x="125" y="170"/>
                    </a:lnTo>
                    <a:lnTo>
                      <a:pt x="131" y="200"/>
                    </a:lnTo>
                    <a:lnTo>
                      <a:pt x="111" y="156"/>
                    </a:lnTo>
                    <a:lnTo>
                      <a:pt x="117" y="258"/>
                    </a:lnTo>
                    <a:lnTo>
                      <a:pt x="96" y="173"/>
                    </a:lnTo>
                    <a:lnTo>
                      <a:pt x="98" y="318"/>
                    </a:lnTo>
                    <a:lnTo>
                      <a:pt x="82" y="195"/>
                    </a:lnTo>
                    <a:lnTo>
                      <a:pt x="84" y="364"/>
                    </a:lnTo>
                    <a:lnTo>
                      <a:pt x="64" y="237"/>
                    </a:lnTo>
                    <a:lnTo>
                      <a:pt x="61" y="362"/>
                    </a:lnTo>
                    <a:lnTo>
                      <a:pt x="47" y="279"/>
                    </a:lnTo>
                    <a:lnTo>
                      <a:pt x="33" y="339"/>
                    </a:lnTo>
                    <a:lnTo>
                      <a:pt x="28" y="305"/>
                    </a:lnTo>
                    <a:lnTo>
                      <a:pt x="0" y="3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41" name="Freeform 550"/>
              <p:cNvSpPr>
                <a:spLocks/>
              </p:cNvSpPr>
              <p:nvPr/>
            </p:nvSpPr>
            <p:spPr bwMode="auto">
              <a:xfrm>
                <a:off x="4590" y="1433"/>
                <a:ext cx="389" cy="355"/>
              </a:xfrm>
              <a:custGeom>
                <a:avLst/>
                <a:gdLst>
                  <a:gd name="T0" fmla="*/ 389 w 389"/>
                  <a:gd name="T1" fmla="*/ 167 h 355"/>
                  <a:gd name="T2" fmla="*/ 344 w 389"/>
                  <a:gd name="T3" fmla="*/ 107 h 355"/>
                  <a:gd name="T4" fmla="*/ 363 w 389"/>
                  <a:gd name="T5" fmla="*/ 165 h 355"/>
                  <a:gd name="T6" fmla="*/ 301 w 389"/>
                  <a:gd name="T7" fmla="*/ 76 h 355"/>
                  <a:gd name="T8" fmla="*/ 349 w 389"/>
                  <a:gd name="T9" fmla="*/ 190 h 355"/>
                  <a:gd name="T10" fmla="*/ 245 w 389"/>
                  <a:gd name="T11" fmla="*/ 27 h 355"/>
                  <a:gd name="T12" fmla="*/ 312 w 389"/>
                  <a:gd name="T13" fmla="*/ 188 h 355"/>
                  <a:gd name="T14" fmla="*/ 207 w 389"/>
                  <a:gd name="T15" fmla="*/ 35 h 355"/>
                  <a:gd name="T16" fmla="*/ 270 w 389"/>
                  <a:gd name="T17" fmla="*/ 184 h 355"/>
                  <a:gd name="T18" fmla="*/ 153 w 389"/>
                  <a:gd name="T19" fmla="*/ 0 h 355"/>
                  <a:gd name="T20" fmla="*/ 235 w 389"/>
                  <a:gd name="T21" fmla="*/ 193 h 355"/>
                  <a:gd name="T22" fmla="*/ 116 w 389"/>
                  <a:gd name="T23" fmla="*/ 47 h 355"/>
                  <a:gd name="T24" fmla="*/ 197 w 389"/>
                  <a:gd name="T25" fmla="*/ 212 h 355"/>
                  <a:gd name="T26" fmla="*/ 86 w 389"/>
                  <a:gd name="T27" fmla="*/ 98 h 355"/>
                  <a:gd name="T28" fmla="*/ 168 w 389"/>
                  <a:gd name="T29" fmla="*/ 227 h 355"/>
                  <a:gd name="T30" fmla="*/ 52 w 389"/>
                  <a:gd name="T31" fmla="*/ 123 h 355"/>
                  <a:gd name="T32" fmla="*/ 136 w 389"/>
                  <a:gd name="T33" fmla="*/ 239 h 355"/>
                  <a:gd name="T34" fmla="*/ 36 w 389"/>
                  <a:gd name="T35" fmla="*/ 170 h 355"/>
                  <a:gd name="T36" fmla="*/ 111 w 389"/>
                  <a:gd name="T37" fmla="*/ 265 h 355"/>
                  <a:gd name="T38" fmla="*/ 11 w 389"/>
                  <a:gd name="T39" fmla="*/ 192 h 355"/>
                  <a:gd name="T40" fmla="*/ 79 w 389"/>
                  <a:gd name="T41" fmla="*/ 284 h 355"/>
                  <a:gd name="T42" fmla="*/ 0 w 389"/>
                  <a:gd name="T43" fmla="*/ 212 h 355"/>
                  <a:gd name="T44" fmla="*/ 58 w 389"/>
                  <a:gd name="T45" fmla="*/ 299 h 355"/>
                  <a:gd name="T46" fmla="*/ 68 w 389"/>
                  <a:gd name="T47" fmla="*/ 310 h 355"/>
                  <a:gd name="T48" fmla="*/ 82 w 389"/>
                  <a:gd name="T49" fmla="*/ 321 h 355"/>
                  <a:gd name="T50" fmla="*/ 100 w 389"/>
                  <a:gd name="T51" fmla="*/ 331 h 355"/>
                  <a:gd name="T52" fmla="*/ 119 w 389"/>
                  <a:gd name="T53" fmla="*/ 338 h 355"/>
                  <a:gd name="T54" fmla="*/ 139 w 389"/>
                  <a:gd name="T55" fmla="*/ 345 h 355"/>
                  <a:gd name="T56" fmla="*/ 158 w 389"/>
                  <a:gd name="T57" fmla="*/ 350 h 355"/>
                  <a:gd name="T58" fmla="*/ 175 w 389"/>
                  <a:gd name="T59" fmla="*/ 354 h 355"/>
                  <a:gd name="T60" fmla="*/ 190 w 389"/>
                  <a:gd name="T61" fmla="*/ 355 h 355"/>
                  <a:gd name="T62" fmla="*/ 208 w 389"/>
                  <a:gd name="T63" fmla="*/ 354 h 355"/>
                  <a:gd name="T64" fmla="*/ 227 w 389"/>
                  <a:gd name="T65" fmla="*/ 350 h 355"/>
                  <a:gd name="T66" fmla="*/ 244 w 389"/>
                  <a:gd name="T67" fmla="*/ 345 h 355"/>
                  <a:gd name="T68" fmla="*/ 260 w 389"/>
                  <a:gd name="T69" fmla="*/ 338 h 355"/>
                  <a:gd name="T70" fmla="*/ 276 w 389"/>
                  <a:gd name="T71" fmla="*/ 330 h 355"/>
                  <a:gd name="T72" fmla="*/ 290 w 389"/>
                  <a:gd name="T73" fmla="*/ 320 h 355"/>
                  <a:gd name="T74" fmla="*/ 304 w 389"/>
                  <a:gd name="T75" fmla="*/ 308 h 355"/>
                  <a:gd name="T76" fmla="*/ 318 w 389"/>
                  <a:gd name="T77" fmla="*/ 295 h 355"/>
                  <a:gd name="T78" fmla="*/ 329 w 389"/>
                  <a:gd name="T79" fmla="*/ 281 h 355"/>
                  <a:gd name="T80" fmla="*/ 341 w 389"/>
                  <a:gd name="T81" fmla="*/ 266 h 355"/>
                  <a:gd name="T82" fmla="*/ 351 w 389"/>
                  <a:gd name="T83" fmla="*/ 251 h 355"/>
                  <a:gd name="T84" fmla="*/ 361 w 389"/>
                  <a:gd name="T85" fmla="*/ 234 h 355"/>
                  <a:gd name="T86" fmla="*/ 369 w 389"/>
                  <a:gd name="T87" fmla="*/ 218 h 355"/>
                  <a:gd name="T88" fmla="*/ 377 w 389"/>
                  <a:gd name="T89" fmla="*/ 201 h 355"/>
                  <a:gd name="T90" fmla="*/ 384 w 389"/>
                  <a:gd name="T91" fmla="*/ 184 h 355"/>
                  <a:gd name="T92" fmla="*/ 389 w 389"/>
                  <a:gd name="T93" fmla="*/ 167 h 3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89"/>
                  <a:gd name="T142" fmla="*/ 0 h 355"/>
                  <a:gd name="T143" fmla="*/ 389 w 389"/>
                  <a:gd name="T144" fmla="*/ 355 h 35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89" h="355">
                    <a:moveTo>
                      <a:pt x="389" y="167"/>
                    </a:moveTo>
                    <a:lnTo>
                      <a:pt x="344" y="107"/>
                    </a:lnTo>
                    <a:lnTo>
                      <a:pt x="363" y="165"/>
                    </a:lnTo>
                    <a:lnTo>
                      <a:pt x="301" y="76"/>
                    </a:lnTo>
                    <a:lnTo>
                      <a:pt x="349" y="190"/>
                    </a:lnTo>
                    <a:lnTo>
                      <a:pt x="245" y="27"/>
                    </a:lnTo>
                    <a:lnTo>
                      <a:pt x="312" y="188"/>
                    </a:lnTo>
                    <a:lnTo>
                      <a:pt x="207" y="35"/>
                    </a:lnTo>
                    <a:lnTo>
                      <a:pt x="270" y="184"/>
                    </a:lnTo>
                    <a:lnTo>
                      <a:pt x="153" y="0"/>
                    </a:lnTo>
                    <a:lnTo>
                      <a:pt x="235" y="193"/>
                    </a:lnTo>
                    <a:lnTo>
                      <a:pt x="116" y="47"/>
                    </a:lnTo>
                    <a:lnTo>
                      <a:pt x="197" y="212"/>
                    </a:lnTo>
                    <a:lnTo>
                      <a:pt x="86" y="98"/>
                    </a:lnTo>
                    <a:lnTo>
                      <a:pt x="168" y="227"/>
                    </a:lnTo>
                    <a:lnTo>
                      <a:pt x="52" y="123"/>
                    </a:lnTo>
                    <a:lnTo>
                      <a:pt x="136" y="239"/>
                    </a:lnTo>
                    <a:lnTo>
                      <a:pt x="36" y="170"/>
                    </a:lnTo>
                    <a:lnTo>
                      <a:pt x="111" y="265"/>
                    </a:lnTo>
                    <a:lnTo>
                      <a:pt x="11" y="192"/>
                    </a:lnTo>
                    <a:lnTo>
                      <a:pt x="79" y="284"/>
                    </a:lnTo>
                    <a:lnTo>
                      <a:pt x="0" y="212"/>
                    </a:lnTo>
                    <a:lnTo>
                      <a:pt x="58" y="299"/>
                    </a:lnTo>
                    <a:lnTo>
                      <a:pt x="68" y="310"/>
                    </a:lnTo>
                    <a:lnTo>
                      <a:pt x="82" y="321"/>
                    </a:lnTo>
                    <a:lnTo>
                      <a:pt x="100" y="331"/>
                    </a:lnTo>
                    <a:lnTo>
                      <a:pt x="119" y="338"/>
                    </a:lnTo>
                    <a:lnTo>
                      <a:pt x="139" y="345"/>
                    </a:lnTo>
                    <a:lnTo>
                      <a:pt x="158" y="350"/>
                    </a:lnTo>
                    <a:lnTo>
                      <a:pt x="175" y="354"/>
                    </a:lnTo>
                    <a:lnTo>
                      <a:pt x="190" y="355"/>
                    </a:lnTo>
                    <a:lnTo>
                      <a:pt x="208" y="354"/>
                    </a:lnTo>
                    <a:lnTo>
                      <a:pt x="227" y="350"/>
                    </a:lnTo>
                    <a:lnTo>
                      <a:pt x="244" y="345"/>
                    </a:lnTo>
                    <a:lnTo>
                      <a:pt x="260" y="338"/>
                    </a:lnTo>
                    <a:lnTo>
                      <a:pt x="276" y="330"/>
                    </a:lnTo>
                    <a:lnTo>
                      <a:pt x="290" y="320"/>
                    </a:lnTo>
                    <a:lnTo>
                      <a:pt x="304" y="308"/>
                    </a:lnTo>
                    <a:lnTo>
                      <a:pt x="318" y="295"/>
                    </a:lnTo>
                    <a:lnTo>
                      <a:pt x="329" y="281"/>
                    </a:lnTo>
                    <a:lnTo>
                      <a:pt x="341" y="266"/>
                    </a:lnTo>
                    <a:lnTo>
                      <a:pt x="351" y="251"/>
                    </a:lnTo>
                    <a:lnTo>
                      <a:pt x="361" y="234"/>
                    </a:lnTo>
                    <a:lnTo>
                      <a:pt x="369" y="218"/>
                    </a:lnTo>
                    <a:lnTo>
                      <a:pt x="377" y="201"/>
                    </a:lnTo>
                    <a:lnTo>
                      <a:pt x="384" y="184"/>
                    </a:lnTo>
                    <a:lnTo>
                      <a:pt x="389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3" name="Group 551"/>
            <p:cNvGrpSpPr>
              <a:grpSpLocks/>
            </p:cNvGrpSpPr>
            <p:nvPr/>
          </p:nvGrpSpPr>
          <p:grpSpPr bwMode="auto">
            <a:xfrm rot="1287556">
              <a:off x="3388" y="1833"/>
              <a:ext cx="973" cy="1120"/>
              <a:chOff x="4558" y="701"/>
              <a:chExt cx="973" cy="1120"/>
            </a:xfrm>
          </p:grpSpPr>
          <p:sp>
            <p:nvSpPr>
              <p:cNvPr id="29724" name="Freeform 552"/>
              <p:cNvSpPr>
                <a:spLocks/>
              </p:cNvSpPr>
              <p:nvPr/>
            </p:nvSpPr>
            <p:spPr bwMode="auto">
              <a:xfrm>
                <a:off x="5058" y="742"/>
                <a:ext cx="473" cy="795"/>
              </a:xfrm>
              <a:custGeom>
                <a:avLst/>
                <a:gdLst>
                  <a:gd name="T0" fmla="*/ 448 w 473"/>
                  <a:gd name="T1" fmla="*/ 62 h 795"/>
                  <a:gd name="T2" fmla="*/ 462 w 473"/>
                  <a:gd name="T3" fmla="*/ 94 h 795"/>
                  <a:gd name="T4" fmla="*/ 470 w 473"/>
                  <a:gd name="T5" fmla="*/ 125 h 795"/>
                  <a:gd name="T6" fmla="*/ 473 w 473"/>
                  <a:gd name="T7" fmla="*/ 161 h 795"/>
                  <a:gd name="T8" fmla="*/ 470 w 473"/>
                  <a:gd name="T9" fmla="*/ 222 h 795"/>
                  <a:gd name="T10" fmla="*/ 449 w 473"/>
                  <a:gd name="T11" fmla="*/ 309 h 795"/>
                  <a:gd name="T12" fmla="*/ 412 w 473"/>
                  <a:gd name="T13" fmla="*/ 397 h 795"/>
                  <a:gd name="T14" fmla="*/ 367 w 473"/>
                  <a:gd name="T15" fmla="*/ 474 h 795"/>
                  <a:gd name="T16" fmla="*/ 326 w 473"/>
                  <a:gd name="T17" fmla="*/ 525 h 795"/>
                  <a:gd name="T18" fmla="*/ 287 w 473"/>
                  <a:gd name="T19" fmla="*/ 565 h 795"/>
                  <a:gd name="T20" fmla="*/ 245 w 473"/>
                  <a:gd name="T21" fmla="*/ 603 h 795"/>
                  <a:gd name="T22" fmla="*/ 201 w 473"/>
                  <a:gd name="T23" fmla="*/ 641 h 795"/>
                  <a:gd name="T24" fmla="*/ 156 w 473"/>
                  <a:gd name="T25" fmla="*/ 676 h 795"/>
                  <a:gd name="T26" fmla="*/ 112 w 473"/>
                  <a:gd name="T27" fmla="*/ 710 h 795"/>
                  <a:gd name="T28" fmla="*/ 67 w 473"/>
                  <a:gd name="T29" fmla="*/ 745 h 795"/>
                  <a:gd name="T30" fmla="*/ 22 w 473"/>
                  <a:gd name="T31" fmla="*/ 778 h 795"/>
                  <a:gd name="T32" fmla="*/ 8 w 473"/>
                  <a:gd name="T33" fmla="*/ 787 h 795"/>
                  <a:gd name="T34" fmla="*/ 22 w 473"/>
                  <a:gd name="T35" fmla="*/ 770 h 795"/>
                  <a:gd name="T36" fmla="*/ 35 w 473"/>
                  <a:gd name="T37" fmla="*/ 753 h 795"/>
                  <a:gd name="T38" fmla="*/ 48 w 473"/>
                  <a:gd name="T39" fmla="*/ 735 h 795"/>
                  <a:gd name="T40" fmla="*/ 79 w 473"/>
                  <a:gd name="T41" fmla="*/ 695 h 795"/>
                  <a:gd name="T42" fmla="*/ 124 w 473"/>
                  <a:gd name="T43" fmla="*/ 631 h 795"/>
                  <a:gd name="T44" fmla="*/ 160 w 473"/>
                  <a:gd name="T45" fmla="*/ 565 h 795"/>
                  <a:gd name="T46" fmla="*/ 179 w 473"/>
                  <a:gd name="T47" fmla="*/ 489 h 795"/>
                  <a:gd name="T48" fmla="*/ 194 w 473"/>
                  <a:gd name="T49" fmla="*/ 502 h 795"/>
                  <a:gd name="T50" fmla="*/ 222 w 473"/>
                  <a:gd name="T51" fmla="*/ 478 h 795"/>
                  <a:gd name="T52" fmla="*/ 250 w 473"/>
                  <a:gd name="T53" fmla="*/ 449 h 795"/>
                  <a:gd name="T54" fmla="*/ 275 w 473"/>
                  <a:gd name="T55" fmla="*/ 417 h 795"/>
                  <a:gd name="T56" fmla="*/ 305 w 473"/>
                  <a:gd name="T57" fmla="*/ 373 h 795"/>
                  <a:gd name="T58" fmla="*/ 334 w 473"/>
                  <a:gd name="T59" fmla="*/ 310 h 795"/>
                  <a:gd name="T60" fmla="*/ 360 w 473"/>
                  <a:gd name="T61" fmla="*/ 257 h 795"/>
                  <a:gd name="T62" fmla="*/ 385 w 473"/>
                  <a:gd name="T63" fmla="*/ 217 h 795"/>
                  <a:gd name="T64" fmla="*/ 419 w 473"/>
                  <a:gd name="T65" fmla="*/ 174 h 795"/>
                  <a:gd name="T66" fmla="*/ 440 w 473"/>
                  <a:gd name="T67" fmla="*/ 132 h 7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3"/>
                  <a:gd name="T103" fmla="*/ 0 h 795"/>
                  <a:gd name="T104" fmla="*/ 473 w 473"/>
                  <a:gd name="T105" fmla="*/ 795 h 7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3" h="795">
                    <a:moveTo>
                      <a:pt x="439" y="42"/>
                    </a:moveTo>
                    <a:lnTo>
                      <a:pt x="448" y="62"/>
                    </a:lnTo>
                    <a:lnTo>
                      <a:pt x="455" y="79"/>
                    </a:lnTo>
                    <a:lnTo>
                      <a:pt x="462" y="94"/>
                    </a:lnTo>
                    <a:lnTo>
                      <a:pt x="466" y="110"/>
                    </a:lnTo>
                    <a:lnTo>
                      <a:pt x="470" y="125"/>
                    </a:lnTo>
                    <a:lnTo>
                      <a:pt x="472" y="141"/>
                    </a:lnTo>
                    <a:lnTo>
                      <a:pt x="473" y="161"/>
                    </a:lnTo>
                    <a:lnTo>
                      <a:pt x="473" y="183"/>
                    </a:lnTo>
                    <a:lnTo>
                      <a:pt x="470" y="222"/>
                    </a:lnTo>
                    <a:lnTo>
                      <a:pt x="462" y="265"/>
                    </a:lnTo>
                    <a:lnTo>
                      <a:pt x="449" y="309"/>
                    </a:lnTo>
                    <a:lnTo>
                      <a:pt x="432" y="353"/>
                    </a:lnTo>
                    <a:lnTo>
                      <a:pt x="412" y="397"/>
                    </a:lnTo>
                    <a:lnTo>
                      <a:pt x="390" y="437"/>
                    </a:lnTo>
                    <a:lnTo>
                      <a:pt x="367" y="474"/>
                    </a:lnTo>
                    <a:lnTo>
                      <a:pt x="344" y="504"/>
                    </a:lnTo>
                    <a:lnTo>
                      <a:pt x="326" y="525"/>
                    </a:lnTo>
                    <a:lnTo>
                      <a:pt x="306" y="546"/>
                    </a:lnTo>
                    <a:lnTo>
                      <a:pt x="287" y="565"/>
                    </a:lnTo>
                    <a:lnTo>
                      <a:pt x="266" y="585"/>
                    </a:lnTo>
                    <a:lnTo>
                      <a:pt x="245" y="603"/>
                    </a:lnTo>
                    <a:lnTo>
                      <a:pt x="223" y="622"/>
                    </a:lnTo>
                    <a:lnTo>
                      <a:pt x="201" y="641"/>
                    </a:lnTo>
                    <a:lnTo>
                      <a:pt x="179" y="658"/>
                    </a:lnTo>
                    <a:lnTo>
                      <a:pt x="156" y="676"/>
                    </a:lnTo>
                    <a:lnTo>
                      <a:pt x="133" y="693"/>
                    </a:lnTo>
                    <a:lnTo>
                      <a:pt x="112" y="710"/>
                    </a:lnTo>
                    <a:lnTo>
                      <a:pt x="88" y="728"/>
                    </a:lnTo>
                    <a:lnTo>
                      <a:pt x="67" y="745"/>
                    </a:lnTo>
                    <a:lnTo>
                      <a:pt x="44" y="762"/>
                    </a:lnTo>
                    <a:lnTo>
                      <a:pt x="22" y="778"/>
                    </a:lnTo>
                    <a:lnTo>
                      <a:pt x="0" y="795"/>
                    </a:lnTo>
                    <a:lnTo>
                      <a:pt x="8" y="787"/>
                    </a:lnTo>
                    <a:lnTo>
                      <a:pt x="15" y="779"/>
                    </a:lnTo>
                    <a:lnTo>
                      <a:pt x="22" y="770"/>
                    </a:lnTo>
                    <a:lnTo>
                      <a:pt x="29" y="762"/>
                    </a:lnTo>
                    <a:lnTo>
                      <a:pt x="35" y="753"/>
                    </a:lnTo>
                    <a:lnTo>
                      <a:pt x="41" y="745"/>
                    </a:lnTo>
                    <a:lnTo>
                      <a:pt x="48" y="735"/>
                    </a:lnTo>
                    <a:lnTo>
                      <a:pt x="55" y="726"/>
                    </a:lnTo>
                    <a:lnTo>
                      <a:pt x="79" y="695"/>
                    </a:lnTo>
                    <a:lnTo>
                      <a:pt x="103" y="663"/>
                    </a:lnTo>
                    <a:lnTo>
                      <a:pt x="124" y="631"/>
                    </a:lnTo>
                    <a:lnTo>
                      <a:pt x="144" y="599"/>
                    </a:lnTo>
                    <a:lnTo>
                      <a:pt x="160" y="565"/>
                    </a:lnTo>
                    <a:lnTo>
                      <a:pt x="173" y="528"/>
                    </a:lnTo>
                    <a:lnTo>
                      <a:pt x="179" y="489"/>
                    </a:lnTo>
                    <a:lnTo>
                      <a:pt x="182" y="447"/>
                    </a:lnTo>
                    <a:lnTo>
                      <a:pt x="194" y="502"/>
                    </a:lnTo>
                    <a:lnTo>
                      <a:pt x="184" y="356"/>
                    </a:lnTo>
                    <a:lnTo>
                      <a:pt x="222" y="478"/>
                    </a:lnTo>
                    <a:lnTo>
                      <a:pt x="191" y="245"/>
                    </a:lnTo>
                    <a:lnTo>
                      <a:pt x="250" y="449"/>
                    </a:lnTo>
                    <a:lnTo>
                      <a:pt x="220" y="165"/>
                    </a:lnTo>
                    <a:lnTo>
                      <a:pt x="275" y="417"/>
                    </a:lnTo>
                    <a:lnTo>
                      <a:pt x="253" y="104"/>
                    </a:lnTo>
                    <a:lnTo>
                      <a:pt x="305" y="373"/>
                    </a:lnTo>
                    <a:lnTo>
                      <a:pt x="285" y="44"/>
                    </a:lnTo>
                    <a:lnTo>
                      <a:pt x="334" y="310"/>
                    </a:lnTo>
                    <a:lnTo>
                      <a:pt x="319" y="0"/>
                    </a:lnTo>
                    <a:lnTo>
                      <a:pt x="360" y="257"/>
                    </a:lnTo>
                    <a:lnTo>
                      <a:pt x="355" y="5"/>
                    </a:lnTo>
                    <a:lnTo>
                      <a:pt x="385" y="217"/>
                    </a:lnTo>
                    <a:lnTo>
                      <a:pt x="392" y="11"/>
                    </a:lnTo>
                    <a:lnTo>
                      <a:pt x="419" y="174"/>
                    </a:lnTo>
                    <a:lnTo>
                      <a:pt x="418" y="29"/>
                    </a:lnTo>
                    <a:lnTo>
                      <a:pt x="440" y="132"/>
                    </a:lnTo>
                    <a:lnTo>
                      <a:pt x="439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5" name="Freeform 553"/>
              <p:cNvSpPr>
                <a:spLocks/>
              </p:cNvSpPr>
              <p:nvPr/>
            </p:nvSpPr>
            <p:spPr bwMode="auto">
              <a:xfrm>
                <a:off x="4620" y="1576"/>
                <a:ext cx="405" cy="245"/>
              </a:xfrm>
              <a:custGeom>
                <a:avLst/>
                <a:gdLst>
                  <a:gd name="T0" fmla="*/ 405 w 405"/>
                  <a:gd name="T1" fmla="*/ 14 h 245"/>
                  <a:gd name="T2" fmla="*/ 400 w 405"/>
                  <a:gd name="T3" fmla="*/ 35 h 245"/>
                  <a:gd name="T4" fmla="*/ 393 w 405"/>
                  <a:gd name="T5" fmla="*/ 57 h 245"/>
                  <a:gd name="T6" fmla="*/ 382 w 405"/>
                  <a:gd name="T7" fmla="*/ 78 h 245"/>
                  <a:gd name="T8" fmla="*/ 371 w 405"/>
                  <a:gd name="T9" fmla="*/ 99 h 245"/>
                  <a:gd name="T10" fmla="*/ 356 w 405"/>
                  <a:gd name="T11" fmla="*/ 118 h 245"/>
                  <a:gd name="T12" fmla="*/ 341 w 405"/>
                  <a:gd name="T13" fmla="*/ 138 h 245"/>
                  <a:gd name="T14" fmla="*/ 324 w 405"/>
                  <a:gd name="T15" fmla="*/ 155 h 245"/>
                  <a:gd name="T16" fmla="*/ 305 w 405"/>
                  <a:gd name="T17" fmla="*/ 172 h 245"/>
                  <a:gd name="T18" fmla="*/ 286 w 405"/>
                  <a:gd name="T19" fmla="*/ 188 h 245"/>
                  <a:gd name="T20" fmla="*/ 265 w 405"/>
                  <a:gd name="T21" fmla="*/ 202 h 245"/>
                  <a:gd name="T22" fmla="*/ 244 w 405"/>
                  <a:gd name="T23" fmla="*/ 215 h 245"/>
                  <a:gd name="T24" fmla="*/ 222 w 405"/>
                  <a:gd name="T25" fmla="*/ 226 h 245"/>
                  <a:gd name="T26" fmla="*/ 200 w 405"/>
                  <a:gd name="T27" fmla="*/ 234 h 245"/>
                  <a:gd name="T28" fmla="*/ 178 w 405"/>
                  <a:gd name="T29" fmla="*/ 240 h 245"/>
                  <a:gd name="T30" fmla="*/ 158 w 405"/>
                  <a:gd name="T31" fmla="*/ 244 h 245"/>
                  <a:gd name="T32" fmla="*/ 136 w 405"/>
                  <a:gd name="T33" fmla="*/ 245 h 245"/>
                  <a:gd name="T34" fmla="*/ 123 w 405"/>
                  <a:gd name="T35" fmla="*/ 244 h 245"/>
                  <a:gd name="T36" fmla="*/ 110 w 405"/>
                  <a:gd name="T37" fmla="*/ 243 h 245"/>
                  <a:gd name="T38" fmla="*/ 98 w 405"/>
                  <a:gd name="T39" fmla="*/ 239 h 245"/>
                  <a:gd name="T40" fmla="*/ 85 w 405"/>
                  <a:gd name="T41" fmla="*/ 234 h 245"/>
                  <a:gd name="T42" fmla="*/ 74 w 405"/>
                  <a:gd name="T43" fmla="*/ 229 h 245"/>
                  <a:gd name="T44" fmla="*/ 62 w 405"/>
                  <a:gd name="T45" fmla="*/ 222 h 245"/>
                  <a:gd name="T46" fmla="*/ 51 w 405"/>
                  <a:gd name="T47" fmla="*/ 216 h 245"/>
                  <a:gd name="T48" fmla="*/ 40 w 405"/>
                  <a:gd name="T49" fmla="*/ 209 h 245"/>
                  <a:gd name="T50" fmla="*/ 33 w 405"/>
                  <a:gd name="T51" fmla="*/ 204 h 245"/>
                  <a:gd name="T52" fmla="*/ 26 w 405"/>
                  <a:gd name="T53" fmla="*/ 199 h 245"/>
                  <a:gd name="T54" fmla="*/ 19 w 405"/>
                  <a:gd name="T55" fmla="*/ 193 h 245"/>
                  <a:gd name="T56" fmla="*/ 13 w 405"/>
                  <a:gd name="T57" fmla="*/ 188 h 245"/>
                  <a:gd name="T58" fmla="*/ 3 w 405"/>
                  <a:gd name="T59" fmla="*/ 179 h 245"/>
                  <a:gd name="T60" fmla="*/ 1 w 405"/>
                  <a:gd name="T61" fmla="*/ 177 h 245"/>
                  <a:gd name="T62" fmla="*/ 1 w 405"/>
                  <a:gd name="T63" fmla="*/ 177 h 245"/>
                  <a:gd name="T64" fmla="*/ 0 w 405"/>
                  <a:gd name="T65" fmla="*/ 176 h 245"/>
                  <a:gd name="T66" fmla="*/ 31 w 405"/>
                  <a:gd name="T67" fmla="*/ 200 h 245"/>
                  <a:gd name="T68" fmla="*/ 62 w 405"/>
                  <a:gd name="T69" fmla="*/ 217 h 245"/>
                  <a:gd name="T70" fmla="*/ 93 w 405"/>
                  <a:gd name="T71" fmla="*/ 229 h 245"/>
                  <a:gd name="T72" fmla="*/ 123 w 405"/>
                  <a:gd name="T73" fmla="*/ 237 h 245"/>
                  <a:gd name="T74" fmla="*/ 153 w 405"/>
                  <a:gd name="T75" fmla="*/ 238 h 245"/>
                  <a:gd name="T76" fmla="*/ 182 w 405"/>
                  <a:gd name="T77" fmla="*/ 234 h 245"/>
                  <a:gd name="T78" fmla="*/ 210 w 405"/>
                  <a:gd name="T79" fmla="*/ 227 h 245"/>
                  <a:gd name="T80" fmla="*/ 237 w 405"/>
                  <a:gd name="T81" fmla="*/ 215 h 245"/>
                  <a:gd name="T82" fmla="*/ 263 w 405"/>
                  <a:gd name="T83" fmla="*/ 199 h 245"/>
                  <a:gd name="T84" fmla="*/ 287 w 405"/>
                  <a:gd name="T85" fmla="*/ 178 h 245"/>
                  <a:gd name="T86" fmla="*/ 309 w 405"/>
                  <a:gd name="T87" fmla="*/ 155 h 245"/>
                  <a:gd name="T88" fmla="*/ 329 w 405"/>
                  <a:gd name="T89" fmla="*/ 129 h 245"/>
                  <a:gd name="T90" fmla="*/ 349 w 405"/>
                  <a:gd name="T91" fmla="*/ 100 h 245"/>
                  <a:gd name="T92" fmla="*/ 365 w 405"/>
                  <a:gd name="T93" fmla="*/ 68 h 245"/>
                  <a:gd name="T94" fmla="*/ 380 w 405"/>
                  <a:gd name="T95" fmla="*/ 35 h 245"/>
                  <a:gd name="T96" fmla="*/ 392 w 405"/>
                  <a:gd name="T97" fmla="*/ 0 h 245"/>
                  <a:gd name="T98" fmla="*/ 405 w 405"/>
                  <a:gd name="T99" fmla="*/ 14 h 24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5"/>
                  <a:gd name="T151" fmla="*/ 0 h 245"/>
                  <a:gd name="T152" fmla="*/ 405 w 405"/>
                  <a:gd name="T153" fmla="*/ 245 h 24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5" h="245">
                    <a:moveTo>
                      <a:pt x="405" y="14"/>
                    </a:moveTo>
                    <a:lnTo>
                      <a:pt x="400" y="35"/>
                    </a:lnTo>
                    <a:lnTo>
                      <a:pt x="393" y="57"/>
                    </a:lnTo>
                    <a:lnTo>
                      <a:pt x="382" y="78"/>
                    </a:lnTo>
                    <a:lnTo>
                      <a:pt x="371" y="99"/>
                    </a:lnTo>
                    <a:lnTo>
                      <a:pt x="356" y="118"/>
                    </a:lnTo>
                    <a:lnTo>
                      <a:pt x="341" y="138"/>
                    </a:lnTo>
                    <a:lnTo>
                      <a:pt x="324" y="155"/>
                    </a:lnTo>
                    <a:lnTo>
                      <a:pt x="305" y="172"/>
                    </a:lnTo>
                    <a:lnTo>
                      <a:pt x="286" y="188"/>
                    </a:lnTo>
                    <a:lnTo>
                      <a:pt x="265" y="202"/>
                    </a:lnTo>
                    <a:lnTo>
                      <a:pt x="244" y="215"/>
                    </a:lnTo>
                    <a:lnTo>
                      <a:pt x="222" y="226"/>
                    </a:lnTo>
                    <a:lnTo>
                      <a:pt x="200" y="234"/>
                    </a:lnTo>
                    <a:lnTo>
                      <a:pt x="178" y="240"/>
                    </a:lnTo>
                    <a:lnTo>
                      <a:pt x="158" y="244"/>
                    </a:lnTo>
                    <a:lnTo>
                      <a:pt x="136" y="245"/>
                    </a:lnTo>
                    <a:lnTo>
                      <a:pt x="123" y="244"/>
                    </a:lnTo>
                    <a:lnTo>
                      <a:pt x="110" y="243"/>
                    </a:lnTo>
                    <a:lnTo>
                      <a:pt x="98" y="239"/>
                    </a:lnTo>
                    <a:lnTo>
                      <a:pt x="85" y="234"/>
                    </a:lnTo>
                    <a:lnTo>
                      <a:pt x="74" y="229"/>
                    </a:lnTo>
                    <a:lnTo>
                      <a:pt x="62" y="222"/>
                    </a:lnTo>
                    <a:lnTo>
                      <a:pt x="51" y="216"/>
                    </a:lnTo>
                    <a:lnTo>
                      <a:pt x="40" y="209"/>
                    </a:lnTo>
                    <a:lnTo>
                      <a:pt x="33" y="204"/>
                    </a:lnTo>
                    <a:lnTo>
                      <a:pt x="26" y="199"/>
                    </a:lnTo>
                    <a:lnTo>
                      <a:pt x="19" y="193"/>
                    </a:lnTo>
                    <a:lnTo>
                      <a:pt x="13" y="188"/>
                    </a:lnTo>
                    <a:lnTo>
                      <a:pt x="3" y="179"/>
                    </a:lnTo>
                    <a:lnTo>
                      <a:pt x="1" y="177"/>
                    </a:lnTo>
                    <a:lnTo>
                      <a:pt x="0" y="176"/>
                    </a:lnTo>
                    <a:lnTo>
                      <a:pt x="31" y="200"/>
                    </a:lnTo>
                    <a:lnTo>
                      <a:pt x="62" y="217"/>
                    </a:lnTo>
                    <a:lnTo>
                      <a:pt x="93" y="229"/>
                    </a:lnTo>
                    <a:lnTo>
                      <a:pt x="123" y="237"/>
                    </a:lnTo>
                    <a:lnTo>
                      <a:pt x="153" y="238"/>
                    </a:lnTo>
                    <a:lnTo>
                      <a:pt x="182" y="234"/>
                    </a:lnTo>
                    <a:lnTo>
                      <a:pt x="210" y="227"/>
                    </a:lnTo>
                    <a:lnTo>
                      <a:pt x="237" y="215"/>
                    </a:lnTo>
                    <a:lnTo>
                      <a:pt x="263" y="199"/>
                    </a:lnTo>
                    <a:lnTo>
                      <a:pt x="287" y="178"/>
                    </a:lnTo>
                    <a:lnTo>
                      <a:pt x="309" y="155"/>
                    </a:lnTo>
                    <a:lnTo>
                      <a:pt x="329" y="129"/>
                    </a:lnTo>
                    <a:lnTo>
                      <a:pt x="349" y="100"/>
                    </a:lnTo>
                    <a:lnTo>
                      <a:pt x="365" y="68"/>
                    </a:lnTo>
                    <a:lnTo>
                      <a:pt x="380" y="35"/>
                    </a:lnTo>
                    <a:lnTo>
                      <a:pt x="392" y="0"/>
                    </a:lnTo>
                    <a:lnTo>
                      <a:pt x="405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6" name="Freeform 554"/>
              <p:cNvSpPr>
                <a:spLocks/>
              </p:cNvSpPr>
              <p:nvPr/>
            </p:nvSpPr>
            <p:spPr bwMode="auto">
              <a:xfrm>
                <a:off x="4558" y="1329"/>
                <a:ext cx="238" cy="425"/>
              </a:xfrm>
              <a:custGeom>
                <a:avLst/>
                <a:gdLst>
                  <a:gd name="T0" fmla="*/ 225 w 238"/>
                  <a:gd name="T1" fmla="*/ 0 h 425"/>
                  <a:gd name="T2" fmla="*/ 214 w 238"/>
                  <a:gd name="T3" fmla="*/ 6 h 425"/>
                  <a:gd name="T4" fmla="*/ 204 w 238"/>
                  <a:gd name="T5" fmla="*/ 12 h 425"/>
                  <a:gd name="T6" fmla="*/ 192 w 238"/>
                  <a:gd name="T7" fmla="*/ 17 h 425"/>
                  <a:gd name="T8" fmla="*/ 181 w 238"/>
                  <a:gd name="T9" fmla="*/ 22 h 425"/>
                  <a:gd name="T10" fmla="*/ 168 w 238"/>
                  <a:gd name="T11" fmla="*/ 27 h 425"/>
                  <a:gd name="T12" fmla="*/ 156 w 238"/>
                  <a:gd name="T13" fmla="*/ 32 h 425"/>
                  <a:gd name="T14" fmla="*/ 146 w 238"/>
                  <a:gd name="T15" fmla="*/ 38 h 425"/>
                  <a:gd name="T16" fmla="*/ 134 w 238"/>
                  <a:gd name="T17" fmla="*/ 44 h 425"/>
                  <a:gd name="T18" fmla="*/ 108 w 238"/>
                  <a:gd name="T19" fmla="*/ 65 h 425"/>
                  <a:gd name="T20" fmla="*/ 83 w 238"/>
                  <a:gd name="T21" fmla="*/ 89 h 425"/>
                  <a:gd name="T22" fmla="*/ 60 w 238"/>
                  <a:gd name="T23" fmla="*/ 119 h 425"/>
                  <a:gd name="T24" fmla="*/ 40 w 238"/>
                  <a:gd name="T25" fmla="*/ 150 h 425"/>
                  <a:gd name="T26" fmla="*/ 23 w 238"/>
                  <a:gd name="T27" fmla="*/ 184 h 425"/>
                  <a:gd name="T28" fmla="*/ 10 w 238"/>
                  <a:gd name="T29" fmla="*/ 220 h 425"/>
                  <a:gd name="T30" fmla="*/ 2 w 238"/>
                  <a:gd name="T31" fmla="*/ 255 h 425"/>
                  <a:gd name="T32" fmla="*/ 0 w 238"/>
                  <a:gd name="T33" fmla="*/ 291 h 425"/>
                  <a:gd name="T34" fmla="*/ 1 w 238"/>
                  <a:gd name="T35" fmla="*/ 307 h 425"/>
                  <a:gd name="T36" fmla="*/ 5 w 238"/>
                  <a:gd name="T37" fmla="*/ 325 h 425"/>
                  <a:gd name="T38" fmla="*/ 12 w 238"/>
                  <a:gd name="T39" fmla="*/ 343 h 425"/>
                  <a:gd name="T40" fmla="*/ 22 w 238"/>
                  <a:gd name="T41" fmla="*/ 362 h 425"/>
                  <a:gd name="T42" fmla="*/ 31 w 238"/>
                  <a:gd name="T43" fmla="*/ 380 h 425"/>
                  <a:gd name="T44" fmla="*/ 41 w 238"/>
                  <a:gd name="T45" fmla="*/ 397 h 425"/>
                  <a:gd name="T46" fmla="*/ 52 w 238"/>
                  <a:gd name="T47" fmla="*/ 412 h 425"/>
                  <a:gd name="T48" fmla="*/ 61 w 238"/>
                  <a:gd name="T49" fmla="*/ 425 h 425"/>
                  <a:gd name="T50" fmla="*/ 40 w 238"/>
                  <a:gd name="T51" fmla="*/ 390 h 425"/>
                  <a:gd name="T52" fmla="*/ 24 w 238"/>
                  <a:gd name="T53" fmla="*/ 355 h 425"/>
                  <a:gd name="T54" fmla="*/ 13 w 238"/>
                  <a:gd name="T55" fmla="*/ 321 h 425"/>
                  <a:gd name="T56" fmla="*/ 9 w 238"/>
                  <a:gd name="T57" fmla="*/ 288 h 425"/>
                  <a:gd name="T58" fmla="*/ 8 w 238"/>
                  <a:gd name="T59" fmla="*/ 258 h 425"/>
                  <a:gd name="T60" fmla="*/ 12 w 238"/>
                  <a:gd name="T61" fmla="*/ 227 h 425"/>
                  <a:gd name="T62" fmla="*/ 20 w 238"/>
                  <a:gd name="T63" fmla="*/ 198 h 425"/>
                  <a:gd name="T64" fmla="*/ 33 w 238"/>
                  <a:gd name="T65" fmla="*/ 171 h 425"/>
                  <a:gd name="T66" fmla="*/ 49 w 238"/>
                  <a:gd name="T67" fmla="*/ 144 h 425"/>
                  <a:gd name="T68" fmla="*/ 69 w 238"/>
                  <a:gd name="T69" fmla="*/ 121 h 425"/>
                  <a:gd name="T70" fmla="*/ 91 w 238"/>
                  <a:gd name="T71" fmla="*/ 98 h 425"/>
                  <a:gd name="T72" fmla="*/ 116 w 238"/>
                  <a:gd name="T73" fmla="*/ 77 h 425"/>
                  <a:gd name="T74" fmla="*/ 144 w 238"/>
                  <a:gd name="T75" fmla="*/ 59 h 425"/>
                  <a:gd name="T76" fmla="*/ 174 w 238"/>
                  <a:gd name="T77" fmla="*/ 42 h 425"/>
                  <a:gd name="T78" fmla="*/ 205 w 238"/>
                  <a:gd name="T79" fmla="*/ 28 h 425"/>
                  <a:gd name="T80" fmla="*/ 238 w 238"/>
                  <a:gd name="T81" fmla="*/ 16 h 425"/>
                  <a:gd name="T82" fmla="*/ 225 w 238"/>
                  <a:gd name="T83" fmla="*/ 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8"/>
                  <a:gd name="T127" fmla="*/ 0 h 425"/>
                  <a:gd name="T128" fmla="*/ 238 w 238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8" h="425">
                    <a:moveTo>
                      <a:pt x="225" y="0"/>
                    </a:moveTo>
                    <a:lnTo>
                      <a:pt x="214" y="6"/>
                    </a:lnTo>
                    <a:lnTo>
                      <a:pt x="204" y="12"/>
                    </a:lnTo>
                    <a:lnTo>
                      <a:pt x="192" y="17"/>
                    </a:lnTo>
                    <a:lnTo>
                      <a:pt x="181" y="22"/>
                    </a:lnTo>
                    <a:lnTo>
                      <a:pt x="168" y="27"/>
                    </a:lnTo>
                    <a:lnTo>
                      <a:pt x="156" y="32"/>
                    </a:lnTo>
                    <a:lnTo>
                      <a:pt x="146" y="38"/>
                    </a:lnTo>
                    <a:lnTo>
                      <a:pt x="134" y="44"/>
                    </a:lnTo>
                    <a:lnTo>
                      <a:pt x="108" y="65"/>
                    </a:lnTo>
                    <a:lnTo>
                      <a:pt x="83" y="89"/>
                    </a:lnTo>
                    <a:lnTo>
                      <a:pt x="60" y="119"/>
                    </a:lnTo>
                    <a:lnTo>
                      <a:pt x="40" y="150"/>
                    </a:lnTo>
                    <a:lnTo>
                      <a:pt x="23" y="184"/>
                    </a:lnTo>
                    <a:lnTo>
                      <a:pt x="10" y="220"/>
                    </a:lnTo>
                    <a:lnTo>
                      <a:pt x="2" y="255"/>
                    </a:lnTo>
                    <a:lnTo>
                      <a:pt x="0" y="291"/>
                    </a:lnTo>
                    <a:lnTo>
                      <a:pt x="1" y="307"/>
                    </a:lnTo>
                    <a:lnTo>
                      <a:pt x="5" y="325"/>
                    </a:lnTo>
                    <a:lnTo>
                      <a:pt x="12" y="343"/>
                    </a:lnTo>
                    <a:lnTo>
                      <a:pt x="22" y="362"/>
                    </a:lnTo>
                    <a:lnTo>
                      <a:pt x="31" y="380"/>
                    </a:lnTo>
                    <a:lnTo>
                      <a:pt x="41" y="397"/>
                    </a:lnTo>
                    <a:lnTo>
                      <a:pt x="52" y="412"/>
                    </a:lnTo>
                    <a:lnTo>
                      <a:pt x="61" y="425"/>
                    </a:lnTo>
                    <a:lnTo>
                      <a:pt x="40" y="390"/>
                    </a:lnTo>
                    <a:lnTo>
                      <a:pt x="24" y="355"/>
                    </a:lnTo>
                    <a:lnTo>
                      <a:pt x="13" y="321"/>
                    </a:lnTo>
                    <a:lnTo>
                      <a:pt x="9" y="288"/>
                    </a:lnTo>
                    <a:lnTo>
                      <a:pt x="8" y="258"/>
                    </a:lnTo>
                    <a:lnTo>
                      <a:pt x="12" y="227"/>
                    </a:lnTo>
                    <a:lnTo>
                      <a:pt x="20" y="198"/>
                    </a:lnTo>
                    <a:lnTo>
                      <a:pt x="33" y="171"/>
                    </a:lnTo>
                    <a:lnTo>
                      <a:pt x="49" y="144"/>
                    </a:lnTo>
                    <a:lnTo>
                      <a:pt x="69" y="121"/>
                    </a:lnTo>
                    <a:lnTo>
                      <a:pt x="91" y="98"/>
                    </a:lnTo>
                    <a:lnTo>
                      <a:pt x="116" y="77"/>
                    </a:lnTo>
                    <a:lnTo>
                      <a:pt x="144" y="59"/>
                    </a:lnTo>
                    <a:lnTo>
                      <a:pt x="174" y="42"/>
                    </a:lnTo>
                    <a:lnTo>
                      <a:pt x="205" y="28"/>
                    </a:lnTo>
                    <a:lnTo>
                      <a:pt x="238" y="16"/>
                    </a:lnTo>
                    <a:lnTo>
                      <a:pt x="2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7" name="Freeform 555"/>
              <p:cNvSpPr>
                <a:spLocks/>
              </p:cNvSpPr>
              <p:nvPr/>
            </p:nvSpPr>
            <p:spPr bwMode="auto">
              <a:xfrm>
                <a:off x="4780" y="1324"/>
                <a:ext cx="270" cy="277"/>
              </a:xfrm>
              <a:custGeom>
                <a:avLst/>
                <a:gdLst>
                  <a:gd name="T0" fmla="*/ 239 w 270"/>
                  <a:gd name="T1" fmla="*/ 277 h 277"/>
                  <a:gd name="T2" fmla="*/ 0 w 270"/>
                  <a:gd name="T3" fmla="*/ 0 h 277"/>
                  <a:gd name="T4" fmla="*/ 270 w 270"/>
                  <a:gd name="T5" fmla="*/ 248 h 277"/>
                  <a:gd name="T6" fmla="*/ 239 w 270"/>
                  <a:gd name="T7" fmla="*/ 277 h 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0"/>
                  <a:gd name="T13" fmla="*/ 0 h 277"/>
                  <a:gd name="T14" fmla="*/ 270 w 270"/>
                  <a:gd name="T15" fmla="*/ 277 h 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0" h="277">
                    <a:moveTo>
                      <a:pt x="239" y="277"/>
                    </a:moveTo>
                    <a:lnTo>
                      <a:pt x="0" y="0"/>
                    </a:lnTo>
                    <a:lnTo>
                      <a:pt x="270" y="248"/>
                    </a:lnTo>
                    <a:lnTo>
                      <a:pt x="239" y="27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8" name="Freeform 556"/>
              <p:cNvSpPr>
                <a:spLocks/>
              </p:cNvSpPr>
              <p:nvPr/>
            </p:nvSpPr>
            <p:spPr bwMode="auto">
              <a:xfrm>
                <a:off x="4779" y="1323"/>
                <a:ext cx="242" cy="280"/>
              </a:xfrm>
              <a:custGeom>
                <a:avLst/>
                <a:gdLst>
                  <a:gd name="T0" fmla="*/ 3 w 242"/>
                  <a:gd name="T1" fmla="*/ 0 h 280"/>
                  <a:gd name="T2" fmla="*/ 0 w 242"/>
                  <a:gd name="T3" fmla="*/ 4 h 280"/>
                  <a:gd name="T4" fmla="*/ 238 w 242"/>
                  <a:gd name="T5" fmla="*/ 280 h 280"/>
                  <a:gd name="T6" fmla="*/ 242 w 242"/>
                  <a:gd name="T7" fmla="*/ 276 h 280"/>
                  <a:gd name="T8" fmla="*/ 3 w 242"/>
                  <a:gd name="T9" fmla="*/ 0 h 280"/>
                  <a:gd name="T10" fmla="*/ 0 w 242"/>
                  <a:gd name="T11" fmla="*/ 4 h 280"/>
                  <a:gd name="T12" fmla="*/ 3 w 242"/>
                  <a:gd name="T13" fmla="*/ 0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2"/>
                  <a:gd name="T22" fmla="*/ 0 h 280"/>
                  <a:gd name="T23" fmla="*/ 242 w 242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2" h="280">
                    <a:moveTo>
                      <a:pt x="3" y="0"/>
                    </a:moveTo>
                    <a:lnTo>
                      <a:pt x="0" y="4"/>
                    </a:lnTo>
                    <a:lnTo>
                      <a:pt x="238" y="280"/>
                    </a:lnTo>
                    <a:lnTo>
                      <a:pt x="242" y="27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9" name="Freeform 557"/>
              <p:cNvSpPr>
                <a:spLocks/>
              </p:cNvSpPr>
              <p:nvPr/>
            </p:nvSpPr>
            <p:spPr bwMode="auto">
              <a:xfrm>
                <a:off x="4779" y="1323"/>
                <a:ext cx="275" cy="250"/>
              </a:xfrm>
              <a:custGeom>
                <a:avLst/>
                <a:gdLst>
                  <a:gd name="T0" fmla="*/ 273 w 275"/>
                  <a:gd name="T1" fmla="*/ 250 h 250"/>
                  <a:gd name="T2" fmla="*/ 273 w 275"/>
                  <a:gd name="T3" fmla="*/ 247 h 250"/>
                  <a:gd name="T4" fmla="*/ 3 w 275"/>
                  <a:gd name="T5" fmla="*/ 0 h 250"/>
                  <a:gd name="T6" fmla="*/ 0 w 275"/>
                  <a:gd name="T7" fmla="*/ 4 h 250"/>
                  <a:gd name="T8" fmla="*/ 270 w 275"/>
                  <a:gd name="T9" fmla="*/ 250 h 250"/>
                  <a:gd name="T10" fmla="*/ 270 w 275"/>
                  <a:gd name="T11" fmla="*/ 247 h 250"/>
                  <a:gd name="T12" fmla="*/ 273 w 275"/>
                  <a:gd name="T13" fmla="*/ 250 h 250"/>
                  <a:gd name="T14" fmla="*/ 274 w 275"/>
                  <a:gd name="T15" fmla="*/ 250 h 250"/>
                  <a:gd name="T16" fmla="*/ 275 w 275"/>
                  <a:gd name="T17" fmla="*/ 249 h 250"/>
                  <a:gd name="T18" fmla="*/ 274 w 275"/>
                  <a:gd name="T19" fmla="*/ 248 h 250"/>
                  <a:gd name="T20" fmla="*/ 273 w 275"/>
                  <a:gd name="T21" fmla="*/ 247 h 250"/>
                  <a:gd name="T22" fmla="*/ 273 w 275"/>
                  <a:gd name="T23" fmla="*/ 250 h 2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5"/>
                  <a:gd name="T37" fmla="*/ 0 h 250"/>
                  <a:gd name="T38" fmla="*/ 275 w 275"/>
                  <a:gd name="T39" fmla="*/ 250 h 2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5" h="250">
                    <a:moveTo>
                      <a:pt x="273" y="250"/>
                    </a:moveTo>
                    <a:lnTo>
                      <a:pt x="273" y="24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70" y="250"/>
                    </a:lnTo>
                    <a:lnTo>
                      <a:pt x="270" y="247"/>
                    </a:lnTo>
                    <a:lnTo>
                      <a:pt x="273" y="250"/>
                    </a:lnTo>
                    <a:lnTo>
                      <a:pt x="274" y="250"/>
                    </a:lnTo>
                    <a:lnTo>
                      <a:pt x="275" y="249"/>
                    </a:lnTo>
                    <a:lnTo>
                      <a:pt x="274" y="248"/>
                    </a:lnTo>
                    <a:lnTo>
                      <a:pt x="273" y="247"/>
                    </a:lnTo>
                    <a:lnTo>
                      <a:pt x="273" y="2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0" name="Freeform 558"/>
              <p:cNvSpPr>
                <a:spLocks/>
              </p:cNvSpPr>
              <p:nvPr/>
            </p:nvSpPr>
            <p:spPr bwMode="auto">
              <a:xfrm>
                <a:off x="4787" y="701"/>
                <a:ext cx="744" cy="633"/>
              </a:xfrm>
              <a:custGeom>
                <a:avLst/>
                <a:gdLst>
                  <a:gd name="T0" fmla="*/ 13 w 744"/>
                  <a:gd name="T1" fmla="*/ 607 h 633"/>
                  <a:gd name="T2" fmla="*/ 36 w 744"/>
                  <a:gd name="T3" fmla="*/ 555 h 633"/>
                  <a:gd name="T4" fmla="*/ 59 w 744"/>
                  <a:gd name="T5" fmla="*/ 501 h 633"/>
                  <a:gd name="T6" fmla="*/ 82 w 744"/>
                  <a:gd name="T7" fmla="*/ 447 h 633"/>
                  <a:gd name="T8" fmla="*/ 106 w 744"/>
                  <a:gd name="T9" fmla="*/ 395 h 633"/>
                  <a:gd name="T10" fmla="*/ 131 w 744"/>
                  <a:gd name="T11" fmla="*/ 342 h 633"/>
                  <a:gd name="T12" fmla="*/ 160 w 744"/>
                  <a:gd name="T13" fmla="*/ 292 h 633"/>
                  <a:gd name="T14" fmla="*/ 191 w 744"/>
                  <a:gd name="T15" fmla="*/ 245 h 633"/>
                  <a:gd name="T16" fmla="*/ 226 w 744"/>
                  <a:gd name="T17" fmla="*/ 201 h 633"/>
                  <a:gd name="T18" fmla="*/ 265 w 744"/>
                  <a:gd name="T19" fmla="*/ 162 h 633"/>
                  <a:gd name="T20" fmla="*/ 311 w 744"/>
                  <a:gd name="T21" fmla="*/ 123 h 633"/>
                  <a:gd name="T22" fmla="*/ 363 w 744"/>
                  <a:gd name="T23" fmla="*/ 87 h 633"/>
                  <a:gd name="T24" fmla="*/ 418 w 744"/>
                  <a:gd name="T25" fmla="*/ 55 h 633"/>
                  <a:gd name="T26" fmla="*/ 475 w 744"/>
                  <a:gd name="T27" fmla="*/ 30 h 633"/>
                  <a:gd name="T28" fmla="*/ 531 w 744"/>
                  <a:gd name="T29" fmla="*/ 11 h 633"/>
                  <a:gd name="T30" fmla="*/ 585 w 744"/>
                  <a:gd name="T31" fmla="*/ 2 h 633"/>
                  <a:gd name="T32" fmla="*/ 635 w 744"/>
                  <a:gd name="T33" fmla="*/ 2 h 633"/>
                  <a:gd name="T34" fmla="*/ 672 w 744"/>
                  <a:gd name="T35" fmla="*/ 10 h 633"/>
                  <a:gd name="T36" fmla="*/ 701 w 744"/>
                  <a:gd name="T37" fmla="*/ 29 h 633"/>
                  <a:gd name="T38" fmla="*/ 728 w 744"/>
                  <a:gd name="T39" fmla="*/ 57 h 633"/>
                  <a:gd name="T40" fmla="*/ 735 w 744"/>
                  <a:gd name="T41" fmla="*/ 82 h 633"/>
                  <a:gd name="T42" fmla="*/ 713 w 744"/>
                  <a:gd name="T43" fmla="*/ 48 h 633"/>
                  <a:gd name="T44" fmla="*/ 679 w 744"/>
                  <a:gd name="T45" fmla="*/ 26 h 633"/>
                  <a:gd name="T46" fmla="*/ 637 w 744"/>
                  <a:gd name="T47" fmla="*/ 15 h 633"/>
                  <a:gd name="T48" fmla="*/ 599 w 744"/>
                  <a:gd name="T49" fmla="*/ 11 h 633"/>
                  <a:gd name="T50" fmla="*/ 507 w 744"/>
                  <a:gd name="T51" fmla="*/ 24 h 633"/>
                  <a:gd name="T52" fmla="*/ 424 w 744"/>
                  <a:gd name="T53" fmla="*/ 55 h 633"/>
                  <a:gd name="T54" fmla="*/ 349 w 744"/>
                  <a:gd name="T55" fmla="*/ 105 h 633"/>
                  <a:gd name="T56" fmla="*/ 281 w 744"/>
                  <a:gd name="T57" fmla="*/ 169 h 633"/>
                  <a:gd name="T58" fmla="*/ 219 w 744"/>
                  <a:gd name="T59" fmla="*/ 242 h 633"/>
                  <a:gd name="T60" fmla="*/ 165 w 744"/>
                  <a:gd name="T61" fmla="*/ 322 h 633"/>
                  <a:gd name="T62" fmla="*/ 116 w 744"/>
                  <a:gd name="T63" fmla="*/ 402 h 633"/>
                  <a:gd name="T64" fmla="*/ 73 w 744"/>
                  <a:gd name="T65" fmla="*/ 483 h 633"/>
                  <a:gd name="T66" fmla="*/ 53 w 744"/>
                  <a:gd name="T67" fmla="*/ 519 h 633"/>
                  <a:gd name="T68" fmla="*/ 33 w 744"/>
                  <a:gd name="T69" fmla="*/ 557 h 633"/>
                  <a:gd name="T70" fmla="*/ 15 w 744"/>
                  <a:gd name="T71" fmla="*/ 595 h 633"/>
                  <a:gd name="T72" fmla="*/ 0 w 744"/>
                  <a:gd name="T73" fmla="*/ 633 h 6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633"/>
                  <a:gd name="T113" fmla="*/ 744 w 744"/>
                  <a:gd name="T114" fmla="*/ 633 h 6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633">
                    <a:moveTo>
                      <a:pt x="0" y="633"/>
                    </a:moveTo>
                    <a:lnTo>
                      <a:pt x="13" y="607"/>
                    </a:lnTo>
                    <a:lnTo>
                      <a:pt x="24" y="580"/>
                    </a:lnTo>
                    <a:lnTo>
                      <a:pt x="36" y="555"/>
                    </a:lnTo>
                    <a:lnTo>
                      <a:pt x="47" y="528"/>
                    </a:lnTo>
                    <a:lnTo>
                      <a:pt x="59" y="501"/>
                    </a:lnTo>
                    <a:lnTo>
                      <a:pt x="70" y="474"/>
                    </a:lnTo>
                    <a:lnTo>
                      <a:pt x="82" y="447"/>
                    </a:lnTo>
                    <a:lnTo>
                      <a:pt x="94" y="422"/>
                    </a:lnTo>
                    <a:lnTo>
                      <a:pt x="106" y="395"/>
                    </a:lnTo>
                    <a:lnTo>
                      <a:pt x="119" y="369"/>
                    </a:lnTo>
                    <a:lnTo>
                      <a:pt x="131" y="342"/>
                    </a:lnTo>
                    <a:lnTo>
                      <a:pt x="145" y="318"/>
                    </a:lnTo>
                    <a:lnTo>
                      <a:pt x="160" y="292"/>
                    </a:lnTo>
                    <a:lnTo>
                      <a:pt x="175" y="268"/>
                    </a:lnTo>
                    <a:lnTo>
                      <a:pt x="191" y="245"/>
                    </a:lnTo>
                    <a:lnTo>
                      <a:pt x="209" y="221"/>
                    </a:lnTo>
                    <a:lnTo>
                      <a:pt x="226" y="201"/>
                    </a:lnTo>
                    <a:lnTo>
                      <a:pt x="244" y="181"/>
                    </a:lnTo>
                    <a:lnTo>
                      <a:pt x="265" y="162"/>
                    </a:lnTo>
                    <a:lnTo>
                      <a:pt x="288" y="142"/>
                    </a:lnTo>
                    <a:lnTo>
                      <a:pt x="311" y="123"/>
                    </a:lnTo>
                    <a:lnTo>
                      <a:pt x="336" y="104"/>
                    </a:lnTo>
                    <a:lnTo>
                      <a:pt x="363" y="87"/>
                    </a:lnTo>
                    <a:lnTo>
                      <a:pt x="391" y="70"/>
                    </a:lnTo>
                    <a:lnTo>
                      <a:pt x="418" y="55"/>
                    </a:lnTo>
                    <a:lnTo>
                      <a:pt x="447" y="42"/>
                    </a:lnTo>
                    <a:lnTo>
                      <a:pt x="475" y="30"/>
                    </a:lnTo>
                    <a:lnTo>
                      <a:pt x="503" y="20"/>
                    </a:lnTo>
                    <a:lnTo>
                      <a:pt x="531" y="11"/>
                    </a:lnTo>
                    <a:lnTo>
                      <a:pt x="559" y="5"/>
                    </a:lnTo>
                    <a:lnTo>
                      <a:pt x="585" y="2"/>
                    </a:lnTo>
                    <a:lnTo>
                      <a:pt x="611" y="0"/>
                    </a:lnTo>
                    <a:lnTo>
                      <a:pt x="635" y="2"/>
                    </a:lnTo>
                    <a:lnTo>
                      <a:pt x="654" y="4"/>
                    </a:lnTo>
                    <a:lnTo>
                      <a:pt x="672" y="10"/>
                    </a:lnTo>
                    <a:lnTo>
                      <a:pt x="687" y="18"/>
                    </a:lnTo>
                    <a:lnTo>
                      <a:pt x="701" y="29"/>
                    </a:lnTo>
                    <a:lnTo>
                      <a:pt x="714" y="41"/>
                    </a:lnTo>
                    <a:lnTo>
                      <a:pt x="728" y="57"/>
                    </a:lnTo>
                    <a:lnTo>
                      <a:pt x="744" y="75"/>
                    </a:lnTo>
                    <a:lnTo>
                      <a:pt x="735" y="82"/>
                    </a:lnTo>
                    <a:lnTo>
                      <a:pt x="727" y="64"/>
                    </a:lnTo>
                    <a:lnTo>
                      <a:pt x="713" y="48"/>
                    </a:lnTo>
                    <a:lnTo>
                      <a:pt x="697" y="36"/>
                    </a:lnTo>
                    <a:lnTo>
                      <a:pt x="679" y="26"/>
                    </a:lnTo>
                    <a:lnTo>
                      <a:pt x="658" y="20"/>
                    </a:lnTo>
                    <a:lnTo>
                      <a:pt x="637" y="15"/>
                    </a:lnTo>
                    <a:lnTo>
                      <a:pt x="618" y="13"/>
                    </a:lnTo>
                    <a:lnTo>
                      <a:pt x="599" y="11"/>
                    </a:lnTo>
                    <a:lnTo>
                      <a:pt x="552" y="14"/>
                    </a:lnTo>
                    <a:lnTo>
                      <a:pt x="507" y="24"/>
                    </a:lnTo>
                    <a:lnTo>
                      <a:pt x="464" y="37"/>
                    </a:lnTo>
                    <a:lnTo>
                      <a:pt x="424" y="55"/>
                    </a:lnTo>
                    <a:lnTo>
                      <a:pt x="386" y="79"/>
                    </a:lnTo>
                    <a:lnTo>
                      <a:pt x="349" y="105"/>
                    </a:lnTo>
                    <a:lnTo>
                      <a:pt x="313" y="136"/>
                    </a:lnTo>
                    <a:lnTo>
                      <a:pt x="281" y="169"/>
                    </a:lnTo>
                    <a:lnTo>
                      <a:pt x="249" y="204"/>
                    </a:lnTo>
                    <a:lnTo>
                      <a:pt x="219" y="242"/>
                    </a:lnTo>
                    <a:lnTo>
                      <a:pt x="191" y="281"/>
                    </a:lnTo>
                    <a:lnTo>
                      <a:pt x="165" y="322"/>
                    </a:lnTo>
                    <a:lnTo>
                      <a:pt x="139" y="362"/>
                    </a:lnTo>
                    <a:lnTo>
                      <a:pt x="116" y="402"/>
                    </a:lnTo>
                    <a:lnTo>
                      <a:pt x="93" y="442"/>
                    </a:lnTo>
                    <a:lnTo>
                      <a:pt x="73" y="483"/>
                    </a:lnTo>
                    <a:lnTo>
                      <a:pt x="63" y="501"/>
                    </a:lnTo>
                    <a:lnTo>
                      <a:pt x="53" y="519"/>
                    </a:lnTo>
                    <a:lnTo>
                      <a:pt x="44" y="538"/>
                    </a:lnTo>
                    <a:lnTo>
                      <a:pt x="33" y="557"/>
                    </a:lnTo>
                    <a:lnTo>
                      <a:pt x="24" y="576"/>
                    </a:lnTo>
                    <a:lnTo>
                      <a:pt x="15" y="595"/>
                    </a:lnTo>
                    <a:lnTo>
                      <a:pt x="7" y="615"/>
                    </a:lnTo>
                    <a:lnTo>
                      <a:pt x="0" y="6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1" name="Freeform 559"/>
              <p:cNvSpPr>
                <a:spLocks/>
              </p:cNvSpPr>
              <p:nvPr/>
            </p:nvSpPr>
            <p:spPr bwMode="auto">
              <a:xfrm>
                <a:off x="4808" y="1027"/>
                <a:ext cx="179" cy="364"/>
              </a:xfrm>
              <a:custGeom>
                <a:avLst/>
                <a:gdLst>
                  <a:gd name="T0" fmla="*/ 0 w 179"/>
                  <a:gd name="T1" fmla="*/ 317 h 364"/>
                  <a:gd name="T2" fmla="*/ 10 w 179"/>
                  <a:gd name="T3" fmla="*/ 291 h 364"/>
                  <a:gd name="T4" fmla="*/ 22 w 179"/>
                  <a:gd name="T5" fmla="*/ 264 h 364"/>
                  <a:gd name="T6" fmla="*/ 32 w 179"/>
                  <a:gd name="T7" fmla="*/ 237 h 364"/>
                  <a:gd name="T8" fmla="*/ 43 w 179"/>
                  <a:gd name="T9" fmla="*/ 210 h 364"/>
                  <a:gd name="T10" fmla="*/ 55 w 179"/>
                  <a:gd name="T11" fmla="*/ 184 h 364"/>
                  <a:gd name="T12" fmla="*/ 67 w 179"/>
                  <a:gd name="T13" fmla="*/ 158 h 364"/>
                  <a:gd name="T14" fmla="*/ 79 w 179"/>
                  <a:gd name="T15" fmla="*/ 132 h 364"/>
                  <a:gd name="T16" fmla="*/ 92 w 179"/>
                  <a:gd name="T17" fmla="*/ 108 h 364"/>
                  <a:gd name="T18" fmla="*/ 101 w 179"/>
                  <a:gd name="T19" fmla="*/ 93 h 364"/>
                  <a:gd name="T20" fmla="*/ 111 w 179"/>
                  <a:gd name="T21" fmla="*/ 79 h 364"/>
                  <a:gd name="T22" fmla="*/ 123 w 179"/>
                  <a:gd name="T23" fmla="*/ 65 h 364"/>
                  <a:gd name="T24" fmla="*/ 135 w 179"/>
                  <a:gd name="T25" fmla="*/ 52 h 364"/>
                  <a:gd name="T26" fmla="*/ 146 w 179"/>
                  <a:gd name="T27" fmla="*/ 40 h 364"/>
                  <a:gd name="T28" fmla="*/ 158 w 179"/>
                  <a:gd name="T29" fmla="*/ 27 h 364"/>
                  <a:gd name="T30" fmla="*/ 168 w 179"/>
                  <a:gd name="T31" fmla="*/ 14 h 364"/>
                  <a:gd name="T32" fmla="*/ 179 w 179"/>
                  <a:gd name="T33" fmla="*/ 0 h 364"/>
                  <a:gd name="T34" fmla="*/ 164 w 179"/>
                  <a:gd name="T35" fmla="*/ 24 h 364"/>
                  <a:gd name="T36" fmla="*/ 152 w 179"/>
                  <a:gd name="T37" fmla="*/ 47 h 364"/>
                  <a:gd name="T38" fmla="*/ 140 w 179"/>
                  <a:gd name="T39" fmla="*/ 70 h 364"/>
                  <a:gd name="T40" fmla="*/ 132 w 179"/>
                  <a:gd name="T41" fmla="*/ 93 h 364"/>
                  <a:gd name="T42" fmla="*/ 126 w 179"/>
                  <a:gd name="T43" fmla="*/ 118 h 364"/>
                  <a:gd name="T44" fmla="*/ 124 w 179"/>
                  <a:gd name="T45" fmla="*/ 143 h 364"/>
                  <a:gd name="T46" fmla="*/ 125 w 179"/>
                  <a:gd name="T47" fmla="*/ 170 h 364"/>
                  <a:gd name="T48" fmla="*/ 131 w 179"/>
                  <a:gd name="T49" fmla="*/ 200 h 364"/>
                  <a:gd name="T50" fmla="*/ 111 w 179"/>
                  <a:gd name="T51" fmla="*/ 156 h 364"/>
                  <a:gd name="T52" fmla="*/ 117 w 179"/>
                  <a:gd name="T53" fmla="*/ 258 h 364"/>
                  <a:gd name="T54" fmla="*/ 96 w 179"/>
                  <a:gd name="T55" fmla="*/ 173 h 364"/>
                  <a:gd name="T56" fmla="*/ 98 w 179"/>
                  <a:gd name="T57" fmla="*/ 318 h 364"/>
                  <a:gd name="T58" fmla="*/ 82 w 179"/>
                  <a:gd name="T59" fmla="*/ 195 h 364"/>
                  <a:gd name="T60" fmla="*/ 84 w 179"/>
                  <a:gd name="T61" fmla="*/ 364 h 364"/>
                  <a:gd name="T62" fmla="*/ 64 w 179"/>
                  <a:gd name="T63" fmla="*/ 237 h 364"/>
                  <a:gd name="T64" fmla="*/ 61 w 179"/>
                  <a:gd name="T65" fmla="*/ 362 h 364"/>
                  <a:gd name="T66" fmla="*/ 47 w 179"/>
                  <a:gd name="T67" fmla="*/ 279 h 364"/>
                  <a:gd name="T68" fmla="*/ 33 w 179"/>
                  <a:gd name="T69" fmla="*/ 339 h 364"/>
                  <a:gd name="T70" fmla="*/ 28 w 179"/>
                  <a:gd name="T71" fmla="*/ 305 h 364"/>
                  <a:gd name="T72" fmla="*/ 0 w 179"/>
                  <a:gd name="T73" fmla="*/ 317 h 3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9"/>
                  <a:gd name="T112" fmla="*/ 0 h 364"/>
                  <a:gd name="T113" fmla="*/ 179 w 179"/>
                  <a:gd name="T114" fmla="*/ 364 h 3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9" h="364">
                    <a:moveTo>
                      <a:pt x="0" y="317"/>
                    </a:moveTo>
                    <a:lnTo>
                      <a:pt x="10" y="291"/>
                    </a:lnTo>
                    <a:lnTo>
                      <a:pt x="22" y="264"/>
                    </a:lnTo>
                    <a:lnTo>
                      <a:pt x="32" y="237"/>
                    </a:lnTo>
                    <a:lnTo>
                      <a:pt x="43" y="210"/>
                    </a:lnTo>
                    <a:lnTo>
                      <a:pt x="55" y="184"/>
                    </a:lnTo>
                    <a:lnTo>
                      <a:pt x="67" y="158"/>
                    </a:lnTo>
                    <a:lnTo>
                      <a:pt x="79" y="132"/>
                    </a:lnTo>
                    <a:lnTo>
                      <a:pt x="92" y="108"/>
                    </a:lnTo>
                    <a:lnTo>
                      <a:pt x="101" y="93"/>
                    </a:lnTo>
                    <a:lnTo>
                      <a:pt x="111" y="79"/>
                    </a:lnTo>
                    <a:lnTo>
                      <a:pt x="123" y="65"/>
                    </a:lnTo>
                    <a:lnTo>
                      <a:pt x="135" y="52"/>
                    </a:lnTo>
                    <a:lnTo>
                      <a:pt x="146" y="40"/>
                    </a:lnTo>
                    <a:lnTo>
                      <a:pt x="158" y="27"/>
                    </a:lnTo>
                    <a:lnTo>
                      <a:pt x="168" y="14"/>
                    </a:lnTo>
                    <a:lnTo>
                      <a:pt x="179" y="0"/>
                    </a:lnTo>
                    <a:lnTo>
                      <a:pt x="164" y="24"/>
                    </a:lnTo>
                    <a:lnTo>
                      <a:pt x="152" y="47"/>
                    </a:lnTo>
                    <a:lnTo>
                      <a:pt x="140" y="70"/>
                    </a:lnTo>
                    <a:lnTo>
                      <a:pt x="132" y="93"/>
                    </a:lnTo>
                    <a:lnTo>
                      <a:pt x="126" y="118"/>
                    </a:lnTo>
                    <a:lnTo>
                      <a:pt x="124" y="143"/>
                    </a:lnTo>
                    <a:lnTo>
                      <a:pt x="125" y="170"/>
                    </a:lnTo>
                    <a:lnTo>
                      <a:pt x="131" y="200"/>
                    </a:lnTo>
                    <a:lnTo>
                      <a:pt x="111" y="156"/>
                    </a:lnTo>
                    <a:lnTo>
                      <a:pt x="117" y="258"/>
                    </a:lnTo>
                    <a:lnTo>
                      <a:pt x="96" y="173"/>
                    </a:lnTo>
                    <a:lnTo>
                      <a:pt x="98" y="318"/>
                    </a:lnTo>
                    <a:lnTo>
                      <a:pt x="82" y="195"/>
                    </a:lnTo>
                    <a:lnTo>
                      <a:pt x="84" y="364"/>
                    </a:lnTo>
                    <a:lnTo>
                      <a:pt x="64" y="237"/>
                    </a:lnTo>
                    <a:lnTo>
                      <a:pt x="61" y="362"/>
                    </a:lnTo>
                    <a:lnTo>
                      <a:pt x="47" y="279"/>
                    </a:lnTo>
                    <a:lnTo>
                      <a:pt x="33" y="339"/>
                    </a:lnTo>
                    <a:lnTo>
                      <a:pt x="28" y="305"/>
                    </a:lnTo>
                    <a:lnTo>
                      <a:pt x="0" y="3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32" name="Freeform 560"/>
              <p:cNvSpPr>
                <a:spLocks/>
              </p:cNvSpPr>
              <p:nvPr/>
            </p:nvSpPr>
            <p:spPr bwMode="auto">
              <a:xfrm>
                <a:off x="4590" y="1433"/>
                <a:ext cx="389" cy="355"/>
              </a:xfrm>
              <a:custGeom>
                <a:avLst/>
                <a:gdLst>
                  <a:gd name="T0" fmla="*/ 389 w 389"/>
                  <a:gd name="T1" fmla="*/ 167 h 355"/>
                  <a:gd name="T2" fmla="*/ 344 w 389"/>
                  <a:gd name="T3" fmla="*/ 107 h 355"/>
                  <a:gd name="T4" fmla="*/ 363 w 389"/>
                  <a:gd name="T5" fmla="*/ 165 h 355"/>
                  <a:gd name="T6" fmla="*/ 301 w 389"/>
                  <a:gd name="T7" fmla="*/ 76 h 355"/>
                  <a:gd name="T8" fmla="*/ 349 w 389"/>
                  <a:gd name="T9" fmla="*/ 190 h 355"/>
                  <a:gd name="T10" fmla="*/ 245 w 389"/>
                  <a:gd name="T11" fmla="*/ 27 h 355"/>
                  <a:gd name="T12" fmla="*/ 312 w 389"/>
                  <a:gd name="T13" fmla="*/ 188 h 355"/>
                  <a:gd name="T14" fmla="*/ 207 w 389"/>
                  <a:gd name="T15" fmla="*/ 35 h 355"/>
                  <a:gd name="T16" fmla="*/ 270 w 389"/>
                  <a:gd name="T17" fmla="*/ 184 h 355"/>
                  <a:gd name="T18" fmla="*/ 153 w 389"/>
                  <a:gd name="T19" fmla="*/ 0 h 355"/>
                  <a:gd name="T20" fmla="*/ 235 w 389"/>
                  <a:gd name="T21" fmla="*/ 193 h 355"/>
                  <a:gd name="T22" fmla="*/ 116 w 389"/>
                  <a:gd name="T23" fmla="*/ 47 h 355"/>
                  <a:gd name="T24" fmla="*/ 197 w 389"/>
                  <a:gd name="T25" fmla="*/ 212 h 355"/>
                  <a:gd name="T26" fmla="*/ 86 w 389"/>
                  <a:gd name="T27" fmla="*/ 98 h 355"/>
                  <a:gd name="T28" fmla="*/ 168 w 389"/>
                  <a:gd name="T29" fmla="*/ 227 h 355"/>
                  <a:gd name="T30" fmla="*/ 52 w 389"/>
                  <a:gd name="T31" fmla="*/ 123 h 355"/>
                  <a:gd name="T32" fmla="*/ 136 w 389"/>
                  <a:gd name="T33" fmla="*/ 239 h 355"/>
                  <a:gd name="T34" fmla="*/ 36 w 389"/>
                  <a:gd name="T35" fmla="*/ 170 h 355"/>
                  <a:gd name="T36" fmla="*/ 111 w 389"/>
                  <a:gd name="T37" fmla="*/ 265 h 355"/>
                  <a:gd name="T38" fmla="*/ 11 w 389"/>
                  <a:gd name="T39" fmla="*/ 192 h 355"/>
                  <a:gd name="T40" fmla="*/ 79 w 389"/>
                  <a:gd name="T41" fmla="*/ 284 h 355"/>
                  <a:gd name="T42" fmla="*/ 0 w 389"/>
                  <a:gd name="T43" fmla="*/ 212 h 355"/>
                  <a:gd name="T44" fmla="*/ 58 w 389"/>
                  <a:gd name="T45" fmla="*/ 299 h 355"/>
                  <a:gd name="T46" fmla="*/ 68 w 389"/>
                  <a:gd name="T47" fmla="*/ 310 h 355"/>
                  <a:gd name="T48" fmla="*/ 82 w 389"/>
                  <a:gd name="T49" fmla="*/ 321 h 355"/>
                  <a:gd name="T50" fmla="*/ 100 w 389"/>
                  <a:gd name="T51" fmla="*/ 331 h 355"/>
                  <a:gd name="T52" fmla="*/ 119 w 389"/>
                  <a:gd name="T53" fmla="*/ 338 h 355"/>
                  <a:gd name="T54" fmla="*/ 139 w 389"/>
                  <a:gd name="T55" fmla="*/ 345 h 355"/>
                  <a:gd name="T56" fmla="*/ 158 w 389"/>
                  <a:gd name="T57" fmla="*/ 350 h 355"/>
                  <a:gd name="T58" fmla="*/ 175 w 389"/>
                  <a:gd name="T59" fmla="*/ 354 h 355"/>
                  <a:gd name="T60" fmla="*/ 190 w 389"/>
                  <a:gd name="T61" fmla="*/ 355 h 355"/>
                  <a:gd name="T62" fmla="*/ 208 w 389"/>
                  <a:gd name="T63" fmla="*/ 354 h 355"/>
                  <a:gd name="T64" fmla="*/ 227 w 389"/>
                  <a:gd name="T65" fmla="*/ 350 h 355"/>
                  <a:gd name="T66" fmla="*/ 244 w 389"/>
                  <a:gd name="T67" fmla="*/ 345 h 355"/>
                  <a:gd name="T68" fmla="*/ 260 w 389"/>
                  <a:gd name="T69" fmla="*/ 338 h 355"/>
                  <a:gd name="T70" fmla="*/ 276 w 389"/>
                  <a:gd name="T71" fmla="*/ 330 h 355"/>
                  <a:gd name="T72" fmla="*/ 290 w 389"/>
                  <a:gd name="T73" fmla="*/ 320 h 355"/>
                  <a:gd name="T74" fmla="*/ 304 w 389"/>
                  <a:gd name="T75" fmla="*/ 308 h 355"/>
                  <a:gd name="T76" fmla="*/ 318 w 389"/>
                  <a:gd name="T77" fmla="*/ 295 h 355"/>
                  <a:gd name="T78" fmla="*/ 329 w 389"/>
                  <a:gd name="T79" fmla="*/ 281 h 355"/>
                  <a:gd name="T80" fmla="*/ 341 w 389"/>
                  <a:gd name="T81" fmla="*/ 266 h 355"/>
                  <a:gd name="T82" fmla="*/ 351 w 389"/>
                  <a:gd name="T83" fmla="*/ 251 h 355"/>
                  <a:gd name="T84" fmla="*/ 361 w 389"/>
                  <a:gd name="T85" fmla="*/ 234 h 355"/>
                  <a:gd name="T86" fmla="*/ 369 w 389"/>
                  <a:gd name="T87" fmla="*/ 218 h 355"/>
                  <a:gd name="T88" fmla="*/ 377 w 389"/>
                  <a:gd name="T89" fmla="*/ 201 h 355"/>
                  <a:gd name="T90" fmla="*/ 384 w 389"/>
                  <a:gd name="T91" fmla="*/ 184 h 355"/>
                  <a:gd name="T92" fmla="*/ 389 w 389"/>
                  <a:gd name="T93" fmla="*/ 167 h 3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89"/>
                  <a:gd name="T142" fmla="*/ 0 h 355"/>
                  <a:gd name="T143" fmla="*/ 389 w 389"/>
                  <a:gd name="T144" fmla="*/ 355 h 35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89" h="355">
                    <a:moveTo>
                      <a:pt x="389" y="167"/>
                    </a:moveTo>
                    <a:lnTo>
                      <a:pt x="344" y="107"/>
                    </a:lnTo>
                    <a:lnTo>
                      <a:pt x="363" y="165"/>
                    </a:lnTo>
                    <a:lnTo>
                      <a:pt x="301" y="76"/>
                    </a:lnTo>
                    <a:lnTo>
                      <a:pt x="349" y="190"/>
                    </a:lnTo>
                    <a:lnTo>
                      <a:pt x="245" y="27"/>
                    </a:lnTo>
                    <a:lnTo>
                      <a:pt x="312" y="188"/>
                    </a:lnTo>
                    <a:lnTo>
                      <a:pt x="207" y="35"/>
                    </a:lnTo>
                    <a:lnTo>
                      <a:pt x="270" y="184"/>
                    </a:lnTo>
                    <a:lnTo>
                      <a:pt x="153" y="0"/>
                    </a:lnTo>
                    <a:lnTo>
                      <a:pt x="235" y="193"/>
                    </a:lnTo>
                    <a:lnTo>
                      <a:pt x="116" y="47"/>
                    </a:lnTo>
                    <a:lnTo>
                      <a:pt x="197" y="212"/>
                    </a:lnTo>
                    <a:lnTo>
                      <a:pt x="86" y="98"/>
                    </a:lnTo>
                    <a:lnTo>
                      <a:pt x="168" y="227"/>
                    </a:lnTo>
                    <a:lnTo>
                      <a:pt x="52" y="123"/>
                    </a:lnTo>
                    <a:lnTo>
                      <a:pt x="136" y="239"/>
                    </a:lnTo>
                    <a:lnTo>
                      <a:pt x="36" y="170"/>
                    </a:lnTo>
                    <a:lnTo>
                      <a:pt x="111" y="265"/>
                    </a:lnTo>
                    <a:lnTo>
                      <a:pt x="11" y="192"/>
                    </a:lnTo>
                    <a:lnTo>
                      <a:pt x="79" y="284"/>
                    </a:lnTo>
                    <a:lnTo>
                      <a:pt x="0" y="212"/>
                    </a:lnTo>
                    <a:lnTo>
                      <a:pt x="58" y="299"/>
                    </a:lnTo>
                    <a:lnTo>
                      <a:pt x="68" y="310"/>
                    </a:lnTo>
                    <a:lnTo>
                      <a:pt x="82" y="321"/>
                    </a:lnTo>
                    <a:lnTo>
                      <a:pt x="100" y="331"/>
                    </a:lnTo>
                    <a:lnTo>
                      <a:pt x="119" y="338"/>
                    </a:lnTo>
                    <a:lnTo>
                      <a:pt x="139" y="345"/>
                    </a:lnTo>
                    <a:lnTo>
                      <a:pt x="158" y="350"/>
                    </a:lnTo>
                    <a:lnTo>
                      <a:pt x="175" y="354"/>
                    </a:lnTo>
                    <a:lnTo>
                      <a:pt x="190" y="355"/>
                    </a:lnTo>
                    <a:lnTo>
                      <a:pt x="208" y="354"/>
                    </a:lnTo>
                    <a:lnTo>
                      <a:pt x="227" y="350"/>
                    </a:lnTo>
                    <a:lnTo>
                      <a:pt x="244" y="345"/>
                    </a:lnTo>
                    <a:lnTo>
                      <a:pt x="260" y="338"/>
                    </a:lnTo>
                    <a:lnTo>
                      <a:pt x="276" y="330"/>
                    </a:lnTo>
                    <a:lnTo>
                      <a:pt x="290" y="320"/>
                    </a:lnTo>
                    <a:lnTo>
                      <a:pt x="304" y="308"/>
                    </a:lnTo>
                    <a:lnTo>
                      <a:pt x="318" y="295"/>
                    </a:lnTo>
                    <a:lnTo>
                      <a:pt x="329" y="281"/>
                    </a:lnTo>
                    <a:lnTo>
                      <a:pt x="341" y="266"/>
                    </a:lnTo>
                    <a:lnTo>
                      <a:pt x="351" y="251"/>
                    </a:lnTo>
                    <a:lnTo>
                      <a:pt x="361" y="234"/>
                    </a:lnTo>
                    <a:lnTo>
                      <a:pt x="369" y="218"/>
                    </a:lnTo>
                    <a:lnTo>
                      <a:pt x="377" y="201"/>
                    </a:lnTo>
                    <a:lnTo>
                      <a:pt x="384" y="184"/>
                    </a:lnTo>
                    <a:lnTo>
                      <a:pt x="389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4" name="Group 561"/>
            <p:cNvGrpSpPr>
              <a:grpSpLocks/>
            </p:cNvGrpSpPr>
            <p:nvPr/>
          </p:nvGrpSpPr>
          <p:grpSpPr bwMode="auto">
            <a:xfrm rot="323483">
              <a:off x="3207" y="2777"/>
              <a:ext cx="973" cy="1120"/>
              <a:chOff x="4558" y="701"/>
              <a:chExt cx="973" cy="1120"/>
            </a:xfrm>
          </p:grpSpPr>
          <p:sp>
            <p:nvSpPr>
              <p:cNvPr id="29715" name="Freeform 562"/>
              <p:cNvSpPr>
                <a:spLocks/>
              </p:cNvSpPr>
              <p:nvPr/>
            </p:nvSpPr>
            <p:spPr bwMode="auto">
              <a:xfrm>
                <a:off x="5058" y="742"/>
                <a:ext cx="473" cy="795"/>
              </a:xfrm>
              <a:custGeom>
                <a:avLst/>
                <a:gdLst>
                  <a:gd name="T0" fmla="*/ 448 w 473"/>
                  <a:gd name="T1" fmla="*/ 62 h 795"/>
                  <a:gd name="T2" fmla="*/ 462 w 473"/>
                  <a:gd name="T3" fmla="*/ 94 h 795"/>
                  <a:gd name="T4" fmla="*/ 470 w 473"/>
                  <a:gd name="T5" fmla="*/ 125 h 795"/>
                  <a:gd name="T6" fmla="*/ 473 w 473"/>
                  <a:gd name="T7" fmla="*/ 161 h 795"/>
                  <a:gd name="T8" fmla="*/ 470 w 473"/>
                  <a:gd name="T9" fmla="*/ 222 h 795"/>
                  <a:gd name="T10" fmla="*/ 449 w 473"/>
                  <a:gd name="T11" fmla="*/ 309 h 795"/>
                  <a:gd name="T12" fmla="*/ 412 w 473"/>
                  <a:gd name="T13" fmla="*/ 397 h 795"/>
                  <a:gd name="T14" fmla="*/ 367 w 473"/>
                  <a:gd name="T15" fmla="*/ 474 h 795"/>
                  <a:gd name="T16" fmla="*/ 326 w 473"/>
                  <a:gd name="T17" fmla="*/ 525 h 795"/>
                  <a:gd name="T18" fmla="*/ 287 w 473"/>
                  <a:gd name="T19" fmla="*/ 565 h 795"/>
                  <a:gd name="T20" fmla="*/ 245 w 473"/>
                  <a:gd name="T21" fmla="*/ 603 h 795"/>
                  <a:gd name="T22" fmla="*/ 201 w 473"/>
                  <a:gd name="T23" fmla="*/ 641 h 795"/>
                  <a:gd name="T24" fmla="*/ 156 w 473"/>
                  <a:gd name="T25" fmla="*/ 676 h 795"/>
                  <a:gd name="T26" fmla="*/ 112 w 473"/>
                  <a:gd name="T27" fmla="*/ 710 h 795"/>
                  <a:gd name="T28" fmla="*/ 67 w 473"/>
                  <a:gd name="T29" fmla="*/ 745 h 795"/>
                  <a:gd name="T30" fmla="*/ 22 w 473"/>
                  <a:gd name="T31" fmla="*/ 778 h 795"/>
                  <a:gd name="T32" fmla="*/ 8 w 473"/>
                  <a:gd name="T33" fmla="*/ 787 h 795"/>
                  <a:gd name="T34" fmla="*/ 22 w 473"/>
                  <a:gd name="T35" fmla="*/ 770 h 795"/>
                  <a:gd name="T36" fmla="*/ 35 w 473"/>
                  <a:gd name="T37" fmla="*/ 753 h 795"/>
                  <a:gd name="T38" fmla="*/ 48 w 473"/>
                  <a:gd name="T39" fmla="*/ 735 h 795"/>
                  <a:gd name="T40" fmla="*/ 79 w 473"/>
                  <a:gd name="T41" fmla="*/ 695 h 795"/>
                  <a:gd name="T42" fmla="*/ 124 w 473"/>
                  <a:gd name="T43" fmla="*/ 631 h 795"/>
                  <a:gd name="T44" fmla="*/ 160 w 473"/>
                  <a:gd name="T45" fmla="*/ 565 h 795"/>
                  <a:gd name="T46" fmla="*/ 179 w 473"/>
                  <a:gd name="T47" fmla="*/ 489 h 795"/>
                  <a:gd name="T48" fmla="*/ 194 w 473"/>
                  <a:gd name="T49" fmla="*/ 502 h 795"/>
                  <a:gd name="T50" fmla="*/ 222 w 473"/>
                  <a:gd name="T51" fmla="*/ 478 h 795"/>
                  <a:gd name="T52" fmla="*/ 250 w 473"/>
                  <a:gd name="T53" fmla="*/ 449 h 795"/>
                  <a:gd name="T54" fmla="*/ 275 w 473"/>
                  <a:gd name="T55" fmla="*/ 417 h 795"/>
                  <a:gd name="T56" fmla="*/ 305 w 473"/>
                  <a:gd name="T57" fmla="*/ 373 h 795"/>
                  <a:gd name="T58" fmla="*/ 334 w 473"/>
                  <a:gd name="T59" fmla="*/ 310 h 795"/>
                  <a:gd name="T60" fmla="*/ 360 w 473"/>
                  <a:gd name="T61" fmla="*/ 257 h 795"/>
                  <a:gd name="T62" fmla="*/ 385 w 473"/>
                  <a:gd name="T63" fmla="*/ 217 h 795"/>
                  <a:gd name="T64" fmla="*/ 419 w 473"/>
                  <a:gd name="T65" fmla="*/ 174 h 795"/>
                  <a:gd name="T66" fmla="*/ 440 w 473"/>
                  <a:gd name="T67" fmla="*/ 132 h 7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3"/>
                  <a:gd name="T103" fmla="*/ 0 h 795"/>
                  <a:gd name="T104" fmla="*/ 473 w 473"/>
                  <a:gd name="T105" fmla="*/ 795 h 7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3" h="795">
                    <a:moveTo>
                      <a:pt x="439" y="42"/>
                    </a:moveTo>
                    <a:lnTo>
                      <a:pt x="448" y="62"/>
                    </a:lnTo>
                    <a:lnTo>
                      <a:pt x="455" y="79"/>
                    </a:lnTo>
                    <a:lnTo>
                      <a:pt x="462" y="94"/>
                    </a:lnTo>
                    <a:lnTo>
                      <a:pt x="466" y="110"/>
                    </a:lnTo>
                    <a:lnTo>
                      <a:pt x="470" y="125"/>
                    </a:lnTo>
                    <a:lnTo>
                      <a:pt x="472" y="141"/>
                    </a:lnTo>
                    <a:lnTo>
                      <a:pt x="473" y="161"/>
                    </a:lnTo>
                    <a:lnTo>
                      <a:pt x="473" y="183"/>
                    </a:lnTo>
                    <a:lnTo>
                      <a:pt x="470" y="222"/>
                    </a:lnTo>
                    <a:lnTo>
                      <a:pt x="462" y="265"/>
                    </a:lnTo>
                    <a:lnTo>
                      <a:pt x="449" y="309"/>
                    </a:lnTo>
                    <a:lnTo>
                      <a:pt x="432" y="353"/>
                    </a:lnTo>
                    <a:lnTo>
                      <a:pt x="412" y="397"/>
                    </a:lnTo>
                    <a:lnTo>
                      <a:pt x="390" y="437"/>
                    </a:lnTo>
                    <a:lnTo>
                      <a:pt x="367" y="474"/>
                    </a:lnTo>
                    <a:lnTo>
                      <a:pt x="344" y="504"/>
                    </a:lnTo>
                    <a:lnTo>
                      <a:pt x="326" y="525"/>
                    </a:lnTo>
                    <a:lnTo>
                      <a:pt x="306" y="546"/>
                    </a:lnTo>
                    <a:lnTo>
                      <a:pt x="287" y="565"/>
                    </a:lnTo>
                    <a:lnTo>
                      <a:pt x="266" y="585"/>
                    </a:lnTo>
                    <a:lnTo>
                      <a:pt x="245" y="603"/>
                    </a:lnTo>
                    <a:lnTo>
                      <a:pt x="223" y="622"/>
                    </a:lnTo>
                    <a:lnTo>
                      <a:pt x="201" y="641"/>
                    </a:lnTo>
                    <a:lnTo>
                      <a:pt x="179" y="658"/>
                    </a:lnTo>
                    <a:lnTo>
                      <a:pt x="156" y="676"/>
                    </a:lnTo>
                    <a:lnTo>
                      <a:pt x="133" y="693"/>
                    </a:lnTo>
                    <a:lnTo>
                      <a:pt x="112" y="710"/>
                    </a:lnTo>
                    <a:lnTo>
                      <a:pt x="88" y="728"/>
                    </a:lnTo>
                    <a:lnTo>
                      <a:pt x="67" y="745"/>
                    </a:lnTo>
                    <a:lnTo>
                      <a:pt x="44" y="762"/>
                    </a:lnTo>
                    <a:lnTo>
                      <a:pt x="22" y="778"/>
                    </a:lnTo>
                    <a:lnTo>
                      <a:pt x="0" y="795"/>
                    </a:lnTo>
                    <a:lnTo>
                      <a:pt x="8" y="787"/>
                    </a:lnTo>
                    <a:lnTo>
                      <a:pt x="15" y="779"/>
                    </a:lnTo>
                    <a:lnTo>
                      <a:pt x="22" y="770"/>
                    </a:lnTo>
                    <a:lnTo>
                      <a:pt x="29" y="762"/>
                    </a:lnTo>
                    <a:lnTo>
                      <a:pt x="35" y="753"/>
                    </a:lnTo>
                    <a:lnTo>
                      <a:pt x="41" y="745"/>
                    </a:lnTo>
                    <a:lnTo>
                      <a:pt x="48" y="735"/>
                    </a:lnTo>
                    <a:lnTo>
                      <a:pt x="55" y="726"/>
                    </a:lnTo>
                    <a:lnTo>
                      <a:pt x="79" y="695"/>
                    </a:lnTo>
                    <a:lnTo>
                      <a:pt x="103" y="663"/>
                    </a:lnTo>
                    <a:lnTo>
                      <a:pt x="124" y="631"/>
                    </a:lnTo>
                    <a:lnTo>
                      <a:pt x="144" y="599"/>
                    </a:lnTo>
                    <a:lnTo>
                      <a:pt x="160" y="565"/>
                    </a:lnTo>
                    <a:lnTo>
                      <a:pt x="173" y="528"/>
                    </a:lnTo>
                    <a:lnTo>
                      <a:pt x="179" y="489"/>
                    </a:lnTo>
                    <a:lnTo>
                      <a:pt x="182" y="447"/>
                    </a:lnTo>
                    <a:lnTo>
                      <a:pt x="194" y="502"/>
                    </a:lnTo>
                    <a:lnTo>
                      <a:pt x="184" y="356"/>
                    </a:lnTo>
                    <a:lnTo>
                      <a:pt x="222" y="478"/>
                    </a:lnTo>
                    <a:lnTo>
                      <a:pt x="191" y="245"/>
                    </a:lnTo>
                    <a:lnTo>
                      <a:pt x="250" y="449"/>
                    </a:lnTo>
                    <a:lnTo>
                      <a:pt x="220" y="165"/>
                    </a:lnTo>
                    <a:lnTo>
                      <a:pt x="275" y="417"/>
                    </a:lnTo>
                    <a:lnTo>
                      <a:pt x="253" y="104"/>
                    </a:lnTo>
                    <a:lnTo>
                      <a:pt x="305" y="373"/>
                    </a:lnTo>
                    <a:lnTo>
                      <a:pt x="285" y="44"/>
                    </a:lnTo>
                    <a:lnTo>
                      <a:pt x="334" y="310"/>
                    </a:lnTo>
                    <a:lnTo>
                      <a:pt x="319" y="0"/>
                    </a:lnTo>
                    <a:lnTo>
                      <a:pt x="360" y="257"/>
                    </a:lnTo>
                    <a:lnTo>
                      <a:pt x="355" y="5"/>
                    </a:lnTo>
                    <a:lnTo>
                      <a:pt x="385" y="217"/>
                    </a:lnTo>
                    <a:lnTo>
                      <a:pt x="392" y="11"/>
                    </a:lnTo>
                    <a:lnTo>
                      <a:pt x="419" y="174"/>
                    </a:lnTo>
                    <a:lnTo>
                      <a:pt x="418" y="29"/>
                    </a:lnTo>
                    <a:lnTo>
                      <a:pt x="440" y="132"/>
                    </a:lnTo>
                    <a:lnTo>
                      <a:pt x="439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6" name="Freeform 563"/>
              <p:cNvSpPr>
                <a:spLocks/>
              </p:cNvSpPr>
              <p:nvPr/>
            </p:nvSpPr>
            <p:spPr bwMode="auto">
              <a:xfrm>
                <a:off x="4620" y="1576"/>
                <a:ext cx="405" cy="245"/>
              </a:xfrm>
              <a:custGeom>
                <a:avLst/>
                <a:gdLst>
                  <a:gd name="T0" fmla="*/ 405 w 405"/>
                  <a:gd name="T1" fmla="*/ 14 h 245"/>
                  <a:gd name="T2" fmla="*/ 400 w 405"/>
                  <a:gd name="T3" fmla="*/ 35 h 245"/>
                  <a:gd name="T4" fmla="*/ 393 w 405"/>
                  <a:gd name="T5" fmla="*/ 57 h 245"/>
                  <a:gd name="T6" fmla="*/ 382 w 405"/>
                  <a:gd name="T7" fmla="*/ 78 h 245"/>
                  <a:gd name="T8" fmla="*/ 371 w 405"/>
                  <a:gd name="T9" fmla="*/ 99 h 245"/>
                  <a:gd name="T10" fmla="*/ 356 w 405"/>
                  <a:gd name="T11" fmla="*/ 118 h 245"/>
                  <a:gd name="T12" fmla="*/ 341 w 405"/>
                  <a:gd name="T13" fmla="*/ 138 h 245"/>
                  <a:gd name="T14" fmla="*/ 324 w 405"/>
                  <a:gd name="T15" fmla="*/ 155 h 245"/>
                  <a:gd name="T16" fmla="*/ 305 w 405"/>
                  <a:gd name="T17" fmla="*/ 172 h 245"/>
                  <a:gd name="T18" fmla="*/ 286 w 405"/>
                  <a:gd name="T19" fmla="*/ 188 h 245"/>
                  <a:gd name="T20" fmla="*/ 265 w 405"/>
                  <a:gd name="T21" fmla="*/ 202 h 245"/>
                  <a:gd name="T22" fmla="*/ 244 w 405"/>
                  <a:gd name="T23" fmla="*/ 215 h 245"/>
                  <a:gd name="T24" fmla="*/ 222 w 405"/>
                  <a:gd name="T25" fmla="*/ 226 h 245"/>
                  <a:gd name="T26" fmla="*/ 200 w 405"/>
                  <a:gd name="T27" fmla="*/ 234 h 245"/>
                  <a:gd name="T28" fmla="*/ 178 w 405"/>
                  <a:gd name="T29" fmla="*/ 240 h 245"/>
                  <a:gd name="T30" fmla="*/ 158 w 405"/>
                  <a:gd name="T31" fmla="*/ 244 h 245"/>
                  <a:gd name="T32" fmla="*/ 136 w 405"/>
                  <a:gd name="T33" fmla="*/ 245 h 245"/>
                  <a:gd name="T34" fmla="*/ 123 w 405"/>
                  <a:gd name="T35" fmla="*/ 244 h 245"/>
                  <a:gd name="T36" fmla="*/ 110 w 405"/>
                  <a:gd name="T37" fmla="*/ 243 h 245"/>
                  <a:gd name="T38" fmla="*/ 98 w 405"/>
                  <a:gd name="T39" fmla="*/ 239 h 245"/>
                  <a:gd name="T40" fmla="*/ 85 w 405"/>
                  <a:gd name="T41" fmla="*/ 234 h 245"/>
                  <a:gd name="T42" fmla="*/ 74 w 405"/>
                  <a:gd name="T43" fmla="*/ 229 h 245"/>
                  <a:gd name="T44" fmla="*/ 62 w 405"/>
                  <a:gd name="T45" fmla="*/ 222 h 245"/>
                  <a:gd name="T46" fmla="*/ 51 w 405"/>
                  <a:gd name="T47" fmla="*/ 216 h 245"/>
                  <a:gd name="T48" fmla="*/ 40 w 405"/>
                  <a:gd name="T49" fmla="*/ 209 h 245"/>
                  <a:gd name="T50" fmla="*/ 33 w 405"/>
                  <a:gd name="T51" fmla="*/ 204 h 245"/>
                  <a:gd name="T52" fmla="*/ 26 w 405"/>
                  <a:gd name="T53" fmla="*/ 199 h 245"/>
                  <a:gd name="T54" fmla="*/ 19 w 405"/>
                  <a:gd name="T55" fmla="*/ 193 h 245"/>
                  <a:gd name="T56" fmla="*/ 13 w 405"/>
                  <a:gd name="T57" fmla="*/ 188 h 245"/>
                  <a:gd name="T58" fmla="*/ 3 w 405"/>
                  <a:gd name="T59" fmla="*/ 179 h 245"/>
                  <a:gd name="T60" fmla="*/ 1 w 405"/>
                  <a:gd name="T61" fmla="*/ 177 h 245"/>
                  <a:gd name="T62" fmla="*/ 1 w 405"/>
                  <a:gd name="T63" fmla="*/ 177 h 245"/>
                  <a:gd name="T64" fmla="*/ 0 w 405"/>
                  <a:gd name="T65" fmla="*/ 176 h 245"/>
                  <a:gd name="T66" fmla="*/ 31 w 405"/>
                  <a:gd name="T67" fmla="*/ 200 h 245"/>
                  <a:gd name="T68" fmla="*/ 62 w 405"/>
                  <a:gd name="T69" fmla="*/ 217 h 245"/>
                  <a:gd name="T70" fmla="*/ 93 w 405"/>
                  <a:gd name="T71" fmla="*/ 229 h 245"/>
                  <a:gd name="T72" fmla="*/ 123 w 405"/>
                  <a:gd name="T73" fmla="*/ 237 h 245"/>
                  <a:gd name="T74" fmla="*/ 153 w 405"/>
                  <a:gd name="T75" fmla="*/ 238 h 245"/>
                  <a:gd name="T76" fmla="*/ 182 w 405"/>
                  <a:gd name="T77" fmla="*/ 234 h 245"/>
                  <a:gd name="T78" fmla="*/ 210 w 405"/>
                  <a:gd name="T79" fmla="*/ 227 h 245"/>
                  <a:gd name="T80" fmla="*/ 237 w 405"/>
                  <a:gd name="T81" fmla="*/ 215 h 245"/>
                  <a:gd name="T82" fmla="*/ 263 w 405"/>
                  <a:gd name="T83" fmla="*/ 199 h 245"/>
                  <a:gd name="T84" fmla="*/ 287 w 405"/>
                  <a:gd name="T85" fmla="*/ 178 h 245"/>
                  <a:gd name="T86" fmla="*/ 309 w 405"/>
                  <a:gd name="T87" fmla="*/ 155 h 245"/>
                  <a:gd name="T88" fmla="*/ 329 w 405"/>
                  <a:gd name="T89" fmla="*/ 129 h 245"/>
                  <a:gd name="T90" fmla="*/ 349 w 405"/>
                  <a:gd name="T91" fmla="*/ 100 h 245"/>
                  <a:gd name="T92" fmla="*/ 365 w 405"/>
                  <a:gd name="T93" fmla="*/ 68 h 245"/>
                  <a:gd name="T94" fmla="*/ 380 w 405"/>
                  <a:gd name="T95" fmla="*/ 35 h 245"/>
                  <a:gd name="T96" fmla="*/ 392 w 405"/>
                  <a:gd name="T97" fmla="*/ 0 h 245"/>
                  <a:gd name="T98" fmla="*/ 405 w 405"/>
                  <a:gd name="T99" fmla="*/ 14 h 24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5"/>
                  <a:gd name="T151" fmla="*/ 0 h 245"/>
                  <a:gd name="T152" fmla="*/ 405 w 405"/>
                  <a:gd name="T153" fmla="*/ 245 h 24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5" h="245">
                    <a:moveTo>
                      <a:pt x="405" y="14"/>
                    </a:moveTo>
                    <a:lnTo>
                      <a:pt x="400" y="35"/>
                    </a:lnTo>
                    <a:lnTo>
                      <a:pt x="393" y="57"/>
                    </a:lnTo>
                    <a:lnTo>
                      <a:pt x="382" y="78"/>
                    </a:lnTo>
                    <a:lnTo>
                      <a:pt x="371" y="99"/>
                    </a:lnTo>
                    <a:lnTo>
                      <a:pt x="356" y="118"/>
                    </a:lnTo>
                    <a:lnTo>
                      <a:pt x="341" y="138"/>
                    </a:lnTo>
                    <a:lnTo>
                      <a:pt x="324" y="155"/>
                    </a:lnTo>
                    <a:lnTo>
                      <a:pt x="305" y="172"/>
                    </a:lnTo>
                    <a:lnTo>
                      <a:pt x="286" y="188"/>
                    </a:lnTo>
                    <a:lnTo>
                      <a:pt x="265" y="202"/>
                    </a:lnTo>
                    <a:lnTo>
                      <a:pt x="244" y="215"/>
                    </a:lnTo>
                    <a:lnTo>
                      <a:pt x="222" y="226"/>
                    </a:lnTo>
                    <a:lnTo>
                      <a:pt x="200" y="234"/>
                    </a:lnTo>
                    <a:lnTo>
                      <a:pt x="178" y="240"/>
                    </a:lnTo>
                    <a:lnTo>
                      <a:pt x="158" y="244"/>
                    </a:lnTo>
                    <a:lnTo>
                      <a:pt x="136" y="245"/>
                    </a:lnTo>
                    <a:lnTo>
                      <a:pt x="123" y="244"/>
                    </a:lnTo>
                    <a:lnTo>
                      <a:pt x="110" y="243"/>
                    </a:lnTo>
                    <a:lnTo>
                      <a:pt x="98" y="239"/>
                    </a:lnTo>
                    <a:lnTo>
                      <a:pt x="85" y="234"/>
                    </a:lnTo>
                    <a:lnTo>
                      <a:pt x="74" y="229"/>
                    </a:lnTo>
                    <a:lnTo>
                      <a:pt x="62" y="222"/>
                    </a:lnTo>
                    <a:lnTo>
                      <a:pt x="51" y="216"/>
                    </a:lnTo>
                    <a:lnTo>
                      <a:pt x="40" y="209"/>
                    </a:lnTo>
                    <a:lnTo>
                      <a:pt x="33" y="204"/>
                    </a:lnTo>
                    <a:lnTo>
                      <a:pt x="26" y="199"/>
                    </a:lnTo>
                    <a:lnTo>
                      <a:pt x="19" y="193"/>
                    </a:lnTo>
                    <a:lnTo>
                      <a:pt x="13" y="188"/>
                    </a:lnTo>
                    <a:lnTo>
                      <a:pt x="3" y="179"/>
                    </a:lnTo>
                    <a:lnTo>
                      <a:pt x="1" y="177"/>
                    </a:lnTo>
                    <a:lnTo>
                      <a:pt x="0" y="176"/>
                    </a:lnTo>
                    <a:lnTo>
                      <a:pt x="31" y="200"/>
                    </a:lnTo>
                    <a:lnTo>
                      <a:pt x="62" y="217"/>
                    </a:lnTo>
                    <a:lnTo>
                      <a:pt x="93" y="229"/>
                    </a:lnTo>
                    <a:lnTo>
                      <a:pt x="123" y="237"/>
                    </a:lnTo>
                    <a:lnTo>
                      <a:pt x="153" y="238"/>
                    </a:lnTo>
                    <a:lnTo>
                      <a:pt x="182" y="234"/>
                    </a:lnTo>
                    <a:lnTo>
                      <a:pt x="210" y="227"/>
                    </a:lnTo>
                    <a:lnTo>
                      <a:pt x="237" y="215"/>
                    </a:lnTo>
                    <a:lnTo>
                      <a:pt x="263" y="199"/>
                    </a:lnTo>
                    <a:lnTo>
                      <a:pt x="287" y="178"/>
                    </a:lnTo>
                    <a:lnTo>
                      <a:pt x="309" y="155"/>
                    </a:lnTo>
                    <a:lnTo>
                      <a:pt x="329" y="129"/>
                    </a:lnTo>
                    <a:lnTo>
                      <a:pt x="349" y="100"/>
                    </a:lnTo>
                    <a:lnTo>
                      <a:pt x="365" y="68"/>
                    </a:lnTo>
                    <a:lnTo>
                      <a:pt x="380" y="35"/>
                    </a:lnTo>
                    <a:lnTo>
                      <a:pt x="392" y="0"/>
                    </a:lnTo>
                    <a:lnTo>
                      <a:pt x="405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7" name="Freeform 564"/>
              <p:cNvSpPr>
                <a:spLocks/>
              </p:cNvSpPr>
              <p:nvPr/>
            </p:nvSpPr>
            <p:spPr bwMode="auto">
              <a:xfrm>
                <a:off x="4558" y="1329"/>
                <a:ext cx="238" cy="425"/>
              </a:xfrm>
              <a:custGeom>
                <a:avLst/>
                <a:gdLst>
                  <a:gd name="T0" fmla="*/ 225 w 238"/>
                  <a:gd name="T1" fmla="*/ 0 h 425"/>
                  <a:gd name="T2" fmla="*/ 214 w 238"/>
                  <a:gd name="T3" fmla="*/ 6 h 425"/>
                  <a:gd name="T4" fmla="*/ 204 w 238"/>
                  <a:gd name="T5" fmla="*/ 12 h 425"/>
                  <a:gd name="T6" fmla="*/ 192 w 238"/>
                  <a:gd name="T7" fmla="*/ 17 h 425"/>
                  <a:gd name="T8" fmla="*/ 181 w 238"/>
                  <a:gd name="T9" fmla="*/ 22 h 425"/>
                  <a:gd name="T10" fmla="*/ 168 w 238"/>
                  <a:gd name="T11" fmla="*/ 27 h 425"/>
                  <a:gd name="T12" fmla="*/ 156 w 238"/>
                  <a:gd name="T13" fmla="*/ 32 h 425"/>
                  <a:gd name="T14" fmla="*/ 146 w 238"/>
                  <a:gd name="T15" fmla="*/ 38 h 425"/>
                  <a:gd name="T16" fmla="*/ 134 w 238"/>
                  <a:gd name="T17" fmla="*/ 44 h 425"/>
                  <a:gd name="T18" fmla="*/ 108 w 238"/>
                  <a:gd name="T19" fmla="*/ 65 h 425"/>
                  <a:gd name="T20" fmla="*/ 83 w 238"/>
                  <a:gd name="T21" fmla="*/ 89 h 425"/>
                  <a:gd name="T22" fmla="*/ 60 w 238"/>
                  <a:gd name="T23" fmla="*/ 119 h 425"/>
                  <a:gd name="T24" fmla="*/ 40 w 238"/>
                  <a:gd name="T25" fmla="*/ 150 h 425"/>
                  <a:gd name="T26" fmla="*/ 23 w 238"/>
                  <a:gd name="T27" fmla="*/ 184 h 425"/>
                  <a:gd name="T28" fmla="*/ 10 w 238"/>
                  <a:gd name="T29" fmla="*/ 220 h 425"/>
                  <a:gd name="T30" fmla="*/ 2 w 238"/>
                  <a:gd name="T31" fmla="*/ 255 h 425"/>
                  <a:gd name="T32" fmla="*/ 0 w 238"/>
                  <a:gd name="T33" fmla="*/ 291 h 425"/>
                  <a:gd name="T34" fmla="*/ 1 w 238"/>
                  <a:gd name="T35" fmla="*/ 307 h 425"/>
                  <a:gd name="T36" fmla="*/ 5 w 238"/>
                  <a:gd name="T37" fmla="*/ 325 h 425"/>
                  <a:gd name="T38" fmla="*/ 12 w 238"/>
                  <a:gd name="T39" fmla="*/ 343 h 425"/>
                  <a:gd name="T40" fmla="*/ 22 w 238"/>
                  <a:gd name="T41" fmla="*/ 362 h 425"/>
                  <a:gd name="T42" fmla="*/ 31 w 238"/>
                  <a:gd name="T43" fmla="*/ 380 h 425"/>
                  <a:gd name="T44" fmla="*/ 41 w 238"/>
                  <a:gd name="T45" fmla="*/ 397 h 425"/>
                  <a:gd name="T46" fmla="*/ 52 w 238"/>
                  <a:gd name="T47" fmla="*/ 412 h 425"/>
                  <a:gd name="T48" fmla="*/ 61 w 238"/>
                  <a:gd name="T49" fmla="*/ 425 h 425"/>
                  <a:gd name="T50" fmla="*/ 40 w 238"/>
                  <a:gd name="T51" fmla="*/ 390 h 425"/>
                  <a:gd name="T52" fmla="*/ 24 w 238"/>
                  <a:gd name="T53" fmla="*/ 355 h 425"/>
                  <a:gd name="T54" fmla="*/ 13 w 238"/>
                  <a:gd name="T55" fmla="*/ 321 h 425"/>
                  <a:gd name="T56" fmla="*/ 9 w 238"/>
                  <a:gd name="T57" fmla="*/ 288 h 425"/>
                  <a:gd name="T58" fmla="*/ 8 w 238"/>
                  <a:gd name="T59" fmla="*/ 258 h 425"/>
                  <a:gd name="T60" fmla="*/ 12 w 238"/>
                  <a:gd name="T61" fmla="*/ 227 h 425"/>
                  <a:gd name="T62" fmla="*/ 20 w 238"/>
                  <a:gd name="T63" fmla="*/ 198 h 425"/>
                  <a:gd name="T64" fmla="*/ 33 w 238"/>
                  <a:gd name="T65" fmla="*/ 171 h 425"/>
                  <a:gd name="T66" fmla="*/ 49 w 238"/>
                  <a:gd name="T67" fmla="*/ 144 h 425"/>
                  <a:gd name="T68" fmla="*/ 69 w 238"/>
                  <a:gd name="T69" fmla="*/ 121 h 425"/>
                  <a:gd name="T70" fmla="*/ 91 w 238"/>
                  <a:gd name="T71" fmla="*/ 98 h 425"/>
                  <a:gd name="T72" fmla="*/ 116 w 238"/>
                  <a:gd name="T73" fmla="*/ 77 h 425"/>
                  <a:gd name="T74" fmla="*/ 144 w 238"/>
                  <a:gd name="T75" fmla="*/ 59 h 425"/>
                  <a:gd name="T76" fmla="*/ 174 w 238"/>
                  <a:gd name="T77" fmla="*/ 42 h 425"/>
                  <a:gd name="T78" fmla="*/ 205 w 238"/>
                  <a:gd name="T79" fmla="*/ 28 h 425"/>
                  <a:gd name="T80" fmla="*/ 238 w 238"/>
                  <a:gd name="T81" fmla="*/ 16 h 425"/>
                  <a:gd name="T82" fmla="*/ 225 w 238"/>
                  <a:gd name="T83" fmla="*/ 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8"/>
                  <a:gd name="T127" fmla="*/ 0 h 425"/>
                  <a:gd name="T128" fmla="*/ 238 w 238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8" h="425">
                    <a:moveTo>
                      <a:pt x="225" y="0"/>
                    </a:moveTo>
                    <a:lnTo>
                      <a:pt x="214" y="6"/>
                    </a:lnTo>
                    <a:lnTo>
                      <a:pt x="204" y="12"/>
                    </a:lnTo>
                    <a:lnTo>
                      <a:pt x="192" y="17"/>
                    </a:lnTo>
                    <a:lnTo>
                      <a:pt x="181" y="22"/>
                    </a:lnTo>
                    <a:lnTo>
                      <a:pt x="168" y="27"/>
                    </a:lnTo>
                    <a:lnTo>
                      <a:pt x="156" y="32"/>
                    </a:lnTo>
                    <a:lnTo>
                      <a:pt x="146" y="38"/>
                    </a:lnTo>
                    <a:lnTo>
                      <a:pt x="134" y="44"/>
                    </a:lnTo>
                    <a:lnTo>
                      <a:pt x="108" y="65"/>
                    </a:lnTo>
                    <a:lnTo>
                      <a:pt x="83" y="89"/>
                    </a:lnTo>
                    <a:lnTo>
                      <a:pt x="60" y="119"/>
                    </a:lnTo>
                    <a:lnTo>
                      <a:pt x="40" y="150"/>
                    </a:lnTo>
                    <a:lnTo>
                      <a:pt x="23" y="184"/>
                    </a:lnTo>
                    <a:lnTo>
                      <a:pt x="10" y="220"/>
                    </a:lnTo>
                    <a:lnTo>
                      <a:pt x="2" y="255"/>
                    </a:lnTo>
                    <a:lnTo>
                      <a:pt x="0" y="291"/>
                    </a:lnTo>
                    <a:lnTo>
                      <a:pt x="1" y="307"/>
                    </a:lnTo>
                    <a:lnTo>
                      <a:pt x="5" y="325"/>
                    </a:lnTo>
                    <a:lnTo>
                      <a:pt x="12" y="343"/>
                    </a:lnTo>
                    <a:lnTo>
                      <a:pt x="22" y="362"/>
                    </a:lnTo>
                    <a:lnTo>
                      <a:pt x="31" y="380"/>
                    </a:lnTo>
                    <a:lnTo>
                      <a:pt x="41" y="397"/>
                    </a:lnTo>
                    <a:lnTo>
                      <a:pt x="52" y="412"/>
                    </a:lnTo>
                    <a:lnTo>
                      <a:pt x="61" y="425"/>
                    </a:lnTo>
                    <a:lnTo>
                      <a:pt x="40" y="390"/>
                    </a:lnTo>
                    <a:lnTo>
                      <a:pt x="24" y="355"/>
                    </a:lnTo>
                    <a:lnTo>
                      <a:pt x="13" y="321"/>
                    </a:lnTo>
                    <a:lnTo>
                      <a:pt x="9" y="288"/>
                    </a:lnTo>
                    <a:lnTo>
                      <a:pt x="8" y="258"/>
                    </a:lnTo>
                    <a:lnTo>
                      <a:pt x="12" y="227"/>
                    </a:lnTo>
                    <a:lnTo>
                      <a:pt x="20" y="198"/>
                    </a:lnTo>
                    <a:lnTo>
                      <a:pt x="33" y="171"/>
                    </a:lnTo>
                    <a:lnTo>
                      <a:pt x="49" y="144"/>
                    </a:lnTo>
                    <a:lnTo>
                      <a:pt x="69" y="121"/>
                    </a:lnTo>
                    <a:lnTo>
                      <a:pt x="91" y="98"/>
                    </a:lnTo>
                    <a:lnTo>
                      <a:pt x="116" y="77"/>
                    </a:lnTo>
                    <a:lnTo>
                      <a:pt x="144" y="59"/>
                    </a:lnTo>
                    <a:lnTo>
                      <a:pt x="174" y="42"/>
                    </a:lnTo>
                    <a:lnTo>
                      <a:pt x="205" y="28"/>
                    </a:lnTo>
                    <a:lnTo>
                      <a:pt x="238" y="16"/>
                    </a:lnTo>
                    <a:lnTo>
                      <a:pt x="2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8" name="Freeform 565"/>
              <p:cNvSpPr>
                <a:spLocks/>
              </p:cNvSpPr>
              <p:nvPr/>
            </p:nvSpPr>
            <p:spPr bwMode="auto">
              <a:xfrm>
                <a:off x="4780" y="1324"/>
                <a:ext cx="270" cy="277"/>
              </a:xfrm>
              <a:custGeom>
                <a:avLst/>
                <a:gdLst>
                  <a:gd name="T0" fmla="*/ 239 w 270"/>
                  <a:gd name="T1" fmla="*/ 277 h 277"/>
                  <a:gd name="T2" fmla="*/ 0 w 270"/>
                  <a:gd name="T3" fmla="*/ 0 h 277"/>
                  <a:gd name="T4" fmla="*/ 270 w 270"/>
                  <a:gd name="T5" fmla="*/ 248 h 277"/>
                  <a:gd name="T6" fmla="*/ 239 w 270"/>
                  <a:gd name="T7" fmla="*/ 277 h 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0"/>
                  <a:gd name="T13" fmla="*/ 0 h 277"/>
                  <a:gd name="T14" fmla="*/ 270 w 270"/>
                  <a:gd name="T15" fmla="*/ 277 h 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0" h="277">
                    <a:moveTo>
                      <a:pt x="239" y="277"/>
                    </a:moveTo>
                    <a:lnTo>
                      <a:pt x="0" y="0"/>
                    </a:lnTo>
                    <a:lnTo>
                      <a:pt x="270" y="248"/>
                    </a:lnTo>
                    <a:lnTo>
                      <a:pt x="239" y="27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9" name="Freeform 566"/>
              <p:cNvSpPr>
                <a:spLocks/>
              </p:cNvSpPr>
              <p:nvPr/>
            </p:nvSpPr>
            <p:spPr bwMode="auto">
              <a:xfrm>
                <a:off x="4779" y="1323"/>
                <a:ext cx="242" cy="280"/>
              </a:xfrm>
              <a:custGeom>
                <a:avLst/>
                <a:gdLst>
                  <a:gd name="T0" fmla="*/ 3 w 242"/>
                  <a:gd name="T1" fmla="*/ 0 h 280"/>
                  <a:gd name="T2" fmla="*/ 0 w 242"/>
                  <a:gd name="T3" fmla="*/ 4 h 280"/>
                  <a:gd name="T4" fmla="*/ 238 w 242"/>
                  <a:gd name="T5" fmla="*/ 280 h 280"/>
                  <a:gd name="T6" fmla="*/ 242 w 242"/>
                  <a:gd name="T7" fmla="*/ 276 h 280"/>
                  <a:gd name="T8" fmla="*/ 3 w 242"/>
                  <a:gd name="T9" fmla="*/ 0 h 280"/>
                  <a:gd name="T10" fmla="*/ 0 w 242"/>
                  <a:gd name="T11" fmla="*/ 4 h 280"/>
                  <a:gd name="T12" fmla="*/ 3 w 242"/>
                  <a:gd name="T13" fmla="*/ 0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2"/>
                  <a:gd name="T22" fmla="*/ 0 h 280"/>
                  <a:gd name="T23" fmla="*/ 242 w 242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2" h="280">
                    <a:moveTo>
                      <a:pt x="3" y="0"/>
                    </a:moveTo>
                    <a:lnTo>
                      <a:pt x="0" y="4"/>
                    </a:lnTo>
                    <a:lnTo>
                      <a:pt x="238" y="280"/>
                    </a:lnTo>
                    <a:lnTo>
                      <a:pt x="242" y="27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0" name="Freeform 567"/>
              <p:cNvSpPr>
                <a:spLocks/>
              </p:cNvSpPr>
              <p:nvPr/>
            </p:nvSpPr>
            <p:spPr bwMode="auto">
              <a:xfrm>
                <a:off x="4779" y="1323"/>
                <a:ext cx="275" cy="250"/>
              </a:xfrm>
              <a:custGeom>
                <a:avLst/>
                <a:gdLst>
                  <a:gd name="T0" fmla="*/ 273 w 275"/>
                  <a:gd name="T1" fmla="*/ 250 h 250"/>
                  <a:gd name="T2" fmla="*/ 273 w 275"/>
                  <a:gd name="T3" fmla="*/ 247 h 250"/>
                  <a:gd name="T4" fmla="*/ 3 w 275"/>
                  <a:gd name="T5" fmla="*/ 0 h 250"/>
                  <a:gd name="T6" fmla="*/ 0 w 275"/>
                  <a:gd name="T7" fmla="*/ 4 h 250"/>
                  <a:gd name="T8" fmla="*/ 270 w 275"/>
                  <a:gd name="T9" fmla="*/ 250 h 250"/>
                  <a:gd name="T10" fmla="*/ 270 w 275"/>
                  <a:gd name="T11" fmla="*/ 247 h 250"/>
                  <a:gd name="T12" fmla="*/ 273 w 275"/>
                  <a:gd name="T13" fmla="*/ 250 h 250"/>
                  <a:gd name="T14" fmla="*/ 274 w 275"/>
                  <a:gd name="T15" fmla="*/ 250 h 250"/>
                  <a:gd name="T16" fmla="*/ 275 w 275"/>
                  <a:gd name="T17" fmla="*/ 249 h 250"/>
                  <a:gd name="T18" fmla="*/ 274 w 275"/>
                  <a:gd name="T19" fmla="*/ 248 h 250"/>
                  <a:gd name="T20" fmla="*/ 273 w 275"/>
                  <a:gd name="T21" fmla="*/ 247 h 250"/>
                  <a:gd name="T22" fmla="*/ 273 w 275"/>
                  <a:gd name="T23" fmla="*/ 250 h 2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5"/>
                  <a:gd name="T37" fmla="*/ 0 h 250"/>
                  <a:gd name="T38" fmla="*/ 275 w 275"/>
                  <a:gd name="T39" fmla="*/ 250 h 2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5" h="250">
                    <a:moveTo>
                      <a:pt x="273" y="250"/>
                    </a:moveTo>
                    <a:lnTo>
                      <a:pt x="273" y="24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70" y="250"/>
                    </a:lnTo>
                    <a:lnTo>
                      <a:pt x="270" y="247"/>
                    </a:lnTo>
                    <a:lnTo>
                      <a:pt x="273" y="250"/>
                    </a:lnTo>
                    <a:lnTo>
                      <a:pt x="274" y="250"/>
                    </a:lnTo>
                    <a:lnTo>
                      <a:pt x="275" y="249"/>
                    </a:lnTo>
                    <a:lnTo>
                      <a:pt x="274" y="248"/>
                    </a:lnTo>
                    <a:lnTo>
                      <a:pt x="273" y="247"/>
                    </a:lnTo>
                    <a:lnTo>
                      <a:pt x="273" y="2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1" name="Freeform 568"/>
              <p:cNvSpPr>
                <a:spLocks/>
              </p:cNvSpPr>
              <p:nvPr/>
            </p:nvSpPr>
            <p:spPr bwMode="auto">
              <a:xfrm>
                <a:off x="4787" y="701"/>
                <a:ext cx="744" cy="633"/>
              </a:xfrm>
              <a:custGeom>
                <a:avLst/>
                <a:gdLst>
                  <a:gd name="T0" fmla="*/ 13 w 744"/>
                  <a:gd name="T1" fmla="*/ 607 h 633"/>
                  <a:gd name="T2" fmla="*/ 36 w 744"/>
                  <a:gd name="T3" fmla="*/ 555 h 633"/>
                  <a:gd name="T4" fmla="*/ 59 w 744"/>
                  <a:gd name="T5" fmla="*/ 501 h 633"/>
                  <a:gd name="T6" fmla="*/ 82 w 744"/>
                  <a:gd name="T7" fmla="*/ 447 h 633"/>
                  <a:gd name="T8" fmla="*/ 106 w 744"/>
                  <a:gd name="T9" fmla="*/ 395 h 633"/>
                  <a:gd name="T10" fmla="*/ 131 w 744"/>
                  <a:gd name="T11" fmla="*/ 342 h 633"/>
                  <a:gd name="T12" fmla="*/ 160 w 744"/>
                  <a:gd name="T13" fmla="*/ 292 h 633"/>
                  <a:gd name="T14" fmla="*/ 191 w 744"/>
                  <a:gd name="T15" fmla="*/ 245 h 633"/>
                  <a:gd name="T16" fmla="*/ 226 w 744"/>
                  <a:gd name="T17" fmla="*/ 201 h 633"/>
                  <a:gd name="T18" fmla="*/ 265 w 744"/>
                  <a:gd name="T19" fmla="*/ 162 h 633"/>
                  <a:gd name="T20" fmla="*/ 311 w 744"/>
                  <a:gd name="T21" fmla="*/ 123 h 633"/>
                  <a:gd name="T22" fmla="*/ 363 w 744"/>
                  <a:gd name="T23" fmla="*/ 87 h 633"/>
                  <a:gd name="T24" fmla="*/ 418 w 744"/>
                  <a:gd name="T25" fmla="*/ 55 h 633"/>
                  <a:gd name="T26" fmla="*/ 475 w 744"/>
                  <a:gd name="T27" fmla="*/ 30 h 633"/>
                  <a:gd name="T28" fmla="*/ 531 w 744"/>
                  <a:gd name="T29" fmla="*/ 11 h 633"/>
                  <a:gd name="T30" fmla="*/ 585 w 744"/>
                  <a:gd name="T31" fmla="*/ 2 h 633"/>
                  <a:gd name="T32" fmla="*/ 635 w 744"/>
                  <a:gd name="T33" fmla="*/ 2 h 633"/>
                  <a:gd name="T34" fmla="*/ 672 w 744"/>
                  <a:gd name="T35" fmla="*/ 10 h 633"/>
                  <a:gd name="T36" fmla="*/ 701 w 744"/>
                  <a:gd name="T37" fmla="*/ 29 h 633"/>
                  <a:gd name="T38" fmla="*/ 728 w 744"/>
                  <a:gd name="T39" fmla="*/ 57 h 633"/>
                  <a:gd name="T40" fmla="*/ 735 w 744"/>
                  <a:gd name="T41" fmla="*/ 82 h 633"/>
                  <a:gd name="T42" fmla="*/ 713 w 744"/>
                  <a:gd name="T43" fmla="*/ 48 h 633"/>
                  <a:gd name="T44" fmla="*/ 679 w 744"/>
                  <a:gd name="T45" fmla="*/ 26 h 633"/>
                  <a:gd name="T46" fmla="*/ 637 w 744"/>
                  <a:gd name="T47" fmla="*/ 15 h 633"/>
                  <a:gd name="T48" fmla="*/ 599 w 744"/>
                  <a:gd name="T49" fmla="*/ 11 h 633"/>
                  <a:gd name="T50" fmla="*/ 507 w 744"/>
                  <a:gd name="T51" fmla="*/ 24 h 633"/>
                  <a:gd name="T52" fmla="*/ 424 w 744"/>
                  <a:gd name="T53" fmla="*/ 55 h 633"/>
                  <a:gd name="T54" fmla="*/ 349 w 744"/>
                  <a:gd name="T55" fmla="*/ 105 h 633"/>
                  <a:gd name="T56" fmla="*/ 281 w 744"/>
                  <a:gd name="T57" fmla="*/ 169 h 633"/>
                  <a:gd name="T58" fmla="*/ 219 w 744"/>
                  <a:gd name="T59" fmla="*/ 242 h 633"/>
                  <a:gd name="T60" fmla="*/ 165 w 744"/>
                  <a:gd name="T61" fmla="*/ 322 h 633"/>
                  <a:gd name="T62" fmla="*/ 116 w 744"/>
                  <a:gd name="T63" fmla="*/ 402 h 633"/>
                  <a:gd name="T64" fmla="*/ 73 w 744"/>
                  <a:gd name="T65" fmla="*/ 483 h 633"/>
                  <a:gd name="T66" fmla="*/ 53 w 744"/>
                  <a:gd name="T67" fmla="*/ 519 h 633"/>
                  <a:gd name="T68" fmla="*/ 33 w 744"/>
                  <a:gd name="T69" fmla="*/ 557 h 633"/>
                  <a:gd name="T70" fmla="*/ 15 w 744"/>
                  <a:gd name="T71" fmla="*/ 595 h 633"/>
                  <a:gd name="T72" fmla="*/ 0 w 744"/>
                  <a:gd name="T73" fmla="*/ 633 h 6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633"/>
                  <a:gd name="T113" fmla="*/ 744 w 744"/>
                  <a:gd name="T114" fmla="*/ 633 h 6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633">
                    <a:moveTo>
                      <a:pt x="0" y="633"/>
                    </a:moveTo>
                    <a:lnTo>
                      <a:pt x="13" y="607"/>
                    </a:lnTo>
                    <a:lnTo>
                      <a:pt x="24" y="580"/>
                    </a:lnTo>
                    <a:lnTo>
                      <a:pt x="36" y="555"/>
                    </a:lnTo>
                    <a:lnTo>
                      <a:pt x="47" y="528"/>
                    </a:lnTo>
                    <a:lnTo>
                      <a:pt x="59" y="501"/>
                    </a:lnTo>
                    <a:lnTo>
                      <a:pt x="70" y="474"/>
                    </a:lnTo>
                    <a:lnTo>
                      <a:pt x="82" y="447"/>
                    </a:lnTo>
                    <a:lnTo>
                      <a:pt x="94" y="422"/>
                    </a:lnTo>
                    <a:lnTo>
                      <a:pt x="106" y="395"/>
                    </a:lnTo>
                    <a:lnTo>
                      <a:pt x="119" y="369"/>
                    </a:lnTo>
                    <a:lnTo>
                      <a:pt x="131" y="342"/>
                    </a:lnTo>
                    <a:lnTo>
                      <a:pt x="145" y="318"/>
                    </a:lnTo>
                    <a:lnTo>
                      <a:pt x="160" y="292"/>
                    </a:lnTo>
                    <a:lnTo>
                      <a:pt x="175" y="268"/>
                    </a:lnTo>
                    <a:lnTo>
                      <a:pt x="191" y="245"/>
                    </a:lnTo>
                    <a:lnTo>
                      <a:pt x="209" y="221"/>
                    </a:lnTo>
                    <a:lnTo>
                      <a:pt x="226" y="201"/>
                    </a:lnTo>
                    <a:lnTo>
                      <a:pt x="244" y="181"/>
                    </a:lnTo>
                    <a:lnTo>
                      <a:pt x="265" y="162"/>
                    </a:lnTo>
                    <a:lnTo>
                      <a:pt x="288" y="142"/>
                    </a:lnTo>
                    <a:lnTo>
                      <a:pt x="311" y="123"/>
                    </a:lnTo>
                    <a:lnTo>
                      <a:pt x="336" y="104"/>
                    </a:lnTo>
                    <a:lnTo>
                      <a:pt x="363" y="87"/>
                    </a:lnTo>
                    <a:lnTo>
                      <a:pt x="391" y="70"/>
                    </a:lnTo>
                    <a:lnTo>
                      <a:pt x="418" y="55"/>
                    </a:lnTo>
                    <a:lnTo>
                      <a:pt x="447" y="42"/>
                    </a:lnTo>
                    <a:lnTo>
                      <a:pt x="475" y="30"/>
                    </a:lnTo>
                    <a:lnTo>
                      <a:pt x="503" y="20"/>
                    </a:lnTo>
                    <a:lnTo>
                      <a:pt x="531" y="11"/>
                    </a:lnTo>
                    <a:lnTo>
                      <a:pt x="559" y="5"/>
                    </a:lnTo>
                    <a:lnTo>
                      <a:pt x="585" y="2"/>
                    </a:lnTo>
                    <a:lnTo>
                      <a:pt x="611" y="0"/>
                    </a:lnTo>
                    <a:lnTo>
                      <a:pt x="635" y="2"/>
                    </a:lnTo>
                    <a:lnTo>
                      <a:pt x="654" y="4"/>
                    </a:lnTo>
                    <a:lnTo>
                      <a:pt x="672" y="10"/>
                    </a:lnTo>
                    <a:lnTo>
                      <a:pt x="687" y="18"/>
                    </a:lnTo>
                    <a:lnTo>
                      <a:pt x="701" y="29"/>
                    </a:lnTo>
                    <a:lnTo>
                      <a:pt x="714" y="41"/>
                    </a:lnTo>
                    <a:lnTo>
                      <a:pt x="728" y="57"/>
                    </a:lnTo>
                    <a:lnTo>
                      <a:pt x="744" y="75"/>
                    </a:lnTo>
                    <a:lnTo>
                      <a:pt x="735" y="82"/>
                    </a:lnTo>
                    <a:lnTo>
                      <a:pt x="727" y="64"/>
                    </a:lnTo>
                    <a:lnTo>
                      <a:pt x="713" y="48"/>
                    </a:lnTo>
                    <a:lnTo>
                      <a:pt x="697" y="36"/>
                    </a:lnTo>
                    <a:lnTo>
                      <a:pt x="679" y="26"/>
                    </a:lnTo>
                    <a:lnTo>
                      <a:pt x="658" y="20"/>
                    </a:lnTo>
                    <a:lnTo>
                      <a:pt x="637" y="15"/>
                    </a:lnTo>
                    <a:lnTo>
                      <a:pt x="618" y="13"/>
                    </a:lnTo>
                    <a:lnTo>
                      <a:pt x="599" y="11"/>
                    </a:lnTo>
                    <a:lnTo>
                      <a:pt x="552" y="14"/>
                    </a:lnTo>
                    <a:lnTo>
                      <a:pt x="507" y="24"/>
                    </a:lnTo>
                    <a:lnTo>
                      <a:pt x="464" y="37"/>
                    </a:lnTo>
                    <a:lnTo>
                      <a:pt x="424" y="55"/>
                    </a:lnTo>
                    <a:lnTo>
                      <a:pt x="386" y="79"/>
                    </a:lnTo>
                    <a:lnTo>
                      <a:pt x="349" y="105"/>
                    </a:lnTo>
                    <a:lnTo>
                      <a:pt x="313" y="136"/>
                    </a:lnTo>
                    <a:lnTo>
                      <a:pt x="281" y="169"/>
                    </a:lnTo>
                    <a:lnTo>
                      <a:pt x="249" y="204"/>
                    </a:lnTo>
                    <a:lnTo>
                      <a:pt x="219" y="242"/>
                    </a:lnTo>
                    <a:lnTo>
                      <a:pt x="191" y="281"/>
                    </a:lnTo>
                    <a:lnTo>
                      <a:pt x="165" y="322"/>
                    </a:lnTo>
                    <a:lnTo>
                      <a:pt x="139" y="362"/>
                    </a:lnTo>
                    <a:lnTo>
                      <a:pt x="116" y="402"/>
                    </a:lnTo>
                    <a:lnTo>
                      <a:pt x="93" y="442"/>
                    </a:lnTo>
                    <a:lnTo>
                      <a:pt x="73" y="483"/>
                    </a:lnTo>
                    <a:lnTo>
                      <a:pt x="63" y="501"/>
                    </a:lnTo>
                    <a:lnTo>
                      <a:pt x="53" y="519"/>
                    </a:lnTo>
                    <a:lnTo>
                      <a:pt x="44" y="538"/>
                    </a:lnTo>
                    <a:lnTo>
                      <a:pt x="33" y="557"/>
                    </a:lnTo>
                    <a:lnTo>
                      <a:pt x="24" y="576"/>
                    </a:lnTo>
                    <a:lnTo>
                      <a:pt x="15" y="595"/>
                    </a:lnTo>
                    <a:lnTo>
                      <a:pt x="7" y="615"/>
                    </a:lnTo>
                    <a:lnTo>
                      <a:pt x="0" y="6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2" name="Freeform 569"/>
              <p:cNvSpPr>
                <a:spLocks/>
              </p:cNvSpPr>
              <p:nvPr/>
            </p:nvSpPr>
            <p:spPr bwMode="auto">
              <a:xfrm>
                <a:off x="4808" y="1027"/>
                <a:ext cx="179" cy="364"/>
              </a:xfrm>
              <a:custGeom>
                <a:avLst/>
                <a:gdLst>
                  <a:gd name="T0" fmla="*/ 0 w 179"/>
                  <a:gd name="T1" fmla="*/ 317 h 364"/>
                  <a:gd name="T2" fmla="*/ 10 w 179"/>
                  <a:gd name="T3" fmla="*/ 291 h 364"/>
                  <a:gd name="T4" fmla="*/ 22 w 179"/>
                  <a:gd name="T5" fmla="*/ 264 h 364"/>
                  <a:gd name="T6" fmla="*/ 32 w 179"/>
                  <a:gd name="T7" fmla="*/ 237 h 364"/>
                  <a:gd name="T8" fmla="*/ 43 w 179"/>
                  <a:gd name="T9" fmla="*/ 210 h 364"/>
                  <a:gd name="T10" fmla="*/ 55 w 179"/>
                  <a:gd name="T11" fmla="*/ 184 h 364"/>
                  <a:gd name="T12" fmla="*/ 67 w 179"/>
                  <a:gd name="T13" fmla="*/ 158 h 364"/>
                  <a:gd name="T14" fmla="*/ 79 w 179"/>
                  <a:gd name="T15" fmla="*/ 132 h 364"/>
                  <a:gd name="T16" fmla="*/ 92 w 179"/>
                  <a:gd name="T17" fmla="*/ 108 h 364"/>
                  <a:gd name="T18" fmla="*/ 101 w 179"/>
                  <a:gd name="T19" fmla="*/ 93 h 364"/>
                  <a:gd name="T20" fmla="*/ 111 w 179"/>
                  <a:gd name="T21" fmla="*/ 79 h 364"/>
                  <a:gd name="T22" fmla="*/ 123 w 179"/>
                  <a:gd name="T23" fmla="*/ 65 h 364"/>
                  <a:gd name="T24" fmla="*/ 135 w 179"/>
                  <a:gd name="T25" fmla="*/ 52 h 364"/>
                  <a:gd name="T26" fmla="*/ 146 w 179"/>
                  <a:gd name="T27" fmla="*/ 40 h 364"/>
                  <a:gd name="T28" fmla="*/ 158 w 179"/>
                  <a:gd name="T29" fmla="*/ 27 h 364"/>
                  <a:gd name="T30" fmla="*/ 168 w 179"/>
                  <a:gd name="T31" fmla="*/ 14 h 364"/>
                  <a:gd name="T32" fmla="*/ 179 w 179"/>
                  <a:gd name="T33" fmla="*/ 0 h 364"/>
                  <a:gd name="T34" fmla="*/ 164 w 179"/>
                  <a:gd name="T35" fmla="*/ 24 h 364"/>
                  <a:gd name="T36" fmla="*/ 152 w 179"/>
                  <a:gd name="T37" fmla="*/ 47 h 364"/>
                  <a:gd name="T38" fmla="*/ 140 w 179"/>
                  <a:gd name="T39" fmla="*/ 70 h 364"/>
                  <a:gd name="T40" fmla="*/ 132 w 179"/>
                  <a:gd name="T41" fmla="*/ 93 h 364"/>
                  <a:gd name="T42" fmla="*/ 126 w 179"/>
                  <a:gd name="T43" fmla="*/ 118 h 364"/>
                  <a:gd name="T44" fmla="*/ 124 w 179"/>
                  <a:gd name="T45" fmla="*/ 143 h 364"/>
                  <a:gd name="T46" fmla="*/ 125 w 179"/>
                  <a:gd name="T47" fmla="*/ 170 h 364"/>
                  <a:gd name="T48" fmla="*/ 131 w 179"/>
                  <a:gd name="T49" fmla="*/ 200 h 364"/>
                  <a:gd name="T50" fmla="*/ 111 w 179"/>
                  <a:gd name="T51" fmla="*/ 156 h 364"/>
                  <a:gd name="T52" fmla="*/ 117 w 179"/>
                  <a:gd name="T53" fmla="*/ 258 h 364"/>
                  <a:gd name="T54" fmla="*/ 96 w 179"/>
                  <a:gd name="T55" fmla="*/ 173 h 364"/>
                  <a:gd name="T56" fmla="*/ 98 w 179"/>
                  <a:gd name="T57" fmla="*/ 318 h 364"/>
                  <a:gd name="T58" fmla="*/ 82 w 179"/>
                  <a:gd name="T59" fmla="*/ 195 h 364"/>
                  <a:gd name="T60" fmla="*/ 84 w 179"/>
                  <a:gd name="T61" fmla="*/ 364 h 364"/>
                  <a:gd name="T62" fmla="*/ 64 w 179"/>
                  <a:gd name="T63" fmla="*/ 237 h 364"/>
                  <a:gd name="T64" fmla="*/ 61 w 179"/>
                  <a:gd name="T65" fmla="*/ 362 h 364"/>
                  <a:gd name="T66" fmla="*/ 47 w 179"/>
                  <a:gd name="T67" fmla="*/ 279 h 364"/>
                  <a:gd name="T68" fmla="*/ 33 w 179"/>
                  <a:gd name="T69" fmla="*/ 339 h 364"/>
                  <a:gd name="T70" fmla="*/ 28 w 179"/>
                  <a:gd name="T71" fmla="*/ 305 h 364"/>
                  <a:gd name="T72" fmla="*/ 0 w 179"/>
                  <a:gd name="T73" fmla="*/ 317 h 3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9"/>
                  <a:gd name="T112" fmla="*/ 0 h 364"/>
                  <a:gd name="T113" fmla="*/ 179 w 179"/>
                  <a:gd name="T114" fmla="*/ 364 h 3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9" h="364">
                    <a:moveTo>
                      <a:pt x="0" y="317"/>
                    </a:moveTo>
                    <a:lnTo>
                      <a:pt x="10" y="291"/>
                    </a:lnTo>
                    <a:lnTo>
                      <a:pt x="22" y="264"/>
                    </a:lnTo>
                    <a:lnTo>
                      <a:pt x="32" y="237"/>
                    </a:lnTo>
                    <a:lnTo>
                      <a:pt x="43" y="210"/>
                    </a:lnTo>
                    <a:lnTo>
                      <a:pt x="55" y="184"/>
                    </a:lnTo>
                    <a:lnTo>
                      <a:pt x="67" y="158"/>
                    </a:lnTo>
                    <a:lnTo>
                      <a:pt x="79" y="132"/>
                    </a:lnTo>
                    <a:lnTo>
                      <a:pt x="92" y="108"/>
                    </a:lnTo>
                    <a:lnTo>
                      <a:pt x="101" y="93"/>
                    </a:lnTo>
                    <a:lnTo>
                      <a:pt x="111" y="79"/>
                    </a:lnTo>
                    <a:lnTo>
                      <a:pt x="123" y="65"/>
                    </a:lnTo>
                    <a:lnTo>
                      <a:pt x="135" y="52"/>
                    </a:lnTo>
                    <a:lnTo>
                      <a:pt x="146" y="40"/>
                    </a:lnTo>
                    <a:lnTo>
                      <a:pt x="158" y="27"/>
                    </a:lnTo>
                    <a:lnTo>
                      <a:pt x="168" y="14"/>
                    </a:lnTo>
                    <a:lnTo>
                      <a:pt x="179" y="0"/>
                    </a:lnTo>
                    <a:lnTo>
                      <a:pt x="164" y="24"/>
                    </a:lnTo>
                    <a:lnTo>
                      <a:pt x="152" y="47"/>
                    </a:lnTo>
                    <a:lnTo>
                      <a:pt x="140" y="70"/>
                    </a:lnTo>
                    <a:lnTo>
                      <a:pt x="132" y="93"/>
                    </a:lnTo>
                    <a:lnTo>
                      <a:pt x="126" y="118"/>
                    </a:lnTo>
                    <a:lnTo>
                      <a:pt x="124" y="143"/>
                    </a:lnTo>
                    <a:lnTo>
                      <a:pt x="125" y="170"/>
                    </a:lnTo>
                    <a:lnTo>
                      <a:pt x="131" y="200"/>
                    </a:lnTo>
                    <a:lnTo>
                      <a:pt x="111" y="156"/>
                    </a:lnTo>
                    <a:lnTo>
                      <a:pt x="117" y="258"/>
                    </a:lnTo>
                    <a:lnTo>
                      <a:pt x="96" y="173"/>
                    </a:lnTo>
                    <a:lnTo>
                      <a:pt x="98" y="318"/>
                    </a:lnTo>
                    <a:lnTo>
                      <a:pt x="82" y="195"/>
                    </a:lnTo>
                    <a:lnTo>
                      <a:pt x="84" y="364"/>
                    </a:lnTo>
                    <a:lnTo>
                      <a:pt x="64" y="237"/>
                    </a:lnTo>
                    <a:lnTo>
                      <a:pt x="61" y="362"/>
                    </a:lnTo>
                    <a:lnTo>
                      <a:pt x="47" y="279"/>
                    </a:lnTo>
                    <a:lnTo>
                      <a:pt x="33" y="339"/>
                    </a:lnTo>
                    <a:lnTo>
                      <a:pt x="28" y="305"/>
                    </a:lnTo>
                    <a:lnTo>
                      <a:pt x="0" y="3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23" name="Freeform 570"/>
              <p:cNvSpPr>
                <a:spLocks/>
              </p:cNvSpPr>
              <p:nvPr/>
            </p:nvSpPr>
            <p:spPr bwMode="auto">
              <a:xfrm>
                <a:off x="4590" y="1433"/>
                <a:ext cx="389" cy="355"/>
              </a:xfrm>
              <a:custGeom>
                <a:avLst/>
                <a:gdLst>
                  <a:gd name="T0" fmla="*/ 389 w 389"/>
                  <a:gd name="T1" fmla="*/ 167 h 355"/>
                  <a:gd name="T2" fmla="*/ 344 w 389"/>
                  <a:gd name="T3" fmla="*/ 107 h 355"/>
                  <a:gd name="T4" fmla="*/ 363 w 389"/>
                  <a:gd name="T5" fmla="*/ 165 h 355"/>
                  <a:gd name="T6" fmla="*/ 301 w 389"/>
                  <a:gd name="T7" fmla="*/ 76 h 355"/>
                  <a:gd name="T8" fmla="*/ 349 w 389"/>
                  <a:gd name="T9" fmla="*/ 190 h 355"/>
                  <a:gd name="T10" fmla="*/ 245 w 389"/>
                  <a:gd name="T11" fmla="*/ 27 h 355"/>
                  <a:gd name="T12" fmla="*/ 312 w 389"/>
                  <a:gd name="T13" fmla="*/ 188 h 355"/>
                  <a:gd name="T14" fmla="*/ 207 w 389"/>
                  <a:gd name="T15" fmla="*/ 35 h 355"/>
                  <a:gd name="T16" fmla="*/ 270 w 389"/>
                  <a:gd name="T17" fmla="*/ 184 h 355"/>
                  <a:gd name="T18" fmla="*/ 153 w 389"/>
                  <a:gd name="T19" fmla="*/ 0 h 355"/>
                  <a:gd name="T20" fmla="*/ 235 w 389"/>
                  <a:gd name="T21" fmla="*/ 193 h 355"/>
                  <a:gd name="T22" fmla="*/ 116 w 389"/>
                  <a:gd name="T23" fmla="*/ 47 h 355"/>
                  <a:gd name="T24" fmla="*/ 197 w 389"/>
                  <a:gd name="T25" fmla="*/ 212 h 355"/>
                  <a:gd name="T26" fmla="*/ 86 w 389"/>
                  <a:gd name="T27" fmla="*/ 98 h 355"/>
                  <a:gd name="T28" fmla="*/ 168 w 389"/>
                  <a:gd name="T29" fmla="*/ 227 h 355"/>
                  <a:gd name="T30" fmla="*/ 52 w 389"/>
                  <a:gd name="T31" fmla="*/ 123 h 355"/>
                  <a:gd name="T32" fmla="*/ 136 w 389"/>
                  <a:gd name="T33" fmla="*/ 239 h 355"/>
                  <a:gd name="T34" fmla="*/ 36 w 389"/>
                  <a:gd name="T35" fmla="*/ 170 h 355"/>
                  <a:gd name="T36" fmla="*/ 111 w 389"/>
                  <a:gd name="T37" fmla="*/ 265 h 355"/>
                  <a:gd name="T38" fmla="*/ 11 w 389"/>
                  <a:gd name="T39" fmla="*/ 192 h 355"/>
                  <a:gd name="T40" fmla="*/ 79 w 389"/>
                  <a:gd name="T41" fmla="*/ 284 h 355"/>
                  <a:gd name="T42" fmla="*/ 0 w 389"/>
                  <a:gd name="T43" fmla="*/ 212 h 355"/>
                  <a:gd name="T44" fmla="*/ 58 w 389"/>
                  <a:gd name="T45" fmla="*/ 299 h 355"/>
                  <a:gd name="T46" fmla="*/ 68 w 389"/>
                  <a:gd name="T47" fmla="*/ 310 h 355"/>
                  <a:gd name="T48" fmla="*/ 82 w 389"/>
                  <a:gd name="T49" fmla="*/ 321 h 355"/>
                  <a:gd name="T50" fmla="*/ 100 w 389"/>
                  <a:gd name="T51" fmla="*/ 331 h 355"/>
                  <a:gd name="T52" fmla="*/ 119 w 389"/>
                  <a:gd name="T53" fmla="*/ 338 h 355"/>
                  <a:gd name="T54" fmla="*/ 139 w 389"/>
                  <a:gd name="T55" fmla="*/ 345 h 355"/>
                  <a:gd name="T56" fmla="*/ 158 w 389"/>
                  <a:gd name="T57" fmla="*/ 350 h 355"/>
                  <a:gd name="T58" fmla="*/ 175 w 389"/>
                  <a:gd name="T59" fmla="*/ 354 h 355"/>
                  <a:gd name="T60" fmla="*/ 190 w 389"/>
                  <a:gd name="T61" fmla="*/ 355 h 355"/>
                  <a:gd name="T62" fmla="*/ 208 w 389"/>
                  <a:gd name="T63" fmla="*/ 354 h 355"/>
                  <a:gd name="T64" fmla="*/ 227 w 389"/>
                  <a:gd name="T65" fmla="*/ 350 h 355"/>
                  <a:gd name="T66" fmla="*/ 244 w 389"/>
                  <a:gd name="T67" fmla="*/ 345 h 355"/>
                  <a:gd name="T68" fmla="*/ 260 w 389"/>
                  <a:gd name="T69" fmla="*/ 338 h 355"/>
                  <a:gd name="T70" fmla="*/ 276 w 389"/>
                  <a:gd name="T71" fmla="*/ 330 h 355"/>
                  <a:gd name="T72" fmla="*/ 290 w 389"/>
                  <a:gd name="T73" fmla="*/ 320 h 355"/>
                  <a:gd name="T74" fmla="*/ 304 w 389"/>
                  <a:gd name="T75" fmla="*/ 308 h 355"/>
                  <a:gd name="T76" fmla="*/ 318 w 389"/>
                  <a:gd name="T77" fmla="*/ 295 h 355"/>
                  <a:gd name="T78" fmla="*/ 329 w 389"/>
                  <a:gd name="T79" fmla="*/ 281 h 355"/>
                  <a:gd name="T80" fmla="*/ 341 w 389"/>
                  <a:gd name="T81" fmla="*/ 266 h 355"/>
                  <a:gd name="T82" fmla="*/ 351 w 389"/>
                  <a:gd name="T83" fmla="*/ 251 h 355"/>
                  <a:gd name="T84" fmla="*/ 361 w 389"/>
                  <a:gd name="T85" fmla="*/ 234 h 355"/>
                  <a:gd name="T86" fmla="*/ 369 w 389"/>
                  <a:gd name="T87" fmla="*/ 218 h 355"/>
                  <a:gd name="T88" fmla="*/ 377 w 389"/>
                  <a:gd name="T89" fmla="*/ 201 h 355"/>
                  <a:gd name="T90" fmla="*/ 384 w 389"/>
                  <a:gd name="T91" fmla="*/ 184 h 355"/>
                  <a:gd name="T92" fmla="*/ 389 w 389"/>
                  <a:gd name="T93" fmla="*/ 167 h 3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89"/>
                  <a:gd name="T142" fmla="*/ 0 h 355"/>
                  <a:gd name="T143" fmla="*/ 389 w 389"/>
                  <a:gd name="T144" fmla="*/ 355 h 35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89" h="355">
                    <a:moveTo>
                      <a:pt x="389" y="167"/>
                    </a:moveTo>
                    <a:lnTo>
                      <a:pt x="344" y="107"/>
                    </a:lnTo>
                    <a:lnTo>
                      <a:pt x="363" y="165"/>
                    </a:lnTo>
                    <a:lnTo>
                      <a:pt x="301" y="76"/>
                    </a:lnTo>
                    <a:lnTo>
                      <a:pt x="349" y="190"/>
                    </a:lnTo>
                    <a:lnTo>
                      <a:pt x="245" y="27"/>
                    </a:lnTo>
                    <a:lnTo>
                      <a:pt x="312" y="188"/>
                    </a:lnTo>
                    <a:lnTo>
                      <a:pt x="207" y="35"/>
                    </a:lnTo>
                    <a:lnTo>
                      <a:pt x="270" y="184"/>
                    </a:lnTo>
                    <a:lnTo>
                      <a:pt x="153" y="0"/>
                    </a:lnTo>
                    <a:lnTo>
                      <a:pt x="235" y="193"/>
                    </a:lnTo>
                    <a:lnTo>
                      <a:pt x="116" y="47"/>
                    </a:lnTo>
                    <a:lnTo>
                      <a:pt x="197" y="212"/>
                    </a:lnTo>
                    <a:lnTo>
                      <a:pt x="86" y="98"/>
                    </a:lnTo>
                    <a:lnTo>
                      <a:pt x="168" y="227"/>
                    </a:lnTo>
                    <a:lnTo>
                      <a:pt x="52" y="123"/>
                    </a:lnTo>
                    <a:lnTo>
                      <a:pt x="136" y="239"/>
                    </a:lnTo>
                    <a:lnTo>
                      <a:pt x="36" y="170"/>
                    </a:lnTo>
                    <a:lnTo>
                      <a:pt x="111" y="265"/>
                    </a:lnTo>
                    <a:lnTo>
                      <a:pt x="11" y="192"/>
                    </a:lnTo>
                    <a:lnTo>
                      <a:pt x="79" y="284"/>
                    </a:lnTo>
                    <a:lnTo>
                      <a:pt x="0" y="212"/>
                    </a:lnTo>
                    <a:lnTo>
                      <a:pt x="58" y="299"/>
                    </a:lnTo>
                    <a:lnTo>
                      <a:pt x="68" y="310"/>
                    </a:lnTo>
                    <a:lnTo>
                      <a:pt x="82" y="321"/>
                    </a:lnTo>
                    <a:lnTo>
                      <a:pt x="100" y="331"/>
                    </a:lnTo>
                    <a:lnTo>
                      <a:pt x="119" y="338"/>
                    </a:lnTo>
                    <a:lnTo>
                      <a:pt x="139" y="345"/>
                    </a:lnTo>
                    <a:lnTo>
                      <a:pt x="158" y="350"/>
                    </a:lnTo>
                    <a:lnTo>
                      <a:pt x="175" y="354"/>
                    </a:lnTo>
                    <a:lnTo>
                      <a:pt x="190" y="355"/>
                    </a:lnTo>
                    <a:lnTo>
                      <a:pt x="208" y="354"/>
                    </a:lnTo>
                    <a:lnTo>
                      <a:pt x="227" y="350"/>
                    </a:lnTo>
                    <a:lnTo>
                      <a:pt x="244" y="345"/>
                    </a:lnTo>
                    <a:lnTo>
                      <a:pt x="260" y="338"/>
                    </a:lnTo>
                    <a:lnTo>
                      <a:pt x="276" y="330"/>
                    </a:lnTo>
                    <a:lnTo>
                      <a:pt x="290" y="320"/>
                    </a:lnTo>
                    <a:lnTo>
                      <a:pt x="304" y="308"/>
                    </a:lnTo>
                    <a:lnTo>
                      <a:pt x="318" y="295"/>
                    </a:lnTo>
                    <a:lnTo>
                      <a:pt x="329" y="281"/>
                    </a:lnTo>
                    <a:lnTo>
                      <a:pt x="341" y="266"/>
                    </a:lnTo>
                    <a:lnTo>
                      <a:pt x="351" y="251"/>
                    </a:lnTo>
                    <a:lnTo>
                      <a:pt x="361" y="234"/>
                    </a:lnTo>
                    <a:lnTo>
                      <a:pt x="369" y="218"/>
                    </a:lnTo>
                    <a:lnTo>
                      <a:pt x="377" y="201"/>
                    </a:lnTo>
                    <a:lnTo>
                      <a:pt x="384" y="184"/>
                    </a:lnTo>
                    <a:lnTo>
                      <a:pt x="389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9705" name="Group 540"/>
            <p:cNvGrpSpPr>
              <a:grpSpLocks/>
            </p:cNvGrpSpPr>
            <p:nvPr/>
          </p:nvGrpSpPr>
          <p:grpSpPr bwMode="auto">
            <a:xfrm>
              <a:off x="4558" y="701"/>
              <a:ext cx="973" cy="1120"/>
              <a:chOff x="4558" y="701"/>
              <a:chExt cx="973" cy="1120"/>
            </a:xfrm>
          </p:grpSpPr>
          <p:sp>
            <p:nvSpPr>
              <p:cNvPr id="29706" name="Freeform 447"/>
              <p:cNvSpPr>
                <a:spLocks/>
              </p:cNvSpPr>
              <p:nvPr/>
            </p:nvSpPr>
            <p:spPr bwMode="auto">
              <a:xfrm>
                <a:off x="5058" y="742"/>
                <a:ext cx="473" cy="795"/>
              </a:xfrm>
              <a:custGeom>
                <a:avLst/>
                <a:gdLst>
                  <a:gd name="T0" fmla="*/ 448 w 473"/>
                  <a:gd name="T1" fmla="*/ 62 h 795"/>
                  <a:gd name="T2" fmla="*/ 462 w 473"/>
                  <a:gd name="T3" fmla="*/ 94 h 795"/>
                  <a:gd name="T4" fmla="*/ 470 w 473"/>
                  <a:gd name="T5" fmla="*/ 125 h 795"/>
                  <a:gd name="T6" fmla="*/ 473 w 473"/>
                  <a:gd name="T7" fmla="*/ 161 h 795"/>
                  <a:gd name="T8" fmla="*/ 470 w 473"/>
                  <a:gd name="T9" fmla="*/ 222 h 795"/>
                  <a:gd name="T10" fmla="*/ 449 w 473"/>
                  <a:gd name="T11" fmla="*/ 309 h 795"/>
                  <a:gd name="T12" fmla="*/ 412 w 473"/>
                  <a:gd name="T13" fmla="*/ 397 h 795"/>
                  <a:gd name="T14" fmla="*/ 367 w 473"/>
                  <a:gd name="T15" fmla="*/ 474 h 795"/>
                  <a:gd name="T16" fmla="*/ 326 w 473"/>
                  <a:gd name="T17" fmla="*/ 525 h 795"/>
                  <a:gd name="T18" fmla="*/ 287 w 473"/>
                  <a:gd name="T19" fmla="*/ 565 h 795"/>
                  <a:gd name="T20" fmla="*/ 245 w 473"/>
                  <a:gd name="T21" fmla="*/ 603 h 795"/>
                  <a:gd name="T22" fmla="*/ 201 w 473"/>
                  <a:gd name="T23" fmla="*/ 641 h 795"/>
                  <a:gd name="T24" fmla="*/ 156 w 473"/>
                  <a:gd name="T25" fmla="*/ 676 h 795"/>
                  <a:gd name="T26" fmla="*/ 112 w 473"/>
                  <a:gd name="T27" fmla="*/ 710 h 795"/>
                  <a:gd name="T28" fmla="*/ 67 w 473"/>
                  <a:gd name="T29" fmla="*/ 745 h 795"/>
                  <a:gd name="T30" fmla="*/ 22 w 473"/>
                  <a:gd name="T31" fmla="*/ 778 h 795"/>
                  <a:gd name="T32" fmla="*/ 8 w 473"/>
                  <a:gd name="T33" fmla="*/ 787 h 795"/>
                  <a:gd name="T34" fmla="*/ 22 w 473"/>
                  <a:gd name="T35" fmla="*/ 770 h 795"/>
                  <a:gd name="T36" fmla="*/ 35 w 473"/>
                  <a:gd name="T37" fmla="*/ 753 h 795"/>
                  <a:gd name="T38" fmla="*/ 48 w 473"/>
                  <a:gd name="T39" fmla="*/ 735 h 795"/>
                  <a:gd name="T40" fmla="*/ 79 w 473"/>
                  <a:gd name="T41" fmla="*/ 695 h 795"/>
                  <a:gd name="T42" fmla="*/ 124 w 473"/>
                  <a:gd name="T43" fmla="*/ 631 h 795"/>
                  <a:gd name="T44" fmla="*/ 160 w 473"/>
                  <a:gd name="T45" fmla="*/ 565 h 795"/>
                  <a:gd name="T46" fmla="*/ 179 w 473"/>
                  <a:gd name="T47" fmla="*/ 489 h 795"/>
                  <a:gd name="T48" fmla="*/ 194 w 473"/>
                  <a:gd name="T49" fmla="*/ 502 h 795"/>
                  <a:gd name="T50" fmla="*/ 222 w 473"/>
                  <a:gd name="T51" fmla="*/ 478 h 795"/>
                  <a:gd name="T52" fmla="*/ 250 w 473"/>
                  <a:gd name="T53" fmla="*/ 449 h 795"/>
                  <a:gd name="T54" fmla="*/ 275 w 473"/>
                  <a:gd name="T55" fmla="*/ 417 h 795"/>
                  <a:gd name="T56" fmla="*/ 305 w 473"/>
                  <a:gd name="T57" fmla="*/ 373 h 795"/>
                  <a:gd name="T58" fmla="*/ 334 w 473"/>
                  <a:gd name="T59" fmla="*/ 310 h 795"/>
                  <a:gd name="T60" fmla="*/ 360 w 473"/>
                  <a:gd name="T61" fmla="*/ 257 h 795"/>
                  <a:gd name="T62" fmla="*/ 385 w 473"/>
                  <a:gd name="T63" fmla="*/ 217 h 795"/>
                  <a:gd name="T64" fmla="*/ 419 w 473"/>
                  <a:gd name="T65" fmla="*/ 174 h 795"/>
                  <a:gd name="T66" fmla="*/ 440 w 473"/>
                  <a:gd name="T67" fmla="*/ 132 h 7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473"/>
                  <a:gd name="T103" fmla="*/ 0 h 795"/>
                  <a:gd name="T104" fmla="*/ 473 w 473"/>
                  <a:gd name="T105" fmla="*/ 795 h 7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473" h="795">
                    <a:moveTo>
                      <a:pt x="439" y="42"/>
                    </a:moveTo>
                    <a:lnTo>
                      <a:pt x="448" y="62"/>
                    </a:lnTo>
                    <a:lnTo>
                      <a:pt x="455" y="79"/>
                    </a:lnTo>
                    <a:lnTo>
                      <a:pt x="462" y="94"/>
                    </a:lnTo>
                    <a:lnTo>
                      <a:pt x="466" y="110"/>
                    </a:lnTo>
                    <a:lnTo>
                      <a:pt x="470" y="125"/>
                    </a:lnTo>
                    <a:lnTo>
                      <a:pt x="472" y="141"/>
                    </a:lnTo>
                    <a:lnTo>
                      <a:pt x="473" y="161"/>
                    </a:lnTo>
                    <a:lnTo>
                      <a:pt x="473" y="183"/>
                    </a:lnTo>
                    <a:lnTo>
                      <a:pt x="470" y="222"/>
                    </a:lnTo>
                    <a:lnTo>
                      <a:pt x="462" y="265"/>
                    </a:lnTo>
                    <a:lnTo>
                      <a:pt x="449" y="309"/>
                    </a:lnTo>
                    <a:lnTo>
                      <a:pt x="432" y="353"/>
                    </a:lnTo>
                    <a:lnTo>
                      <a:pt x="412" y="397"/>
                    </a:lnTo>
                    <a:lnTo>
                      <a:pt x="390" y="437"/>
                    </a:lnTo>
                    <a:lnTo>
                      <a:pt x="367" y="474"/>
                    </a:lnTo>
                    <a:lnTo>
                      <a:pt x="344" y="504"/>
                    </a:lnTo>
                    <a:lnTo>
                      <a:pt x="326" y="525"/>
                    </a:lnTo>
                    <a:lnTo>
                      <a:pt x="306" y="546"/>
                    </a:lnTo>
                    <a:lnTo>
                      <a:pt x="287" y="565"/>
                    </a:lnTo>
                    <a:lnTo>
                      <a:pt x="266" y="585"/>
                    </a:lnTo>
                    <a:lnTo>
                      <a:pt x="245" y="603"/>
                    </a:lnTo>
                    <a:lnTo>
                      <a:pt x="223" y="622"/>
                    </a:lnTo>
                    <a:lnTo>
                      <a:pt x="201" y="641"/>
                    </a:lnTo>
                    <a:lnTo>
                      <a:pt x="179" y="658"/>
                    </a:lnTo>
                    <a:lnTo>
                      <a:pt x="156" y="676"/>
                    </a:lnTo>
                    <a:lnTo>
                      <a:pt x="133" y="693"/>
                    </a:lnTo>
                    <a:lnTo>
                      <a:pt x="112" y="710"/>
                    </a:lnTo>
                    <a:lnTo>
                      <a:pt x="88" y="728"/>
                    </a:lnTo>
                    <a:lnTo>
                      <a:pt x="67" y="745"/>
                    </a:lnTo>
                    <a:lnTo>
                      <a:pt x="44" y="762"/>
                    </a:lnTo>
                    <a:lnTo>
                      <a:pt x="22" y="778"/>
                    </a:lnTo>
                    <a:lnTo>
                      <a:pt x="0" y="795"/>
                    </a:lnTo>
                    <a:lnTo>
                      <a:pt x="8" y="787"/>
                    </a:lnTo>
                    <a:lnTo>
                      <a:pt x="15" y="779"/>
                    </a:lnTo>
                    <a:lnTo>
                      <a:pt x="22" y="770"/>
                    </a:lnTo>
                    <a:lnTo>
                      <a:pt x="29" y="762"/>
                    </a:lnTo>
                    <a:lnTo>
                      <a:pt x="35" y="753"/>
                    </a:lnTo>
                    <a:lnTo>
                      <a:pt x="41" y="745"/>
                    </a:lnTo>
                    <a:lnTo>
                      <a:pt x="48" y="735"/>
                    </a:lnTo>
                    <a:lnTo>
                      <a:pt x="55" y="726"/>
                    </a:lnTo>
                    <a:lnTo>
                      <a:pt x="79" y="695"/>
                    </a:lnTo>
                    <a:lnTo>
                      <a:pt x="103" y="663"/>
                    </a:lnTo>
                    <a:lnTo>
                      <a:pt x="124" y="631"/>
                    </a:lnTo>
                    <a:lnTo>
                      <a:pt x="144" y="599"/>
                    </a:lnTo>
                    <a:lnTo>
                      <a:pt x="160" y="565"/>
                    </a:lnTo>
                    <a:lnTo>
                      <a:pt x="173" y="528"/>
                    </a:lnTo>
                    <a:lnTo>
                      <a:pt x="179" y="489"/>
                    </a:lnTo>
                    <a:lnTo>
                      <a:pt x="182" y="447"/>
                    </a:lnTo>
                    <a:lnTo>
                      <a:pt x="194" y="502"/>
                    </a:lnTo>
                    <a:lnTo>
                      <a:pt x="184" y="356"/>
                    </a:lnTo>
                    <a:lnTo>
                      <a:pt x="222" y="478"/>
                    </a:lnTo>
                    <a:lnTo>
                      <a:pt x="191" y="245"/>
                    </a:lnTo>
                    <a:lnTo>
                      <a:pt x="250" y="449"/>
                    </a:lnTo>
                    <a:lnTo>
                      <a:pt x="220" y="165"/>
                    </a:lnTo>
                    <a:lnTo>
                      <a:pt x="275" y="417"/>
                    </a:lnTo>
                    <a:lnTo>
                      <a:pt x="253" y="104"/>
                    </a:lnTo>
                    <a:lnTo>
                      <a:pt x="305" y="373"/>
                    </a:lnTo>
                    <a:lnTo>
                      <a:pt x="285" y="44"/>
                    </a:lnTo>
                    <a:lnTo>
                      <a:pt x="334" y="310"/>
                    </a:lnTo>
                    <a:lnTo>
                      <a:pt x="319" y="0"/>
                    </a:lnTo>
                    <a:lnTo>
                      <a:pt x="360" y="257"/>
                    </a:lnTo>
                    <a:lnTo>
                      <a:pt x="355" y="5"/>
                    </a:lnTo>
                    <a:lnTo>
                      <a:pt x="385" y="217"/>
                    </a:lnTo>
                    <a:lnTo>
                      <a:pt x="392" y="11"/>
                    </a:lnTo>
                    <a:lnTo>
                      <a:pt x="419" y="174"/>
                    </a:lnTo>
                    <a:lnTo>
                      <a:pt x="418" y="29"/>
                    </a:lnTo>
                    <a:lnTo>
                      <a:pt x="440" y="132"/>
                    </a:lnTo>
                    <a:lnTo>
                      <a:pt x="439" y="4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7" name="Freeform 406"/>
              <p:cNvSpPr>
                <a:spLocks/>
              </p:cNvSpPr>
              <p:nvPr/>
            </p:nvSpPr>
            <p:spPr bwMode="auto">
              <a:xfrm>
                <a:off x="4620" y="1576"/>
                <a:ext cx="405" cy="245"/>
              </a:xfrm>
              <a:custGeom>
                <a:avLst/>
                <a:gdLst>
                  <a:gd name="T0" fmla="*/ 405 w 405"/>
                  <a:gd name="T1" fmla="*/ 14 h 245"/>
                  <a:gd name="T2" fmla="*/ 400 w 405"/>
                  <a:gd name="T3" fmla="*/ 35 h 245"/>
                  <a:gd name="T4" fmla="*/ 393 w 405"/>
                  <a:gd name="T5" fmla="*/ 57 h 245"/>
                  <a:gd name="T6" fmla="*/ 382 w 405"/>
                  <a:gd name="T7" fmla="*/ 78 h 245"/>
                  <a:gd name="T8" fmla="*/ 371 w 405"/>
                  <a:gd name="T9" fmla="*/ 99 h 245"/>
                  <a:gd name="T10" fmla="*/ 356 w 405"/>
                  <a:gd name="T11" fmla="*/ 118 h 245"/>
                  <a:gd name="T12" fmla="*/ 341 w 405"/>
                  <a:gd name="T13" fmla="*/ 138 h 245"/>
                  <a:gd name="T14" fmla="*/ 324 w 405"/>
                  <a:gd name="T15" fmla="*/ 155 h 245"/>
                  <a:gd name="T16" fmla="*/ 305 w 405"/>
                  <a:gd name="T17" fmla="*/ 172 h 245"/>
                  <a:gd name="T18" fmla="*/ 286 w 405"/>
                  <a:gd name="T19" fmla="*/ 188 h 245"/>
                  <a:gd name="T20" fmla="*/ 265 w 405"/>
                  <a:gd name="T21" fmla="*/ 202 h 245"/>
                  <a:gd name="T22" fmla="*/ 244 w 405"/>
                  <a:gd name="T23" fmla="*/ 215 h 245"/>
                  <a:gd name="T24" fmla="*/ 222 w 405"/>
                  <a:gd name="T25" fmla="*/ 226 h 245"/>
                  <a:gd name="T26" fmla="*/ 200 w 405"/>
                  <a:gd name="T27" fmla="*/ 234 h 245"/>
                  <a:gd name="T28" fmla="*/ 178 w 405"/>
                  <a:gd name="T29" fmla="*/ 240 h 245"/>
                  <a:gd name="T30" fmla="*/ 158 w 405"/>
                  <a:gd name="T31" fmla="*/ 244 h 245"/>
                  <a:gd name="T32" fmla="*/ 136 w 405"/>
                  <a:gd name="T33" fmla="*/ 245 h 245"/>
                  <a:gd name="T34" fmla="*/ 123 w 405"/>
                  <a:gd name="T35" fmla="*/ 244 h 245"/>
                  <a:gd name="T36" fmla="*/ 110 w 405"/>
                  <a:gd name="T37" fmla="*/ 243 h 245"/>
                  <a:gd name="T38" fmla="*/ 98 w 405"/>
                  <a:gd name="T39" fmla="*/ 239 h 245"/>
                  <a:gd name="T40" fmla="*/ 85 w 405"/>
                  <a:gd name="T41" fmla="*/ 234 h 245"/>
                  <a:gd name="T42" fmla="*/ 74 w 405"/>
                  <a:gd name="T43" fmla="*/ 229 h 245"/>
                  <a:gd name="T44" fmla="*/ 62 w 405"/>
                  <a:gd name="T45" fmla="*/ 222 h 245"/>
                  <a:gd name="T46" fmla="*/ 51 w 405"/>
                  <a:gd name="T47" fmla="*/ 216 h 245"/>
                  <a:gd name="T48" fmla="*/ 40 w 405"/>
                  <a:gd name="T49" fmla="*/ 209 h 245"/>
                  <a:gd name="T50" fmla="*/ 33 w 405"/>
                  <a:gd name="T51" fmla="*/ 204 h 245"/>
                  <a:gd name="T52" fmla="*/ 26 w 405"/>
                  <a:gd name="T53" fmla="*/ 199 h 245"/>
                  <a:gd name="T54" fmla="*/ 19 w 405"/>
                  <a:gd name="T55" fmla="*/ 193 h 245"/>
                  <a:gd name="T56" fmla="*/ 13 w 405"/>
                  <a:gd name="T57" fmla="*/ 188 h 245"/>
                  <a:gd name="T58" fmla="*/ 3 w 405"/>
                  <a:gd name="T59" fmla="*/ 179 h 245"/>
                  <a:gd name="T60" fmla="*/ 1 w 405"/>
                  <a:gd name="T61" fmla="*/ 177 h 245"/>
                  <a:gd name="T62" fmla="*/ 1 w 405"/>
                  <a:gd name="T63" fmla="*/ 177 h 245"/>
                  <a:gd name="T64" fmla="*/ 0 w 405"/>
                  <a:gd name="T65" fmla="*/ 176 h 245"/>
                  <a:gd name="T66" fmla="*/ 31 w 405"/>
                  <a:gd name="T67" fmla="*/ 200 h 245"/>
                  <a:gd name="T68" fmla="*/ 62 w 405"/>
                  <a:gd name="T69" fmla="*/ 217 h 245"/>
                  <a:gd name="T70" fmla="*/ 93 w 405"/>
                  <a:gd name="T71" fmla="*/ 229 h 245"/>
                  <a:gd name="T72" fmla="*/ 123 w 405"/>
                  <a:gd name="T73" fmla="*/ 237 h 245"/>
                  <a:gd name="T74" fmla="*/ 153 w 405"/>
                  <a:gd name="T75" fmla="*/ 238 h 245"/>
                  <a:gd name="T76" fmla="*/ 182 w 405"/>
                  <a:gd name="T77" fmla="*/ 234 h 245"/>
                  <a:gd name="T78" fmla="*/ 210 w 405"/>
                  <a:gd name="T79" fmla="*/ 227 h 245"/>
                  <a:gd name="T80" fmla="*/ 237 w 405"/>
                  <a:gd name="T81" fmla="*/ 215 h 245"/>
                  <a:gd name="T82" fmla="*/ 263 w 405"/>
                  <a:gd name="T83" fmla="*/ 199 h 245"/>
                  <a:gd name="T84" fmla="*/ 287 w 405"/>
                  <a:gd name="T85" fmla="*/ 178 h 245"/>
                  <a:gd name="T86" fmla="*/ 309 w 405"/>
                  <a:gd name="T87" fmla="*/ 155 h 245"/>
                  <a:gd name="T88" fmla="*/ 329 w 405"/>
                  <a:gd name="T89" fmla="*/ 129 h 245"/>
                  <a:gd name="T90" fmla="*/ 349 w 405"/>
                  <a:gd name="T91" fmla="*/ 100 h 245"/>
                  <a:gd name="T92" fmla="*/ 365 w 405"/>
                  <a:gd name="T93" fmla="*/ 68 h 245"/>
                  <a:gd name="T94" fmla="*/ 380 w 405"/>
                  <a:gd name="T95" fmla="*/ 35 h 245"/>
                  <a:gd name="T96" fmla="*/ 392 w 405"/>
                  <a:gd name="T97" fmla="*/ 0 h 245"/>
                  <a:gd name="T98" fmla="*/ 405 w 405"/>
                  <a:gd name="T99" fmla="*/ 14 h 24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405"/>
                  <a:gd name="T151" fmla="*/ 0 h 245"/>
                  <a:gd name="T152" fmla="*/ 405 w 405"/>
                  <a:gd name="T153" fmla="*/ 245 h 245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405" h="245">
                    <a:moveTo>
                      <a:pt x="405" y="14"/>
                    </a:moveTo>
                    <a:lnTo>
                      <a:pt x="400" y="35"/>
                    </a:lnTo>
                    <a:lnTo>
                      <a:pt x="393" y="57"/>
                    </a:lnTo>
                    <a:lnTo>
                      <a:pt x="382" y="78"/>
                    </a:lnTo>
                    <a:lnTo>
                      <a:pt x="371" y="99"/>
                    </a:lnTo>
                    <a:lnTo>
                      <a:pt x="356" y="118"/>
                    </a:lnTo>
                    <a:lnTo>
                      <a:pt x="341" y="138"/>
                    </a:lnTo>
                    <a:lnTo>
                      <a:pt x="324" y="155"/>
                    </a:lnTo>
                    <a:lnTo>
                      <a:pt x="305" y="172"/>
                    </a:lnTo>
                    <a:lnTo>
                      <a:pt x="286" y="188"/>
                    </a:lnTo>
                    <a:lnTo>
                      <a:pt x="265" y="202"/>
                    </a:lnTo>
                    <a:lnTo>
                      <a:pt x="244" y="215"/>
                    </a:lnTo>
                    <a:lnTo>
                      <a:pt x="222" y="226"/>
                    </a:lnTo>
                    <a:lnTo>
                      <a:pt x="200" y="234"/>
                    </a:lnTo>
                    <a:lnTo>
                      <a:pt x="178" y="240"/>
                    </a:lnTo>
                    <a:lnTo>
                      <a:pt x="158" y="244"/>
                    </a:lnTo>
                    <a:lnTo>
                      <a:pt x="136" y="245"/>
                    </a:lnTo>
                    <a:lnTo>
                      <a:pt x="123" y="244"/>
                    </a:lnTo>
                    <a:lnTo>
                      <a:pt x="110" y="243"/>
                    </a:lnTo>
                    <a:lnTo>
                      <a:pt x="98" y="239"/>
                    </a:lnTo>
                    <a:lnTo>
                      <a:pt x="85" y="234"/>
                    </a:lnTo>
                    <a:lnTo>
                      <a:pt x="74" y="229"/>
                    </a:lnTo>
                    <a:lnTo>
                      <a:pt x="62" y="222"/>
                    </a:lnTo>
                    <a:lnTo>
                      <a:pt x="51" y="216"/>
                    </a:lnTo>
                    <a:lnTo>
                      <a:pt x="40" y="209"/>
                    </a:lnTo>
                    <a:lnTo>
                      <a:pt x="33" y="204"/>
                    </a:lnTo>
                    <a:lnTo>
                      <a:pt x="26" y="199"/>
                    </a:lnTo>
                    <a:lnTo>
                      <a:pt x="19" y="193"/>
                    </a:lnTo>
                    <a:lnTo>
                      <a:pt x="13" y="188"/>
                    </a:lnTo>
                    <a:lnTo>
                      <a:pt x="3" y="179"/>
                    </a:lnTo>
                    <a:lnTo>
                      <a:pt x="1" y="177"/>
                    </a:lnTo>
                    <a:lnTo>
                      <a:pt x="0" y="176"/>
                    </a:lnTo>
                    <a:lnTo>
                      <a:pt x="31" y="200"/>
                    </a:lnTo>
                    <a:lnTo>
                      <a:pt x="62" y="217"/>
                    </a:lnTo>
                    <a:lnTo>
                      <a:pt x="93" y="229"/>
                    </a:lnTo>
                    <a:lnTo>
                      <a:pt x="123" y="237"/>
                    </a:lnTo>
                    <a:lnTo>
                      <a:pt x="153" y="238"/>
                    </a:lnTo>
                    <a:lnTo>
                      <a:pt x="182" y="234"/>
                    </a:lnTo>
                    <a:lnTo>
                      <a:pt x="210" y="227"/>
                    </a:lnTo>
                    <a:lnTo>
                      <a:pt x="237" y="215"/>
                    </a:lnTo>
                    <a:lnTo>
                      <a:pt x="263" y="199"/>
                    </a:lnTo>
                    <a:lnTo>
                      <a:pt x="287" y="178"/>
                    </a:lnTo>
                    <a:lnTo>
                      <a:pt x="309" y="155"/>
                    </a:lnTo>
                    <a:lnTo>
                      <a:pt x="329" y="129"/>
                    </a:lnTo>
                    <a:lnTo>
                      <a:pt x="349" y="100"/>
                    </a:lnTo>
                    <a:lnTo>
                      <a:pt x="365" y="68"/>
                    </a:lnTo>
                    <a:lnTo>
                      <a:pt x="380" y="35"/>
                    </a:lnTo>
                    <a:lnTo>
                      <a:pt x="392" y="0"/>
                    </a:lnTo>
                    <a:lnTo>
                      <a:pt x="405" y="1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8" name="Freeform 415"/>
              <p:cNvSpPr>
                <a:spLocks/>
              </p:cNvSpPr>
              <p:nvPr/>
            </p:nvSpPr>
            <p:spPr bwMode="auto">
              <a:xfrm>
                <a:off x="4558" y="1329"/>
                <a:ext cx="238" cy="425"/>
              </a:xfrm>
              <a:custGeom>
                <a:avLst/>
                <a:gdLst>
                  <a:gd name="T0" fmla="*/ 225 w 238"/>
                  <a:gd name="T1" fmla="*/ 0 h 425"/>
                  <a:gd name="T2" fmla="*/ 214 w 238"/>
                  <a:gd name="T3" fmla="*/ 6 h 425"/>
                  <a:gd name="T4" fmla="*/ 204 w 238"/>
                  <a:gd name="T5" fmla="*/ 12 h 425"/>
                  <a:gd name="T6" fmla="*/ 192 w 238"/>
                  <a:gd name="T7" fmla="*/ 17 h 425"/>
                  <a:gd name="T8" fmla="*/ 181 w 238"/>
                  <a:gd name="T9" fmla="*/ 22 h 425"/>
                  <a:gd name="T10" fmla="*/ 168 w 238"/>
                  <a:gd name="T11" fmla="*/ 27 h 425"/>
                  <a:gd name="T12" fmla="*/ 156 w 238"/>
                  <a:gd name="T13" fmla="*/ 32 h 425"/>
                  <a:gd name="T14" fmla="*/ 146 w 238"/>
                  <a:gd name="T15" fmla="*/ 38 h 425"/>
                  <a:gd name="T16" fmla="*/ 134 w 238"/>
                  <a:gd name="T17" fmla="*/ 44 h 425"/>
                  <a:gd name="T18" fmla="*/ 108 w 238"/>
                  <a:gd name="T19" fmla="*/ 65 h 425"/>
                  <a:gd name="T20" fmla="*/ 83 w 238"/>
                  <a:gd name="T21" fmla="*/ 89 h 425"/>
                  <a:gd name="T22" fmla="*/ 60 w 238"/>
                  <a:gd name="T23" fmla="*/ 119 h 425"/>
                  <a:gd name="T24" fmla="*/ 40 w 238"/>
                  <a:gd name="T25" fmla="*/ 150 h 425"/>
                  <a:gd name="T26" fmla="*/ 23 w 238"/>
                  <a:gd name="T27" fmla="*/ 184 h 425"/>
                  <a:gd name="T28" fmla="*/ 10 w 238"/>
                  <a:gd name="T29" fmla="*/ 220 h 425"/>
                  <a:gd name="T30" fmla="*/ 2 w 238"/>
                  <a:gd name="T31" fmla="*/ 255 h 425"/>
                  <a:gd name="T32" fmla="*/ 0 w 238"/>
                  <a:gd name="T33" fmla="*/ 291 h 425"/>
                  <a:gd name="T34" fmla="*/ 1 w 238"/>
                  <a:gd name="T35" fmla="*/ 307 h 425"/>
                  <a:gd name="T36" fmla="*/ 5 w 238"/>
                  <a:gd name="T37" fmla="*/ 325 h 425"/>
                  <a:gd name="T38" fmla="*/ 12 w 238"/>
                  <a:gd name="T39" fmla="*/ 343 h 425"/>
                  <a:gd name="T40" fmla="*/ 22 w 238"/>
                  <a:gd name="T41" fmla="*/ 362 h 425"/>
                  <a:gd name="T42" fmla="*/ 31 w 238"/>
                  <a:gd name="T43" fmla="*/ 380 h 425"/>
                  <a:gd name="T44" fmla="*/ 41 w 238"/>
                  <a:gd name="T45" fmla="*/ 397 h 425"/>
                  <a:gd name="T46" fmla="*/ 52 w 238"/>
                  <a:gd name="T47" fmla="*/ 412 h 425"/>
                  <a:gd name="T48" fmla="*/ 61 w 238"/>
                  <a:gd name="T49" fmla="*/ 425 h 425"/>
                  <a:gd name="T50" fmla="*/ 40 w 238"/>
                  <a:gd name="T51" fmla="*/ 390 h 425"/>
                  <a:gd name="T52" fmla="*/ 24 w 238"/>
                  <a:gd name="T53" fmla="*/ 355 h 425"/>
                  <a:gd name="T54" fmla="*/ 13 w 238"/>
                  <a:gd name="T55" fmla="*/ 321 h 425"/>
                  <a:gd name="T56" fmla="*/ 9 w 238"/>
                  <a:gd name="T57" fmla="*/ 288 h 425"/>
                  <a:gd name="T58" fmla="*/ 8 w 238"/>
                  <a:gd name="T59" fmla="*/ 258 h 425"/>
                  <a:gd name="T60" fmla="*/ 12 w 238"/>
                  <a:gd name="T61" fmla="*/ 227 h 425"/>
                  <a:gd name="T62" fmla="*/ 20 w 238"/>
                  <a:gd name="T63" fmla="*/ 198 h 425"/>
                  <a:gd name="T64" fmla="*/ 33 w 238"/>
                  <a:gd name="T65" fmla="*/ 171 h 425"/>
                  <a:gd name="T66" fmla="*/ 49 w 238"/>
                  <a:gd name="T67" fmla="*/ 144 h 425"/>
                  <a:gd name="T68" fmla="*/ 69 w 238"/>
                  <a:gd name="T69" fmla="*/ 121 h 425"/>
                  <a:gd name="T70" fmla="*/ 91 w 238"/>
                  <a:gd name="T71" fmla="*/ 98 h 425"/>
                  <a:gd name="T72" fmla="*/ 116 w 238"/>
                  <a:gd name="T73" fmla="*/ 77 h 425"/>
                  <a:gd name="T74" fmla="*/ 144 w 238"/>
                  <a:gd name="T75" fmla="*/ 59 h 425"/>
                  <a:gd name="T76" fmla="*/ 174 w 238"/>
                  <a:gd name="T77" fmla="*/ 42 h 425"/>
                  <a:gd name="T78" fmla="*/ 205 w 238"/>
                  <a:gd name="T79" fmla="*/ 28 h 425"/>
                  <a:gd name="T80" fmla="*/ 238 w 238"/>
                  <a:gd name="T81" fmla="*/ 16 h 425"/>
                  <a:gd name="T82" fmla="*/ 225 w 238"/>
                  <a:gd name="T83" fmla="*/ 0 h 4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38"/>
                  <a:gd name="T127" fmla="*/ 0 h 425"/>
                  <a:gd name="T128" fmla="*/ 238 w 238"/>
                  <a:gd name="T129" fmla="*/ 425 h 4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38" h="425">
                    <a:moveTo>
                      <a:pt x="225" y="0"/>
                    </a:moveTo>
                    <a:lnTo>
                      <a:pt x="214" y="6"/>
                    </a:lnTo>
                    <a:lnTo>
                      <a:pt x="204" y="12"/>
                    </a:lnTo>
                    <a:lnTo>
                      <a:pt x="192" y="17"/>
                    </a:lnTo>
                    <a:lnTo>
                      <a:pt x="181" y="22"/>
                    </a:lnTo>
                    <a:lnTo>
                      <a:pt x="168" y="27"/>
                    </a:lnTo>
                    <a:lnTo>
                      <a:pt x="156" y="32"/>
                    </a:lnTo>
                    <a:lnTo>
                      <a:pt x="146" y="38"/>
                    </a:lnTo>
                    <a:lnTo>
                      <a:pt x="134" y="44"/>
                    </a:lnTo>
                    <a:lnTo>
                      <a:pt x="108" y="65"/>
                    </a:lnTo>
                    <a:lnTo>
                      <a:pt x="83" y="89"/>
                    </a:lnTo>
                    <a:lnTo>
                      <a:pt x="60" y="119"/>
                    </a:lnTo>
                    <a:lnTo>
                      <a:pt x="40" y="150"/>
                    </a:lnTo>
                    <a:lnTo>
                      <a:pt x="23" y="184"/>
                    </a:lnTo>
                    <a:lnTo>
                      <a:pt x="10" y="220"/>
                    </a:lnTo>
                    <a:lnTo>
                      <a:pt x="2" y="255"/>
                    </a:lnTo>
                    <a:lnTo>
                      <a:pt x="0" y="291"/>
                    </a:lnTo>
                    <a:lnTo>
                      <a:pt x="1" y="307"/>
                    </a:lnTo>
                    <a:lnTo>
                      <a:pt x="5" y="325"/>
                    </a:lnTo>
                    <a:lnTo>
                      <a:pt x="12" y="343"/>
                    </a:lnTo>
                    <a:lnTo>
                      <a:pt x="22" y="362"/>
                    </a:lnTo>
                    <a:lnTo>
                      <a:pt x="31" y="380"/>
                    </a:lnTo>
                    <a:lnTo>
                      <a:pt x="41" y="397"/>
                    </a:lnTo>
                    <a:lnTo>
                      <a:pt x="52" y="412"/>
                    </a:lnTo>
                    <a:lnTo>
                      <a:pt x="61" y="425"/>
                    </a:lnTo>
                    <a:lnTo>
                      <a:pt x="40" y="390"/>
                    </a:lnTo>
                    <a:lnTo>
                      <a:pt x="24" y="355"/>
                    </a:lnTo>
                    <a:lnTo>
                      <a:pt x="13" y="321"/>
                    </a:lnTo>
                    <a:lnTo>
                      <a:pt x="9" y="288"/>
                    </a:lnTo>
                    <a:lnTo>
                      <a:pt x="8" y="258"/>
                    </a:lnTo>
                    <a:lnTo>
                      <a:pt x="12" y="227"/>
                    </a:lnTo>
                    <a:lnTo>
                      <a:pt x="20" y="198"/>
                    </a:lnTo>
                    <a:lnTo>
                      <a:pt x="33" y="171"/>
                    </a:lnTo>
                    <a:lnTo>
                      <a:pt x="49" y="144"/>
                    </a:lnTo>
                    <a:lnTo>
                      <a:pt x="69" y="121"/>
                    </a:lnTo>
                    <a:lnTo>
                      <a:pt x="91" y="98"/>
                    </a:lnTo>
                    <a:lnTo>
                      <a:pt x="116" y="77"/>
                    </a:lnTo>
                    <a:lnTo>
                      <a:pt x="144" y="59"/>
                    </a:lnTo>
                    <a:lnTo>
                      <a:pt x="174" y="42"/>
                    </a:lnTo>
                    <a:lnTo>
                      <a:pt x="205" y="28"/>
                    </a:lnTo>
                    <a:lnTo>
                      <a:pt x="238" y="16"/>
                    </a:lnTo>
                    <a:lnTo>
                      <a:pt x="22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9" name="Freeform 423"/>
              <p:cNvSpPr>
                <a:spLocks/>
              </p:cNvSpPr>
              <p:nvPr/>
            </p:nvSpPr>
            <p:spPr bwMode="auto">
              <a:xfrm>
                <a:off x="4780" y="1324"/>
                <a:ext cx="270" cy="277"/>
              </a:xfrm>
              <a:custGeom>
                <a:avLst/>
                <a:gdLst>
                  <a:gd name="T0" fmla="*/ 239 w 270"/>
                  <a:gd name="T1" fmla="*/ 277 h 277"/>
                  <a:gd name="T2" fmla="*/ 0 w 270"/>
                  <a:gd name="T3" fmla="*/ 0 h 277"/>
                  <a:gd name="T4" fmla="*/ 270 w 270"/>
                  <a:gd name="T5" fmla="*/ 248 h 277"/>
                  <a:gd name="T6" fmla="*/ 239 w 270"/>
                  <a:gd name="T7" fmla="*/ 277 h 2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0"/>
                  <a:gd name="T13" fmla="*/ 0 h 277"/>
                  <a:gd name="T14" fmla="*/ 270 w 270"/>
                  <a:gd name="T15" fmla="*/ 277 h 2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0" h="277">
                    <a:moveTo>
                      <a:pt x="239" y="277"/>
                    </a:moveTo>
                    <a:lnTo>
                      <a:pt x="0" y="0"/>
                    </a:lnTo>
                    <a:lnTo>
                      <a:pt x="270" y="248"/>
                    </a:lnTo>
                    <a:lnTo>
                      <a:pt x="239" y="27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0" name="Freeform 424"/>
              <p:cNvSpPr>
                <a:spLocks/>
              </p:cNvSpPr>
              <p:nvPr/>
            </p:nvSpPr>
            <p:spPr bwMode="auto">
              <a:xfrm>
                <a:off x="4779" y="1323"/>
                <a:ext cx="242" cy="280"/>
              </a:xfrm>
              <a:custGeom>
                <a:avLst/>
                <a:gdLst>
                  <a:gd name="T0" fmla="*/ 3 w 242"/>
                  <a:gd name="T1" fmla="*/ 0 h 280"/>
                  <a:gd name="T2" fmla="*/ 0 w 242"/>
                  <a:gd name="T3" fmla="*/ 4 h 280"/>
                  <a:gd name="T4" fmla="*/ 238 w 242"/>
                  <a:gd name="T5" fmla="*/ 280 h 280"/>
                  <a:gd name="T6" fmla="*/ 242 w 242"/>
                  <a:gd name="T7" fmla="*/ 276 h 280"/>
                  <a:gd name="T8" fmla="*/ 3 w 242"/>
                  <a:gd name="T9" fmla="*/ 0 h 280"/>
                  <a:gd name="T10" fmla="*/ 0 w 242"/>
                  <a:gd name="T11" fmla="*/ 4 h 280"/>
                  <a:gd name="T12" fmla="*/ 3 w 242"/>
                  <a:gd name="T13" fmla="*/ 0 h 28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2"/>
                  <a:gd name="T22" fmla="*/ 0 h 280"/>
                  <a:gd name="T23" fmla="*/ 242 w 242"/>
                  <a:gd name="T24" fmla="*/ 280 h 28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2" h="280">
                    <a:moveTo>
                      <a:pt x="3" y="0"/>
                    </a:moveTo>
                    <a:lnTo>
                      <a:pt x="0" y="4"/>
                    </a:lnTo>
                    <a:lnTo>
                      <a:pt x="238" y="280"/>
                    </a:lnTo>
                    <a:lnTo>
                      <a:pt x="242" y="276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1" name="Freeform 425"/>
              <p:cNvSpPr>
                <a:spLocks/>
              </p:cNvSpPr>
              <p:nvPr/>
            </p:nvSpPr>
            <p:spPr bwMode="auto">
              <a:xfrm>
                <a:off x="4779" y="1323"/>
                <a:ext cx="275" cy="250"/>
              </a:xfrm>
              <a:custGeom>
                <a:avLst/>
                <a:gdLst>
                  <a:gd name="T0" fmla="*/ 273 w 275"/>
                  <a:gd name="T1" fmla="*/ 250 h 250"/>
                  <a:gd name="T2" fmla="*/ 273 w 275"/>
                  <a:gd name="T3" fmla="*/ 247 h 250"/>
                  <a:gd name="T4" fmla="*/ 3 w 275"/>
                  <a:gd name="T5" fmla="*/ 0 h 250"/>
                  <a:gd name="T6" fmla="*/ 0 w 275"/>
                  <a:gd name="T7" fmla="*/ 4 h 250"/>
                  <a:gd name="T8" fmla="*/ 270 w 275"/>
                  <a:gd name="T9" fmla="*/ 250 h 250"/>
                  <a:gd name="T10" fmla="*/ 270 w 275"/>
                  <a:gd name="T11" fmla="*/ 247 h 250"/>
                  <a:gd name="T12" fmla="*/ 273 w 275"/>
                  <a:gd name="T13" fmla="*/ 250 h 250"/>
                  <a:gd name="T14" fmla="*/ 274 w 275"/>
                  <a:gd name="T15" fmla="*/ 250 h 250"/>
                  <a:gd name="T16" fmla="*/ 275 w 275"/>
                  <a:gd name="T17" fmla="*/ 249 h 250"/>
                  <a:gd name="T18" fmla="*/ 274 w 275"/>
                  <a:gd name="T19" fmla="*/ 248 h 250"/>
                  <a:gd name="T20" fmla="*/ 273 w 275"/>
                  <a:gd name="T21" fmla="*/ 247 h 250"/>
                  <a:gd name="T22" fmla="*/ 273 w 275"/>
                  <a:gd name="T23" fmla="*/ 250 h 2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75"/>
                  <a:gd name="T37" fmla="*/ 0 h 250"/>
                  <a:gd name="T38" fmla="*/ 275 w 275"/>
                  <a:gd name="T39" fmla="*/ 250 h 25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75" h="250">
                    <a:moveTo>
                      <a:pt x="273" y="250"/>
                    </a:moveTo>
                    <a:lnTo>
                      <a:pt x="273" y="247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270" y="250"/>
                    </a:lnTo>
                    <a:lnTo>
                      <a:pt x="270" y="247"/>
                    </a:lnTo>
                    <a:lnTo>
                      <a:pt x="273" y="250"/>
                    </a:lnTo>
                    <a:lnTo>
                      <a:pt x="274" y="250"/>
                    </a:lnTo>
                    <a:lnTo>
                      <a:pt x="275" y="249"/>
                    </a:lnTo>
                    <a:lnTo>
                      <a:pt x="274" y="248"/>
                    </a:lnTo>
                    <a:lnTo>
                      <a:pt x="273" y="247"/>
                    </a:lnTo>
                    <a:lnTo>
                      <a:pt x="273" y="2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2" name="Freeform 427"/>
              <p:cNvSpPr>
                <a:spLocks/>
              </p:cNvSpPr>
              <p:nvPr/>
            </p:nvSpPr>
            <p:spPr bwMode="auto">
              <a:xfrm>
                <a:off x="4787" y="701"/>
                <a:ext cx="744" cy="633"/>
              </a:xfrm>
              <a:custGeom>
                <a:avLst/>
                <a:gdLst>
                  <a:gd name="T0" fmla="*/ 13 w 744"/>
                  <a:gd name="T1" fmla="*/ 607 h 633"/>
                  <a:gd name="T2" fmla="*/ 36 w 744"/>
                  <a:gd name="T3" fmla="*/ 555 h 633"/>
                  <a:gd name="T4" fmla="*/ 59 w 744"/>
                  <a:gd name="T5" fmla="*/ 501 h 633"/>
                  <a:gd name="T6" fmla="*/ 82 w 744"/>
                  <a:gd name="T7" fmla="*/ 447 h 633"/>
                  <a:gd name="T8" fmla="*/ 106 w 744"/>
                  <a:gd name="T9" fmla="*/ 395 h 633"/>
                  <a:gd name="T10" fmla="*/ 131 w 744"/>
                  <a:gd name="T11" fmla="*/ 342 h 633"/>
                  <a:gd name="T12" fmla="*/ 160 w 744"/>
                  <a:gd name="T13" fmla="*/ 292 h 633"/>
                  <a:gd name="T14" fmla="*/ 191 w 744"/>
                  <a:gd name="T15" fmla="*/ 245 h 633"/>
                  <a:gd name="T16" fmla="*/ 226 w 744"/>
                  <a:gd name="T17" fmla="*/ 201 h 633"/>
                  <a:gd name="T18" fmla="*/ 265 w 744"/>
                  <a:gd name="T19" fmla="*/ 162 h 633"/>
                  <a:gd name="T20" fmla="*/ 311 w 744"/>
                  <a:gd name="T21" fmla="*/ 123 h 633"/>
                  <a:gd name="T22" fmla="*/ 363 w 744"/>
                  <a:gd name="T23" fmla="*/ 87 h 633"/>
                  <a:gd name="T24" fmla="*/ 418 w 744"/>
                  <a:gd name="T25" fmla="*/ 55 h 633"/>
                  <a:gd name="T26" fmla="*/ 475 w 744"/>
                  <a:gd name="T27" fmla="*/ 30 h 633"/>
                  <a:gd name="T28" fmla="*/ 531 w 744"/>
                  <a:gd name="T29" fmla="*/ 11 h 633"/>
                  <a:gd name="T30" fmla="*/ 585 w 744"/>
                  <a:gd name="T31" fmla="*/ 2 h 633"/>
                  <a:gd name="T32" fmla="*/ 635 w 744"/>
                  <a:gd name="T33" fmla="*/ 2 h 633"/>
                  <a:gd name="T34" fmla="*/ 672 w 744"/>
                  <a:gd name="T35" fmla="*/ 10 h 633"/>
                  <a:gd name="T36" fmla="*/ 701 w 744"/>
                  <a:gd name="T37" fmla="*/ 29 h 633"/>
                  <a:gd name="T38" fmla="*/ 728 w 744"/>
                  <a:gd name="T39" fmla="*/ 57 h 633"/>
                  <a:gd name="T40" fmla="*/ 735 w 744"/>
                  <a:gd name="T41" fmla="*/ 82 h 633"/>
                  <a:gd name="T42" fmla="*/ 713 w 744"/>
                  <a:gd name="T43" fmla="*/ 48 h 633"/>
                  <a:gd name="T44" fmla="*/ 679 w 744"/>
                  <a:gd name="T45" fmla="*/ 26 h 633"/>
                  <a:gd name="T46" fmla="*/ 637 w 744"/>
                  <a:gd name="T47" fmla="*/ 15 h 633"/>
                  <a:gd name="T48" fmla="*/ 599 w 744"/>
                  <a:gd name="T49" fmla="*/ 11 h 633"/>
                  <a:gd name="T50" fmla="*/ 507 w 744"/>
                  <a:gd name="T51" fmla="*/ 24 h 633"/>
                  <a:gd name="T52" fmla="*/ 424 w 744"/>
                  <a:gd name="T53" fmla="*/ 55 h 633"/>
                  <a:gd name="T54" fmla="*/ 349 w 744"/>
                  <a:gd name="T55" fmla="*/ 105 h 633"/>
                  <a:gd name="T56" fmla="*/ 281 w 744"/>
                  <a:gd name="T57" fmla="*/ 169 h 633"/>
                  <a:gd name="T58" fmla="*/ 219 w 744"/>
                  <a:gd name="T59" fmla="*/ 242 h 633"/>
                  <a:gd name="T60" fmla="*/ 165 w 744"/>
                  <a:gd name="T61" fmla="*/ 322 h 633"/>
                  <a:gd name="T62" fmla="*/ 116 w 744"/>
                  <a:gd name="T63" fmla="*/ 402 h 633"/>
                  <a:gd name="T64" fmla="*/ 73 w 744"/>
                  <a:gd name="T65" fmla="*/ 483 h 633"/>
                  <a:gd name="T66" fmla="*/ 53 w 744"/>
                  <a:gd name="T67" fmla="*/ 519 h 633"/>
                  <a:gd name="T68" fmla="*/ 33 w 744"/>
                  <a:gd name="T69" fmla="*/ 557 h 633"/>
                  <a:gd name="T70" fmla="*/ 15 w 744"/>
                  <a:gd name="T71" fmla="*/ 595 h 633"/>
                  <a:gd name="T72" fmla="*/ 0 w 744"/>
                  <a:gd name="T73" fmla="*/ 633 h 63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744"/>
                  <a:gd name="T112" fmla="*/ 0 h 633"/>
                  <a:gd name="T113" fmla="*/ 744 w 744"/>
                  <a:gd name="T114" fmla="*/ 633 h 63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744" h="633">
                    <a:moveTo>
                      <a:pt x="0" y="633"/>
                    </a:moveTo>
                    <a:lnTo>
                      <a:pt x="13" y="607"/>
                    </a:lnTo>
                    <a:lnTo>
                      <a:pt x="24" y="580"/>
                    </a:lnTo>
                    <a:lnTo>
                      <a:pt x="36" y="555"/>
                    </a:lnTo>
                    <a:lnTo>
                      <a:pt x="47" y="528"/>
                    </a:lnTo>
                    <a:lnTo>
                      <a:pt x="59" y="501"/>
                    </a:lnTo>
                    <a:lnTo>
                      <a:pt x="70" y="474"/>
                    </a:lnTo>
                    <a:lnTo>
                      <a:pt x="82" y="447"/>
                    </a:lnTo>
                    <a:lnTo>
                      <a:pt x="94" y="422"/>
                    </a:lnTo>
                    <a:lnTo>
                      <a:pt x="106" y="395"/>
                    </a:lnTo>
                    <a:lnTo>
                      <a:pt x="119" y="369"/>
                    </a:lnTo>
                    <a:lnTo>
                      <a:pt x="131" y="342"/>
                    </a:lnTo>
                    <a:lnTo>
                      <a:pt x="145" y="318"/>
                    </a:lnTo>
                    <a:lnTo>
                      <a:pt x="160" y="292"/>
                    </a:lnTo>
                    <a:lnTo>
                      <a:pt x="175" y="268"/>
                    </a:lnTo>
                    <a:lnTo>
                      <a:pt x="191" y="245"/>
                    </a:lnTo>
                    <a:lnTo>
                      <a:pt x="209" y="221"/>
                    </a:lnTo>
                    <a:lnTo>
                      <a:pt x="226" y="201"/>
                    </a:lnTo>
                    <a:lnTo>
                      <a:pt x="244" y="181"/>
                    </a:lnTo>
                    <a:lnTo>
                      <a:pt x="265" y="162"/>
                    </a:lnTo>
                    <a:lnTo>
                      <a:pt x="288" y="142"/>
                    </a:lnTo>
                    <a:lnTo>
                      <a:pt x="311" y="123"/>
                    </a:lnTo>
                    <a:lnTo>
                      <a:pt x="336" y="104"/>
                    </a:lnTo>
                    <a:lnTo>
                      <a:pt x="363" y="87"/>
                    </a:lnTo>
                    <a:lnTo>
                      <a:pt x="391" y="70"/>
                    </a:lnTo>
                    <a:lnTo>
                      <a:pt x="418" y="55"/>
                    </a:lnTo>
                    <a:lnTo>
                      <a:pt x="447" y="42"/>
                    </a:lnTo>
                    <a:lnTo>
                      <a:pt x="475" y="30"/>
                    </a:lnTo>
                    <a:lnTo>
                      <a:pt x="503" y="20"/>
                    </a:lnTo>
                    <a:lnTo>
                      <a:pt x="531" y="11"/>
                    </a:lnTo>
                    <a:lnTo>
                      <a:pt x="559" y="5"/>
                    </a:lnTo>
                    <a:lnTo>
                      <a:pt x="585" y="2"/>
                    </a:lnTo>
                    <a:lnTo>
                      <a:pt x="611" y="0"/>
                    </a:lnTo>
                    <a:lnTo>
                      <a:pt x="635" y="2"/>
                    </a:lnTo>
                    <a:lnTo>
                      <a:pt x="654" y="4"/>
                    </a:lnTo>
                    <a:lnTo>
                      <a:pt x="672" y="10"/>
                    </a:lnTo>
                    <a:lnTo>
                      <a:pt x="687" y="18"/>
                    </a:lnTo>
                    <a:lnTo>
                      <a:pt x="701" y="29"/>
                    </a:lnTo>
                    <a:lnTo>
                      <a:pt x="714" y="41"/>
                    </a:lnTo>
                    <a:lnTo>
                      <a:pt x="728" y="57"/>
                    </a:lnTo>
                    <a:lnTo>
                      <a:pt x="744" y="75"/>
                    </a:lnTo>
                    <a:lnTo>
                      <a:pt x="735" y="82"/>
                    </a:lnTo>
                    <a:lnTo>
                      <a:pt x="727" y="64"/>
                    </a:lnTo>
                    <a:lnTo>
                      <a:pt x="713" y="48"/>
                    </a:lnTo>
                    <a:lnTo>
                      <a:pt x="697" y="36"/>
                    </a:lnTo>
                    <a:lnTo>
                      <a:pt x="679" y="26"/>
                    </a:lnTo>
                    <a:lnTo>
                      <a:pt x="658" y="20"/>
                    </a:lnTo>
                    <a:lnTo>
                      <a:pt x="637" y="15"/>
                    </a:lnTo>
                    <a:lnTo>
                      <a:pt x="618" y="13"/>
                    </a:lnTo>
                    <a:lnTo>
                      <a:pt x="599" y="11"/>
                    </a:lnTo>
                    <a:lnTo>
                      <a:pt x="552" y="14"/>
                    </a:lnTo>
                    <a:lnTo>
                      <a:pt x="507" y="24"/>
                    </a:lnTo>
                    <a:lnTo>
                      <a:pt x="464" y="37"/>
                    </a:lnTo>
                    <a:lnTo>
                      <a:pt x="424" y="55"/>
                    </a:lnTo>
                    <a:lnTo>
                      <a:pt x="386" y="79"/>
                    </a:lnTo>
                    <a:lnTo>
                      <a:pt x="349" y="105"/>
                    </a:lnTo>
                    <a:lnTo>
                      <a:pt x="313" y="136"/>
                    </a:lnTo>
                    <a:lnTo>
                      <a:pt x="281" y="169"/>
                    </a:lnTo>
                    <a:lnTo>
                      <a:pt x="249" y="204"/>
                    </a:lnTo>
                    <a:lnTo>
                      <a:pt x="219" y="242"/>
                    </a:lnTo>
                    <a:lnTo>
                      <a:pt x="191" y="281"/>
                    </a:lnTo>
                    <a:lnTo>
                      <a:pt x="165" y="322"/>
                    </a:lnTo>
                    <a:lnTo>
                      <a:pt x="139" y="362"/>
                    </a:lnTo>
                    <a:lnTo>
                      <a:pt x="116" y="402"/>
                    </a:lnTo>
                    <a:lnTo>
                      <a:pt x="93" y="442"/>
                    </a:lnTo>
                    <a:lnTo>
                      <a:pt x="73" y="483"/>
                    </a:lnTo>
                    <a:lnTo>
                      <a:pt x="63" y="501"/>
                    </a:lnTo>
                    <a:lnTo>
                      <a:pt x="53" y="519"/>
                    </a:lnTo>
                    <a:lnTo>
                      <a:pt x="44" y="538"/>
                    </a:lnTo>
                    <a:lnTo>
                      <a:pt x="33" y="557"/>
                    </a:lnTo>
                    <a:lnTo>
                      <a:pt x="24" y="576"/>
                    </a:lnTo>
                    <a:lnTo>
                      <a:pt x="15" y="595"/>
                    </a:lnTo>
                    <a:lnTo>
                      <a:pt x="7" y="615"/>
                    </a:lnTo>
                    <a:lnTo>
                      <a:pt x="0" y="6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3" name="Freeform 475"/>
              <p:cNvSpPr>
                <a:spLocks/>
              </p:cNvSpPr>
              <p:nvPr/>
            </p:nvSpPr>
            <p:spPr bwMode="auto">
              <a:xfrm>
                <a:off x="4808" y="1027"/>
                <a:ext cx="179" cy="364"/>
              </a:xfrm>
              <a:custGeom>
                <a:avLst/>
                <a:gdLst>
                  <a:gd name="T0" fmla="*/ 0 w 179"/>
                  <a:gd name="T1" fmla="*/ 317 h 364"/>
                  <a:gd name="T2" fmla="*/ 10 w 179"/>
                  <a:gd name="T3" fmla="*/ 291 h 364"/>
                  <a:gd name="T4" fmla="*/ 22 w 179"/>
                  <a:gd name="T5" fmla="*/ 264 h 364"/>
                  <a:gd name="T6" fmla="*/ 32 w 179"/>
                  <a:gd name="T7" fmla="*/ 237 h 364"/>
                  <a:gd name="T8" fmla="*/ 43 w 179"/>
                  <a:gd name="T9" fmla="*/ 210 h 364"/>
                  <a:gd name="T10" fmla="*/ 55 w 179"/>
                  <a:gd name="T11" fmla="*/ 184 h 364"/>
                  <a:gd name="T12" fmla="*/ 67 w 179"/>
                  <a:gd name="T13" fmla="*/ 158 h 364"/>
                  <a:gd name="T14" fmla="*/ 79 w 179"/>
                  <a:gd name="T15" fmla="*/ 132 h 364"/>
                  <a:gd name="T16" fmla="*/ 92 w 179"/>
                  <a:gd name="T17" fmla="*/ 108 h 364"/>
                  <a:gd name="T18" fmla="*/ 101 w 179"/>
                  <a:gd name="T19" fmla="*/ 93 h 364"/>
                  <a:gd name="T20" fmla="*/ 111 w 179"/>
                  <a:gd name="T21" fmla="*/ 79 h 364"/>
                  <a:gd name="T22" fmla="*/ 123 w 179"/>
                  <a:gd name="T23" fmla="*/ 65 h 364"/>
                  <a:gd name="T24" fmla="*/ 135 w 179"/>
                  <a:gd name="T25" fmla="*/ 52 h 364"/>
                  <a:gd name="T26" fmla="*/ 146 w 179"/>
                  <a:gd name="T27" fmla="*/ 40 h 364"/>
                  <a:gd name="T28" fmla="*/ 158 w 179"/>
                  <a:gd name="T29" fmla="*/ 27 h 364"/>
                  <a:gd name="T30" fmla="*/ 168 w 179"/>
                  <a:gd name="T31" fmla="*/ 14 h 364"/>
                  <a:gd name="T32" fmla="*/ 179 w 179"/>
                  <a:gd name="T33" fmla="*/ 0 h 364"/>
                  <a:gd name="T34" fmla="*/ 164 w 179"/>
                  <a:gd name="T35" fmla="*/ 24 h 364"/>
                  <a:gd name="T36" fmla="*/ 152 w 179"/>
                  <a:gd name="T37" fmla="*/ 47 h 364"/>
                  <a:gd name="T38" fmla="*/ 140 w 179"/>
                  <a:gd name="T39" fmla="*/ 70 h 364"/>
                  <a:gd name="T40" fmla="*/ 132 w 179"/>
                  <a:gd name="T41" fmla="*/ 93 h 364"/>
                  <a:gd name="T42" fmla="*/ 126 w 179"/>
                  <a:gd name="T43" fmla="*/ 118 h 364"/>
                  <a:gd name="T44" fmla="*/ 124 w 179"/>
                  <a:gd name="T45" fmla="*/ 143 h 364"/>
                  <a:gd name="T46" fmla="*/ 125 w 179"/>
                  <a:gd name="T47" fmla="*/ 170 h 364"/>
                  <a:gd name="T48" fmla="*/ 131 w 179"/>
                  <a:gd name="T49" fmla="*/ 200 h 364"/>
                  <a:gd name="T50" fmla="*/ 111 w 179"/>
                  <a:gd name="T51" fmla="*/ 156 h 364"/>
                  <a:gd name="T52" fmla="*/ 117 w 179"/>
                  <a:gd name="T53" fmla="*/ 258 h 364"/>
                  <a:gd name="T54" fmla="*/ 96 w 179"/>
                  <a:gd name="T55" fmla="*/ 173 h 364"/>
                  <a:gd name="T56" fmla="*/ 98 w 179"/>
                  <a:gd name="T57" fmla="*/ 318 h 364"/>
                  <a:gd name="T58" fmla="*/ 82 w 179"/>
                  <a:gd name="T59" fmla="*/ 195 h 364"/>
                  <a:gd name="T60" fmla="*/ 84 w 179"/>
                  <a:gd name="T61" fmla="*/ 364 h 364"/>
                  <a:gd name="T62" fmla="*/ 64 w 179"/>
                  <a:gd name="T63" fmla="*/ 237 h 364"/>
                  <a:gd name="T64" fmla="*/ 61 w 179"/>
                  <a:gd name="T65" fmla="*/ 362 h 364"/>
                  <a:gd name="T66" fmla="*/ 47 w 179"/>
                  <a:gd name="T67" fmla="*/ 279 h 364"/>
                  <a:gd name="T68" fmla="*/ 33 w 179"/>
                  <a:gd name="T69" fmla="*/ 339 h 364"/>
                  <a:gd name="T70" fmla="*/ 28 w 179"/>
                  <a:gd name="T71" fmla="*/ 305 h 364"/>
                  <a:gd name="T72" fmla="*/ 0 w 179"/>
                  <a:gd name="T73" fmla="*/ 317 h 364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79"/>
                  <a:gd name="T112" fmla="*/ 0 h 364"/>
                  <a:gd name="T113" fmla="*/ 179 w 179"/>
                  <a:gd name="T114" fmla="*/ 364 h 364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79" h="364">
                    <a:moveTo>
                      <a:pt x="0" y="317"/>
                    </a:moveTo>
                    <a:lnTo>
                      <a:pt x="10" y="291"/>
                    </a:lnTo>
                    <a:lnTo>
                      <a:pt x="22" y="264"/>
                    </a:lnTo>
                    <a:lnTo>
                      <a:pt x="32" y="237"/>
                    </a:lnTo>
                    <a:lnTo>
                      <a:pt x="43" y="210"/>
                    </a:lnTo>
                    <a:lnTo>
                      <a:pt x="55" y="184"/>
                    </a:lnTo>
                    <a:lnTo>
                      <a:pt x="67" y="158"/>
                    </a:lnTo>
                    <a:lnTo>
                      <a:pt x="79" y="132"/>
                    </a:lnTo>
                    <a:lnTo>
                      <a:pt x="92" y="108"/>
                    </a:lnTo>
                    <a:lnTo>
                      <a:pt x="101" y="93"/>
                    </a:lnTo>
                    <a:lnTo>
                      <a:pt x="111" y="79"/>
                    </a:lnTo>
                    <a:lnTo>
                      <a:pt x="123" y="65"/>
                    </a:lnTo>
                    <a:lnTo>
                      <a:pt x="135" y="52"/>
                    </a:lnTo>
                    <a:lnTo>
                      <a:pt x="146" y="40"/>
                    </a:lnTo>
                    <a:lnTo>
                      <a:pt x="158" y="27"/>
                    </a:lnTo>
                    <a:lnTo>
                      <a:pt x="168" y="14"/>
                    </a:lnTo>
                    <a:lnTo>
                      <a:pt x="179" y="0"/>
                    </a:lnTo>
                    <a:lnTo>
                      <a:pt x="164" y="24"/>
                    </a:lnTo>
                    <a:lnTo>
                      <a:pt x="152" y="47"/>
                    </a:lnTo>
                    <a:lnTo>
                      <a:pt x="140" y="70"/>
                    </a:lnTo>
                    <a:lnTo>
                      <a:pt x="132" y="93"/>
                    </a:lnTo>
                    <a:lnTo>
                      <a:pt x="126" y="118"/>
                    </a:lnTo>
                    <a:lnTo>
                      <a:pt x="124" y="143"/>
                    </a:lnTo>
                    <a:lnTo>
                      <a:pt x="125" y="170"/>
                    </a:lnTo>
                    <a:lnTo>
                      <a:pt x="131" y="200"/>
                    </a:lnTo>
                    <a:lnTo>
                      <a:pt x="111" y="156"/>
                    </a:lnTo>
                    <a:lnTo>
                      <a:pt x="117" y="258"/>
                    </a:lnTo>
                    <a:lnTo>
                      <a:pt x="96" y="173"/>
                    </a:lnTo>
                    <a:lnTo>
                      <a:pt x="98" y="318"/>
                    </a:lnTo>
                    <a:lnTo>
                      <a:pt x="82" y="195"/>
                    </a:lnTo>
                    <a:lnTo>
                      <a:pt x="84" y="364"/>
                    </a:lnTo>
                    <a:lnTo>
                      <a:pt x="64" y="237"/>
                    </a:lnTo>
                    <a:lnTo>
                      <a:pt x="61" y="362"/>
                    </a:lnTo>
                    <a:lnTo>
                      <a:pt x="47" y="279"/>
                    </a:lnTo>
                    <a:lnTo>
                      <a:pt x="33" y="339"/>
                    </a:lnTo>
                    <a:lnTo>
                      <a:pt x="28" y="305"/>
                    </a:lnTo>
                    <a:lnTo>
                      <a:pt x="0" y="31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14" name="Freeform 493"/>
              <p:cNvSpPr>
                <a:spLocks/>
              </p:cNvSpPr>
              <p:nvPr/>
            </p:nvSpPr>
            <p:spPr bwMode="auto">
              <a:xfrm>
                <a:off x="4590" y="1433"/>
                <a:ext cx="389" cy="355"/>
              </a:xfrm>
              <a:custGeom>
                <a:avLst/>
                <a:gdLst>
                  <a:gd name="T0" fmla="*/ 389 w 389"/>
                  <a:gd name="T1" fmla="*/ 167 h 355"/>
                  <a:gd name="T2" fmla="*/ 344 w 389"/>
                  <a:gd name="T3" fmla="*/ 107 h 355"/>
                  <a:gd name="T4" fmla="*/ 363 w 389"/>
                  <a:gd name="T5" fmla="*/ 165 h 355"/>
                  <a:gd name="T6" fmla="*/ 301 w 389"/>
                  <a:gd name="T7" fmla="*/ 76 h 355"/>
                  <a:gd name="T8" fmla="*/ 349 w 389"/>
                  <a:gd name="T9" fmla="*/ 190 h 355"/>
                  <a:gd name="T10" fmla="*/ 245 w 389"/>
                  <a:gd name="T11" fmla="*/ 27 h 355"/>
                  <a:gd name="T12" fmla="*/ 312 w 389"/>
                  <a:gd name="T13" fmla="*/ 188 h 355"/>
                  <a:gd name="T14" fmla="*/ 207 w 389"/>
                  <a:gd name="T15" fmla="*/ 35 h 355"/>
                  <a:gd name="T16" fmla="*/ 270 w 389"/>
                  <a:gd name="T17" fmla="*/ 184 h 355"/>
                  <a:gd name="T18" fmla="*/ 153 w 389"/>
                  <a:gd name="T19" fmla="*/ 0 h 355"/>
                  <a:gd name="T20" fmla="*/ 235 w 389"/>
                  <a:gd name="T21" fmla="*/ 193 h 355"/>
                  <a:gd name="T22" fmla="*/ 116 w 389"/>
                  <a:gd name="T23" fmla="*/ 47 h 355"/>
                  <a:gd name="T24" fmla="*/ 197 w 389"/>
                  <a:gd name="T25" fmla="*/ 212 h 355"/>
                  <a:gd name="T26" fmla="*/ 86 w 389"/>
                  <a:gd name="T27" fmla="*/ 98 h 355"/>
                  <a:gd name="T28" fmla="*/ 168 w 389"/>
                  <a:gd name="T29" fmla="*/ 227 h 355"/>
                  <a:gd name="T30" fmla="*/ 52 w 389"/>
                  <a:gd name="T31" fmla="*/ 123 h 355"/>
                  <a:gd name="T32" fmla="*/ 136 w 389"/>
                  <a:gd name="T33" fmla="*/ 239 h 355"/>
                  <a:gd name="T34" fmla="*/ 36 w 389"/>
                  <a:gd name="T35" fmla="*/ 170 h 355"/>
                  <a:gd name="T36" fmla="*/ 111 w 389"/>
                  <a:gd name="T37" fmla="*/ 265 h 355"/>
                  <a:gd name="T38" fmla="*/ 11 w 389"/>
                  <a:gd name="T39" fmla="*/ 192 h 355"/>
                  <a:gd name="T40" fmla="*/ 79 w 389"/>
                  <a:gd name="T41" fmla="*/ 284 h 355"/>
                  <a:gd name="T42" fmla="*/ 0 w 389"/>
                  <a:gd name="T43" fmla="*/ 212 h 355"/>
                  <a:gd name="T44" fmla="*/ 58 w 389"/>
                  <a:gd name="T45" fmla="*/ 299 h 355"/>
                  <a:gd name="T46" fmla="*/ 68 w 389"/>
                  <a:gd name="T47" fmla="*/ 310 h 355"/>
                  <a:gd name="T48" fmla="*/ 82 w 389"/>
                  <a:gd name="T49" fmla="*/ 321 h 355"/>
                  <a:gd name="T50" fmla="*/ 100 w 389"/>
                  <a:gd name="T51" fmla="*/ 331 h 355"/>
                  <a:gd name="T52" fmla="*/ 119 w 389"/>
                  <a:gd name="T53" fmla="*/ 338 h 355"/>
                  <a:gd name="T54" fmla="*/ 139 w 389"/>
                  <a:gd name="T55" fmla="*/ 345 h 355"/>
                  <a:gd name="T56" fmla="*/ 158 w 389"/>
                  <a:gd name="T57" fmla="*/ 350 h 355"/>
                  <a:gd name="T58" fmla="*/ 175 w 389"/>
                  <a:gd name="T59" fmla="*/ 354 h 355"/>
                  <a:gd name="T60" fmla="*/ 190 w 389"/>
                  <a:gd name="T61" fmla="*/ 355 h 355"/>
                  <a:gd name="T62" fmla="*/ 208 w 389"/>
                  <a:gd name="T63" fmla="*/ 354 h 355"/>
                  <a:gd name="T64" fmla="*/ 227 w 389"/>
                  <a:gd name="T65" fmla="*/ 350 h 355"/>
                  <a:gd name="T66" fmla="*/ 244 w 389"/>
                  <a:gd name="T67" fmla="*/ 345 h 355"/>
                  <a:gd name="T68" fmla="*/ 260 w 389"/>
                  <a:gd name="T69" fmla="*/ 338 h 355"/>
                  <a:gd name="T70" fmla="*/ 276 w 389"/>
                  <a:gd name="T71" fmla="*/ 330 h 355"/>
                  <a:gd name="T72" fmla="*/ 290 w 389"/>
                  <a:gd name="T73" fmla="*/ 320 h 355"/>
                  <a:gd name="T74" fmla="*/ 304 w 389"/>
                  <a:gd name="T75" fmla="*/ 308 h 355"/>
                  <a:gd name="T76" fmla="*/ 318 w 389"/>
                  <a:gd name="T77" fmla="*/ 295 h 355"/>
                  <a:gd name="T78" fmla="*/ 329 w 389"/>
                  <a:gd name="T79" fmla="*/ 281 h 355"/>
                  <a:gd name="T80" fmla="*/ 341 w 389"/>
                  <a:gd name="T81" fmla="*/ 266 h 355"/>
                  <a:gd name="T82" fmla="*/ 351 w 389"/>
                  <a:gd name="T83" fmla="*/ 251 h 355"/>
                  <a:gd name="T84" fmla="*/ 361 w 389"/>
                  <a:gd name="T85" fmla="*/ 234 h 355"/>
                  <a:gd name="T86" fmla="*/ 369 w 389"/>
                  <a:gd name="T87" fmla="*/ 218 h 355"/>
                  <a:gd name="T88" fmla="*/ 377 w 389"/>
                  <a:gd name="T89" fmla="*/ 201 h 355"/>
                  <a:gd name="T90" fmla="*/ 384 w 389"/>
                  <a:gd name="T91" fmla="*/ 184 h 355"/>
                  <a:gd name="T92" fmla="*/ 389 w 389"/>
                  <a:gd name="T93" fmla="*/ 167 h 3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389"/>
                  <a:gd name="T142" fmla="*/ 0 h 355"/>
                  <a:gd name="T143" fmla="*/ 389 w 389"/>
                  <a:gd name="T144" fmla="*/ 355 h 355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389" h="355">
                    <a:moveTo>
                      <a:pt x="389" y="167"/>
                    </a:moveTo>
                    <a:lnTo>
                      <a:pt x="344" y="107"/>
                    </a:lnTo>
                    <a:lnTo>
                      <a:pt x="363" y="165"/>
                    </a:lnTo>
                    <a:lnTo>
                      <a:pt x="301" y="76"/>
                    </a:lnTo>
                    <a:lnTo>
                      <a:pt x="349" y="190"/>
                    </a:lnTo>
                    <a:lnTo>
                      <a:pt x="245" y="27"/>
                    </a:lnTo>
                    <a:lnTo>
                      <a:pt x="312" y="188"/>
                    </a:lnTo>
                    <a:lnTo>
                      <a:pt x="207" y="35"/>
                    </a:lnTo>
                    <a:lnTo>
                      <a:pt x="270" y="184"/>
                    </a:lnTo>
                    <a:lnTo>
                      <a:pt x="153" y="0"/>
                    </a:lnTo>
                    <a:lnTo>
                      <a:pt x="235" y="193"/>
                    </a:lnTo>
                    <a:lnTo>
                      <a:pt x="116" y="47"/>
                    </a:lnTo>
                    <a:lnTo>
                      <a:pt x="197" y="212"/>
                    </a:lnTo>
                    <a:lnTo>
                      <a:pt x="86" y="98"/>
                    </a:lnTo>
                    <a:lnTo>
                      <a:pt x="168" y="227"/>
                    </a:lnTo>
                    <a:lnTo>
                      <a:pt x="52" y="123"/>
                    </a:lnTo>
                    <a:lnTo>
                      <a:pt x="136" y="239"/>
                    </a:lnTo>
                    <a:lnTo>
                      <a:pt x="36" y="170"/>
                    </a:lnTo>
                    <a:lnTo>
                      <a:pt x="111" y="265"/>
                    </a:lnTo>
                    <a:lnTo>
                      <a:pt x="11" y="192"/>
                    </a:lnTo>
                    <a:lnTo>
                      <a:pt x="79" y="284"/>
                    </a:lnTo>
                    <a:lnTo>
                      <a:pt x="0" y="212"/>
                    </a:lnTo>
                    <a:lnTo>
                      <a:pt x="58" y="299"/>
                    </a:lnTo>
                    <a:lnTo>
                      <a:pt x="68" y="310"/>
                    </a:lnTo>
                    <a:lnTo>
                      <a:pt x="82" y="321"/>
                    </a:lnTo>
                    <a:lnTo>
                      <a:pt x="100" y="331"/>
                    </a:lnTo>
                    <a:lnTo>
                      <a:pt x="119" y="338"/>
                    </a:lnTo>
                    <a:lnTo>
                      <a:pt x="139" y="345"/>
                    </a:lnTo>
                    <a:lnTo>
                      <a:pt x="158" y="350"/>
                    </a:lnTo>
                    <a:lnTo>
                      <a:pt x="175" y="354"/>
                    </a:lnTo>
                    <a:lnTo>
                      <a:pt x="190" y="355"/>
                    </a:lnTo>
                    <a:lnTo>
                      <a:pt x="208" y="354"/>
                    </a:lnTo>
                    <a:lnTo>
                      <a:pt x="227" y="350"/>
                    </a:lnTo>
                    <a:lnTo>
                      <a:pt x="244" y="345"/>
                    </a:lnTo>
                    <a:lnTo>
                      <a:pt x="260" y="338"/>
                    </a:lnTo>
                    <a:lnTo>
                      <a:pt x="276" y="330"/>
                    </a:lnTo>
                    <a:lnTo>
                      <a:pt x="290" y="320"/>
                    </a:lnTo>
                    <a:lnTo>
                      <a:pt x="304" y="308"/>
                    </a:lnTo>
                    <a:lnTo>
                      <a:pt x="318" y="295"/>
                    </a:lnTo>
                    <a:lnTo>
                      <a:pt x="329" y="281"/>
                    </a:lnTo>
                    <a:lnTo>
                      <a:pt x="341" y="266"/>
                    </a:lnTo>
                    <a:lnTo>
                      <a:pt x="351" y="251"/>
                    </a:lnTo>
                    <a:lnTo>
                      <a:pt x="361" y="234"/>
                    </a:lnTo>
                    <a:lnTo>
                      <a:pt x="369" y="218"/>
                    </a:lnTo>
                    <a:lnTo>
                      <a:pt x="377" y="201"/>
                    </a:lnTo>
                    <a:lnTo>
                      <a:pt x="384" y="184"/>
                    </a:lnTo>
                    <a:lnTo>
                      <a:pt x="389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9CAC8"/>
                  </a:gs>
                  <a:gs pos="100000">
                    <a:srgbClr val="5D5D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9700" name="Rectangle 57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000" dirty="0" smtClean="0"/>
              <a:t>Next Steps</a:t>
            </a:r>
          </a:p>
        </p:txBody>
      </p:sp>
      <p:sp>
        <p:nvSpPr>
          <p:cNvPr id="29701" name="Rectangle 57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1543050"/>
            <a:ext cx="8915400" cy="3850267"/>
          </a:xfrm>
        </p:spPr>
        <p:txBody>
          <a:bodyPr/>
          <a:lstStyle/>
          <a:p>
            <a:r>
              <a:rPr lang="en-US" altLang="en-US" sz="2400" dirty="0" smtClean="0"/>
              <a:t>Attend a Giving Performance Feedback session</a:t>
            </a:r>
          </a:p>
          <a:p>
            <a:r>
              <a:rPr lang="en-US" altLang="en-US" sz="2400" dirty="0" smtClean="0"/>
              <a:t>Review the performance management program with your staff</a:t>
            </a:r>
          </a:p>
          <a:p>
            <a:pPr lvl="1"/>
            <a:r>
              <a:rPr lang="en-US" altLang="en-US" sz="1800" dirty="0" smtClean="0"/>
              <a:t>All </a:t>
            </a:r>
            <a:r>
              <a:rPr lang="en-US" altLang="en-US" sz="1800" dirty="0"/>
              <a:t>materials can be found at: </a:t>
            </a:r>
          </a:p>
          <a:p>
            <a:pPr lvl="2"/>
            <a:r>
              <a:rPr lang="en-US" altLang="en-US" sz="1200" dirty="0" smtClean="0">
                <a:hlinkClick r:id="rId3"/>
              </a:rPr>
              <a:t>http://www.northeastern.edu/hrm/resources/for-managers/performance-management.html</a:t>
            </a:r>
            <a:endParaRPr lang="en-US" altLang="en-US" sz="1200" dirty="0" smtClean="0"/>
          </a:p>
          <a:p>
            <a:endParaRPr lang="en-US" altLang="en-US" sz="2000" dirty="0" smtClean="0"/>
          </a:p>
          <a:p>
            <a:r>
              <a:rPr lang="en-US" altLang="en-US" sz="2400" dirty="0" smtClean="0"/>
              <a:t>The 2014 performance process is already well underway.  </a:t>
            </a:r>
          </a:p>
          <a:p>
            <a:pPr lvl="1"/>
            <a:r>
              <a:rPr lang="en-US" altLang="en-US" sz="1800" dirty="0"/>
              <a:t>Discuss your expectations and the self-assessment process</a:t>
            </a:r>
          </a:p>
          <a:p>
            <a:pPr lvl="1"/>
            <a:r>
              <a:rPr lang="en-US" altLang="en-US" sz="1800" dirty="0" smtClean="0"/>
              <a:t>Complete assessments for yourself and your staff</a:t>
            </a:r>
          </a:p>
          <a:p>
            <a:pPr lvl="1"/>
            <a:r>
              <a:rPr lang="en-US" altLang="en-US" sz="1800" dirty="0"/>
              <a:t>Timeframes and </a:t>
            </a:r>
            <a:r>
              <a:rPr lang="en-US" altLang="en-US" sz="1800" dirty="0" smtClean="0"/>
              <a:t>guidelines </a:t>
            </a:r>
            <a:r>
              <a:rPr lang="en-US" altLang="en-US" sz="1800" dirty="0"/>
              <a:t>for the merit process are </a:t>
            </a:r>
            <a:r>
              <a:rPr lang="en-US" altLang="en-US" sz="1800" dirty="0" smtClean="0"/>
              <a:t>announced in the spring </a:t>
            </a:r>
          </a:p>
          <a:p>
            <a:pPr lvl="1" indent="-228600">
              <a:buNone/>
            </a:pPr>
            <a:r>
              <a:rPr lang="en-US" altLang="en-US" sz="1800" dirty="0"/>
              <a:t>	</a:t>
            </a:r>
            <a:endParaRPr lang="en-US" altLang="en-US" sz="1800" dirty="0" smtClean="0"/>
          </a:p>
        </p:txBody>
      </p:sp>
      <p:sp>
        <p:nvSpPr>
          <p:cNvPr id="46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242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0715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Today’s Agenda</a:t>
            </a:r>
          </a:p>
        </p:txBody>
      </p:sp>
      <p:graphicFrame>
        <p:nvGraphicFramePr>
          <p:cNvPr id="4131" name="Group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427892"/>
              </p:ext>
            </p:extLst>
          </p:nvPr>
        </p:nvGraphicFramePr>
        <p:xfrm>
          <a:off x="1230313" y="2031998"/>
          <a:ext cx="6559550" cy="3530602"/>
        </p:xfrm>
        <a:graphic>
          <a:graphicData uri="http://schemas.openxmlformats.org/drawingml/2006/table">
            <a:tbl>
              <a:tblPr/>
              <a:tblGrid>
                <a:gridCol w="6559550"/>
              </a:tblGrid>
              <a:tr h="58737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 typeface="Wingdings" pitchFamily="34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Overview – Performance Management at Northeastern</a:t>
                      </a: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Feedback Framework 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Introduction of Performance Ratings/ Activity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Self Assessment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Evaluating &amp; Differentiating Performance</a:t>
                      </a: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base" latinLnBrk="0" hangingPunct="1">
                        <a:lnSpc>
                          <a:spcPct val="5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Timeline and Wrap Up</a:t>
                      </a:r>
                    </a:p>
                  </a:txBody>
                  <a:tcPr marL="182880" marR="18288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16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16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sz="3600" dirty="0" smtClean="0"/>
              <a:t>Key Components of the Process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828800"/>
            <a:ext cx="8153400" cy="4114800"/>
          </a:xfrm>
        </p:spPr>
        <p:txBody>
          <a:bodyPr/>
          <a:lstStyle/>
          <a:p>
            <a:r>
              <a:rPr lang="en-US" sz="2400" dirty="0" smtClean="0"/>
              <a:t>Working with New Hires</a:t>
            </a:r>
          </a:p>
          <a:p>
            <a:pPr lvl="1"/>
            <a:r>
              <a:rPr lang="en-US" sz="2000" dirty="0" smtClean="0"/>
              <a:t>Set goals &amp; expectations</a:t>
            </a:r>
          </a:p>
          <a:p>
            <a:pPr lvl="1"/>
            <a:r>
              <a:rPr lang="en-US" sz="2000" dirty="0" smtClean="0"/>
              <a:t>90 day review</a:t>
            </a:r>
          </a:p>
          <a:p>
            <a:pPr lvl="3"/>
            <a:endParaRPr lang="en-US" sz="1400" dirty="0" smtClean="0"/>
          </a:p>
          <a:p>
            <a:r>
              <a:rPr lang="en-US" sz="2400" dirty="0" smtClean="0"/>
              <a:t>The Annual Performance Cycle</a:t>
            </a:r>
          </a:p>
          <a:p>
            <a:pPr lvl="1"/>
            <a:r>
              <a:rPr lang="en-US" sz="2000" dirty="0" smtClean="0"/>
              <a:t>12 months period</a:t>
            </a:r>
          </a:p>
          <a:p>
            <a:pPr lvl="2"/>
            <a:r>
              <a:rPr lang="en-US" sz="1600" dirty="0"/>
              <a:t>Goal Setting </a:t>
            </a:r>
            <a:endParaRPr lang="en-US" sz="1600" dirty="0" smtClean="0"/>
          </a:p>
          <a:p>
            <a:pPr lvl="2"/>
            <a:r>
              <a:rPr lang="en-US" sz="1600" dirty="0"/>
              <a:t>Ongoing Coaching &amp; Feedback </a:t>
            </a:r>
            <a:endParaRPr lang="en-US" sz="1600" dirty="0" smtClean="0"/>
          </a:p>
          <a:p>
            <a:pPr lvl="2"/>
            <a:r>
              <a:rPr lang="en-US" sz="1600" dirty="0" smtClean="0"/>
              <a:t>End of Year Appraisal</a:t>
            </a:r>
          </a:p>
          <a:p>
            <a:pPr lvl="1"/>
            <a:r>
              <a:rPr lang="en-US" sz="2000" dirty="0" smtClean="0"/>
              <a:t>Spring merit planning </a:t>
            </a:r>
          </a:p>
          <a:p>
            <a:pPr lvl="2"/>
            <a:r>
              <a:rPr lang="en-US" sz="1600" dirty="0" smtClean="0"/>
              <a:t>Reviews written and merit recommended in April/ May</a:t>
            </a:r>
          </a:p>
          <a:p>
            <a:pPr lvl="2"/>
            <a:r>
              <a:rPr lang="en-US" sz="1600" dirty="0" smtClean="0"/>
              <a:t>Merit has a July 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effective date</a:t>
            </a:r>
          </a:p>
        </p:txBody>
      </p:sp>
      <p:sp>
        <p:nvSpPr>
          <p:cNvPr id="5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9"/>
          <p:cNvGrpSpPr>
            <a:grpSpLocks noChangeAspect="1"/>
          </p:cNvGrpSpPr>
          <p:nvPr/>
        </p:nvGrpSpPr>
        <p:grpSpPr bwMode="auto">
          <a:xfrm>
            <a:off x="2874963" y="1412875"/>
            <a:ext cx="4113212" cy="4378325"/>
            <a:chOff x="2715" y="1116"/>
            <a:chExt cx="2591" cy="2758"/>
          </a:xfrm>
        </p:grpSpPr>
        <p:sp>
          <p:nvSpPr>
            <p:cNvPr id="3" name="AutoShape 38"/>
            <p:cNvSpPr>
              <a:spLocks noChangeAspect="1" noChangeArrowheads="1" noTextEdit="1"/>
            </p:cNvSpPr>
            <p:nvPr/>
          </p:nvSpPr>
          <p:spPr bwMode="auto">
            <a:xfrm>
              <a:off x="2715" y="1116"/>
              <a:ext cx="2591" cy="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40"/>
            <p:cNvSpPr>
              <a:spLocks/>
            </p:cNvSpPr>
            <p:nvPr/>
          </p:nvSpPr>
          <p:spPr bwMode="auto">
            <a:xfrm>
              <a:off x="3017" y="1116"/>
              <a:ext cx="2268" cy="1111"/>
            </a:xfrm>
            <a:custGeom>
              <a:avLst/>
              <a:gdLst>
                <a:gd name="T0" fmla="*/ 0 w 2268"/>
                <a:gd name="T1" fmla="*/ 479 h 1111"/>
                <a:gd name="T2" fmla="*/ 62 w 2268"/>
                <a:gd name="T3" fmla="*/ 396 h 1111"/>
                <a:gd name="T4" fmla="*/ 145 w 2268"/>
                <a:gd name="T5" fmla="*/ 316 h 1111"/>
                <a:gd name="T6" fmla="*/ 245 w 2268"/>
                <a:gd name="T7" fmla="*/ 241 h 1111"/>
                <a:gd name="T8" fmla="*/ 360 w 2268"/>
                <a:gd name="T9" fmla="*/ 170 h 1111"/>
                <a:gd name="T10" fmla="*/ 488 w 2268"/>
                <a:gd name="T11" fmla="*/ 110 h 1111"/>
                <a:gd name="T12" fmla="*/ 628 w 2268"/>
                <a:gd name="T13" fmla="*/ 62 h 1111"/>
                <a:gd name="T14" fmla="*/ 775 w 2268"/>
                <a:gd name="T15" fmla="*/ 25 h 1111"/>
                <a:gd name="T16" fmla="*/ 928 w 2268"/>
                <a:gd name="T17" fmla="*/ 5 h 1111"/>
                <a:gd name="T18" fmla="*/ 1086 w 2268"/>
                <a:gd name="T19" fmla="*/ 2 h 1111"/>
                <a:gd name="T20" fmla="*/ 1247 w 2268"/>
                <a:gd name="T21" fmla="*/ 18 h 1111"/>
                <a:gd name="T22" fmla="*/ 1327 w 2268"/>
                <a:gd name="T23" fmla="*/ 34 h 1111"/>
                <a:gd name="T24" fmla="*/ 1407 w 2268"/>
                <a:gd name="T25" fmla="*/ 57 h 1111"/>
                <a:gd name="T26" fmla="*/ 1487 w 2268"/>
                <a:gd name="T27" fmla="*/ 85 h 1111"/>
                <a:gd name="T28" fmla="*/ 1565 w 2268"/>
                <a:gd name="T29" fmla="*/ 121 h 1111"/>
                <a:gd name="T30" fmla="*/ 1643 w 2268"/>
                <a:gd name="T31" fmla="*/ 163 h 1111"/>
                <a:gd name="T32" fmla="*/ 1718 w 2268"/>
                <a:gd name="T33" fmla="*/ 211 h 1111"/>
                <a:gd name="T34" fmla="*/ 1792 w 2268"/>
                <a:gd name="T35" fmla="*/ 266 h 1111"/>
                <a:gd name="T36" fmla="*/ 1865 w 2268"/>
                <a:gd name="T37" fmla="*/ 328 h 1111"/>
                <a:gd name="T38" fmla="*/ 1936 w 2268"/>
                <a:gd name="T39" fmla="*/ 399 h 1111"/>
                <a:gd name="T40" fmla="*/ 2003 w 2268"/>
                <a:gd name="T41" fmla="*/ 476 h 1111"/>
                <a:gd name="T42" fmla="*/ 2069 w 2268"/>
                <a:gd name="T43" fmla="*/ 564 h 1111"/>
                <a:gd name="T44" fmla="*/ 2131 w 2268"/>
                <a:gd name="T45" fmla="*/ 657 h 1111"/>
                <a:gd name="T46" fmla="*/ 1970 w 2268"/>
                <a:gd name="T47" fmla="*/ 1106 h 1111"/>
                <a:gd name="T48" fmla="*/ 1421 w 2268"/>
                <a:gd name="T49" fmla="*/ 1065 h 1111"/>
                <a:gd name="T50" fmla="*/ 1402 w 2268"/>
                <a:gd name="T51" fmla="*/ 1033 h 1111"/>
                <a:gd name="T52" fmla="*/ 1347 w 2268"/>
                <a:gd name="T53" fmla="*/ 967 h 1111"/>
                <a:gd name="T54" fmla="*/ 1274 w 2268"/>
                <a:gd name="T55" fmla="*/ 905 h 1111"/>
                <a:gd name="T56" fmla="*/ 1185 w 2268"/>
                <a:gd name="T57" fmla="*/ 857 h 1111"/>
                <a:gd name="T58" fmla="*/ 1111 w 2268"/>
                <a:gd name="T59" fmla="*/ 829 h 1111"/>
                <a:gd name="T60" fmla="*/ 1059 w 2268"/>
                <a:gd name="T61" fmla="*/ 818 h 1111"/>
                <a:gd name="T62" fmla="*/ 1004 w 2268"/>
                <a:gd name="T63" fmla="*/ 813 h 1111"/>
                <a:gd name="T64" fmla="*/ 949 w 2268"/>
                <a:gd name="T65" fmla="*/ 816 h 1111"/>
                <a:gd name="T66" fmla="*/ 894 w 2268"/>
                <a:gd name="T67" fmla="*/ 825 h 1111"/>
                <a:gd name="T68" fmla="*/ 839 w 2268"/>
                <a:gd name="T69" fmla="*/ 843 h 1111"/>
                <a:gd name="T70" fmla="*/ 784 w 2268"/>
                <a:gd name="T71" fmla="*/ 868 h 1111"/>
                <a:gd name="T72" fmla="*/ 729 w 2268"/>
                <a:gd name="T73" fmla="*/ 905 h 1111"/>
                <a:gd name="T74" fmla="*/ 459 w 2268"/>
                <a:gd name="T75" fmla="*/ 483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8" h="1111">
                  <a:moveTo>
                    <a:pt x="0" y="479"/>
                  </a:moveTo>
                  <a:lnTo>
                    <a:pt x="0" y="479"/>
                  </a:lnTo>
                  <a:lnTo>
                    <a:pt x="30" y="438"/>
                  </a:lnTo>
                  <a:lnTo>
                    <a:pt x="62" y="396"/>
                  </a:lnTo>
                  <a:lnTo>
                    <a:pt x="101" y="355"/>
                  </a:lnTo>
                  <a:lnTo>
                    <a:pt x="145" y="316"/>
                  </a:lnTo>
                  <a:lnTo>
                    <a:pt x="193" y="277"/>
                  </a:lnTo>
                  <a:lnTo>
                    <a:pt x="245" y="241"/>
                  </a:lnTo>
                  <a:lnTo>
                    <a:pt x="300" y="204"/>
                  </a:lnTo>
                  <a:lnTo>
                    <a:pt x="360" y="170"/>
                  </a:lnTo>
                  <a:lnTo>
                    <a:pt x="422" y="140"/>
                  </a:lnTo>
                  <a:lnTo>
                    <a:pt x="488" y="110"/>
                  </a:lnTo>
                  <a:lnTo>
                    <a:pt x="557" y="85"/>
                  </a:lnTo>
                  <a:lnTo>
                    <a:pt x="628" y="62"/>
                  </a:lnTo>
                  <a:lnTo>
                    <a:pt x="699" y="41"/>
                  </a:lnTo>
                  <a:lnTo>
                    <a:pt x="775" y="25"/>
                  </a:lnTo>
                  <a:lnTo>
                    <a:pt x="850" y="14"/>
                  </a:lnTo>
                  <a:lnTo>
                    <a:pt x="928" y="5"/>
                  </a:lnTo>
                  <a:lnTo>
                    <a:pt x="1006" y="0"/>
                  </a:lnTo>
                  <a:lnTo>
                    <a:pt x="1086" y="2"/>
                  </a:lnTo>
                  <a:lnTo>
                    <a:pt x="1166" y="7"/>
                  </a:lnTo>
                  <a:lnTo>
                    <a:pt x="1247" y="18"/>
                  </a:lnTo>
                  <a:lnTo>
                    <a:pt x="1288" y="25"/>
                  </a:lnTo>
                  <a:lnTo>
                    <a:pt x="1327" y="34"/>
                  </a:lnTo>
                  <a:lnTo>
                    <a:pt x="1366" y="46"/>
                  </a:lnTo>
                  <a:lnTo>
                    <a:pt x="1407" y="57"/>
                  </a:lnTo>
                  <a:lnTo>
                    <a:pt x="1446" y="71"/>
                  </a:lnTo>
                  <a:lnTo>
                    <a:pt x="1487" y="85"/>
                  </a:lnTo>
                  <a:lnTo>
                    <a:pt x="1526" y="103"/>
                  </a:lnTo>
                  <a:lnTo>
                    <a:pt x="1565" y="121"/>
                  </a:lnTo>
                  <a:lnTo>
                    <a:pt x="1604" y="140"/>
                  </a:lnTo>
                  <a:lnTo>
                    <a:pt x="1643" y="163"/>
                  </a:lnTo>
                  <a:lnTo>
                    <a:pt x="1680" y="186"/>
                  </a:lnTo>
                  <a:lnTo>
                    <a:pt x="1718" y="211"/>
                  </a:lnTo>
                  <a:lnTo>
                    <a:pt x="1755" y="236"/>
                  </a:lnTo>
                  <a:lnTo>
                    <a:pt x="1792" y="266"/>
                  </a:lnTo>
                  <a:lnTo>
                    <a:pt x="1828" y="296"/>
                  </a:lnTo>
                  <a:lnTo>
                    <a:pt x="1865" y="328"/>
                  </a:lnTo>
                  <a:lnTo>
                    <a:pt x="1902" y="362"/>
                  </a:lnTo>
                  <a:lnTo>
                    <a:pt x="1936" y="399"/>
                  </a:lnTo>
                  <a:lnTo>
                    <a:pt x="1970" y="435"/>
                  </a:lnTo>
                  <a:lnTo>
                    <a:pt x="2003" y="476"/>
                  </a:lnTo>
                  <a:lnTo>
                    <a:pt x="2037" y="518"/>
                  </a:lnTo>
                  <a:lnTo>
                    <a:pt x="2069" y="564"/>
                  </a:lnTo>
                  <a:lnTo>
                    <a:pt x="2101" y="609"/>
                  </a:lnTo>
                  <a:lnTo>
                    <a:pt x="2131" y="657"/>
                  </a:lnTo>
                  <a:lnTo>
                    <a:pt x="2268" y="566"/>
                  </a:lnTo>
                  <a:lnTo>
                    <a:pt x="1970" y="1106"/>
                  </a:lnTo>
                  <a:lnTo>
                    <a:pt x="1334" y="1111"/>
                  </a:lnTo>
                  <a:lnTo>
                    <a:pt x="1421" y="1065"/>
                  </a:lnTo>
                  <a:lnTo>
                    <a:pt x="1421" y="1065"/>
                  </a:lnTo>
                  <a:lnTo>
                    <a:pt x="1402" y="1033"/>
                  </a:lnTo>
                  <a:lnTo>
                    <a:pt x="1377" y="999"/>
                  </a:lnTo>
                  <a:lnTo>
                    <a:pt x="1347" y="967"/>
                  </a:lnTo>
                  <a:lnTo>
                    <a:pt x="1313" y="935"/>
                  </a:lnTo>
                  <a:lnTo>
                    <a:pt x="1274" y="905"/>
                  </a:lnTo>
                  <a:lnTo>
                    <a:pt x="1233" y="880"/>
                  </a:lnTo>
                  <a:lnTo>
                    <a:pt x="1185" y="857"/>
                  </a:lnTo>
                  <a:lnTo>
                    <a:pt x="1137" y="836"/>
                  </a:lnTo>
                  <a:lnTo>
                    <a:pt x="1111" y="829"/>
                  </a:lnTo>
                  <a:lnTo>
                    <a:pt x="1086" y="822"/>
                  </a:lnTo>
                  <a:lnTo>
                    <a:pt x="1059" y="818"/>
                  </a:lnTo>
                  <a:lnTo>
                    <a:pt x="1031" y="816"/>
                  </a:lnTo>
                  <a:lnTo>
                    <a:pt x="1004" y="813"/>
                  </a:lnTo>
                  <a:lnTo>
                    <a:pt x="979" y="813"/>
                  </a:lnTo>
                  <a:lnTo>
                    <a:pt x="949" y="816"/>
                  </a:lnTo>
                  <a:lnTo>
                    <a:pt x="921" y="818"/>
                  </a:lnTo>
                  <a:lnTo>
                    <a:pt x="894" y="825"/>
                  </a:lnTo>
                  <a:lnTo>
                    <a:pt x="866" y="832"/>
                  </a:lnTo>
                  <a:lnTo>
                    <a:pt x="839" y="843"/>
                  </a:lnTo>
                  <a:lnTo>
                    <a:pt x="811" y="854"/>
                  </a:lnTo>
                  <a:lnTo>
                    <a:pt x="784" y="868"/>
                  </a:lnTo>
                  <a:lnTo>
                    <a:pt x="756" y="887"/>
                  </a:lnTo>
                  <a:lnTo>
                    <a:pt x="729" y="905"/>
                  </a:lnTo>
                  <a:lnTo>
                    <a:pt x="701" y="928"/>
                  </a:lnTo>
                  <a:lnTo>
                    <a:pt x="459" y="483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41"/>
            <p:cNvSpPr>
              <a:spLocks/>
            </p:cNvSpPr>
            <p:nvPr/>
          </p:nvSpPr>
          <p:spPr bwMode="auto">
            <a:xfrm>
              <a:off x="3017" y="1116"/>
              <a:ext cx="2268" cy="1111"/>
            </a:xfrm>
            <a:custGeom>
              <a:avLst/>
              <a:gdLst>
                <a:gd name="T0" fmla="*/ 0 w 2268"/>
                <a:gd name="T1" fmla="*/ 479 h 1111"/>
                <a:gd name="T2" fmla="*/ 62 w 2268"/>
                <a:gd name="T3" fmla="*/ 396 h 1111"/>
                <a:gd name="T4" fmla="*/ 145 w 2268"/>
                <a:gd name="T5" fmla="*/ 316 h 1111"/>
                <a:gd name="T6" fmla="*/ 245 w 2268"/>
                <a:gd name="T7" fmla="*/ 241 h 1111"/>
                <a:gd name="T8" fmla="*/ 360 w 2268"/>
                <a:gd name="T9" fmla="*/ 170 h 1111"/>
                <a:gd name="T10" fmla="*/ 488 w 2268"/>
                <a:gd name="T11" fmla="*/ 110 h 1111"/>
                <a:gd name="T12" fmla="*/ 628 w 2268"/>
                <a:gd name="T13" fmla="*/ 62 h 1111"/>
                <a:gd name="T14" fmla="*/ 775 w 2268"/>
                <a:gd name="T15" fmla="*/ 25 h 1111"/>
                <a:gd name="T16" fmla="*/ 928 w 2268"/>
                <a:gd name="T17" fmla="*/ 5 h 1111"/>
                <a:gd name="T18" fmla="*/ 1086 w 2268"/>
                <a:gd name="T19" fmla="*/ 2 h 1111"/>
                <a:gd name="T20" fmla="*/ 1247 w 2268"/>
                <a:gd name="T21" fmla="*/ 18 h 1111"/>
                <a:gd name="T22" fmla="*/ 1327 w 2268"/>
                <a:gd name="T23" fmla="*/ 34 h 1111"/>
                <a:gd name="T24" fmla="*/ 1407 w 2268"/>
                <a:gd name="T25" fmla="*/ 57 h 1111"/>
                <a:gd name="T26" fmla="*/ 1487 w 2268"/>
                <a:gd name="T27" fmla="*/ 85 h 1111"/>
                <a:gd name="T28" fmla="*/ 1565 w 2268"/>
                <a:gd name="T29" fmla="*/ 121 h 1111"/>
                <a:gd name="T30" fmla="*/ 1643 w 2268"/>
                <a:gd name="T31" fmla="*/ 163 h 1111"/>
                <a:gd name="T32" fmla="*/ 1718 w 2268"/>
                <a:gd name="T33" fmla="*/ 211 h 1111"/>
                <a:gd name="T34" fmla="*/ 1792 w 2268"/>
                <a:gd name="T35" fmla="*/ 266 h 1111"/>
                <a:gd name="T36" fmla="*/ 1865 w 2268"/>
                <a:gd name="T37" fmla="*/ 328 h 1111"/>
                <a:gd name="T38" fmla="*/ 1936 w 2268"/>
                <a:gd name="T39" fmla="*/ 399 h 1111"/>
                <a:gd name="T40" fmla="*/ 2003 w 2268"/>
                <a:gd name="T41" fmla="*/ 476 h 1111"/>
                <a:gd name="T42" fmla="*/ 2069 w 2268"/>
                <a:gd name="T43" fmla="*/ 564 h 1111"/>
                <a:gd name="T44" fmla="*/ 2131 w 2268"/>
                <a:gd name="T45" fmla="*/ 657 h 1111"/>
                <a:gd name="T46" fmla="*/ 1970 w 2268"/>
                <a:gd name="T47" fmla="*/ 1106 h 1111"/>
                <a:gd name="T48" fmla="*/ 1421 w 2268"/>
                <a:gd name="T49" fmla="*/ 1065 h 1111"/>
                <a:gd name="T50" fmla="*/ 1402 w 2268"/>
                <a:gd name="T51" fmla="*/ 1033 h 1111"/>
                <a:gd name="T52" fmla="*/ 1347 w 2268"/>
                <a:gd name="T53" fmla="*/ 967 h 1111"/>
                <a:gd name="T54" fmla="*/ 1274 w 2268"/>
                <a:gd name="T55" fmla="*/ 905 h 1111"/>
                <a:gd name="T56" fmla="*/ 1185 w 2268"/>
                <a:gd name="T57" fmla="*/ 857 h 1111"/>
                <a:gd name="T58" fmla="*/ 1111 w 2268"/>
                <a:gd name="T59" fmla="*/ 829 h 1111"/>
                <a:gd name="T60" fmla="*/ 1059 w 2268"/>
                <a:gd name="T61" fmla="*/ 818 h 1111"/>
                <a:gd name="T62" fmla="*/ 1004 w 2268"/>
                <a:gd name="T63" fmla="*/ 813 h 1111"/>
                <a:gd name="T64" fmla="*/ 949 w 2268"/>
                <a:gd name="T65" fmla="*/ 816 h 1111"/>
                <a:gd name="T66" fmla="*/ 894 w 2268"/>
                <a:gd name="T67" fmla="*/ 825 h 1111"/>
                <a:gd name="T68" fmla="*/ 839 w 2268"/>
                <a:gd name="T69" fmla="*/ 843 h 1111"/>
                <a:gd name="T70" fmla="*/ 784 w 2268"/>
                <a:gd name="T71" fmla="*/ 868 h 1111"/>
                <a:gd name="T72" fmla="*/ 729 w 2268"/>
                <a:gd name="T73" fmla="*/ 905 h 1111"/>
                <a:gd name="T74" fmla="*/ 459 w 2268"/>
                <a:gd name="T75" fmla="*/ 483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8" h="1111">
                  <a:moveTo>
                    <a:pt x="0" y="479"/>
                  </a:moveTo>
                  <a:lnTo>
                    <a:pt x="0" y="479"/>
                  </a:lnTo>
                  <a:lnTo>
                    <a:pt x="30" y="438"/>
                  </a:lnTo>
                  <a:lnTo>
                    <a:pt x="62" y="396"/>
                  </a:lnTo>
                  <a:lnTo>
                    <a:pt x="101" y="355"/>
                  </a:lnTo>
                  <a:lnTo>
                    <a:pt x="145" y="316"/>
                  </a:lnTo>
                  <a:lnTo>
                    <a:pt x="193" y="277"/>
                  </a:lnTo>
                  <a:lnTo>
                    <a:pt x="245" y="241"/>
                  </a:lnTo>
                  <a:lnTo>
                    <a:pt x="300" y="204"/>
                  </a:lnTo>
                  <a:lnTo>
                    <a:pt x="360" y="170"/>
                  </a:lnTo>
                  <a:lnTo>
                    <a:pt x="422" y="140"/>
                  </a:lnTo>
                  <a:lnTo>
                    <a:pt x="488" y="110"/>
                  </a:lnTo>
                  <a:lnTo>
                    <a:pt x="557" y="85"/>
                  </a:lnTo>
                  <a:lnTo>
                    <a:pt x="628" y="62"/>
                  </a:lnTo>
                  <a:lnTo>
                    <a:pt x="699" y="41"/>
                  </a:lnTo>
                  <a:lnTo>
                    <a:pt x="775" y="25"/>
                  </a:lnTo>
                  <a:lnTo>
                    <a:pt x="850" y="14"/>
                  </a:lnTo>
                  <a:lnTo>
                    <a:pt x="928" y="5"/>
                  </a:lnTo>
                  <a:lnTo>
                    <a:pt x="1006" y="0"/>
                  </a:lnTo>
                  <a:lnTo>
                    <a:pt x="1086" y="2"/>
                  </a:lnTo>
                  <a:lnTo>
                    <a:pt x="1166" y="7"/>
                  </a:lnTo>
                  <a:lnTo>
                    <a:pt x="1247" y="18"/>
                  </a:lnTo>
                  <a:lnTo>
                    <a:pt x="1288" y="25"/>
                  </a:lnTo>
                  <a:lnTo>
                    <a:pt x="1327" y="34"/>
                  </a:lnTo>
                  <a:lnTo>
                    <a:pt x="1366" y="46"/>
                  </a:lnTo>
                  <a:lnTo>
                    <a:pt x="1407" y="57"/>
                  </a:lnTo>
                  <a:lnTo>
                    <a:pt x="1446" y="71"/>
                  </a:lnTo>
                  <a:lnTo>
                    <a:pt x="1487" y="85"/>
                  </a:lnTo>
                  <a:lnTo>
                    <a:pt x="1526" y="103"/>
                  </a:lnTo>
                  <a:lnTo>
                    <a:pt x="1565" y="121"/>
                  </a:lnTo>
                  <a:lnTo>
                    <a:pt x="1604" y="140"/>
                  </a:lnTo>
                  <a:lnTo>
                    <a:pt x="1643" y="163"/>
                  </a:lnTo>
                  <a:lnTo>
                    <a:pt x="1680" y="186"/>
                  </a:lnTo>
                  <a:lnTo>
                    <a:pt x="1718" y="211"/>
                  </a:lnTo>
                  <a:lnTo>
                    <a:pt x="1755" y="236"/>
                  </a:lnTo>
                  <a:lnTo>
                    <a:pt x="1792" y="266"/>
                  </a:lnTo>
                  <a:lnTo>
                    <a:pt x="1828" y="296"/>
                  </a:lnTo>
                  <a:lnTo>
                    <a:pt x="1865" y="328"/>
                  </a:lnTo>
                  <a:lnTo>
                    <a:pt x="1902" y="362"/>
                  </a:lnTo>
                  <a:lnTo>
                    <a:pt x="1936" y="399"/>
                  </a:lnTo>
                  <a:lnTo>
                    <a:pt x="1970" y="435"/>
                  </a:lnTo>
                  <a:lnTo>
                    <a:pt x="2003" y="476"/>
                  </a:lnTo>
                  <a:lnTo>
                    <a:pt x="2037" y="518"/>
                  </a:lnTo>
                  <a:lnTo>
                    <a:pt x="2069" y="564"/>
                  </a:lnTo>
                  <a:lnTo>
                    <a:pt x="2101" y="609"/>
                  </a:lnTo>
                  <a:lnTo>
                    <a:pt x="2131" y="657"/>
                  </a:lnTo>
                  <a:lnTo>
                    <a:pt x="2268" y="566"/>
                  </a:lnTo>
                  <a:lnTo>
                    <a:pt x="1970" y="1106"/>
                  </a:lnTo>
                  <a:lnTo>
                    <a:pt x="1334" y="1111"/>
                  </a:lnTo>
                  <a:lnTo>
                    <a:pt x="1421" y="1065"/>
                  </a:lnTo>
                  <a:lnTo>
                    <a:pt x="1421" y="1065"/>
                  </a:lnTo>
                  <a:lnTo>
                    <a:pt x="1402" y="1033"/>
                  </a:lnTo>
                  <a:lnTo>
                    <a:pt x="1377" y="999"/>
                  </a:lnTo>
                  <a:lnTo>
                    <a:pt x="1347" y="967"/>
                  </a:lnTo>
                  <a:lnTo>
                    <a:pt x="1313" y="935"/>
                  </a:lnTo>
                  <a:lnTo>
                    <a:pt x="1274" y="905"/>
                  </a:lnTo>
                  <a:lnTo>
                    <a:pt x="1233" y="880"/>
                  </a:lnTo>
                  <a:lnTo>
                    <a:pt x="1185" y="857"/>
                  </a:lnTo>
                  <a:lnTo>
                    <a:pt x="1137" y="836"/>
                  </a:lnTo>
                  <a:lnTo>
                    <a:pt x="1111" y="829"/>
                  </a:lnTo>
                  <a:lnTo>
                    <a:pt x="1086" y="822"/>
                  </a:lnTo>
                  <a:lnTo>
                    <a:pt x="1059" y="818"/>
                  </a:lnTo>
                  <a:lnTo>
                    <a:pt x="1031" y="816"/>
                  </a:lnTo>
                  <a:lnTo>
                    <a:pt x="1004" y="813"/>
                  </a:lnTo>
                  <a:lnTo>
                    <a:pt x="979" y="813"/>
                  </a:lnTo>
                  <a:lnTo>
                    <a:pt x="949" y="816"/>
                  </a:lnTo>
                  <a:lnTo>
                    <a:pt x="921" y="818"/>
                  </a:lnTo>
                  <a:lnTo>
                    <a:pt x="894" y="825"/>
                  </a:lnTo>
                  <a:lnTo>
                    <a:pt x="866" y="832"/>
                  </a:lnTo>
                  <a:lnTo>
                    <a:pt x="839" y="843"/>
                  </a:lnTo>
                  <a:lnTo>
                    <a:pt x="811" y="854"/>
                  </a:lnTo>
                  <a:lnTo>
                    <a:pt x="784" y="868"/>
                  </a:lnTo>
                  <a:lnTo>
                    <a:pt x="756" y="887"/>
                  </a:lnTo>
                  <a:lnTo>
                    <a:pt x="729" y="905"/>
                  </a:lnTo>
                  <a:lnTo>
                    <a:pt x="701" y="928"/>
                  </a:lnTo>
                  <a:lnTo>
                    <a:pt x="459" y="483"/>
                  </a:lnTo>
                  <a:lnTo>
                    <a:pt x="0" y="4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42"/>
            <p:cNvSpPr>
              <a:spLocks/>
            </p:cNvSpPr>
            <p:nvPr/>
          </p:nvSpPr>
          <p:spPr bwMode="auto">
            <a:xfrm>
              <a:off x="3705" y="1952"/>
              <a:ext cx="1608" cy="1929"/>
            </a:xfrm>
            <a:custGeom>
              <a:avLst/>
              <a:gdLst>
                <a:gd name="T0" fmla="*/ 1518 w 1608"/>
                <a:gd name="T1" fmla="*/ 0 h 1929"/>
                <a:gd name="T2" fmla="*/ 1557 w 1608"/>
                <a:gd name="T3" fmla="*/ 94 h 1929"/>
                <a:gd name="T4" fmla="*/ 1587 w 1608"/>
                <a:gd name="T5" fmla="*/ 206 h 1929"/>
                <a:gd name="T6" fmla="*/ 1605 w 1608"/>
                <a:gd name="T7" fmla="*/ 330 h 1929"/>
                <a:gd name="T8" fmla="*/ 1608 w 1608"/>
                <a:gd name="T9" fmla="*/ 465 h 1929"/>
                <a:gd name="T10" fmla="*/ 1596 w 1608"/>
                <a:gd name="T11" fmla="*/ 605 h 1929"/>
                <a:gd name="T12" fmla="*/ 1571 w 1608"/>
                <a:gd name="T13" fmla="*/ 752 h 1929"/>
                <a:gd name="T14" fmla="*/ 1530 w 1608"/>
                <a:gd name="T15" fmla="*/ 896 h 1929"/>
                <a:gd name="T16" fmla="*/ 1473 w 1608"/>
                <a:gd name="T17" fmla="*/ 1040 h 1929"/>
                <a:gd name="T18" fmla="*/ 1397 w 1608"/>
                <a:gd name="T19" fmla="*/ 1180 h 1929"/>
                <a:gd name="T20" fmla="*/ 1303 w 1608"/>
                <a:gd name="T21" fmla="*/ 1310 h 1929"/>
                <a:gd name="T22" fmla="*/ 1248 w 1608"/>
                <a:gd name="T23" fmla="*/ 1372 h 1929"/>
                <a:gd name="T24" fmla="*/ 1191 w 1608"/>
                <a:gd name="T25" fmla="*/ 1430 h 1929"/>
                <a:gd name="T26" fmla="*/ 1127 w 1608"/>
                <a:gd name="T27" fmla="*/ 1485 h 1929"/>
                <a:gd name="T28" fmla="*/ 1058 w 1608"/>
                <a:gd name="T29" fmla="*/ 1537 h 1929"/>
                <a:gd name="T30" fmla="*/ 982 w 1608"/>
                <a:gd name="T31" fmla="*/ 1583 h 1929"/>
                <a:gd name="T32" fmla="*/ 904 w 1608"/>
                <a:gd name="T33" fmla="*/ 1627 h 1929"/>
                <a:gd name="T34" fmla="*/ 820 w 1608"/>
                <a:gd name="T35" fmla="*/ 1663 h 1929"/>
                <a:gd name="T36" fmla="*/ 728 w 1608"/>
                <a:gd name="T37" fmla="*/ 1695 h 1929"/>
                <a:gd name="T38" fmla="*/ 632 w 1608"/>
                <a:gd name="T39" fmla="*/ 1723 h 1929"/>
                <a:gd name="T40" fmla="*/ 531 w 1608"/>
                <a:gd name="T41" fmla="*/ 1743 h 1929"/>
                <a:gd name="T42" fmla="*/ 423 w 1608"/>
                <a:gd name="T43" fmla="*/ 1757 h 1929"/>
                <a:gd name="T44" fmla="*/ 311 w 1608"/>
                <a:gd name="T45" fmla="*/ 1764 h 1929"/>
                <a:gd name="T46" fmla="*/ 0 w 1608"/>
                <a:gd name="T47" fmla="*/ 1402 h 1929"/>
                <a:gd name="T48" fmla="*/ 307 w 1608"/>
                <a:gd name="T49" fmla="*/ 946 h 1929"/>
                <a:gd name="T50" fmla="*/ 343 w 1608"/>
                <a:gd name="T51" fmla="*/ 946 h 1929"/>
                <a:gd name="T52" fmla="*/ 428 w 1608"/>
                <a:gd name="T53" fmla="*/ 930 h 1929"/>
                <a:gd name="T54" fmla="*/ 517 w 1608"/>
                <a:gd name="T55" fmla="*/ 898 h 1929"/>
                <a:gd name="T56" fmla="*/ 604 w 1608"/>
                <a:gd name="T57" fmla="*/ 845 h 1929"/>
                <a:gd name="T58" fmla="*/ 664 w 1608"/>
                <a:gd name="T59" fmla="*/ 793 h 1929"/>
                <a:gd name="T60" fmla="*/ 701 w 1608"/>
                <a:gd name="T61" fmla="*/ 754 h 1929"/>
                <a:gd name="T62" fmla="*/ 730 w 1608"/>
                <a:gd name="T63" fmla="*/ 708 h 1929"/>
                <a:gd name="T64" fmla="*/ 756 w 1608"/>
                <a:gd name="T65" fmla="*/ 660 h 1929"/>
                <a:gd name="T66" fmla="*/ 776 w 1608"/>
                <a:gd name="T67" fmla="*/ 607 h 1929"/>
                <a:gd name="T68" fmla="*/ 788 w 1608"/>
                <a:gd name="T69" fmla="*/ 550 h 1929"/>
                <a:gd name="T70" fmla="*/ 792 w 1608"/>
                <a:gd name="T71" fmla="*/ 488 h 1929"/>
                <a:gd name="T72" fmla="*/ 788 w 1608"/>
                <a:gd name="T73" fmla="*/ 422 h 1929"/>
                <a:gd name="T74" fmla="*/ 1287 w 1608"/>
                <a:gd name="T75" fmla="*/ 396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8" h="1929">
                  <a:moveTo>
                    <a:pt x="1518" y="0"/>
                  </a:moveTo>
                  <a:lnTo>
                    <a:pt x="1518" y="0"/>
                  </a:lnTo>
                  <a:lnTo>
                    <a:pt x="1539" y="46"/>
                  </a:lnTo>
                  <a:lnTo>
                    <a:pt x="1557" y="94"/>
                  </a:lnTo>
                  <a:lnTo>
                    <a:pt x="1573" y="149"/>
                  </a:lnTo>
                  <a:lnTo>
                    <a:pt x="1587" y="206"/>
                  </a:lnTo>
                  <a:lnTo>
                    <a:pt x="1599" y="268"/>
                  </a:lnTo>
                  <a:lnTo>
                    <a:pt x="1605" y="330"/>
                  </a:lnTo>
                  <a:lnTo>
                    <a:pt x="1608" y="396"/>
                  </a:lnTo>
                  <a:lnTo>
                    <a:pt x="1608" y="465"/>
                  </a:lnTo>
                  <a:lnTo>
                    <a:pt x="1605" y="534"/>
                  </a:lnTo>
                  <a:lnTo>
                    <a:pt x="1596" y="605"/>
                  </a:lnTo>
                  <a:lnTo>
                    <a:pt x="1587" y="678"/>
                  </a:lnTo>
                  <a:lnTo>
                    <a:pt x="1571" y="752"/>
                  </a:lnTo>
                  <a:lnTo>
                    <a:pt x="1553" y="823"/>
                  </a:lnTo>
                  <a:lnTo>
                    <a:pt x="1530" y="896"/>
                  </a:lnTo>
                  <a:lnTo>
                    <a:pt x="1502" y="969"/>
                  </a:lnTo>
                  <a:lnTo>
                    <a:pt x="1473" y="1040"/>
                  </a:lnTo>
                  <a:lnTo>
                    <a:pt x="1436" y="1111"/>
                  </a:lnTo>
                  <a:lnTo>
                    <a:pt x="1397" y="1180"/>
                  </a:lnTo>
                  <a:lnTo>
                    <a:pt x="1351" y="1246"/>
                  </a:lnTo>
                  <a:lnTo>
                    <a:pt x="1303" y="1310"/>
                  </a:lnTo>
                  <a:lnTo>
                    <a:pt x="1276" y="1343"/>
                  </a:lnTo>
                  <a:lnTo>
                    <a:pt x="1248" y="1372"/>
                  </a:lnTo>
                  <a:lnTo>
                    <a:pt x="1221" y="1402"/>
                  </a:lnTo>
                  <a:lnTo>
                    <a:pt x="1191" y="1430"/>
                  </a:lnTo>
                  <a:lnTo>
                    <a:pt x="1159" y="1459"/>
                  </a:lnTo>
                  <a:lnTo>
                    <a:pt x="1127" y="1485"/>
                  </a:lnTo>
                  <a:lnTo>
                    <a:pt x="1092" y="1512"/>
                  </a:lnTo>
                  <a:lnTo>
                    <a:pt x="1058" y="1537"/>
                  </a:lnTo>
                  <a:lnTo>
                    <a:pt x="1021" y="1560"/>
                  </a:lnTo>
                  <a:lnTo>
                    <a:pt x="982" y="1583"/>
                  </a:lnTo>
                  <a:lnTo>
                    <a:pt x="943" y="1606"/>
                  </a:lnTo>
                  <a:lnTo>
                    <a:pt x="904" y="1627"/>
                  </a:lnTo>
                  <a:lnTo>
                    <a:pt x="861" y="1645"/>
                  </a:lnTo>
                  <a:lnTo>
                    <a:pt x="820" y="1663"/>
                  </a:lnTo>
                  <a:lnTo>
                    <a:pt x="774" y="1682"/>
                  </a:lnTo>
                  <a:lnTo>
                    <a:pt x="728" y="1695"/>
                  </a:lnTo>
                  <a:lnTo>
                    <a:pt x="682" y="1709"/>
                  </a:lnTo>
                  <a:lnTo>
                    <a:pt x="632" y="1723"/>
                  </a:lnTo>
                  <a:lnTo>
                    <a:pt x="581" y="1734"/>
                  </a:lnTo>
                  <a:lnTo>
                    <a:pt x="531" y="1743"/>
                  </a:lnTo>
                  <a:lnTo>
                    <a:pt x="478" y="1750"/>
                  </a:lnTo>
                  <a:lnTo>
                    <a:pt x="423" y="1757"/>
                  </a:lnTo>
                  <a:lnTo>
                    <a:pt x="368" y="1762"/>
                  </a:lnTo>
                  <a:lnTo>
                    <a:pt x="311" y="1764"/>
                  </a:lnTo>
                  <a:lnTo>
                    <a:pt x="323" y="1929"/>
                  </a:lnTo>
                  <a:lnTo>
                    <a:pt x="0" y="1402"/>
                  </a:lnTo>
                  <a:lnTo>
                    <a:pt x="309" y="848"/>
                  </a:lnTo>
                  <a:lnTo>
                    <a:pt x="307" y="946"/>
                  </a:lnTo>
                  <a:lnTo>
                    <a:pt x="307" y="946"/>
                  </a:lnTo>
                  <a:lnTo>
                    <a:pt x="343" y="946"/>
                  </a:lnTo>
                  <a:lnTo>
                    <a:pt x="384" y="942"/>
                  </a:lnTo>
                  <a:lnTo>
                    <a:pt x="428" y="930"/>
                  </a:lnTo>
                  <a:lnTo>
                    <a:pt x="472" y="916"/>
                  </a:lnTo>
                  <a:lnTo>
                    <a:pt x="517" y="898"/>
                  </a:lnTo>
                  <a:lnTo>
                    <a:pt x="561" y="873"/>
                  </a:lnTo>
                  <a:lnTo>
                    <a:pt x="604" y="845"/>
                  </a:lnTo>
                  <a:lnTo>
                    <a:pt x="646" y="811"/>
                  </a:lnTo>
                  <a:lnTo>
                    <a:pt x="664" y="793"/>
                  </a:lnTo>
                  <a:lnTo>
                    <a:pt x="682" y="772"/>
                  </a:lnTo>
                  <a:lnTo>
                    <a:pt x="701" y="754"/>
                  </a:lnTo>
                  <a:lnTo>
                    <a:pt x="717" y="731"/>
                  </a:lnTo>
                  <a:lnTo>
                    <a:pt x="730" y="708"/>
                  </a:lnTo>
                  <a:lnTo>
                    <a:pt x="744" y="685"/>
                  </a:lnTo>
                  <a:lnTo>
                    <a:pt x="756" y="660"/>
                  </a:lnTo>
                  <a:lnTo>
                    <a:pt x="767" y="632"/>
                  </a:lnTo>
                  <a:lnTo>
                    <a:pt x="776" y="607"/>
                  </a:lnTo>
                  <a:lnTo>
                    <a:pt x="783" y="577"/>
                  </a:lnTo>
                  <a:lnTo>
                    <a:pt x="788" y="550"/>
                  </a:lnTo>
                  <a:lnTo>
                    <a:pt x="790" y="518"/>
                  </a:lnTo>
                  <a:lnTo>
                    <a:pt x="792" y="488"/>
                  </a:lnTo>
                  <a:lnTo>
                    <a:pt x="790" y="456"/>
                  </a:lnTo>
                  <a:lnTo>
                    <a:pt x="788" y="422"/>
                  </a:lnTo>
                  <a:lnTo>
                    <a:pt x="781" y="387"/>
                  </a:lnTo>
                  <a:lnTo>
                    <a:pt x="1287" y="396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3"/>
            <p:cNvSpPr>
              <a:spLocks/>
            </p:cNvSpPr>
            <p:nvPr/>
          </p:nvSpPr>
          <p:spPr bwMode="auto">
            <a:xfrm>
              <a:off x="3705" y="1952"/>
              <a:ext cx="1608" cy="1929"/>
            </a:xfrm>
            <a:custGeom>
              <a:avLst/>
              <a:gdLst>
                <a:gd name="T0" fmla="*/ 1518 w 1608"/>
                <a:gd name="T1" fmla="*/ 0 h 1929"/>
                <a:gd name="T2" fmla="*/ 1557 w 1608"/>
                <a:gd name="T3" fmla="*/ 94 h 1929"/>
                <a:gd name="T4" fmla="*/ 1587 w 1608"/>
                <a:gd name="T5" fmla="*/ 206 h 1929"/>
                <a:gd name="T6" fmla="*/ 1605 w 1608"/>
                <a:gd name="T7" fmla="*/ 330 h 1929"/>
                <a:gd name="T8" fmla="*/ 1608 w 1608"/>
                <a:gd name="T9" fmla="*/ 465 h 1929"/>
                <a:gd name="T10" fmla="*/ 1596 w 1608"/>
                <a:gd name="T11" fmla="*/ 605 h 1929"/>
                <a:gd name="T12" fmla="*/ 1571 w 1608"/>
                <a:gd name="T13" fmla="*/ 752 h 1929"/>
                <a:gd name="T14" fmla="*/ 1530 w 1608"/>
                <a:gd name="T15" fmla="*/ 896 h 1929"/>
                <a:gd name="T16" fmla="*/ 1473 w 1608"/>
                <a:gd name="T17" fmla="*/ 1040 h 1929"/>
                <a:gd name="T18" fmla="*/ 1397 w 1608"/>
                <a:gd name="T19" fmla="*/ 1180 h 1929"/>
                <a:gd name="T20" fmla="*/ 1303 w 1608"/>
                <a:gd name="T21" fmla="*/ 1310 h 1929"/>
                <a:gd name="T22" fmla="*/ 1248 w 1608"/>
                <a:gd name="T23" fmla="*/ 1372 h 1929"/>
                <a:gd name="T24" fmla="*/ 1191 w 1608"/>
                <a:gd name="T25" fmla="*/ 1430 h 1929"/>
                <a:gd name="T26" fmla="*/ 1127 w 1608"/>
                <a:gd name="T27" fmla="*/ 1485 h 1929"/>
                <a:gd name="T28" fmla="*/ 1058 w 1608"/>
                <a:gd name="T29" fmla="*/ 1537 h 1929"/>
                <a:gd name="T30" fmla="*/ 982 w 1608"/>
                <a:gd name="T31" fmla="*/ 1583 h 1929"/>
                <a:gd name="T32" fmla="*/ 904 w 1608"/>
                <a:gd name="T33" fmla="*/ 1627 h 1929"/>
                <a:gd name="T34" fmla="*/ 820 w 1608"/>
                <a:gd name="T35" fmla="*/ 1663 h 1929"/>
                <a:gd name="T36" fmla="*/ 728 w 1608"/>
                <a:gd name="T37" fmla="*/ 1695 h 1929"/>
                <a:gd name="T38" fmla="*/ 632 w 1608"/>
                <a:gd name="T39" fmla="*/ 1723 h 1929"/>
                <a:gd name="T40" fmla="*/ 531 w 1608"/>
                <a:gd name="T41" fmla="*/ 1743 h 1929"/>
                <a:gd name="T42" fmla="*/ 423 w 1608"/>
                <a:gd name="T43" fmla="*/ 1757 h 1929"/>
                <a:gd name="T44" fmla="*/ 311 w 1608"/>
                <a:gd name="T45" fmla="*/ 1764 h 1929"/>
                <a:gd name="T46" fmla="*/ 0 w 1608"/>
                <a:gd name="T47" fmla="*/ 1402 h 1929"/>
                <a:gd name="T48" fmla="*/ 307 w 1608"/>
                <a:gd name="T49" fmla="*/ 946 h 1929"/>
                <a:gd name="T50" fmla="*/ 343 w 1608"/>
                <a:gd name="T51" fmla="*/ 946 h 1929"/>
                <a:gd name="T52" fmla="*/ 428 w 1608"/>
                <a:gd name="T53" fmla="*/ 930 h 1929"/>
                <a:gd name="T54" fmla="*/ 517 w 1608"/>
                <a:gd name="T55" fmla="*/ 898 h 1929"/>
                <a:gd name="T56" fmla="*/ 604 w 1608"/>
                <a:gd name="T57" fmla="*/ 845 h 1929"/>
                <a:gd name="T58" fmla="*/ 664 w 1608"/>
                <a:gd name="T59" fmla="*/ 793 h 1929"/>
                <a:gd name="T60" fmla="*/ 701 w 1608"/>
                <a:gd name="T61" fmla="*/ 754 h 1929"/>
                <a:gd name="T62" fmla="*/ 730 w 1608"/>
                <a:gd name="T63" fmla="*/ 708 h 1929"/>
                <a:gd name="T64" fmla="*/ 756 w 1608"/>
                <a:gd name="T65" fmla="*/ 660 h 1929"/>
                <a:gd name="T66" fmla="*/ 776 w 1608"/>
                <a:gd name="T67" fmla="*/ 607 h 1929"/>
                <a:gd name="T68" fmla="*/ 788 w 1608"/>
                <a:gd name="T69" fmla="*/ 550 h 1929"/>
                <a:gd name="T70" fmla="*/ 792 w 1608"/>
                <a:gd name="T71" fmla="*/ 488 h 1929"/>
                <a:gd name="T72" fmla="*/ 788 w 1608"/>
                <a:gd name="T73" fmla="*/ 422 h 1929"/>
                <a:gd name="T74" fmla="*/ 1287 w 1608"/>
                <a:gd name="T75" fmla="*/ 396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8" h="1929">
                  <a:moveTo>
                    <a:pt x="1518" y="0"/>
                  </a:moveTo>
                  <a:lnTo>
                    <a:pt x="1518" y="0"/>
                  </a:lnTo>
                  <a:lnTo>
                    <a:pt x="1539" y="46"/>
                  </a:lnTo>
                  <a:lnTo>
                    <a:pt x="1557" y="94"/>
                  </a:lnTo>
                  <a:lnTo>
                    <a:pt x="1573" y="149"/>
                  </a:lnTo>
                  <a:lnTo>
                    <a:pt x="1587" y="206"/>
                  </a:lnTo>
                  <a:lnTo>
                    <a:pt x="1599" y="268"/>
                  </a:lnTo>
                  <a:lnTo>
                    <a:pt x="1605" y="330"/>
                  </a:lnTo>
                  <a:lnTo>
                    <a:pt x="1608" y="396"/>
                  </a:lnTo>
                  <a:lnTo>
                    <a:pt x="1608" y="465"/>
                  </a:lnTo>
                  <a:lnTo>
                    <a:pt x="1605" y="534"/>
                  </a:lnTo>
                  <a:lnTo>
                    <a:pt x="1596" y="605"/>
                  </a:lnTo>
                  <a:lnTo>
                    <a:pt x="1587" y="678"/>
                  </a:lnTo>
                  <a:lnTo>
                    <a:pt x="1571" y="752"/>
                  </a:lnTo>
                  <a:lnTo>
                    <a:pt x="1553" y="823"/>
                  </a:lnTo>
                  <a:lnTo>
                    <a:pt x="1530" y="896"/>
                  </a:lnTo>
                  <a:lnTo>
                    <a:pt x="1502" y="969"/>
                  </a:lnTo>
                  <a:lnTo>
                    <a:pt x="1473" y="1040"/>
                  </a:lnTo>
                  <a:lnTo>
                    <a:pt x="1436" y="1111"/>
                  </a:lnTo>
                  <a:lnTo>
                    <a:pt x="1397" y="1180"/>
                  </a:lnTo>
                  <a:lnTo>
                    <a:pt x="1351" y="1246"/>
                  </a:lnTo>
                  <a:lnTo>
                    <a:pt x="1303" y="1310"/>
                  </a:lnTo>
                  <a:lnTo>
                    <a:pt x="1276" y="1343"/>
                  </a:lnTo>
                  <a:lnTo>
                    <a:pt x="1248" y="1372"/>
                  </a:lnTo>
                  <a:lnTo>
                    <a:pt x="1221" y="1402"/>
                  </a:lnTo>
                  <a:lnTo>
                    <a:pt x="1191" y="1430"/>
                  </a:lnTo>
                  <a:lnTo>
                    <a:pt x="1159" y="1459"/>
                  </a:lnTo>
                  <a:lnTo>
                    <a:pt x="1127" y="1485"/>
                  </a:lnTo>
                  <a:lnTo>
                    <a:pt x="1092" y="1512"/>
                  </a:lnTo>
                  <a:lnTo>
                    <a:pt x="1058" y="1537"/>
                  </a:lnTo>
                  <a:lnTo>
                    <a:pt x="1021" y="1560"/>
                  </a:lnTo>
                  <a:lnTo>
                    <a:pt x="982" y="1583"/>
                  </a:lnTo>
                  <a:lnTo>
                    <a:pt x="943" y="1606"/>
                  </a:lnTo>
                  <a:lnTo>
                    <a:pt x="904" y="1627"/>
                  </a:lnTo>
                  <a:lnTo>
                    <a:pt x="861" y="1645"/>
                  </a:lnTo>
                  <a:lnTo>
                    <a:pt x="820" y="1663"/>
                  </a:lnTo>
                  <a:lnTo>
                    <a:pt x="774" y="1682"/>
                  </a:lnTo>
                  <a:lnTo>
                    <a:pt x="728" y="1695"/>
                  </a:lnTo>
                  <a:lnTo>
                    <a:pt x="682" y="1709"/>
                  </a:lnTo>
                  <a:lnTo>
                    <a:pt x="632" y="1723"/>
                  </a:lnTo>
                  <a:lnTo>
                    <a:pt x="581" y="1734"/>
                  </a:lnTo>
                  <a:lnTo>
                    <a:pt x="531" y="1743"/>
                  </a:lnTo>
                  <a:lnTo>
                    <a:pt x="478" y="1750"/>
                  </a:lnTo>
                  <a:lnTo>
                    <a:pt x="423" y="1757"/>
                  </a:lnTo>
                  <a:lnTo>
                    <a:pt x="368" y="1762"/>
                  </a:lnTo>
                  <a:lnTo>
                    <a:pt x="311" y="1764"/>
                  </a:lnTo>
                  <a:lnTo>
                    <a:pt x="323" y="1929"/>
                  </a:lnTo>
                  <a:lnTo>
                    <a:pt x="0" y="1402"/>
                  </a:lnTo>
                  <a:lnTo>
                    <a:pt x="309" y="848"/>
                  </a:lnTo>
                  <a:lnTo>
                    <a:pt x="307" y="946"/>
                  </a:lnTo>
                  <a:lnTo>
                    <a:pt x="307" y="946"/>
                  </a:lnTo>
                  <a:lnTo>
                    <a:pt x="343" y="946"/>
                  </a:lnTo>
                  <a:lnTo>
                    <a:pt x="384" y="942"/>
                  </a:lnTo>
                  <a:lnTo>
                    <a:pt x="428" y="930"/>
                  </a:lnTo>
                  <a:lnTo>
                    <a:pt x="472" y="916"/>
                  </a:lnTo>
                  <a:lnTo>
                    <a:pt x="517" y="898"/>
                  </a:lnTo>
                  <a:lnTo>
                    <a:pt x="561" y="873"/>
                  </a:lnTo>
                  <a:lnTo>
                    <a:pt x="604" y="845"/>
                  </a:lnTo>
                  <a:lnTo>
                    <a:pt x="646" y="811"/>
                  </a:lnTo>
                  <a:lnTo>
                    <a:pt x="664" y="793"/>
                  </a:lnTo>
                  <a:lnTo>
                    <a:pt x="682" y="772"/>
                  </a:lnTo>
                  <a:lnTo>
                    <a:pt x="701" y="754"/>
                  </a:lnTo>
                  <a:lnTo>
                    <a:pt x="717" y="731"/>
                  </a:lnTo>
                  <a:lnTo>
                    <a:pt x="730" y="708"/>
                  </a:lnTo>
                  <a:lnTo>
                    <a:pt x="744" y="685"/>
                  </a:lnTo>
                  <a:lnTo>
                    <a:pt x="756" y="660"/>
                  </a:lnTo>
                  <a:lnTo>
                    <a:pt x="767" y="632"/>
                  </a:lnTo>
                  <a:lnTo>
                    <a:pt x="776" y="607"/>
                  </a:lnTo>
                  <a:lnTo>
                    <a:pt x="783" y="577"/>
                  </a:lnTo>
                  <a:lnTo>
                    <a:pt x="788" y="550"/>
                  </a:lnTo>
                  <a:lnTo>
                    <a:pt x="790" y="518"/>
                  </a:lnTo>
                  <a:lnTo>
                    <a:pt x="792" y="488"/>
                  </a:lnTo>
                  <a:lnTo>
                    <a:pt x="790" y="456"/>
                  </a:lnTo>
                  <a:lnTo>
                    <a:pt x="788" y="422"/>
                  </a:lnTo>
                  <a:lnTo>
                    <a:pt x="781" y="387"/>
                  </a:lnTo>
                  <a:lnTo>
                    <a:pt x="1287" y="396"/>
                  </a:lnTo>
                  <a:lnTo>
                    <a:pt x="15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4"/>
            <p:cNvSpPr>
              <a:spLocks/>
            </p:cNvSpPr>
            <p:nvPr/>
          </p:nvSpPr>
          <p:spPr bwMode="auto">
            <a:xfrm>
              <a:off x="2715" y="1675"/>
              <a:ext cx="1139" cy="2016"/>
            </a:xfrm>
            <a:custGeom>
              <a:avLst/>
              <a:gdLst>
                <a:gd name="T0" fmla="*/ 1106 w 1139"/>
                <a:gd name="T1" fmla="*/ 2016 h 2016"/>
                <a:gd name="T2" fmla="*/ 1003 w 1139"/>
                <a:gd name="T3" fmla="*/ 2004 h 2016"/>
                <a:gd name="T4" fmla="*/ 893 w 1139"/>
                <a:gd name="T5" fmla="*/ 1975 h 2016"/>
                <a:gd name="T6" fmla="*/ 777 w 1139"/>
                <a:gd name="T7" fmla="*/ 1927 h 2016"/>
                <a:gd name="T8" fmla="*/ 660 w 1139"/>
                <a:gd name="T9" fmla="*/ 1862 h 2016"/>
                <a:gd name="T10" fmla="*/ 543 w 1139"/>
                <a:gd name="T11" fmla="*/ 1782 h 2016"/>
                <a:gd name="T12" fmla="*/ 428 w 1139"/>
                <a:gd name="T13" fmla="*/ 1688 h 2016"/>
                <a:gd name="T14" fmla="*/ 323 w 1139"/>
                <a:gd name="T15" fmla="*/ 1581 h 2016"/>
                <a:gd name="T16" fmla="*/ 227 w 1139"/>
                <a:gd name="T17" fmla="*/ 1457 h 2016"/>
                <a:gd name="T18" fmla="*/ 144 w 1139"/>
                <a:gd name="T19" fmla="*/ 1322 h 2016"/>
                <a:gd name="T20" fmla="*/ 78 w 1139"/>
                <a:gd name="T21" fmla="*/ 1175 h 2016"/>
                <a:gd name="T22" fmla="*/ 53 w 1139"/>
                <a:gd name="T23" fmla="*/ 1100 h 2016"/>
                <a:gd name="T24" fmla="*/ 30 w 1139"/>
                <a:gd name="T25" fmla="*/ 1019 h 2016"/>
                <a:gd name="T26" fmla="*/ 14 w 1139"/>
                <a:gd name="T27" fmla="*/ 935 h 2016"/>
                <a:gd name="T28" fmla="*/ 5 w 1139"/>
                <a:gd name="T29" fmla="*/ 850 h 2016"/>
                <a:gd name="T30" fmla="*/ 0 w 1139"/>
                <a:gd name="T31" fmla="*/ 763 h 2016"/>
                <a:gd name="T32" fmla="*/ 5 w 1139"/>
                <a:gd name="T33" fmla="*/ 673 h 2016"/>
                <a:gd name="T34" fmla="*/ 14 w 1139"/>
                <a:gd name="T35" fmla="*/ 580 h 2016"/>
                <a:gd name="T36" fmla="*/ 30 w 1139"/>
                <a:gd name="T37" fmla="*/ 486 h 2016"/>
                <a:gd name="T38" fmla="*/ 55 w 1139"/>
                <a:gd name="T39" fmla="*/ 389 h 2016"/>
                <a:gd name="T40" fmla="*/ 87 w 1139"/>
                <a:gd name="T41" fmla="*/ 291 h 2016"/>
                <a:gd name="T42" fmla="*/ 131 w 1139"/>
                <a:gd name="T43" fmla="*/ 192 h 2016"/>
                <a:gd name="T44" fmla="*/ 179 w 1139"/>
                <a:gd name="T45" fmla="*/ 89 h 2016"/>
                <a:gd name="T46" fmla="*/ 648 w 1139"/>
                <a:gd name="T47" fmla="*/ 0 h 2016"/>
                <a:gd name="T48" fmla="*/ 891 w 1139"/>
                <a:gd name="T49" fmla="*/ 495 h 2016"/>
                <a:gd name="T50" fmla="*/ 873 w 1139"/>
                <a:gd name="T51" fmla="*/ 527 h 2016"/>
                <a:gd name="T52" fmla="*/ 843 w 1139"/>
                <a:gd name="T53" fmla="*/ 607 h 2016"/>
                <a:gd name="T54" fmla="*/ 827 w 1139"/>
                <a:gd name="T55" fmla="*/ 701 h 2016"/>
                <a:gd name="T56" fmla="*/ 829 w 1139"/>
                <a:gd name="T57" fmla="*/ 804 h 2016"/>
                <a:gd name="T58" fmla="*/ 845 w 1139"/>
                <a:gd name="T59" fmla="*/ 882 h 2016"/>
                <a:gd name="T60" fmla="*/ 861 w 1139"/>
                <a:gd name="T61" fmla="*/ 932 h 2016"/>
                <a:gd name="T62" fmla="*/ 884 w 1139"/>
                <a:gd name="T63" fmla="*/ 980 h 2016"/>
                <a:gd name="T64" fmla="*/ 914 w 1139"/>
                <a:gd name="T65" fmla="*/ 1029 h 2016"/>
                <a:gd name="T66" fmla="*/ 951 w 1139"/>
                <a:gd name="T67" fmla="*/ 1072 h 2016"/>
                <a:gd name="T68" fmla="*/ 994 w 1139"/>
                <a:gd name="T69" fmla="*/ 1111 h 2016"/>
                <a:gd name="T70" fmla="*/ 1047 w 1139"/>
                <a:gd name="T71" fmla="*/ 1143 h 2016"/>
                <a:gd name="T72" fmla="*/ 1106 w 1139"/>
                <a:gd name="T73" fmla="*/ 1173 h 2016"/>
                <a:gd name="T74" fmla="*/ 877 w 1139"/>
                <a:gd name="T75" fmla="*/ 162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9" h="2016">
                  <a:moveTo>
                    <a:pt x="1106" y="2016"/>
                  </a:moveTo>
                  <a:lnTo>
                    <a:pt x="1106" y="2016"/>
                  </a:lnTo>
                  <a:lnTo>
                    <a:pt x="1056" y="2014"/>
                  </a:lnTo>
                  <a:lnTo>
                    <a:pt x="1003" y="2004"/>
                  </a:lnTo>
                  <a:lnTo>
                    <a:pt x="948" y="1991"/>
                  </a:lnTo>
                  <a:lnTo>
                    <a:pt x="893" y="1975"/>
                  </a:lnTo>
                  <a:lnTo>
                    <a:pt x="836" y="1952"/>
                  </a:lnTo>
                  <a:lnTo>
                    <a:pt x="777" y="1927"/>
                  </a:lnTo>
                  <a:lnTo>
                    <a:pt x="717" y="1897"/>
                  </a:lnTo>
                  <a:lnTo>
                    <a:pt x="660" y="1862"/>
                  </a:lnTo>
                  <a:lnTo>
                    <a:pt x="600" y="1826"/>
                  </a:lnTo>
                  <a:lnTo>
                    <a:pt x="543" y="1782"/>
                  </a:lnTo>
                  <a:lnTo>
                    <a:pt x="486" y="1739"/>
                  </a:lnTo>
                  <a:lnTo>
                    <a:pt x="428" y="1688"/>
                  </a:lnTo>
                  <a:lnTo>
                    <a:pt x="376" y="1636"/>
                  </a:lnTo>
                  <a:lnTo>
                    <a:pt x="323" y="1581"/>
                  </a:lnTo>
                  <a:lnTo>
                    <a:pt x="275" y="1521"/>
                  </a:lnTo>
                  <a:lnTo>
                    <a:pt x="227" y="1457"/>
                  </a:lnTo>
                  <a:lnTo>
                    <a:pt x="186" y="1393"/>
                  </a:lnTo>
                  <a:lnTo>
                    <a:pt x="144" y="1322"/>
                  </a:lnTo>
                  <a:lnTo>
                    <a:pt x="110" y="1251"/>
                  </a:lnTo>
                  <a:lnTo>
                    <a:pt x="78" y="1175"/>
                  </a:lnTo>
                  <a:lnTo>
                    <a:pt x="64" y="1138"/>
                  </a:lnTo>
                  <a:lnTo>
                    <a:pt x="53" y="1100"/>
                  </a:lnTo>
                  <a:lnTo>
                    <a:pt x="41" y="1058"/>
                  </a:lnTo>
                  <a:lnTo>
                    <a:pt x="30" y="1019"/>
                  </a:lnTo>
                  <a:lnTo>
                    <a:pt x="21" y="978"/>
                  </a:lnTo>
                  <a:lnTo>
                    <a:pt x="14" y="935"/>
                  </a:lnTo>
                  <a:lnTo>
                    <a:pt x="9" y="893"/>
                  </a:lnTo>
                  <a:lnTo>
                    <a:pt x="5" y="850"/>
                  </a:lnTo>
                  <a:lnTo>
                    <a:pt x="2" y="806"/>
                  </a:lnTo>
                  <a:lnTo>
                    <a:pt x="0" y="763"/>
                  </a:lnTo>
                  <a:lnTo>
                    <a:pt x="2" y="717"/>
                  </a:lnTo>
                  <a:lnTo>
                    <a:pt x="5" y="673"/>
                  </a:lnTo>
                  <a:lnTo>
                    <a:pt x="7" y="628"/>
                  </a:lnTo>
                  <a:lnTo>
                    <a:pt x="14" y="580"/>
                  </a:lnTo>
                  <a:lnTo>
                    <a:pt x="21" y="534"/>
                  </a:lnTo>
                  <a:lnTo>
                    <a:pt x="30" y="486"/>
                  </a:lnTo>
                  <a:lnTo>
                    <a:pt x="41" y="437"/>
                  </a:lnTo>
                  <a:lnTo>
                    <a:pt x="55" y="389"/>
                  </a:lnTo>
                  <a:lnTo>
                    <a:pt x="71" y="341"/>
                  </a:lnTo>
                  <a:lnTo>
                    <a:pt x="87" y="291"/>
                  </a:lnTo>
                  <a:lnTo>
                    <a:pt x="108" y="243"/>
                  </a:lnTo>
                  <a:lnTo>
                    <a:pt x="131" y="192"/>
                  </a:lnTo>
                  <a:lnTo>
                    <a:pt x="153" y="142"/>
                  </a:lnTo>
                  <a:lnTo>
                    <a:pt x="179" y="89"/>
                  </a:lnTo>
                  <a:lnTo>
                    <a:pt x="32" y="18"/>
                  </a:lnTo>
                  <a:lnTo>
                    <a:pt x="648" y="0"/>
                  </a:lnTo>
                  <a:lnTo>
                    <a:pt x="976" y="547"/>
                  </a:lnTo>
                  <a:lnTo>
                    <a:pt x="891" y="495"/>
                  </a:lnTo>
                  <a:lnTo>
                    <a:pt x="891" y="495"/>
                  </a:lnTo>
                  <a:lnTo>
                    <a:pt x="873" y="527"/>
                  </a:lnTo>
                  <a:lnTo>
                    <a:pt x="857" y="566"/>
                  </a:lnTo>
                  <a:lnTo>
                    <a:pt x="843" y="607"/>
                  </a:lnTo>
                  <a:lnTo>
                    <a:pt x="834" y="653"/>
                  </a:lnTo>
                  <a:lnTo>
                    <a:pt x="827" y="701"/>
                  </a:lnTo>
                  <a:lnTo>
                    <a:pt x="827" y="751"/>
                  </a:lnTo>
                  <a:lnTo>
                    <a:pt x="829" y="804"/>
                  </a:lnTo>
                  <a:lnTo>
                    <a:pt x="838" y="857"/>
                  </a:lnTo>
                  <a:lnTo>
                    <a:pt x="845" y="882"/>
                  </a:lnTo>
                  <a:lnTo>
                    <a:pt x="852" y="907"/>
                  </a:lnTo>
                  <a:lnTo>
                    <a:pt x="861" y="932"/>
                  </a:lnTo>
                  <a:lnTo>
                    <a:pt x="873" y="957"/>
                  </a:lnTo>
                  <a:lnTo>
                    <a:pt x="884" y="980"/>
                  </a:lnTo>
                  <a:lnTo>
                    <a:pt x="898" y="1006"/>
                  </a:lnTo>
                  <a:lnTo>
                    <a:pt x="914" y="1029"/>
                  </a:lnTo>
                  <a:lnTo>
                    <a:pt x="932" y="1049"/>
                  </a:lnTo>
                  <a:lnTo>
                    <a:pt x="951" y="1072"/>
                  </a:lnTo>
                  <a:lnTo>
                    <a:pt x="971" y="1090"/>
                  </a:lnTo>
                  <a:lnTo>
                    <a:pt x="994" y="1111"/>
                  </a:lnTo>
                  <a:lnTo>
                    <a:pt x="1019" y="1127"/>
                  </a:lnTo>
                  <a:lnTo>
                    <a:pt x="1047" y="1143"/>
                  </a:lnTo>
                  <a:lnTo>
                    <a:pt x="1074" y="1159"/>
                  </a:lnTo>
                  <a:lnTo>
                    <a:pt x="1106" y="1173"/>
                  </a:lnTo>
                  <a:lnTo>
                    <a:pt x="1139" y="1184"/>
                  </a:lnTo>
                  <a:lnTo>
                    <a:pt x="877" y="1620"/>
                  </a:lnTo>
                  <a:lnTo>
                    <a:pt x="1106" y="2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5"/>
            <p:cNvSpPr>
              <a:spLocks/>
            </p:cNvSpPr>
            <p:nvPr/>
          </p:nvSpPr>
          <p:spPr bwMode="auto">
            <a:xfrm>
              <a:off x="2715" y="1675"/>
              <a:ext cx="1139" cy="2016"/>
            </a:xfrm>
            <a:custGeom>
              <a:avLst/>
              <a:gdLst>
                <a:gd name="T0" fmla="*/ 1106 w 1139"/>
                <a:gd name="T1" fmla="*/ 2016 h 2016"/>
                <a:gd name="T2" fmla="*/ 1003 w 1139"/>
                <a:gd name="T3" fmla="*/ 2004 h 2016"/>
                <a:gd name="T4" fmla="*/ 893 w 1139"/>
                <a:gd name="T5" fmla="*/ 1975 h 2016"/>
                <a:gd name="T6" fmla="*/ 777 w 1139"/>
                <a:gd name="T7" fmla="*/ 1927 h 2016"/>
                <a:gd name="T8" fmla="*/ 660 w 1139"/>
                <a:gd name="T9" fmla="*/ 1862 h 2016"/>
                <a:gd name="T10" fmla="*/ 543 w 1139"/>
                <a:gd name="T11" fmla="*/ 1782 h 2016"/>
                <a:gd name="T12" fmla="*/ 428 w 1139"/>
                <a:gd name="T13" fmla="*/ 1688 h 2016"/>
                <a:gd name="T14" fmla="*/ 323 w 1139"/>
                <a:gd name="T15" fmla="*/ 1581 h 2016"/>
                <a:gd name="T16" fmla="*/ 227 w 1139"/>
                <a:gd name="T17" fmla="*/ 1457 h 2016"/>
                <a:gd name="T18" fmla="*/ 144 w 1139"/>
                <a:gd name="T19" fmla="*/ 1322 h 2016"/>
                <a:gd name="T20" fmla="*/ 78 w 1139"/>
                <a:gd name="T21" fmla="*/ 1175 h 2016"/>
                <a:gd name="T22" fmla="*/ 53 w 1139"/>
                <a:gd name="T23" fmla="*/ 1100 h 2016"/>
                <a:gd name="T24" fmla="*/ 30 w 1139"/>
                <a:gd name="T25" fmla="*/ 1019 h 2016"/>
                <a:gd name="T26" fmla="*/ 14 w 1139"/>
                <a:gd name="T27" fmla="*/ 935 h 2016"/>
                <a:gd name="T28" fmla="*/ 5 w 1139"/>
                <a:gd name="T29" fmla="*/ 850 h 2016"/>
                <a:gd name="T30" fmla="*/ 0 w 1139"/>
                <a:gd name="T31" fmla="*/ 763 h 2016"/>
                <a:gd name="T32" fmla="*/ 5 w 1139"/>
                <a:gd name="T33" fmla="*/ 673 h 2016"/>
                <a:gd name="T34" fmla="*/ 14 w 1139"/>
                <a:gd name="T35" fmla="*/ 580 h 2016"/>
                <a:gd name="T36" fmla="*/ 30 w 1139"/>
                <a:gd name="T37" fmla="*/ 486 h 2016"/>
                <a:gd name="T38" fmla="*/ 55 w 1139"/>
                <a:gd name="T39" fmla="*/ 389 h 2016"/>
                <a:gd name="T40" fmla="*/ 87 w 1139"/>
                <a:gd name="T41" fmla="*/ 291 h 2016"/>
                <a:gd name="T42" fmla="*/ 131 w 1139"/>
                <a:gd name="T43" fmla="*/ 192 h 2016"/>
                <a:gd name="T44" fmla="*/ 179 w 1139"/>
                <a:gd name="T45" fmla="*/ 89 h 2016"/>
                <a:gd name="T46" fmla="*/ 648 w 1139"/>
                <a:gd name="T47" fmla="*/ 0 h 2016"/>
                <a:gd name="T48" fmla="*/ 891 w 1139"/>
                <a:gd name="T49" fmla="*/ 495 h 2016"/>
                <a:gd name="T50" fmla="*/ 873 w 1139"/>
                <a:gd name="T51" fmla="*/ 527 h 2016"/>
                <a:gd name="T52" fmla="*/ 843 w 1139"/>
                <a:gd name="T53" fmla="*/ 607 h 2016"/>
                <a:gd name="T54" fmla="*/ 827 w 1139"/>
                <a:gd name="T55" fmla="*/ 701 h 2016"/>
                <a:gd name="T56" fmla="*/ 829 w 1139"/>
                <a:gd name="T57" fmla="*/ 804 h 2016"/>
                <a:gd name="T58" fmla="*/ 845 w 1139"/>
                <a:gd name="T59" fmla="*/ 882 h 2016"/>
                <a:gd name="T60" fmla="*/ 861 w 1139"/>
                <a:gd name="T61" fmla="*/ 932 h 2016"/>
                <a:gd name="T62" fmla="*/ 884 w 1139"/>
                <a:gd name="T63" fmla="*/ 980 h 2016"/>
                <a:gd name="T64" fmla="*/ 914 w 1139"/>
                <a:gd name="T65" fmla="*/ 1029 h 2016"/>
                <a:gd name="T66" fmla="*/ 951 w 1139"/>
                <a:gd name="T67" fmla="*/ 1072 h 2016"/>
                <a:gd name="T68" fmla="*/ 994 w 1139"/>
                <a:gd name="T69" fmla="*/ 1111 h 2016"/>
                <a:gd name="T70" fmla="*/ 1047 w 1139"/>
                <a:gd name="T71" fmla="*/ 1143 h 2016"/>
                <a:gd name="T72" fmla="*/ 1106 w 1139"/>
                <a:gd name="T73" fmla="*/ 1173 h 2016"/>
                <a:gd name="T74" fmla="*/ 877 w 1139"/>
                <a:gd name="T75" fmla="*/ 162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9" h="2016">
                  <a:moveTo>
                    <a:pt x="1106" y="2016"/>
                  </a:moveTo>
                  <a:lnTo>
                    <a:pt x="1106" y="2016"/>
                  </a:lnTo>
                  <a:lnTo>
                    <a:pt x="1056" y="2014"/>
                  </a:lnTo>
                  <a:lnTo>
                    <a:pt x="1003" y="2004"/>
                  </a:lnTo>
                  <a:lnTo>
                    <a:pt x="948" y="1991"/>
                  </a:lnTo>
                  <a:lnTo>
                    <a:pt x="893" y="1975"/>
                  </a:lnTo>
                  <a:lnTo>
                    <a:pt x="836" y="1952"/>
                  </a:lnTo>
                  <a:lnTo>
                    <a:pt x="777" y="1927"/>
                  </a:lnTo>
                  <a:lnTo>
                    <a:pt x="717" y="1897"/>
                  </a:lnTo>
                  <a:lnTo>
                    <a:pt x="660" y="1862"/>
                  </a:lnTo>
                  <a:lnTo>
                    <a:pt x="600" y="1826"/>
                  </a:lnTo>
                  <a:lnTo>
                    <a:pt x="543" y="1782"/>
                  </a:lnTo>
                  <a:lnTo>
                    <a:pt x="486" y="1739"/>
                  </a:lnTo>
                  <a:lnTo>
                    <a:pt x="428" y="1688"/>
                  </a:lnTo>
                  <a:lnTo>
                    <a:pt x="376" y="1636"/>
                  </a:lnTo>
                  <a:lnTo>
                    <a:pt x="323" y="1581"/>
                  </a:lnTo>
                  <a:lnTo>
                    <a:pt x="275" y="1521"/>
                  </a:lnTo>
                  <a:lnTo>
                    <a:pt x="227" y="1457"/>
                  </a:lnTo>
                  <a:lnTo>
                    <a:pt x="186" y="1393"/>
                  </a:lnTo>
                  <a:lnTo>
                    <a:pt x="144" y="1322"/>
                  </a:lnTo>
                  <a:lnTo>
                    <a:pt x="110" y="1251"/>
                  </a:lnTo>
                  <a:lnTo>
                    <a:pt x="78" y="1175"/>
                  </a:lnTo>
                  <a:lnTo>
                    <a:pt x="64" y="1138"/>
                  </a:lnTo>
                  <a:lnTo>
                    <a:pt x="53" y="1100"/>
                  </a:lnTo>
                  <a:lnTo>
                    <a:pt x="41" y="1058"/>
                  </a:lnTo>
                  <a:lnTo>
                    <a:pt x="30" y="1019"/>
                  </a:lnTo>
                  <a:lnTo>
                    <a:pt x="21" y="978"/>
                  </a:lnTo>
                  <a:lnTo>
                    <a:pt x="14" y="935"/>
                  </a:lnTo>
                  <a:lnTo>
                    <a:pt x="9" y="893"/>
                  </a:lnTo>
                  <a:lnTo>
                    <a:pt x="5" y="850"/>
                  </a:lnTo>
                  <a:lnTo>
                    <a:pt x="2" y="806"/>
                  </a:lnTo>
                  <a:lnTo>
                    <a:pt x="0" y="763"/>
                  </a:lnTo>
                  <a:lnTo>
                    <a:pt x="2" y="717"/>
                  </a:lnTo>
                  <a:lnTo>
                    <a:pt x="5" y="673"/>
                  </a:lnTo>
                  <a:lnTo>
                    <a:pt x="7" y="628"/>
                  </a:lnTo>
                  <a:lnTo>
                    <a:pt x="14" y="580"/>
                  </a:lnTo>
                  <a:lnTo>
                    <a:pt x="21" y="534"/>
                  </a:lnTo>
                  <a:lnTo>
                    <a:pt x="30" y="486"/>
                  </a:lnTo>
                  <a:lnTo>
                    <a:pt x="41" y="437"/>
                  </a:lnTo>
                  <a:lnTo>
                    <a:pt x="55" y="389"/>
                  </a:lnTo>
                  <a:lnTo>
                    <a:pt x="71" y="341"/>
                  </a:lnTo>
                  <a:lnTo>
                    <a:pt x="87" y="291"/>
                  </a:lnTo>
                  <a:lnTo>
                    <a:pt x="108" y="243"/>
                  </a:lnTo>
                  <a:lnTo>
                    <a:pt x="131" y="192"/>
                  </a:lnTo>
                  <a:lnTo>
                    <a:pt x="153" y="142"/>
                  </a:lnTo>
                  <a:lnTo>
                    <a:pt x="179" y="89"/>
                  </a:lnTo>
                  <a:lnTo>
                    <a:pt x="32" y="18"/>
                  </a:lnTo>
                  <a:lnTo>
                    <a:pt x="648" y="0"/>
                  </a:lnTo>
                  <a:lnTo>
                    <a:pt x="976" y="547"/>
                  </a:lnTo>
                  <a:lnTo>
                    <a:pt x="891" y="495"/>
                  </a:lnTo>
                  <a:lnTo>
                    <a:pt x="891" y="495"/>
                  </a:lnTo>
                  <a:lnTo>
                    <a:pt x="873" y="527"/>
                  </a:lnTo>
                  <a:lnTo>
                    <a:pt x="857" y="566"/>
                  </a:lnTo>
                  <a:lnTo>
                    <a:pt x="843" y="607"/>
                  </a:lnTo>
                  <a:lnTo>
                    <a:pt x="834" y="653"/>
                  </a:lnTo>
                  <a:lnTo>
                    <a:pt x="827" y="701"/>
                  </a:lnTo>
                  <a:lnTo>
                    <a:pt x="827" y="751"/>
                  </a:lnTo>
                  <a:lnTo>
                    <a:pt x="829" y="804"/>
                  </a:lnTo>
                  <a:lnTo>
                    <a:pt x="838" y="857"/>
                  </a:lnTo>
                  <a:lnTo>
                    <a:pt x="845" y="882"/>
                  </a:lnTo>
                  <a:lnTo>
                    <a:pt x="852" y="907"/>
                  </a:lnTo>
                  <a:lnTo>
                    <a:pt x="861" y="932"/>
                  </a:lnTo>
                  <a:lnTo>
                    <a:pt x="873" y="957"/>
                  </a:lnTo>
                  <a:lnTo>
                    <a:pt x="884" y="980"/>
                  </a:lnTo>
                  <a:lnTo>
                    <a:pt x="898" y="1006"/>
                  </a:lnTo>
                  <a:lnTo>
                    <a:pt x="914" y="1029"/>
                  </a:lnTo>
                  <a:lnTo>
                    <a:pt x="932" y="1049"/>
                  </a:lnTo>
                  <a:lnTo>
                    <a:pt x="951" y="1072"/>
                  </a:lnTo>
                  <a:lnTo>
                    <a:pt x="971" y="1090"/>
                  </a:lnTo>
                  <a:lnTo>
                    <a:pt x="994" y="1111"/>
                  </a:lnTo>
                  <a:lnTo>
                    <a:pt x="1019" y="1127"/>
                  </a:lnTo>
                  <a:lnTo>
                    <a:pt x="1047" y="1143"/>
                  </a:lnTo>
                  <a:lnTo>
                    <a:pt x="1074" y="1159"/>
                  </a:lnTo>
                  <a:lnTo>
                    <a:pt x="1106" y="1173"/>
                  </a:lnTo>
                  <a:lnTo>
                    <a:pt x="1139" y="1184"/>
                  </a:lnTo>
                  <a:lnTo>
                    <a:pt x="877" y="1620"/>
                  </a:lnTo>
                  <a:lnTo>
                    <a:pt x="1106" y="20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100" y="4441222"/>
            <a:ext cx="2895600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>
                <a:latin typeface="+mn-lt"/>
                <a:ea typeface="ＭＳ Ｐゴシック" pitchFamily="-110" charset="-128"/>
              </a:rPr>
              <a:t>End of Year </a:t>
            </a:r>
            <a:r>
              <a:rPr lang="en-US" sz="1600" dirty="0" smtClean="0">
                <a:latin typeface="+mn-lt"/>
                <a:ea typeface="ＭＳ Ｐゴシック" pitchFamily="-110" charset="-128"/>
              </a:rPr>
              <a:t>Evaluation</a:t>
            </a:r>
            <a:endParaRPr lang="en-US" sz="1600" dirty="0">
              <a:latin typeface="+mn-lt"/>
              <a:ea typeface="ＭＳ Ｐゴシック" pitchFamily="-110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Summarize critical goals and achievements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Establish overall rating based on performance throughout the year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931568" y="76200"/>
            <a:ext cx="3983832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>
              <a:lnSpc>
                <a:spcPct val="90000"/>
              </a:lnSpc>
              <a:defRPr/>
            </a:pPr>
            <a:r>
              <a:rPr lang="en-US" sz="4000" b="0" dirty="0">
                <a:latin typeface="+mj-lt"/>
                <a:cs typeface="+mj-cs"/>
              </a:rPr>
              <a:t>The Performance Management Cycle</a:t>
            </a:r>
          </a:p>
        </p:txBody>
      </p:sp>
      <p:sp>
        <p:nvSpPr>
          <p:cNvPr id="18440" name="Line 33"/>
          <p:cNvSpPr>
            <a:spLocks noChangeShapeType="1"/>
          </p:cNvSpPr>
          <p:nvPr/>
        </p:nvSpPr>
        <p:spPr bwMode="auto">
          <a:xfrm>
            <a:off x="0" y="725487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34"/>
          <p:cNvSpPr>
            <a:spLocks noChangeShapeType="1"/>
          </p:cNvSpPr>
          <p:nvPr/>
        </p:nvSpPr>
        <p:spPr bwMode="auto">
          <a:xfrm>
            <a:off x="0" y="725487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38099" y="990600"/>
            <a:ext cx="3546475" cy="1521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ＭＳ Ｐゴシック" pitchFamily="-110" charset="-128"/>
              </a:rPr>
              <a:t>Planning &amp; Goals</a:t>
            </a:r>
            <a:endParaRPr lang="en-US" sz="1600" dirty="0">
              <a:latin typeface="+mn-lt"/>
              <a:ea typeface="ＭＳ Ｐゴシック" pitchFamily="-110" charset="-128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Clarify expectations</a:t>
            </a:r>
          </a:p>
          <a:p>
            <a:pPr marL="742950" indent="-285750"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Establish annual goals</a:t>
            </a:r>
          </a:p>
          <a:p>
            <a:pPr marL="742950" indent="-285750"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Link to college/ division goals</a:t>
            </a:r>
          </a:p>
          <a:p>
            <a:pPr marL="742950" indent="-285750" algn="l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Plan professional development</a:t>
            </a:r>
          </a:p>
        </p:txBody>
      </p:sp>
      <p:sp>
        <p:nvSpPr>
          <p:cNvPr id="29732" name="Text Box 36"/>
          <p:cNvSpPr txBox="1">
            <a:spLocks noChangeArrowheads="1"/>
          </p:cNvSpPr>
          <p:nvPr/>
        </p:nvSpPr>
        <p:spPr bwMode="auto">
          <a:xfrm>
            <a:off x="6280944" y="4441222"/>
            <a:ext cx="2710656" cy="18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 algn="r"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Ongoing Review, Coaching and Feedback</a:t>
            </a:r>
          </a:p>
          <a:p>
            <a:pPr lvl="1" algn="r"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Confirm areas for focus</a:t>
            </a:r>
          </a:p>
          <a:p>
            <a:pPr lvl="1" algn="r"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Provide </a:t>
            </a:r>
            <a:r>
              <a:rPr lang="en-US" sz="1600" b="0" dirty="0">
                <a:latin typeface="Calibri" pitchFamily="34" charset="0"/>
                <a:cs typeface="Calibri" pitchFamily="34" charset="0"/>
              </a:rPr>
              <a:t>constructive </a:t>
            </a: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feedback        Documentation</a:t>
            </a:r>
            <a:endParaRPr lang="en-US" sz="1600" b="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endParaRPr lang="en-US" sz="1600" dirty="0">
              <a:latin typeface="Trebuchet MS" charset="0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gray">
          <a:xfrm>
            <a:off x="4091781" y="1752600"/>
            <a:ext cx="237331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I.</a:t>
            </a:r>
            <a:br>
              <a:rPr lang="en-US" sz="1600" b="1" dirty="0"/>
            </a:br>
            <a:r>
              <a:rPr lang="en-US" sz="1600" dirty="0"/>
              <a:t>Performance Planning/ Expectation Setting</a:t>
            </a: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gray">
          <a:xfrm>
            <a:off x="2919413" y="3308350"/>
            <a:ext cx="13303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III.</a:t>
            </a:r>
            <a:br>
              <a:rPr lang="en-US" sz="1600" b="1" dirty="0"/>
            </a:br>
            <a:r>
              <a:rPr lang="en-US" sz="1600" dirty="0"/>
              <a:t>End of Year Evaluation</a:t>
            </a: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gray">
          <a:xfrm>
            <a:off x="5113338" y="3941763"/>
            <a:ext cx="149701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/>
              <a:t>II.</a:t>
            </a:r>
            <a:br>
              <a:rPr lang="en-US" sz="1600" b="1"/>
            </a:br>
            <a:r>
              <a:rPr lang="en-US" sz="1600"/>
              <a:t>Ongoing Review and Feedback</a:t>
            </a:r>
          </a:p>
        </p:txBody>
      </p:sp>
      <p:sp>
        <p:nvSpPr>
          <p:cNvPr id="19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3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31" grpId="0" autoUpdateAnimBg="0"/>
      <p:bldP spid="2973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C28D44C-1284-4943-9599-8331FCCF5617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sp>
        <p:nvSpPr>
          <p:cNvPr id="19459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Feedback Framework</a:t>
            </a:r>
            <a:endParaRPr lang="en-US" sz="3600" dirty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038600" cy="4525963"/>
          </a:xfrm>
        </p:spPr>
        <p:txBody>
          <a:bodyPr/>
          <a:lstStyle/>
          <a:p>
            <a:pPr eaLnBrk="1" hangingPunct="1"/>
            <a:r>
              <a:rPr lang="en-US" sz="2000" dirty="0" smtClean="0"/>
              <a:t>Feedback is an essential component of a performance culture</a:t>
            </a:r>
          </a:p>
          <a:p>
            <a:pPr marL="742950" lvl="1" indent="-285750" eaLnBrk="1" hangingPunct="1"/>
            <a:r>
              <a:rPr lang="en-US" sz="2000" dirty="0" smtClean="0"/>
              <a:t>Most beneficial if on-going</a:t>
            </a:r>
          </a:p>
          <a:p>
            <a:pPr marL="742950" lvl="1" indent="-285750" eaLnBrk="1" hangingPunct="1"/>
            <a:r>
              <a:rPr lang="en-US" sz="2000" dirty="0" smtClean="0"/>
              <a:t>Intended to support staff performance and development</a:t>
            </a:r>
          </a:p>
          <a:p>
            <a:pPr marL="742950" lvl="1" indent="-285750" eaLnBrk="1" hangingPunct="1"/>
            <a:r>
              <a:rPr lang="en-US" sz="2000" dirty="0" smtClean="0"/>
              <a:t>Applies to both positive and constructive situations </a:t>
            </a:r>
          </a:p>
          <a:p>
            <a:pPr marL="742950" lvl="1" indent="-285750" eaLnBrk="1" hangingPunct="1"/>
            <a:r>
              <a:rPr lang="en-US" sz="2000" dirty="0" smtClean="0"/>
              <a:t>On-going feedback ensures no surprises </a:t>
            </a:r>
          </a:p>
          <a:p>
            <a:pPr eaLnBrk="1" hangingPunct="1"/>
            <a:r>
              <a:rPr lang="en-US" sz="2000" dirty="0" smtClean="0"/>
              <a:t>Framework assists in preparing to deliver feedback effectively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9468" name="Text Box 10"/>
          <p:cNvSpPr txBox="1">
            <a:spLocks noChangeArrowheads="1"/>
          </p:cNvSpPr>
          <p:nvPr/>
        </p:nvSpPr>
        <p:spPr bwMode="gray">
          <a:xfrm>
            <a:off x="6818313" y="2803525"/>
            <a:ext cx="1900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2000" b="1" dirty="0">
                <a:solidFill>
                  <a:schemeClr val="bg1"/>
                </a:solidFill>
              </a:rPr>
              <a:t>Observations</a:t>
            </a:r>
          </a:p>
        </p:txBody>
      </p:sp>
      <p:sp>
        <p:nvSpPr>
          <p:cNvPr id="19478" name="Text Box 20"/>
          <p:cNvSpPr txBox="1">
            <a:spLocks noChangeArrowheads="1"/>
          </p:cNvSpPr>
          <p:nvPr/>
        </p:nvSpPr>
        <p:spPr bwMode="gray">
          <a:xfrm>
            <a:off x="4305300" y="1676400"/>
            <a:ext cx="4419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600" b="1" dirty="0"/>
              <a:t>FEEDBACK FRAMEWORK</a:t>
            </a:r>
            <a:r>
              <a:rPr lang="en-US" sz="1600" b="1" baseline="30000" dirty="0">
                <a:cs typeface="Arial" charset="0"/>
              </a:rPr>
              <a:t>©</a:t>
            </a:r>
            <a:endParaRPr lang="en-US" sz="1600" b="1" dirty="0">
              <a:cs typeface="Arial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962400" y="2347119"/>
            <a:ext cx="4953000" cy="2834481"/>
            <a:chOff x="4038600" y="1477963"/>
            <a:chExt cx="4953000" cy="3475037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gray">
            <a:xfrm>
              <a:off x="6515100" y="1477963"/>
              <a:ext cx="2227263" cy="1738312"/>
            </a:xfrm>
            <a:prstGeom prst="rect">
              <a:avLst/>
            </a:prstGeom>
            <a:solidFill>
              <a:srgbClr val="3F9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Arc 5"/>
            <p:cNvSpPr>
              <a:spLocks/>
            </p:cNvSpPr>
            <p:nvPr/>
          </p:nvSpPr>
          <p:spPr bwMode="gray">
            <a:xfrm>
              <a:off x="8602663" y="1966913"/>
              <a:ext cx="388937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3F9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gray">
            <a:xfrm>
              <a:off x="4287838" y="1477963"/>
              <a:ext cx="2227262" cy="1738312"/>
            </a:xfrm>
            <a:prstGeom prst="rect">
              <a:avLst/>
            </a:prstGeom>
            <a:solidFill>
              <a:srgbClr val="A0C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rc 7"/>
            <p:cNvSpPr>
              <a:spLocks/>
            </p:cNvSpPr>
            <p:nvPr/>
          </p:nvSpPr>
          <p:spPr bwMode="gray">
            <a:xfrm>
              <a:off x="6388100" y="1966913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0C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Arc 8"/>
            <p:cNvSpPr>
              <a:spLocks/>
            </p:cNvSpPr>
            <p:nvPr/>
          </p:nvSpPr>
          <p:spPr bwMode="gray">
            <a:xfrm flipH="1">
              <a:off x="4038600" y="1966913"/>
              <a:ext cx="388938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A0CF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gray">
            <a:xfrm>
              <a:off x="4451350" y="2193925"/>
              <a:ext cx="190023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Expectations</a:t>
              </a: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gray">
            <a:xfrm>
              <a:off x="6818313" y="2193925"/>
              <a:ext cx="1900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</a:rPr>
                <a:t>Observations</a:t>
              </a:r>
            </a:p>
          </p:txBody>
        </p:sp>
        <p:sp>
          <p:nvSpPr>
            <p:cNvPr id="39" name="Rectangle 11"/>
            <p:cNvSpPr>
              <a:spLocks noChangeArrowheads="1"/>
            </p:cNvSpPr>
            <p:nvPr/>
          </p:nvSpPr>
          <p:spPr bwMode="gray">
            <a:xfrm>
              <a:off x="6515100" y="3216275"/>
              <a:ext cx="2227263" cy="1736725"/>
            </a:xfrm>
            <a:prstGeom prst="rect">
              <a:avLst/>
            </a:prstGeom>
            <a:solidFill>
              <a:srgbClr val="005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Arc 12"/>
            <p:cNvSpPr>
              <a:spLocks/>
            </p:cNvSpPr>
            <p:nvPr/>
          </p:nvSpPr>
          <p:spPr bwMode="gray">
            <a:xfrm>
              <a:off x="8602663" y="3759200"/>
              <a:ext cx="388937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5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Arc 13"/>
            <p:cNvSpPr>
              <a:spLocks/>
            </p:cNvSpPr>
            <p:nvPr/>
          </p:nvSpPr>
          <p:spPr bwMode="gray">
            <a:xfrm rot="5400000">
              <a:off x="7434263" y="3005138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3F9C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14"/>
            <p:cNvSpPr>
              <a:spLocks noChangeArrowheads="1"/>
            </p:cNvSpPr>
            <p:nvPr/>
          </p:nvSpPr>
          <p:spPr bwMode="gray">
            <a:xfrm>
              <a:off x="4287838" y="3216275"/>
              <a:ext cx="2227262" cy="1736725"/>
            </a:xfrm>
            <a:prstGeom prst="rect">
              <a:avLst/>
            </a:prstGeom>
            <a:solidFill>
              <a:srgbClr val="EEA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rc 15"/>
            <p:cNvSpPr>
              <a:spLocks/>
            </p:cNvSpPr>
            <p:nvPr/>
          </p:nvSpPr>
          <p:spPr bwMode="gray">
            <a:xfrm flipH="1">
              <a:off x="4041775" y="3759200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EA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Arc 16"/>
            <p:cNvSpPr>
              <a:spLocks/>
            </p:cNvSpPr>
            <p:nvPr/>
          </p:nvSpPr>
          <p:spPr bwMode="gray">
            <a:xfrm rot="16200000" flipV="1">
              <a:off x="5153819" y="2809081"/>
              <a:ext cx="387350" cy="598488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EA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Arc 17"/>
            <p:cNvSpPr>
              <a:spLocks/>
            </p:cNvSpPr>
            <p:nvPr/>
          </p:nvSpPr>
          <p:spPr bwMode="gray">
            <a:xfrm flipH="1">
              <a:off x="6254750" y="3759200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005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Text Box 18"/>
            <p:cNvSpPr txBox="1">
              <a:spLocks noChangeArrowheads="1"/>
            </p:cNvSpPr>
            <p:nvPr/>
          </p:nvSpPr>
          <p:spPr bwMode="gray">
            <a:xfrm>
              <a:off x="6678613" y="3922713"/>
              <a:ext cx="19002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</a:rPr>
                <a:t>Assessments</a:t>
              </a:r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gray">
            <a:xfrm>
              <a:off x="4298950" y="3922713"/>
              <a:ext cx="20256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Consequences</a:t>
              </a:r>
            </a:p>
          </p:txBody>
        </p:sp>
      </p:grpSp>
      <p:pic>
        <p:nvPicPr>
          <p:cNvPr id="25" name="Picture 16" descr="Sibson Consulting PPT Foo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581" y="6319837"/>
            <a:ext cx="2516187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40595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Performance</a:t>
            </a:r>
            <a:r>
              <a:rPr lang="en-US" sz="4000" dirty="0" smtClean="0"/>
              <a:t> Ratings</a:t>
            </a:r>
            <a:endParaRPr lang="en-US" sz="4000" dirty="0"/>
          </a:p>
        </p:txBody>
      </p:sp>
      <p:sp>
        <p:nvSpPr>
          <p:cNvPr id="5" name="Slide Number Placeholder 1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F1AA21-0C4A-495F-BF2A-B2C3F99DF11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6B96A0-A8ED-47D1-93B4-E238B6E0AB3F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977106" y="1752600"/>
            <a:ext cx="2997200" cy="3525838"/>
            <a:chOff x="614" y="1307"/>
            <a:chExt cx="1888" cy="1736"/>
          </a:xfrm>
        </p:grpSpPr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83" y="2439"/>
              <a:ext cx="1350" cy="604"/>
            </a:xfrm>
            <a:prstGeom prst="rect">
              <a:avLst/>
            </a:prstGeom>
            <a:solidFill>
              <a:srgbClr val="A0CFEB"/>
            </a:solidFill>
            <a:ln w="6350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Fully Meets Expectations</a:t>
              </a:r>
            </a:p>
          </p:txBody>
        </p:sp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614" y="1307"/>
              <a:ext cx="1888" cy="75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>
              <a:prstShdw prst="shdw17" dist="17961" dir="2700000">
                <a:srgbClr val="00325F"/>
              </a:prstShdw>
            </a:effec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4262E"/>
                  </a:solidFill>
                  <a:effectLst/>
                  <a:uLnTx/>
                  <a:uFillTx/>
                </a:rPr>
                <a:t>Northeastern’s Core Standard for Staff Performance defines a competent, successful, valued contributor to the University</a:t>
              </a:r>
            </a:p>
          </p:txBody>
        </p:sp>
        <p:sp>
          <p:nvSpPr>
            <p:cNvPr id="11" name="AutoShape 31"/>
            <p:cNvSpPr>
              <a:spLocks noChangeArrowheads="1"/>
            </p:cNvSpPr>
            <p:nvPr/>
          </p:nvSpPr>
          <p:spPr bwMode="auto">
            <a:xfrm>
              <a:off x="1347" y="2063"/>
              <a:ext cx="399" cy="288"/>
            </a:xfrm>
            <a:prstGeom prst="downArrow">
              <a:avLst>
                <a:gd name="adj1" fmla="val 49870"/>
                <a:gd name="adj2" fmla="val 36111"/>
              </a:avLst>
            </a:prstGeom>
            <a:solidFill>
              <a:srgbClr val="0098DB"/>
            </a:solidFill>
            <a:ln w="6350">
              <a:noFill/>
              <a:miter lim="800000"/>
              <a:headEnd/>
              <a:tailEnd/>
            </a:ln>
            <a:effectLst>
              <a:prstShdw prst="shdw17" dist="17961" dir="2700000">
                <a:srgbClr val="005B83"/>
              </a:prst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7106" y="5819001"/>
            <a:ext cx="709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A description of all </a:t>
            </a:r>
            <a:r>
              <a:rPr lang="en-US" sz="1200" dirty="0" smtClean="0">
                <a:latin typeface="+mn-lt"/>
                <a:hlinkClick r:id="rId3"/>
              </a:rPr>
              <a:t>ratings </a:t>
            </a:r>
            <a:r>
              <a:rPr lang="en-US" sz="1200" dirty="0" smtClean="0">
                <a:latin typeface="+mn-lt"/>
              </a:rPr>
              <a:t>can </a:t>
            </a:r>
            <a:r>
              <a:rPr lang="en-US" sz="1200" dirty="0">
                <a:latin typeface="+mn-lt"/>
              </a:rPr>
              <a:t>be found on the HRM </a:t>
            </a:r>
            <a:r>
              <a:rPr lang="en-US" sz="1200" dirty="0" smtClean="0">
                <a:latin typeface="+mn-lt"/>
              </a:rPr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9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4400" y="1371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endParaRPr lang="en-US" sz="2400" dirty="0" smtClean="0">
              <a:ea typeface="ＭＳ Ｐゴシック" charset="-128"/>
            </a:endParaRPr>
          </a:p>
          <a:p>
            <a:pPr>
              <a:buFontTx/>
              <a:buNone/>
            </a:pPr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  <a:p>
            <a:endParaRPr lang="en-US" dirty="0" smtClean="0">
              <a:ea typeface="ＭＳ Ｐゴシック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748875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1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42E0801-629F-4860-A128-0C3C6F5D743E}" type="slidenum">
              <a:rPr 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Performance</a:t>
            </a:r>
            <a:r>
              <a:rPr lang="en-US" sz="4000" dirty="0" smtClean="0"/>
              <a:t> Ratings</a:t>
            </a:r>
            <a:endParaRPr lang="en-US" sz="4000" dirty="0"/>
          </a:p>
        </p:txBody>
      </p:sp>
      <p:sp>
        <p:nvSpPr>
          <p:cNvPr id="5" name="Slide Number Placeholder 1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F1AA21-0C4A-495F-BF2A-B2C3F99DF11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717867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6B96A0-A8ED-47D1-93B4-E238B6E0AB3F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977106" y="1752600"/>
            <a:ext cx="2997200" cy="3525838"/>
            <a:chOff x="614" y="1307"/>
            <a:chExt cx="1888" cy="1736"/>
          </a:xfrm>
        </p:grpSpPr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883" y="2439"/>
              <a:ext cx="1350" cy="604"/>
            </a:xfrm>
            <a:prstGeom prst="rect">
              <a:avLst/>
            </a:prstGeom>
            <a:solidFill>
              <a:srgbClr val="A0CFEB"/>
            </a:solidFill>
            <a:ln w="6350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Fully Meets Expectations</a:t>
              </a:r>
            </a:p>
          </p:txBody>
        </p:sp>
        <p:sp>
          <p:nvSpPr>
            <p:cNvPr id="10" name="Text Box 30"/>
            <p:cNvSpPr txBox="1">
              <a:spLocks noChangeArrowheads="1"/>
            </p:cNvSpPr>
            <p:nvPr/>
          </p:nvSpPr>
          <p:spPr bwMode="auto">
            <a:xfrm>
              <a:off x="614" y="1307"/>
              <a:ext cx="1888" cy="756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  <a:effectLst>
              <a:prstShdw prst="shdw17" dist="17961" dir="2700000">
                <a:srgbClr val="00325F"/>
              </a:prstShdw>
            </a:effec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C4262E"/>
                  </a:solidFill>
                  <a:effectLst/>
                  <a:uLnTx/>
                  <a:uFillTx/>
                </a:rPr>
                <a:t>Northeastern’s Core Standard for Staff Performance defines a competent, successful, valued contributor to the University</a:t>
              </a:r>
            </a:p>
          </p:txBody>
        </p:sp>
        <p:sp>
          <p:nvSpPr>
            <p:cNvPr id="11" name="AutoShape 31"/>
            <p:cNvSpPr>
              <a:spLocks noChangeArrowheads="1"/>
            </p:cNvSpPr>
            <p:nvPr/>
          </p:nvSpPr>
          <p:spPr bwMode="auto">
            <a:xfrm>
              <a:off x="1347" y="2063"/>
              <a:ext cx="399" cy="288"/>
            </a:xfrm>
            <a:prstGeom prst="downArrow">
              <a:avLst>
                <a:gd name="adj1" fmla="val 49870"/>
                <a:gd name="adj2" fmla="val 36111"/>
              </a:avLst>
            </a:prstGeom>
            <a:solidFill>
              <a:srgbClr val="0098DB"/>
            </a:solidFill>
            <a:ln w="6350">
              <a:noFill/>
              <a:miter lim="800000"/>
              <a:headEnd/>
              <a:tailEnd/>
            </a:ln>
            <a:effectLst>
              <a:prstShdw prst="shdw17" dist="17961" dir="2700000">
                <a:srgbClr val="005B83"/>
              </a:prst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14504" y="1600200"/>
            <a:ext cx="1901014" cy="4184573"/>
            <a:chOff x="5714504" y="2508962"/>
            <a:chExt cx="1901014" cy="3609263"/>
          </a:xfrm>
        </p:grpSpPr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5714504" y="2508962"/>
              <a:ext cx="1901014" cy="767638"/>
            </a:xfrm>
            <a:prstGeom prst="rect">
              <a:avLst/>
            </a:prstGeom>
            <a:solidFill>
              <a:srgbClr val="A0CFEB"/>
            </a:solidFill>
            <a:ln w="6350" algn="ctr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Consistently Exceeds Expectations</a:t>
              </a:r>
            </a:p>
          </p:txBody>
        </p: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5714504" y="3498060"/>
              <a:ext cx="1901014" cy="769140"/>
            </a:xfrm>
            <a:prstGeom prst="rect">
              <a:avLst/>
            </a:prstGeom>
            <a:solidFill>
              <a:srgbClr val="A0CFEB"/>
            </a:solidFill>
            <a:ln w="6350" algn="ctr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Frequently Exceeds Expectations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5714504" y="4419600"/>
              <a:ext cx="1901014" cy="776652"/>
            </a:xfrm>
            <a:prstGeom prst="rect">
              <a:avLst/>
            </a:prstGeom>
            <a:solidFill>
              <a:srgbClr val="A0CFEB"/>
            </a:solidFill>
            <a:ln w="6350" algn="ctr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Partially Meets Expectations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5714504" y="5410676"/>
              <a:ext cx="1901014" cy="707549"/>
            </a:xfrm>
            <a:prstGeom prst="rect">
              <a:avLst/>
            </a:prstGeom>
            <a:solidFill>
              <a:srgbClr val="A0CFEB"/>
            </a:solidFill>
            <a:ln w="6350" algn="ctr">
              <a:noFill/>
              <a:miter lim="800000"/>
              <a:headEnd/>
              <a:tailEnd/>
            </a:ln>
            <a:effectLst>
              <a:prstShdw prst="shdw17" dist="17961" dir="2700000">
                <a:srgbClr val="A0CFEB">
                  <a:gamma/>
                  <a:shade val="60000"/>
                  <a:invGamma/>
                </a:srgbClr>
              </a:prst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Does Not Meet Expectations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77106" y="5819001"/>
            <a:ext cx="709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A description of all </a:t>
            </a:r>
            <a:r>
              <a:rPr lang="en-US" sz="1200" dirty="0" smtClean="0">
                <a:latin typeface="+mn-lt"/>
                <a:hlinkClick r:id="rId3"/>
              </a:rPr>
              <a:t>ratings </a:t>
            </a:r>
            <a:r>
              <a:rPr lang="en-US" sz="1200" dirty="0" smtClean="0">
                <a:latin typeface="+mn-lt"/>
              </a:rPr>
              <a:t>can </a:t>
            </a:r>
            <a:r>
              <a:rPr lang="en-US" sz="1200" dirty="0">
                <a:latin typeface="+mn-lt"/>
              </a:rPr>
              <a:t>be found on the HRM </a:t>
            </a:r>
            <a:r>
              <a:rPr lang="en-US" sz="1200" dirty="0" smtClean="0">
                <a:latin typeface="+mn-lt"/>
              </a:rPr>
              <a:t>site</a:t>
            </a:r>
            <a:endParaRPr lang="en-US" dirty="0"/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 rot="18228002">
            <a:off x="3962523" y="2684741"/>
            <a:ext cx="1450761" cy="1636148"/>
          </a:xfrm>
          <a:custGeom>
            <a:avLst/>
            <a:gdLst/>
            <a:ahLst/>
            <a:cxnLst/>
            <a:rect l="l" t="t" r="r" b="b"/>
            <a:pathLst>
              <a:path w="1450761" h="1636148">
                <a:moveTo>
                  <a:pt x="1402237" y="755655"/>
                </a:moveTo>
                <a:lnTo>
                  <a:pt x="1450761" y="1143297"/>
                </a:lnTo>
                <a:lnTo>
                  <a:pt x="1098031" y="1311237"/>
                </a:lnTo>
                <a:lnTo>
                  <a:pt x="1174280" y="1171980"/>
                </a:lnTo>
                <a:lnTo>
                  <a:pt x="724614" y="925767"/>
                </a:lnTo>
                <a:lnTo>
                  <a:pt x="724614" y="1407416"/>
                </a:lnTo>
                <a:lnTo>
                  <a:pt x="883379" y="1407416"/>
                </a:lnTo>
                <a:lnTo>
                  <a:pt x="566673" y="1636148"/>
                </a:lnTo>
                <a:lnTo>
                  <a:pt x="249966" y="1407416"/>
                </a:lnTo>
                <a:lnTo>
                  <a:pt x="408731" y="1407416"/>
                </a:lnTo>
                <a:lnTo>
                  <a:pt x="408731" y="857767"/>
                </a:lnTo>
                <a:lnTo>
                  <a:pt x="0" y="247213"/>
                </a:lnTo>
                <a:lnTo>
                  <a:pt x="369281" y="0"/>
                </a:lnTo>
                <a:lnTo>
                  <a:pt x="768319" y="596076"/>
                </a:lnTo>
                <a:lnTo>
                  <a:pt x="771063" y="591065"/>
                </a:lnTo>
                <a:lnTo>
                  <a:pt x="1325988" y="894912"/>
                </a:lnTo>
                <a:close/>
              </a:path>
            </a:pathLst>
          </a:custGeom>
          <a:solidFill>
            <a:srgbClr val="0098DB"/>
          </a:solidFill>
          <a:ln w="6350">
            <a:noFill/>
            <a:miter lim="800000"/>
            <a:headEnd/>
            <a:tailEnd/>
          </a:ln>
          <a:effectLst>
            <a:prstShdw prst="shdw17" dist="17961" dir="2700000">
              <a:srgbClr val="005B83"/>
            </a:prst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967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 txBox="1">
            <a:spLocks noGrp="1"/>
          </p:cNvSpPr>
          <p:nvPr/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015E4FBF-1026-4DA2-BED9-E6B5D2C8E1B4}" type="slidenum">
              <a:rPr lang="en-US" altLang="en-US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9113" y="685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Activity: Using Rating Descriptions</a:t>
            </a:r>
            <a:endParaRPr lang="en-US" altLang="en-US" sz="3600" baseline="30000" dirty="0" smtClean="0">
              <a:solidFill>
                <a:schemeClr val="tx1"/>
              </a:solidFill>
            </a:endParaRPr>
          </a:p>
        </p:txBody>
      </p:sp>
      <p:pic>
        <p:nvPicPr>
          <p:cNvPr id="13316" name="Picture 3" descr="OS25100 stopw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29400" y="3089275"/>
            <a:ext cx="22860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6973888" y="2698750"/>
            <a:ext cx="1595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65000"/>
              </a:spcBef>
              <a:buClr>
                <a:srgbClr val="D7331D"/>
              </a:buClr>
              <a:buFont typeface="Wingdings" pitchFamily="34" charset="2"/>
              <a:buNone/>
            </a:pPr>
            <a:r>
              <a:rPr lang="en-US" altLang="en-US" sz="1800" dirty="0" smtClean="0"/>
              <a:t>20 </a:t>
            </a:r>
            <a:r>
              <a:rPr lang="en-US" altLang="en-US" sz="1800" dirty="0"/>
              <a:t>minutes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6973888" y="2327275"/>
            <a:ext cx="1595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247650" indent="-2476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45000"/>
              </a:spcBef>
              <a:buClr>
                <a:srgbClr val="D7331D"/>
              </a:buClr>
              <a:buFont typeface="Wingdings" pitchFamily="34" charset="2"/>
              <a:buNone/>
            </a:pPr>
            <a:r>
              <a:rPr lang="en-US" altLang="en-US" sz="1800" b="1" dirty="0">
                <a:solidFill>
                  <a:schemeClr val="folHlink"/>
                </a:solidFill>
              </a:rPr>
              <a:t>TIME</a:t>
            </a:r>
          </a:p>
        </p:txBody>
      </p:sp>
      <p:sp>
        <p:nvSpPr>
          <p:cNvPr id="13319" name="Line 6"/>
          <p:cNvSpPr>
            <a:spLocks noChangeShapeType="1"/>
          </p:cNvSpPr>
          <p:nvPr/>
        </p:nvSpPr>
        <p:spPr bwMode="auto">
          <a:xfrm>
            <a:off x="6973888" y="2722562"/>
            <a:ext cx="15954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7"/>
          <p:cNvSpPr>
            <a:spLocks noChangeArrowheads="1"/>
          </p:cNvSpPr>
          <p:nvPr/>
        </p:nvSpPr>
        <p:spPr bwMode="gray">
          <a:xfrm>
            <a:off x="381000" y="1905000"/>
            <a:ext cx="1905000" cy="1219200"/>
          </a:xfrm>
          <a:prstGeom prst="homePlate">
            <a:avLst>
              <a:gd name="adj" fmla="val 3906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321" name="AutoShape 9"/>
          <p:cNvSpPr>
            <a:spLocks noChangeArrowheads="1"/>
          </p:cNvSpPr>
          <p:nvPr/>
        </p:nvSpPr>
        <p:spPr bwMode="gray">
          <a:xfrm>
            <a:off x="381000" y="3276600"/>
            <a:ext cx="1905000" cy="1219200"/>
          </a:xfrm>
          <a:prstGeom prst="homePlate">
            <a:avLst>
              <a:gd name="adj" fmla="val 3906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altLang="en-US" sz="20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gray">
          <a:xfrm>
            <a:off x="381000" y="3201987"/>
            <a:ext cx="5943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Rectangle 29"/>
          <p:cNvSpPr>
            <a:spLocks noChangeArrowheads="1"/>
          </p:cNvSpPr>
          <p:nvPr/>
        </p:nvSpPr>
        <p:spPr bwMode="gray">
          <a:xfrm>
            <a:off x="477838" y="3700462"/>
            <a:ext cx="1503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latin typeface="Arial Black" pitchFamily="34" charset="0"/>
              </a:rPr>
              <a:t>Overview</a:t>
            </a:r>
          </a:p>
        </p:txBody>
      </p:sp>
      <p:sp>
        <p:nvSpPr>
          <p:cNvPr id="13326" name="Rectangle 30"/>
          <p:cNvSpPr>
            <a:spLocks noChangeArrowheads="1"/>
          </p:cNvSpPr>
          <p:nvPr/>
        </p:nvSpPr>
        <p:spPr bwMode="gray">
          <a:xfrm>
            <a:off x="560388" y="2330450"/>
            <a:ext cx="13382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  <a:latin typeface="Arial Black" pitchFamily="34" charset="0"/>
              </a:rPr>
              <a:t>Purpose</a:t>
            </a:r>
          </a:p>
        </p:txBody>
      </p:sp>
      <p:sp>
        <p:nvSpPr>
          <p:cNvPr id="13327" name="Rectangle 31"/>
          <p:cNvSpPr>
            <a:spLocks noChangeArrowheads="1"/>
          </p:cNvSpPr>
          <p:nvPr/>
        </p:nvSpPr>
        <p:spPr bwMode="gray">
          <a:xfrm>
            <a:off x="1828800" y="2144712"/>
            <a:ext cx="49355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>
            <a:spAutoFit/>
          </a:bodyPr>
          <a:lstStyle>
            <a:lvl1pPr marL="230188" indent="-23018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65000"/>
              </a:spcBef>
              <a:buClr>
                <a:srgbClr val="D7331D"/>
              </a:buClr>
              <a:buFont typeface="Wingdings" pitchFamily="34" charset="2"/>
              <a:buNone/>
            </a:pPr>
            <a:r>
              <a:rPr lang="en-US" altLang="en-US" sz="1800" dirty="0"/>
              <a:t>	</a:t>
            </a:r>
            <a:r>
              <a:rPr lang="en-US" altLang="en-US" sz="2400" b="0" dirty="0">
                <a:latin typeface="+mn-lt"/>
              </a:rPr>
              <a:t>Become familiar with the </a:t>
            </a:r>
            <a:r>
              <a:rPr lang="en-US" altLang="en-US" sz="2400" b="0" dirty="0" smtClean="0">
                <a:latin typeface="+mn-lt"/>
              </a:rPr>
              <a:t>performance </a:t>
            </a:r>
            <a:r>
              <a:rPr lang="en-US" altLang="en-US" sz="2400" b="0" dirty="0">
                <a:latin typeface="+mn-lt"/>
              </a:rPr>
              <a:t>rating descriptions</a:t>
            </a:r>
          </a:p>
        </p:txBody>
      </p:sp>
      <p:sp>
        <p:nvSpPr>
          <p:cNvPr id="13328" name="Rectangle 35"/>
          <p:cNvSpPr>
            <a:spLocks noChangeArrowheads="1"/>
          </p:cNvSpPr>
          <p:nvPr/>
        </p:nvSpPr>
        <p:spPr bwMode="gray">
          <a:xfrm>
            <a:off x="2057400" y="3451225"/>
            <a:ext cx="47244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0">
            <a:spAutoFit/>
          </a:bodyPr>
          <a:lstStyle>
            <a:lvl1pPr marL="230188" indent="-230188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65000"/>
              </a:spcBef>
              <a:buClr>
                <a:srgbClr val="D7331D"/>
              </a:buClr>
              <a:buFont typeface="Symbol" pitchFamily="18" charset="2"/>
              <a:buChar char="·"/>
            </a:pPr>
            <a:r>
              <a:rPr lang="en-US" altLang="en-US" sz="2000" b="0" dirty="0">
                <a:latin typeface="+mn-lt"/>
              </a:rPr>
              <a:t>Review a </a:t>
            </a:r>
            <a:r>
              <a:rPr lang="en-US" altLang="en-US" sz="2000" b="0" dirty="0" smtClean="0">
                <a:latin typeface="+mn-lt"/>
              </a:rPr>
              <a:t>set of goals for one key role</a:t>
            </a:r>
            <a:endParaRPr lang="en-US" altLang="en-US" sz="2000" b="0" dirty="0">
              <a:latin typeface="+mn-lt"/>
            </a:endParaRPr>
          </a:p>
          <a:p>
            <a:pPr algn="l">
              <a:spcBef>
                <a:spcPct val="65000"/>
              </a:spcBef>
              <a:buClr>
                <a:srgbClr val="D7331D"/>
              </a:buClr>
              <a:buFont typeface="Symbol" pitchFamily="18" charset="2"/>
              <a:buChar char="·"/>
            </a:pPr>
            <a:r>
              <a:rPr lang="en-US" altLang="en-US" sz="2000" b="0" dirty="0">
                <a:latin typeface="+mn-lt"/>
              </a:rPr>
              <a:t>Review 2 performance scenarios and discuss potential ratings</a:t>
            </a:r>
            <a:endParaRPr lang="en-US" altLang="en-US" sz="2000" b="0" dirty="0">
              <a:solidFill>
                <a:schemeClr val="folHlink"/>
              </a:solidFill>
              <a:latin typeface="+mn-lt"/>
            </a:endParaRPr>
          </a:p>
          <a:p>
            <a:pPr algn="l">
              <a:spcBef>
                <a:spcPct val="65000"/>
              </a:spcBef>
              <a:buClr>
                <a:srgbClr val="D7331D"/>
              </a:buClr>
              <a:buFont typeface="Symbol" pitchFamily="18" charset="2"/>
              <a:buChar char="·"/>
            </a:pPr>
            <a:r>
              <a:rPr lang="en-US" altLang="en-US" sz="2000" b="0" dirty="0">
                <a:latin typeface="+mn-lt"/>
              </a:rPr>
              <a:t>Review how an overall performance rating is determined</a:t>
            </a:r>
            <a:endParaRPr lang="en-US" altLang="en-US" sz="2000" b="0" dirty="0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7106" y="5819001"/>
            <a:ext cx="7099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n-lt"/>
              </a:rPr>
              <a:t>A description of all </a:t>
            </a:r>
            <a:r>
              <a:rPr lang="en-US" sz="1200" dirty="0" smtClean="0">
                <a:latin typeface="+mn-lt"/>
                <a:hlinkClick r:id="rId4"/>
              </a:rPr>
              <a:t>ratings </a:t>
            </a:r>
            <a:r>
              <a:rPr lang="en-US" sz="1200" dirty="0" smtClean="0">
                <a:latin typeface="+mn-lt"/>
              </a:rPr>
              <a:t>can </a:t>
            </a:r>
            <a:r>
              <a:rPr lang="en-US" sz="1200" dirty="0">
                <a:latin typeface="+mn-lt"/>
              </a:rPr>
              <a:t>be found on the HRM </a:t>
            </a:r>
            <a:r>
              <a:rPr lang="en-US" sz="1200" dirty="0" smtClean="0">
                <a:latin typeface="+mn-lt"/>
              </a:rPr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469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Upowerpoint_sty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5420</TotalTime>
  <Words>1118</Words>
  <Application>Microsoft Office PowerPoint</Application>
  <PresentationFormat>On-screen Show (4:3)</PresentationFormat>
  <Paragraphs>191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NUpowerpoint_style1</vt:lpstr>
      <vt:lpstr>Performance Management</vt:lpstr>
      <vt:lpstr>Today’s Agenda</vt:lpstr>
      <vt:lpstr>Key Components of the Process</vt:lpstr>
      <vt:lpstr>PowerPoint Presentation</vt:lpstr>
      <vt:lpstr>Feedback Framework</vt:lpstr>
      <vt:lpstr>Performance Ratings</vt:lpstr>
      <vt:lpstr>PowerPoint Presentation</vt:lpstr>
      <vt:lpstr>Performance Ratings</vt:lpstr>
      <vt:lpstr>Activity: Using Rating Descriptions</vt:lpstr>
      <vt:lpstr>Example – Academic Advisor</vt:lpstr>
      <vt:lpstr>Example – Academic Advisor: Reviewing Performance</vt:lpstr>
      <vt:lpstr>Notes for Assessing Performance</vt:lpstr>
      <vt:lpstr>Example: Overall Performance Rating</vt:lpstr>
      <vt:lpstr>Self-Assessment</vt:lpstr>
      <vt:lpstr>Evaluating &amp; Differentiating Performance</vt:lpstr>
      <vt:lpstr>Next Steps</vt:lpstr>
      <vt:lpstr>PowerPoint Presentation</vt:lpstr>
    </vt:vector>
  </TitlesOfParts>
  <Company>Northeastern University Publications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Nieto</dc:creator>
  <cp:lastModifiedBy>Hughes, Elisabeth</cp:lastModifiedBy>
  <cp:revision>253</cp:revision>
  <cp:lastPrinted>2014-03-04T21:36:00Z</cp:lastPrinted>
  <dcterms:created xsi:type="dcterms:W3CDTF">2008-09-15T17:49:59Z</dcterms:created>
  <dcterms:modified xsi:type="dcterms:W3CDTF">2014-03-05T18:30:19Z</dcterms:modified>
</cp:coreProperties>
</file>