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sldIdLst>
    <p:sldId id="256" r:id="rId2"/>
    <p:sldId id="257" r:id="rId3"/>
    <p:sldId id="258" r:id="rId4"/>
    <p:sldId id="259"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030"/>
    <a:srgbClr val="01FB0D"/>
    <a:srgbClr val="01F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9"/>
    <p:restoredTop sz="76466"/>
  </p:normalViewPr>
  <p:slideViewPr>
    <p:cSldViewPr snapToGrid="0" snapToObjects="1">
      <p:cViewPr varScale="1">
        <p:scale>
          <a:sx n="86" d="100"/>
          <a:sy n="86" d="100"/>
        </p:scale>
        <p:origin x="9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C43D-B289-C34E-8B26-4DD41822783D}" type="datetimeFigureOut">
              <a:rPr lang="en-US" smtClean="0"/>
              <a:t>3/8/19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80F96-E2C5-FE40-90A1-F48894BF8D55}" type="slidenum">
              <a:rPr lang="en-US" smtClean="0"/>
              <a:t>‹#›</a:t>
            </a:fld>
            <a:endParaRPr lang="en-US"/>
          </a:p>
        </p:txBody>
      </p:sp>
    </p:spTree>
    <p:extLst>
      <p:ext uri="{BB962C8B-B14F-4D97-AF65-F5344CB8AC3E}">
        <p14:creationId xmlns:p14="http://schemas.microsoft.com/office/powerpoint/2010/main" val="3630092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redirect?q=https%3A%2F%2Flabs.play-with-docker.com%2F&amp;redir_token=Wn7gw_AxHMxoM3tB-wpBgliQa6h8MTU1MjEyNTc3NUAxNTUyMDM5Mzc1&amp;event=video_description&amp;v=zW9Nt27NrW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All of us have encountered a situation where code works on developer system but doesn’t work on testing environment. Docker at a very basic level resolves this issue of working on one platform and not working on another. However there is much more to docker. Docker is present in the entire project workflow but its main use is in deployment.</a:t>
            </a:r>
          </a:p>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1</a:t>
            </a:fld>
            <a:endParaRPr lang="en-US"/>
          </a:p>
        </p:txBody>
      </p:sp>
    </p:spTree>
    <p:extLst>
      <p:ext uri="{BB962C8B-B14F-4D97-AF65-F5344CB8AC3E}">
        <p14:creationId xmlns:p14="http://schemas.microsoft.com/office/powerpoint/2010/main" val="146548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2</a:t>
            </a:fld>
            <a:endParaRPr lang="en-US"/>
          </a:p>
        </p:txBody>
      </p:sp>
    </p:spTree>
    <p:extLst>
      <p:ext uri="{BB962C8B-B14F-4D97-AF65-F5344CB8AC3E}">
        <p14:creationId xmlns:p14="http://schemas.microsoft.com/office/powerpoint/2010/main" val="948625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Dockerfile</a:t>
            </a:r>
            <a:r>
              <a:rPr lang="en-US" dirty="0"/>
              <a:t> – steps to create a docker image, it’s like a recipe with all ingredients and steps necessary in making your disk.</a:t>
            </a:r>
          </a:p>
          <a:p>
            <a:r>
              <a:rPr lang="en-US" dirty="0"/>
              <a:t>Docker file can be used to create docker image.</a:t>
            </a:r>
          </a:p>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3</a:t>
            </a:fld>
            <a:endParaRPr lang="en-US"/>
          </a:p>
        </p:txBody>
      </p:sp>
    </p:spTree>
    <p:extLst>
      <p:ext uri="{BB962C8B-B14F-4D97-AF65-F5344CB8AC3E}">
        <p14:creationId xmlns:p14="http://schemas.microsoft.com/office/powerpoint/2010/main" val="47887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doocker</a:t>
            </a:r>
            <a:r>
              <a:rPr lang="en-US" dirty="0"/>
              <a:t> image you’ll have application requirements and dependencies. </a:t>
            </a:r>
          </a:p>
          <a:p>
            <a:r>
              <a:rPr lang="en-US" dirty="0"/>
              <a:t>When you run docker image, you get docker container. </a:t>
            </a:r>
          </a:p>
          <a:p>
            <a:r>
              <a:rPr lang="en-US" dirty="0"/>
              <a:t>Docker images can also be stored in cloud repository, docker hub, you can also store docker images in your git repo.</a:t>
            </a:r>
          </a:p>
          <a:p>
            <a:r>
              <a:rPr lang="en-US" dirty="0"/>
              <a:t>These images can be pulled to create container in any environment.</a:t>
            </a:r>
          </a:p>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4</a:t>
            </a:fld>
            <a:endParaRPr lang="en-US"/>
          </a:p>
        </p:txBody>
      </p:sp>
    </p:spTree>
    <p:extLst>
      <p:ext uri="{BB962C8B-B14F-4D97-AF65-F5344CB8AC3E}">
        <p14:creationId xmlns:p14="http://schemas.microsoft.com/office/powerpoint/2010/main" val="159750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Containers allows us to package up an application with all of the parts it needs such as libraries and other </a:t>
            </a:r>
            <a:r>
              <a:rPr lang="en-GB" sz="1200" kern="1200" dirty="0" err="1">
                <a:solidFill>
                  <a:schemeClr val="tx1"/>
                </a:solidFill>
                <a:effectLst/>
                <a:latin typeface="+mn-lt"/>
                <a:ea typeface="+mn-ea"/>
                <a:cs typeface="+mn-cs"/>
              </a:rPr>
              <a:t>dependancies</a:t>
            </a:r>
            <a:r>
              <a:rPr lang="en-GB" sz="1200" kern="1200" dirty="0">
                <a:solidFill>
                  <a:schemeClr val="tx1"/>
                </a:solidFill>
                <a:effectLst/>
                <a:latin typeface="+mn-lt"/>
                <a:ea typeface="+mn-ea"/>
                <a:cs typeface="+mn-cs"/>
              </a:rPr>
              <a:t>, and docker ship it all out as one package.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With docker you test your application insider a container and ship it inside a container. This means the environment which you test is identical to the one which the app will run in production.</a:t>
            </a:r>
          </a:p>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5</a:t>
            </a:fld>
            <a:endParaRPr lang="en-US"/>
          </a:p>
        </p:txBody>
      </p:sp>
    </p:spTree>
    <p:extLst>
      <p:ext uri="{BB962C8B-B14F-4D97-AF65-F5344CB8AC3E}">
        <p14:creationId xmlns:p14="http://schemas.microsoft.com/office/powerpoint/2010/main" val="3326454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Virtualisation</a:t>
            </a:r>
            <a:r>
              <a:rPr lang="en-US" dirty="0"/>
              <a:t> –</a:t>
            </a:r>
          </a:p>
          <a:p>
            <a:r>
              <a:rPr lang="en-US" dirty="0" err="1"/>
              <a:t>Hypevisor</a:t>
            </a:r>
            <a:r>
              <a:rPr lang="en-US" dirty="0"/>
              <a:t> is used to create and run virtual machines. Using </a:t>
            </a:r>
            <a:r>
              <a:rPr lang="en-US" dirty="0" err="1"/>
              <a:t>Hyper-v</a:t>
            </a:r>
            <a:r>
              <a:rPr lang="en-US" dirty="0"/>
              <a:t> we can create multiple VM’s on host operating system. VM has their own OS and doesn’t use host OS so there can be an overhead on host platform VM – resource allocation is fixed and doesn’t change as per application needs.</a:t>
            </a:r>
          </a:p>
          <a:p>
            <a:endParaRPr lang="en-US" dirty="0"/>
          </a:p>
          <a:p>
            <a:r>
              <a:rPr lang="en-US" dirty="0" err="1"/>
              <a:t>Containterization</a:t>
            </a:r>
            <a:r>
              <a:rPr lang="en-US" dirty="0"/>
              <a:t>:</a:t>
            </a:r>
          </a:p>
          <a:p>
            <a:r>
              <a:rPr lang="en-US" dirty="0"/>
              <a:t>Here we have container engine and instead of separating OS we have containers, where we have application and all its dependencies and it’ll use the host OS.  In this case space, memory and other resources are not fixed, it’ll be taken as per application needs.</a:t>
            </a:r>
          </a:p>
          <a:p>
            <a:endParaRPr lang="en-US" dirty="0"/>
          </a:p>
          <a:p>
            <a:endParaRPr lang="en-US" dirty="0"/>
          </a:p>
          <a:p>
            <a:r>
              <a:rPr lang="en-US" dirty="0"/>
              <a:t>If you want to learn more about docker - </a:t>
            </a:r>
            <a:r>
              <a:rPr lang="en-GB" sz="1200" b="0" i="0" u="none" strike="noStrike" kern="1200" dirty="0">
                <a:solidFill>
                  <a:schemeClr val="tx1"/>
                </a:solidFill>
                <a:effectLst/>
                <a:latin typeface="+mn-lt"/>
                <a:ea typeface="+mn-ea"/>
                <a:cs typeface="+mn-cs"/>
                <a:hlinkClick r:id="rId3"/>
              </a:rPr>
              <a:t>https://labs.play-with-docker.com/</a:t>
            </a: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EE80F96-E2C5-FE40-90A1-F48894BF8D55}" type="slidenum">
              <a:rPr lang="en-US" smtClean="0"/>
              <a:t>6</a:t>
            </a:fld>
            <a:endParaRPr lang="en-US"/>
          </a:p>
        </p:txBody>
      </p:sp>
    </p:spTree>
    <p:extLst>
      <p:ext uri="{BB962C8B-B14F-4D97-AF65-F5344CB8AC3E}">
        <p14:creationId xmlns:p14="http://schemas.microsoft.com/office/powerpoint/2010/main" val="201379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D593F-FA24-954C-A61E-1B0D97526D16}"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111541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D593F-FA24-954C-A61E-1B0D97526D16}"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428480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D593F-FA24-954C-A61E-1B0D97526D16}"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247540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D593F-FA24-954C-A61E-1B0D97526D16}"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223148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0D593F-FA24-954C-A61E-1B0D97526D16}"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351122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D593F-FA24-954C-A61E-1B0D97526D16}"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157385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D593F-FA24-954C-A61E-1B0D97526D16}"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235407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D593F-FA24-954C-A61E-1B0D97526D16}"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338245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D593F-FA24-954C-A61E-1B0D97526D16}"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70014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0D593F-FA24-954C-A61E-1B0D97526D16}"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359335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0D593F-FA24-954C-A61E-1B0D97526D16}"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7491C0-ECAA-B84F-951D-C4057C62DD60}" type="slidenum">
              <a:rPr lang="en-US" smtClean="0"/>
              <a:t>‹#›</a:t>
            </a:fld>
            <a:endParaRPr lang="en-US"/>
          </a:p>
        </p:txBody>
      </p:sp>
    </p:spTree>
    <p:extLst>
      <p:ext uri="{BB962C8B-B14F-4D97-AF65-F5344CB8AC3E}">
        <p14:creationId xmlns:p14="http://schemas.microsoft.com/office/powerpoint/2010/main" val="226525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D593F-FA24-954C-A61E-1B0D97526D16}" type="datetimeFigureOut">
              <a:rPr lang="en-US" smtClean="0"/>
              <a:t>3/8/19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491C0-ECAA-B84F-951D-C4057C62DD60}" type="slidenum">
              <a:rPr lang="en-US" smtClean="0"/>
              <a:t>‹#›</a:t>
            </a:fld>
            <a:endParaRPr lang="en-US"/>
          </a:p>
        </p:txBody>
      </p:sp>
    </p:spTree>
    <p:extLst>
      <p:ext uri="{BB962C8B-B14F-4D97-AF65-F5344CB8AC3E}">
        <p14:creationId xmlns:p14="http://schemas.microsoft.com/office/powerpoint/2010/main" val="12289710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360D1-9D5C-554E-8FA6-B00BB093F1C8}"/>
              </a:ext>
            </a:extLst>
          </p:cNvPr>
          <p:cNvPicPr>
            <a:picLocks noChangeAspect="1"/>
          </p:cNvPicPr>
          <p:nvPr/>
        </p:nvPicPr>
        <p:blipFill rotWithShape="1">
          <a:blip r:embed="rId3"/>
          <a:srcRect l="4734" t="23514" r="5419" b="22820"/>
          <a:stretch/>
        </p:blipFill>
        <p:spPr>
          <a:xfrm>
            <a:off x="2940147" y="1465701"/>
            <a:ext cx="6118999" cy="3654939"/>
          </a:xfrm>
          <a:prstGeom prst="rect">
            <a:avLst/>
          </a:prstGeom>
        </p:spPr>
      </p:pic>
    </p:spTree>
    <p:extLst>
      <p:ext uri="{BB962C8B-B14F-4D97-AF65-F5344CB8AC3E}">
        <p14:creationId xmlns:p14="http://schemas.microsoft.com/office/powerpoint/2010/main" val="408398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53E3F3D-1853-5147-A1ED-DF329FDC2EC4}"/>
              </a:ext>
            </a:extLst>
          </p:cNvPr>
          <p:cNvGrpSpPr/>
          <p:nvPr/>
        </p:nvGrpSpPr>
        <p:grpSpPr>
          <a:xfrm>
            <a:off x="577850" y="196850"/>
            <a:ext cx="11036300" cy="6464300"/>
            <a:chOff x="577850" y="196850"/>
            <a:chExt cx="11036300" cy="6464300"/>
          </a:xfrm>
        </p:grpSpPr>
        <p:pic>
          <p:nvPicPr>
            <p:cNvPr id="4" name="Picture 3">
              <a:extLst>
                <a:ext uri="{FF2B5EF4-FFF2-40B4-BE49-F238E27FC236}">
                  <a16:creationId xmlns:a16="http://schemas.microsoft.com/office/drawing/2014/main" id="{ED5C08B7-297A-6243-AA7E-80FE6CDC7ED1}"/>
                </a:ext>
              </a:extLst>
            </p:cNvPr>
            <p:cNvPicPr>
              <a:picLocks noChangeAspect="1"/>
            </p:cNvPicPr>
            <p:nvPr/>
          </p:nvPicPr>
          <p:blipFill>
            <a:blip r:embed="rId3">
              <a:extLst>
                <a:ext uri="{BEBA8EAE-BF5A-486C-A8C5-ECC9F3942E4B}">
                  <a14:imgProps xmlns:a14="http://schemas.microsoft.com/office/drawing/2010/main">
                    <a14:imgLayer>
                      <a14:imgEffect>
                        <a14:brightnessContrast contrast="40000"/>
                      </a14:imgEffect>
                    </a14:imgLayer>
                  </a14:imgProps>
                </a:ext>
              </a:extLst>
            </a:blip>
            <a:stretch>
              <a:fillRect/>
            </a:stretch>
          </p:blipFill>
          <p:spPr>
            <a:xfrm>
              <a:off x="577850" y="196850"/>
              <a:ext cx="11036300" cy="6464300"/>
            </a:xfrm>
            <a:prstGeom prst="rect">
              <a:avLst/>
            </a:prstGeom>
          </p:spPr>
        </p:pic>
        <p:grpSp>
          <p:nvGrpSpPr>
            <p:cNvPr id="11" name="Group 10">
              <a:extLst>
                <a:ext uri="{FF2B5EF4-FFF2-40B4-BE49-F238E27FC236}">
                  <a16:creationId xmlns:a16="http://schemas.microsoft.com/office/drawing/2014/main" id="{81B47430-3B60-864A-98A9-527E7619CDC6}"/>
                </a:ext>
              </a:extLst>
            </p:cNvPr>
            <p:cNvGrpSpPr/>
            <p:nvPr/>
          </p:nvGrpSpPr>
          <p:grpSpPr>
            <a:xfrm>
              <a:off x="3241221" y="196850"/>
              <a:ext cx="6022018" cy="4397167"/>
              <a:chOff x="3241221" y="196850"/>
              <a:chExt cx="6022018" cy="4397167"/>
            </a:xfrm>
          </p:grpSpPr>
          <p:sp>
            <p:nvSpPr>
              <p:cNvPr id="7" name="Triangle 6">
                <a:extLst>
                  <a:ext uri="{FF2B5EF4-FFF2-40B4-BE49-F238E27FC236}">
                    <a16:creationId xmlns:a16="http://schemas.microsoft.com/office/drawing/2014/main" id="{C12E4669-9520-8247-84BC-27E6BE1EE158}"/>
                  </a:ext>
                </a:extLst>
              </p:cNvPr>
              <p:cNvSpPr/>
              <p:nvPr/>
            </p:nvSpPr>
            <p:spPr>
              <a:xfrm rot="16465844">
                <a:off x="3820885" y="636815"/>
                <a:ext cx="702130" cy="186145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8ACAC44-1D19-B54C-990F-5DBFA480C34A}"/>
                  </a:ext>
                </a:extLst>
              </p:cNvPr>
              <p:cNvSpPr/>
              <p:nvPr/>
            </p:nvSpPr>
            <p:spPr>
              <a:xfrm>
                <a:off x="4555671" y="196850"/>
                <a:ext cx="3967843" cy="33464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C6655C2B-6896-A24E-A053-33522E58DE9C}"/>
                  </a:ext>
                </a:extLst>
              </p:cNvPr>
              <p:cNvSpPr/>
              <p:nvPr/>
            </p:nvSpPr>
            <p:spPr>
              <a:xfrm rot="12827257">
                <a:off x="4666120" y="2732559"/>
                <a:ext cx="702130" cy="186145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a:extLst>
                  <a:ext uri="{FF2B5EF4-FFF2-40B4-BE49-F238E27FC236}">
                    <a16:creationId xmlns:a16="http://schemas.microsoft.com/office/drawing/2014/main" id="{8A71519F-5A25-D645-93F9-13C25603E229}"/>
                  </a:ext>
                </a:extLst>
              </p:cNvPr>
              <p:cNvSpPr/>
              <p:nvPr/>
            </p:nvSpPr>
            <p:spPr>
              <a:xfrm rot="7959573">
                <a:off x="8250789" y="2689276"/>
                <a:ext cx="545451" cy="147944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3" name="Picture 12">
            <a:extLst>
              <a:ext uri="{FF2B5EF4-FFF2-40B4-BE49-F238E27FC236}">
                <a16:creationId xmlns:a16="http://schemas.microsoft.com/office/drawing/2014/main" id="{9ADC4C4E-2AD1-6644-A95E-597E0B093E33}"/>
              </a:ext>
            </a:extLst>
          </p:cNvPr>
          <p:cNvPicPr>
            <a:picLocks noChangeAspect="1"/>
          </p:cNvPicPr>
          <p:nvPr/>
        </p:nvPicPr>
        <p:blipFill>
          <a:blip r:embed="rId4"/>
          <a:stretch>
            <a:fillRect/>
          </a:stretch>
        </p:blipFill>
        <p:spPr>
          <a:xfrm>
            <a:off x="5908041" y="391884"/>
            <a:ext cx="1018064" cy="924089"/>
          </a:xfrm>
          <a:prstGeom prst="rect">
            <a:avLst/>
          </a:prstGeom>
        </p:spPr>
      </p:pic>
      <p:sp>
        <p:nvSpPr>
          <p:cNvPr id="14" name="TextBox 13">
            <a:extLst>
              <a:ext uri="{FF2B5EF4-FFF2-40B4-BE49-F238E27FC236}">
                <a16:creationId xmlns:a16="http://schemas.microsoft.com/office/drawing/2014/main" id="{922DB9A0-B6D7-774E-B60C-FCB0EB28C8BF}"/>
              </a:ext>
            </a:extLst>
          </p:cNvPr>
          <p:cNvSpPr txBox="1"/>
          <p:nvPr/>
        </p:nvSpPr>
        <p:spPr>
          <a:xfrm>
            <a:off x="5212151" y="1221534"/>
            <a:ext cx="2808667" cy="1938992"/>
          </a:xfrm>
          <a:prstGeom prst="rect">
            <a:avLst/>
          </a:prstGeom>
          <a:noFill/>
        </p:spPr>
        <p:txBody>
          <a:bodyPr wrap="square" rtlCol="0">
            <a:spAutoFit/>
          </a:bodyPr>
          <a:lstStyle/>
          <a:p>
            <a:r>
              <a:rPr lang="en-US" sz="4000" b="1" dirty="0">
                <a:solidFill>
                  <a:schemeClr val="bg1"/>
                </a:solidFill>
              </a:rPr>
              <a:t>Keep calm, it works on all machines</a:t>
            </a:r>
          </a:p>
        </p:txBody>
      </p:sp>
    </p:spTree>
    <p:extLst>
      <p:ext uri="{BB962C8B-B14F-4D97-AF65-F5344CB8AC3E}">
        <p14:creationId xmlns:p14="http://schemas.microsoft.com/office/powerpoint/2010/main" val="135301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27F418-9A01-774E-852B-CD8B672A217D}"/>
              </a:ext>
            </a:extLst>
          </p:cNvPr>
          <p:cNvPicPr>
            <a:picLocks noChangeAspect="1"/>
          </p:cNvPicPr>
          <p:nvPr/>
        </p:nvPicPr>
        <p:blipFill>
          <a:blip r:embed="rId3">
            <a:extLst>
              <a:ext uri="{BEBA8EAE-BF5A-486C-A8C5-ECC9F3942E4B}">
                <a14:imgProps xmlns:a14="http://schemas.microsoft.com/office/drawing/2010/main">
                  <a14:imgLayer>
                    <a14:imgEffect>
                      <a14:sharpenSoften amount="50000"/>
                    </a14:imgEffect>
                    <a14:imgEffect>
                      <a14:colorTemperature colorTemp="7200"/>
                    </a14:imgEffect>
                  </a14:imgLayer>
                </a14:imgProps>
              </a:ext>
            </a:extLst>
          </a:blip>
          <a:stretch>
            <a:fillRect/>
          </a:stretch>
        </p:blipFill>
        <p:spPr>
          <a:xfrm>
            <a:off x="2032000" y="381000"/>
            <a:ext cx="8128000" cy="6096000"/>
          </a:xfrm>
          <a:prstGeom prst="rect">
            <a:avLst/>
          </a:prstGeom>
        </p:spPr>
      </p:pic>
    </p:spTree>
    <p:extLst>
      <p:ext uri="{BB962C8B-B14F-4D97-AF65-F5344CB8AC3E}">
        <p14:creationId xmlns:p14="http://schemas.microsoft.com/office/powerpoint/2010/main" val="128622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01A1B-1C89-F94A-8B75-7E06943D64EE}"/>
              </a:ext>
            </a:extLst>
          </p:cNvPr>
          <p:cNvSpPr txBox="1"/>
          <p:nvPr/>
        </p:nvSpPr>
        <p:spPr>
          <a:xfrm>
            <a:off x="1164456" y="2038132"/>
            <a:ext cx="10265544" cy="3416320"/>
          </a:xfrm>
          <a:prstGeom prst="rect">
            <a:avLst/>
          </a:prstGeom>
          <a:noFill/>
        </p:spPr>
        <p:txBody>
          <a:bodyPr wrap="square" rtlCol="0">
            <a:spAutoFit/>
          </a:bodyPr>
          <a:lstStyle/>
          <a:p>
            <a:r>
              <a:rPr lang="en-US" sz="7200" b="1" dirty="0"/>
              <a:t>Docker image has application requirements and dependencies</a:t>
            </a:r>
          </a:p>
        </p:txBody>
      </p:sp>
    </p:spTree>
    <p:extLst>
      <p:ext uri="{BB962C8B-B14F-4D97-AF65-F5344CB8AC3E}">
        <p14:creationId xmlns:p14="http://schemas.microsoft.com/office/powerpoint/2010/main" val="198412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01A1B-1C89-F94A-8B75-7E06943D64EE}"/>
              </a:ext>
            </a:extLst>
          </p:cNvPr>
          <p:cNvSpPr txBox="1"/>
          <p:nvPr/>
        </p:nvSpPr>
        <p:spPr>
          <a:xfrm>
            <a:off x="1164456" y="2038132"/>
            <a:ext cx="10265544" cy="2308324"/>
          </a:xfrm>
          <a:prstGeom prst="rect">
            <a:avLst/>
          </a:prstGeom>
          <a:noFill/>
        </p:spPr>
        <p:txBody>
          <a:bodyPr wrap="square" rtlCol="0">
            <a:spAutoFit/>
          </a:bodyPr>
          <a:lstStyle/>
          <a:p>
            <a:r>
              <a:rPr lang="en-US" sz="7200" b="1" dirty="0"/>
              <a:t>Containers are running instance of docker image</a:t>
            </a:r>
          </a:p>
        </p:txBody>
      </p:sp>
    </p:spTree>
    <p:extLst>
      <p:ext uri="{BB962C8B-B14F-4D97-AF65-F5344CB8AC3E}">
        <p14:creationId xmlns:p14="http://schemas.microsoft.com/office/powerpoint/2010/main" val="142483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10FF412-4478-7140-A658-FC9D2C558DFE}"/>
              </a:ext>
            </a:extLst>
          </p:cNvPr>
          <p:cNvPicPr>
            <a:picLocks noGrp="1" noChangeAspect="1"/>
          </p:cNvPicPr>
          <p:nvPr>
            <p:ph idx="1"/>
          </p:nvPr>
        </p:nvPicPr>
        <p:blipFill>
          <a:blip r:embed="rId3"/>
          <a:stretch>
            <a:fillRect/>
          </a:stretch>
        </p:blipFill>
        <p:spPr>
          <a:xfrm>
            <a:off x="2404022" y="1316416"/>
            <a:ext cx="7553589" cy="3990102"/>
          </a:xfrm>
        </p:spPr>
      </p:pic>
      <p:sp>
        <p:nvSpPr>
          <p:cNvPr id="11" name="TextBox 10">
            <a:extLst>
              <a:ext uri="{FF2B5EF4-FFF2-40B4-BE49-F238E27FC236}">
                <a16:creationId xmlns:a16="http://schemas.microsoft.com/office/drawing/2014/main" id="{69A94847-10A9-2D4D-B510-EF7B9EB1734F}"/>
              </a:ext>
            </a:extLst>
          </p:cNvPr>
          <p:cNvSpPr txBox="1"/>
          <p:nvPr/>
        </p:nvSpPr>
        <p:spPr>
          <a:xfrm>
            <a:off x="707255" y="241989"/>
            <a:ext cx="11245260" cy="1938992"/>
          </a:xfrm>
          <a:prstGeom prst="rect">
            <a:avLst/>
          </a:prstGeom>
          <a:noFill/>
        </p:spPr>
        <p:txBody>
          <a:bodyPr wrap="square" rtlCol="0">
            <a:spAutoFit/>
          </a:bodyPr>
          <a:lstStyle/>
          <a:p>
            <a:r>
              <a:rPr lang="en-US" sz="6000" b="1" dirty="0" err="1"/>
              <a:t>Virtualisation</a:t>
            </a:r>
            <a:r>
              <a:rPr lang="en-US" sz="6000" b="1" dirty="0"/>
              <a:t>  v/s </a:t>
            </a:r>
            <a:r>
              <a:rPr lang="en-US" sz="6000" b="1" dirty="0" err="1"/>
              <a:t>Containerisation</a:t>
            </a:r>
            <a:endParaRPr lang="en-US" sz="6000" b="1" dirty="0"/>
          </a:p>
          <a:p>
            <a:endParaRPr lang="en-US" sz="6000" b="1" dirty="0"/>
          </a:p>
        </p:txBody>
      </p:sp>
      <p:sp>
        <p:nvSpPr>
          <p:cNvPr id="12" name="TextBox 11">
            <a:extLst>
              <a:ext uri="{FF2B5EF4-FFF2-40B4-BE49-F238E27FC236}">
                <a16:creationId xmlns:a16="http://schemas.microsoft.com/office/drawing/2014/main" id="{112C47B1-8B6B-7549-AA2F-56FD1A5B5BC6}"/>
              </a:ext>
            </a:extLst>
          </p:cNvPr>
          <p:cNvSpPr txBox="1"/>
          <p:nvPr/>
        </p:nvSpPr>
        <p:spPr>
          <a:xfrm>
            <a:off x="909223" y="5516979"/>
            <a:ext cx="10222220" cy="707886"/>
          </a:xfrm>
          <a:prstGeom prst="rect">
            <a:avLst/>
          </a:prstGeom>
          <a:noFill/>
        </p:spPr>
        <p:txBody>
          <a:bodyPr wrap="square" rtlCol="0">
            <a:spAutoFit/>
          </a:bodyPr>
          <a:lstStyle/>
          <a:p>
            <a:r>
              <a:rPr lang="en-US" sz="4000" b="1" dirty="0"/>
              <a:t>Containers are light weight alternatives to VMs</a:t>
            </a:r>
          </a:p>
        </p:txBody>
      </p:sp>
    </p:spTree>
    <p:extLst>
      <p:ext uri="{BB962C8B-B14F-4D97-AF65-F5344CB8AC3E}">
        <p14:creationId xmlns:p14="http://schemas.microsoft.com/office/powerpoint/2010/main" val="2803738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505</TotalTime>
  <Words>390</Words>
  <Application>Microsoft Macintosh PowerPoint</Application>
  <PresentationFormat>Widescreen</PresentationFormat>
  <Paragraphs>28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 Suman (Senior Test Analyst)</dc:creator>
  <cp:lastModifiedBy>Bala, Suman (Senior Test Analyst)</cp:lastModifiedBy>
  <cp:revision>10</cp:revision>
  <dcterms:created xsi:type="dcterms:W3CDTF">2019-03-08T01:57:31Z</dcterms:created>
  <dcterms:modified xsi:type="dcterms:W3CDTF">2019-03-08T10:22:36Z</dcterms:modified>
</cp:coreProperties>
</file>