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1" r:id="rId4"/>
    <p:sldId id="305" r:id="rId5"/>
    <p:sldId id="306" r:id="rId6"/>
    <p:sldId id="307" r:id="rId7"/>
    <p:sldId id="308" r:id="rId8"/>
    <p:sldId id="302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87350" autoAdjust="0"/>
  </p:normalViewPr>
  <p:slideViewPr>
    <p:cSldViewPr>
      <p:cViewPr varScale="1">
        <p:scale>
          <a:sx n="109" d="100"/>
          <a:sy n="109" d="100"/>
        </p:scale>
        <p:origin x="3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7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438400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Smells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8229600" cy="19812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“We must never neglect the patients own use of their symptoms.” ~ Alfred Adler</a:t>
            </a: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9563"/>
            <a:ext cx="4114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500" dirty="0">
                <a:solidFill>
                  <a:schemeClr val="bg1"/>
                </a:solidFill>
                <a:latin typeface="Courier" pitchFamily="2" charset="0"/>
                <a:cs typeface="Courier New" pitchFamily="49" charset="0"/>
              </a:rPr>
              <a:t>“</a:t>
            </a:r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A testability smell is a symptom of a testing problem. Recognising these symptoms is the first step to establishing a more testable architecture.</a:t>
            </a:r>
            <a:r>
              <a:rPr lang="en-GB" sz="3500" dirty="0">
                <a:solidFill>
                  <a:schemeClr val="bg1"/>
                </a:solidFill>
                <a:latin typeface="Courier" pitchFamily="2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" pitchFamily="2" charset="0"/>
                <a:cs typeface="Courier New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C7CA1-D1C3-4343-835A-4933C0A2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28800"/>
            <a:ext cx="36271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Objectives…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862" y="1524000"/>
            <a:ext cx="50292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Courier" pitchFamily="2" charset="0"/>
                <a:cs typeface="Courier New" pitchFamily="49" charset="0"/>
              </a:rPr>
              <a:t>Learning Objectives: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Understand the classification of each of the smells in relation to testability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Describe the impact of the smells on delivery of projects and products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Recognise the smells as indicators of poor testability going forwards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2E04D-6820-9D4A-82BC-03FCD0F08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6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Breaking Down Testability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A5B69-ABF4-BB45-824B-F89AD2C9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5703277" cy="2392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urier" pitchFamily="2" charset="0"/>
              </a:rPr>
              <a:t>Testable architectures have:</a:t>
            </a:r>
          </a:p>
          <a:p>
            <a:r>
              <a:rPr lang="en-US" sz="3600" dirty="0">
                <a:solidFill>
                  <a:schemeClr val="bg1"/>
                </a:solidFill>
                <a:latin typeface="Courier" pitchFamily="2" charset="0"/>
              </a:rPr>
              <a:t>Decomposability</a:t>
            </a:r>
          </a:p>
          <a:p>
            <a:r>
              <a:rPr lang="en-US" sz="3600" dirty="0">
                <a:solidFill>
                  <a:schemeClr val="bg1"/>
                </a:solidFill>
                <a:latin typeface="Courier" pitchFamily="2" charset="0"/>
              </a:rPr>
              <a:t>Simplicity</a:t>
            </a:r>
          </a:p>
          <a:p>
            <a:r>
              <a:rPr lang="en-US" sz="3600" dirty="0">
                <a:solidFill>
                  <a:schemeClr val="bg1"/>
                </a:solidFill>
                <a:latin typeface="Courier" pitchFamily="2" charset="0"/>
              </a:rPr>
              <a:t>Controllability</a:t>
            </a:r>
          </a:p>
          <a:p>
            <a:r>
              <a:rPr lang="en-US" sz="3600" dirty="0">
                <a:solidFill>
                  <a:schemeClr val="bg1"/>
                </a:solidFill>
                <a:latin typeface="Courier" pitchFamily="2" charset="0"/>
              </a:rPr>
              <a:t>Observability</a:t>
            </a:r>
          </a:p>
          <a:p>
            <a:r>
              <a:rPr lang="en-US" sz="3600" dirty="0">
                <a:solidFill>
                  <a:schemeClr val="bg1"/>
                </a:solidFill>
                <a:latin typeface="Courier" pitchFamily="2" charset="0"/>
              </a:rPr>
              <a:t>Handout - Important! Ask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E2B56-E93C-584C-B9BA-BC2A13B1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81200"/>
            <a:ext cx="291703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Associate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84C9A21-B764-BA45-94D1-D3D8399BF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3631" y="1295400"/>
            <a:ext cx="5486400" cy="3733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F4E2CE-1B6E-AF49-90C9-F4456C5DD2A4}"/>
              </a:ext>
            </a:extLst>
          </p:cNvPr>
          <p:cNvSpPr txBox="1">
            <a:spLocks/>
          </p:cNvSpPr>
          <p:nvPr/>
        </p:nvSpPr>
        <p:spPr>
          <a:xfrm>
            <a:off x="304800" y="5029200"/>
            <a:ext cx="8458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 a quadrant as per the above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Understand the terminology using the handouts and ask questions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 post it notes with the smells on them to the quadrant based on the testable architecture concepts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Closer to the centre suggest multiple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42310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382000" cy="1447800"/>
          </a:xfrm>
        </p:spPr>
        <p:txBody>
          <a:bodyPr>
            <a:normAutofit fontScale="325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 an impact score to each of the smells based on the following: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 Negligible impact on time, effort and cost of delivery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 Some impact on time, effort and cost of delivery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lvl="1"/>
            <a:r>
              <a:rPr lang="en-GB" sz="4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 Large impact on time, effort and cost of delivery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C7DAA-01D3-DD4C-8947-F9839396F2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3579" y="1371600"/>
            <a:ext cx="5536842" cy="3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Dig deep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5257800"/>
            <a:ext cx="8382000" cy="1447800"/>
          </a:xfrm>
        </p:spPr>
        <p:txBody>
          <a:bodyPr>
            <a:normAutofit fontScale="400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Pick one of your high impact smells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Describe how it demonstrates low architectural testability.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Describe how it might effect your team, product and operations stakeholders</a:t>
            </a:r>
          </a:p>
          <a:p>
            <a:endParaRPr lang="en-GB" sz="4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B01BD-8574-B946-A7C6-8D16DE4727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742003" y="431397"/>
            <a:ext cx="3659994" cy="55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Summarise…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3048000" cy="4800600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you…</a:t>
            </a:r>
          </a:p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Me…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511300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43670</TotalTime>
  <Words>238</Words>
  <Application>Microsoft Macintosh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</vt:lpstr>
      <vt:lpstr>Courier New</vt:lpstr>
      <vt:lpstr>Office Theme</vt:lpstr>
      <vt:lpstr>Smells</vt:lpstr>
      <vt:lpstr>Mission…</vt:lpstr>
      <vt:lpstr>Objectives…</vt:lpstr>
      <vt:lpstr>Breaking Down Testability</vt:lpstr>
      <vt:lpstr>Associate</vt:lpstr>
      <vt:lpstr>Impact</vt:lpstr>
      <vt:lpstr>Dig deep</vt:lpstr>
      <vt:lpstr>Summarise…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417</cp:revision>
  <cp:lastPrinted>2014-02-12T13:02:37Z</cp:lastPrinted>
  <dcterms:created xsi:type="dcterms:W3CDTF">2006-08-16T00:00:00Z</dcterms:created>
  <dcterms:modified xsi:type="dcterms:W3CDTF">2018-06-02T14:33:31Z</dcterms:modified>
</cp:coreProperties>
</file>