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76" r:id="rId9"/>
    <p:sldId id="279" r:id="rId10"/>
    <p:sldId id="277" r:id="rId11"/>
    <p:sldId id="267" r:id="rId12"/>
    <p:sldId id="284" r:id="rId13"/>
    <p:sldId id="264" r:id="rId14"/>
    <p:sldId id="265" r:id="rId15"/>
    <p:sldId id="266" r:id="rId16"/>
    <p:sldId id="268" r:id="rId17"/>
    <p:sldId id="269" r:id="rId18"/>
    <p:sldId id="271" r:id="rId19"/>
    <p:sldId id="278" r:id="rId20"/>
    <p:sldId id="281" r:id="rId21"/>
    <p:sldId id="270" r:id="rId22"/>
    <p:sldId id="283" r:id="rId23"/>
    <p:sldId id="272" r:id="rId24"/>
    <p:sldId id="280" r:id="rId25"/>
    <p:sldId id="274" r:id="rId26"/>
    <p:sldId id="273" r:id="rId27"/>
    <p:sldId id="275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11"/>
  </p:normalViewPr>
  <p:slideViewPr>
    <p:cSldViewPr>
      <p:cViewPr varScale="1">
        <p:scale>
          <a:sx n="94" d="100"/>
          <a:sy n="94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Object-oriented design Pattern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31640" y="3886200"/>
            <a:ext cx="5360640" cy="55091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Java </a:t>
            </a:r>
            <a:r>
              <a:rPr lang="en-US" altLang="ja-JP" dirty="0" err="1">
                <a:solidFill>
                  <a:schemeClr val="tx1"/>
                </a:solidFill>
              </a:rPr>
              <a:t>CoP</a:t>
            </a:r>
            <a:r>
              <a:rPr lang="en-US" altLang="ja-JP" dirty="0">
                <a:solidFill>
                  <a:schemeClr val="tx1"/>
                </a:solidFill>
              </a:rPr>
              <a:t> 2018.06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rie.miyazaki\javaCoP\duke_ba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725144"/>
            <a:ext cx="3194298" cy="16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9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790D-DD6A-6F4F-BB1B-9C04258B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Polymorphism in Java has two types: 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Compile time polymorphism (static binding / Ad hoc polymorphism/ function overloading) 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Runtime polymorphism (dynamic binding / Inclusion polymorphism / subtyping) &lt;- Our example!!!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Parametric Polymorphism (generics)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BE24D5C-C378-6943-AEF2-206858B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altLang="ja-JP" sz="3300" b="1" dirty="0"/>
              <a:t>Types</a:t>
            </a:r>
            <a:r>
              <a:rPr kumimoji="1" lang="en-US" altLang="ja-JP" sz="3300" b="1" dirty="0"/>
              <a:t> of polymorphism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08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300" b="1" dirty="0"/>
              <a:t>Basic concept of OOP (3)</a:t>
            </a:r>
            <a:br>
              <a:rPr kumimoji="1" lang="en-US" altLang="ja-JP" sz="3300" b="1" dirty="0"/>
            </a:br>
            <a:r>
              <a:rPr kumimoji="1" lang="en-US" altLang="ja-JP" sz="3200" dirty="0"/>
              <a:t>(Object-oriented programmin</a:t>
            </a:r>
            <a:r>
              <a:rPr lang="en-US" altLang="ja-JP" sz="3200" dirty="0"/>
              <a:t>g)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Delegation (we learn though the adapter design pattern)</a:t>
            </a:r>
          </a:p>
          <a:p>
            <a:pPr marL="0" indent="0">
              <a:buNone/>
            </a:pPr>
            <a:endParaRPr lang="en-US" altLang="ja-JP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8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ACD7-0D22-EB44-AED0-F415C23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Type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64615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solidFill>
                  <a:schemeClr val="accent2"/>
                </a:solidFill>
              </a:rPr>
              <a:t>Creational design patterns</a:t>
            </a:r>
            <a:endParaRPr kumimoji="1" lang="ja-JP" altLang="en-US" sz="3800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How objects can be created </a:t>
            </a:r>
          </a:p>
          <a:p>
            <a:pPr marL="0" indent="0">
              <a:buNone/>
            </a:pPr>
            <a:endParaRPr kumimoji="1" lang="en-US" altLang="ja-JP" u="sng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kumimoji="1" lang="en-US" altLang="ja-JP" sz="2600" dirty="0">
                <a:solidFill>
                  <a:srgbClr val="FF0000"/>
                </a:solidFill>
              </a:rPr>
              <a:t>Singleton</a:t>
            </a:r>
          </a:p>
          <a:p>
            <a:r>
              <a:rPr lang="en-US" altLang="ja-JP" sz="2600" dirty="0">
                <a:solidFill>
                  <a:srgbClr val="FF0000"/>
                </a:solidFill>
              </a:rPr>
              <a:t>Factory Method</a:t>
            </a:r>
          </a:p>
          <a:p>
            <a:r>
              <a:rPr lang="en-US" altLang="ja-JP" sz="2600" dirty="0">
                <a:solidFill>
                  <a:srgbClr val="FF0000"/>
                </a:solidFill>
              </a:rPr>
              <a:t>Factory</a:t>
            </a:r>
          </a:p>
          <a:p>
            <a:r>
              <a:rPr kumimoji="1" lang="en-US" altLang="ja-JP" sz="2600" dirty="0"/>
              <a:t>Abstract Factory</a:t>
            </a:r>
          </a:p>
          <a:p>
            <a:r>
              <a:rPr lang="en-US" altLang="ja-JP" sz="2600" dirty="0"/>
              <a:t>Object pool</a:t>
            </a:r>
          </a:p>
          <a:p>
            <a:r>
              <a:rPr kumimoji="1" lang="en-US" altLang="ja-JP" sz="2600" dirty="0"/>
              <a:t>Prototype</a:t>
            </a:r>
          </a:p>
          <a:p>
            <a:pPr marL="0" indent="0">
              <a:buNone/>
            </a:pPr>
            <a:r>
              <a:rPr lang="en-US" altLang="ja-JP" sz="2600" dirty="0"/>
              <a:t>etc..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973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solidFill>
                  <a:schemeClr val="accent2"/>
                </a:solidFill>
              </a:rPr>
              <a:t>Structural design patterns</a:t>
            </a:r>
            <a:endParaRPr kumimoji="1" lang="ja-JP" altLang="en-US" sz="3800" dirty="0">
              <a:solidFill>
                <a:schemeClr val="accent2"/>
              </a:solidFill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ja-JP" sz="2800" b="1" dirty="0">
                <a:solidFill>
                  <a:schemeClr val="accent5">
                    <a:lumMod val="50000"/>
                  </a:schemeClr>
                </a:solidFill>
              </a:rPr>
              <a:t>Describe best relationship among different objects to achieve a design goal!</a:t>
            </a:r>
          </a:p>
          <a:p>
            <a:pPr marL="0" indent="0">
              <a:buNone/>
            </a:pPr>
            <a:r>
              <a:rPr kumimoji="1" lang="en-US" altLang="ja-JP" sz="2400" b="1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b="1" dirty="0"/>
              <a:t> - </a:t>
            </a:r>
            <a:r>
              <a:rPr lang="en-US" sz="2400" dirty="0"/>
              <a:t>How subclass and classes interact through inheritance</a:t>
            </a:r>
          </a:p>
          <a:p>
            <a:pPr marL="0" indent="0">
              <a:buNone/>
            </a:pPr>
            <a:r>
              <a:rPr kumimoji="1" lang="en-US" altLang="ja-JP" sz="2400" b="1" dirty="0">
                <a:solidFill>
                  <a:srgbClr val="FF0000"/>
                </a:solidFill>
              </a:rPr>
              <a:t>     </a:t>
            </a:r>
            <a:r>
              <a:rPr kumimoji="1" lang="en-US" altLang="ja-JP" sz="2400" b="1" dirty="0"/>
              <a:t>- </a:t>
            </a:r>
            <a:r>
              <a:rPr lang="en-US" sz="2400" dirty="0"/>
              <a:t>How different objects have relationship</a:t>
            </a:r>
          </a:p>
          <a:p>
            <a:pPr marL="0" indent="0">
              <a:buNone/>
            </a:pPr>
            <a:r>
              <a:rPr kumimoji="1" lang="en-US" altLang="ja-JP" sz="2100" dirty="0"/>
              <a:t>     **Like </a:t>
            </a:r>
            <a:r>
              <a:rPr kumimoji="1" lang="en-US" altLang="ja-JP" sz="2100" dirty="0" err="1"/>
              <a:t>foodparing</a:t>
            </a:r>
            <a:r>
              <a:rPr kumimoji="1" lang="en-US" altLang="ja-JP" sz="2100" dirty="0"/>
              <a:t>. </a:t>
            </a:r>
            <a:r>
              <a:rPr lang="en-US" altLang="ja-JP" sz="2100" dirty="0"/>
              <a:t>Such as </a:t>
            </a:r>
            <a:r>
              <a:rPr kumimoji="1" lang="en-US" altLang="ja-JP" sz="2100" dirty="0"/>
              <a:t>wine &amp; cheese, coffee &amp; sugar, </a:t>
            </a:r>
            <a:r>
              <a:rPr lang="en-US" sz="2100" dirty="0"/>
              <a:t>seaweed &amp; rice </a:t>
            </a:r>
            <a:r>
              <a:rPr kumimoji="1" lang="en-US" altLang="ja-JP" sz="2100" dirty="0"/>
              <a:t>etc..</a:t>
            </a:r>
          </a:p>
          <a:p>
            <a:endParaRPr lang="en-US" altLang="ja-JP" sz="2600" dirty="0">
              <a:solidFill>
                <a:srgbClr val="FF0000"/>
              </a:solidFill>
            </a:endParaRPr>
          </a:p>
          <a:p>
            <a:r>
              <a:rPr kumimoji="1" lang="en-US" altLang="ja-JP" sz="2600" dirty="0">
                <a:solidFill>
                  <a:srgbClr val="FF0000"/>
                </a:solidFill>
              </a:rPr>
              <a:t>Adapter</a:t>
            </a:r>
          </a:p>
          <a:p>
            <a:r>
              <a:rPr lang="en-US" altLang="ja-JP" sz="2600" dirty="0"/>
              <a:t>Proxy</a:t>
            </a:r>
          </a:p>
          <a:p>
            <a:r>
              <a:rPr lang="en-US" altLang="ja-JP" sz="2600" dirty="0"/>
              <a:t>Bridge</a:t>
            </a:r>
            <a:endParaRPr kumimoji="1" lang="en-US" altLang="ja-JP" sz="2600" dirty="0"/>
          </a:p>
          <a:p>
            <a:r>
              <a:rPr lang="en-US" altLang="ja-JP" sz="2600" dirty="0"/>
              <a:t>Decorator</a:t>
            </a:r>
          </a:p>
          <a:p>
            <a:r>
              <a:rPr kumimoji="1" lang="en-US" altLang="ja-JP" sz="2600" dirty="0"/>
              <a:t>Facade</a:t>
            </a:r>
          </a:p>
          <a:p>
            <a:r>
              <a:rPr lang="en-US" altLang="ja-JP" sz="2600" dirty="0"/>
              <a:t>Flyweight Composite </a:t>
            </a:r>
          </a:p>
          <a:p>
            <a:pPr marL="0" indent="0">
              <a:buNone/>
            </a:pPr>
            <a:r>
              <a:rPr lang="en-US" altLang="ja-JP" sz="2600" dirty="0" err="1"/>
              <a:t>e</a:t>
            </a:r>
            <a:r>
              <a:rPr kumimoji="1" lang="en-US" altLang="ja-JP" sz="2600" dirty="0" err="1"/>
              <a:t>tc</a:t>
            </a:r>
            <a:r>
              <a:rPr kumimoji="1" lang="en-US" altLang="ja-JP" sz="2600" dirty="0"/>
              <a:t>…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903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solidFill>
                  <a:schemeClr val="accent2"/>
                </a:solidFill>
              </a:rPr>
              <a:t>Behavioral design patterns</a:t>
            </a:r>
            <a:endParaRPr kumimoji="1" lang="ja-JP" altLang="en-US" sz="3800" dirty="0">
              <a:solidFill>
                <a:schemeClr val="accent2"/>
              </a:solidFill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ja-JP" b="1" dirty="0">
                <a:solidFill>
                  <a:schemeClr val="accent5">
                    <a:lumMod val="50000"/>
                  </a:schemeClr>
                </a:solidFill>
              </a:rPr>
              <a:t>Describe how independent objects work towards a common goal!!</a:t>
            </a:r>
            <a:endParaRPr lang="en-US" altLang="ja-JP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b="1" dirty="0"/>
              <a:t> - </a:t>
            </a:r>
            <a:r>
              <a:rPr lang="en-US" sz="2400" dirty="0"/>
              <a:t>How each object does a single cohesive function and responsibility</a:t>
            </a:r>
          </a:p>
          <a:p>
            <a:pPr marL="0" indent="0">
              <a:buNone/>
            </a:pPr>
            <a:r>
              <a:rPr lang="en-US" altLang="ja-JP" sz="2200" dirty="0"/>
              <a:t>**Like building construction. Design team, financial advisors, procurement, construction, handover etc..)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dirty="0"/>
              <a:t>Observer</a:t>
            </a:r>
          </a:p>
          <a:p>
            <a:r>
              <a:rPr lang="en-US" altLang="ja-JP" sz="2400" dirty="0"/>
              <a:t>Template method</a:t>
            </a:r>
          </a:p>
          <a:p>
            <a:r>
              <a:rPr kumimoji="1" lang="en-US" altLang="ja-JP" sz="2400" dirty="0"/>
              <a:t>Visitor</a:t>
            </a:r>
          </a:p>
          <a:p>
            <a:r>
              <a:rPr lang="en-US" altLang="ja-JP" sz="2400" dirty="0"/>
              <a:t>Chains of responsibility</a:t>
            </a:r>
          </a:p>
          <a:p>
            <a:r>
              <a:rPr lang="en-US" altLang="ja-JP" sz="2400" dirty="0"/>
              <a:t>Command</a:t>
            </a:r>
            <a:endParaRPr kumimoji="1" lang="en-US" altLang="ja-JP" sz="2400" dirty="0"/>
          </a:p>
          <a:p>
            <a:r>
              <a:rPr lang="en-US" altLang="ja-JP" sz="2400" dirty="0"/>
              <a:t>Interpreter</a:t>
            </a:r>
            <a:endParaRPr kumimoji="1" lang="en-US" altLang="ja-JP" sz="2400" dirty="0"/>
          </a:p>
          <a:p>
            <a:r>
              <a:rPr lang="en-US" altLang="ja-JP" sz="2400" dirty="0" err="1"/>
              <a:t>Meditetor</a:t>
            </a:r>
            <a:r>
              <a:rPr lang="en-US" altLang="ja-JP" sz="2400" dirty="0"/>
              <a:t>  </a:t>
            </a:r>
          </a:p>
          <a:p>
            <a:pPr marL="0" indent="0">
              <a:buNone/>
            </a:pPr>
            <a:r>
              <a:rPr lang="en-US" altLang="ja-JP" sz="2400" dirty="0" err="1"/>
              <a:t>etc</a:t>
            </a:r>
            <a:r>
              <a:rPr lang="en-US" altLang="ja-JP" sz="2400" dirty="0"/>
              <a:t>…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861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2">
                    <a:lumMod val="75000"/>
                  </a:schemeClr>
                </a:solidFill>
              </a:rPr>
              <a:t>The Singleton design pattern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Intent </a:t>
            </a:r>
          </a:p>
          <a:p>
            <a:pPr marL="0" indent="0">
              <a:buNone/>
            </a:pPr>
            <a:r>
              <a:rPr lang="en-US" altLang="ja-JP" sz="2400" dirty="0"/>
              <a:t>-    To ensure that only one instance of a class is allowed within a system</a:t>
            </a:r>
          </a:p>
          <a:p>
            <a:pPr>
              <a:buFontTx/>
              <a:buChar char="-"/>
            </a:pPr>
            <a:r>
              <a:rPr kumimoji="1" lang="en-US" altLang="ja-JP" sz="2400" dirty="0"/>
              <a:t>Provide a global point of access to the object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Examples</a:t>
            </a:r>
          </a:p>
          <a:p>
            <a:pPr>
              <a:buFontTx/>
              <a:buChar char="-"/>
            </a:pPr>
            <a:r>
              <a:rPr lang="en-US" altLang="ja-JP" sz="2400" dirty="0"/>
              <a:t>Logger Classes</a:t>
            </a:r>
          </a:p>
          <a:p>
            <a:pPr>
              <a:buFontTx/>
              <a:buChar char="-"/>
            </a:pPr>
            <a:r>
              <a:rPr lang="en-US" altLang="ja-JP" sz="2400" dirty="0"/>
              <a:t>Configuration Classes</a:t>
            </a:r>
          </a:p>
          <a:p>
            <a:pPr>
              <a:buFontTx/>
              <a:buChar char="-"/>
            </a:pPr>
            <a:r>
              <a:rPr lang="en-US" altLang="ja-JP" sz="2400" dirty="0"/>
              <a:t>Accessing resources in shared mode</a:t>
            </a:r>
          </a:p>
          <a:p>
            <a:pPr marL="0" indent="0">
              <a:buNone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50923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2">
                    <a:lumMod val="75000"/>
                  </a:schemeClr>
                </a:solidFill>
              </a:rPr>
              <a:t>The Singleton design pattern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Implementation  (UML)</a:t>
            </a:r>
          </a:p>
          <a:p>
            <a:pPr marL="0" indent="0">
              <a:buNone/>
            </a:pPr>
            <a:endParaRPr lang="en-US" altLang="ja-JP" sz="2400" b="1" dirty="0"/>
          </a:p>
        </p:txBody>
      </p:sp>
      <p:pic>
        <p:nvPicPr>
          <p:cNvPr id="4098" name="Picture 2" descr="C:\Users\rie.miyazaki\javaCoP\2000px-Singleton_UML_class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33667"/>
            <a:ext cx="4392488" cy="26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28634-6F48-6E44-9BEB-CD0CDEBDE07B}"/>
              </a:ext>
            </a:extLst>
          </p:cNvPr>
          <p:cNvSpPr txBox="1"/>
          <p:nvPr/>
        </p:nvSpPr>
        <p:spPr>
          <a:xfrm>
            <a:off x="971600" y="4886344"/>
            <a:ext cx="7202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accent2"/>
                </a:solidFill>
              </a:rPr>
              <a:t>Object creation can’t be done outside the class itself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    -&gt; Therefore constructor must be private!!!</a:t>
            </a:r>
          </a:p>
        </p:txBody>
      </p:sp>
    </p:spTree>
    <p:extLst>
      <p:ext uri="{BB962C8B-B14F-4D97-AF65-F5344CB8AC3E}">
        <p14:creationId xmlns:p14="http://schemas.microsoft.com/office/powerpoint/2010/main" val="171221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2">
                    <a:lumMod val="75000"/>
                  </a:schemeClr>
                </a:solidFill>
              </a:rPr>
              <a:t>The Factory &amp; factory method design pattern</a:t>
            </a:r>
            <a:endParaRPr kumimoji="1" lang="ja-JP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Intent </a:t>
            </a:r>
          </a:p>
          <a:p>
            <a:pPr marL="0" indent="0">
              <a:buNone/>
            </a:pPr>
            <a:r>
              <a:rPr lang="en-US" altLang="ja-JP" sz="2400" dirty="0"/>
              <a:t>-    Create objects without exposing the instantiation logic to the client</a:t>
            </a:r>
          </a:p>
          <a:p>
            <a:pPr>
              <a:buFontTx/>
              <a:buChar char="-"/>
            </a:pPr>
            <a:r>
              <a:rPr kumimoji="1" lang="en-US" altLang="ja-JP" sz="2400" dirty="0"/>
              <a:t>Refers to the newly created object through a </a:t>
            </a:r>
            <a:r>
              <a:rPr lang="en-US" altLang="ja-JP" sz="2400" dirty="0"/>
              <a:t>common interface / super class (Polymorphism)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Examples</a:t>
            </a:r>
          </a:p>
          <a:p>
            <a:pPr>
              <a:buFontTx/>
              <a:buChar char="-"/>
            </a:pPr>
            <a:r>
              <a:rPr lang="en-US" altLang="ja-JP" sz="2400" dirty="0"/>
              <a:t>Defining a “virtual” constructor</a:t>
            </a:r>
          </a:p>
          <a:p>
            <a:pPr>
              <a:buFontTx/>
              <a:buChar char="-"/>
            </a:pPr>
            <a:r>
              <a:rPr lang="en-US" altLang="ja-JP" sz="2400" dirty="0"/>
              <a:t>The “new” operator considered harmful</a:t>
            </a:r>
          </a:p>
          <a:p>
            <a:pPr>
              <a:buFontTx/>
              <a:buChar char="-"/>
            </a:pPr>
            <a:r>
              <a:rPr lang="en-US" altLang="ja-JP" sz="2400" u="sng" dirty="0"/>
              <a:t>Get DB Connections, XML Parsers without being aware of actual implementation</a:t>
            </a:r>
          </a:p>
          <a:p>
            <a:pPr>
              <a:buFontTx/>
              <a:buChar char="-"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09349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chemeClr val="tx2">
                    <a:lumMod val="75000"/>
                  </a:schemeClr>
                </a:solidFill>
              </a:rPr>
              <a:t>The Factory pattern</a:t>
            </a:r>
            <a:endParaRPr kumimoji="1" lang="ja-JP" alt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A215-E7EF-8E45-B097-4CA92FB5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One static method to create a concrete object based on the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ED738-B4B5-6C4E-A45D-CFE9A869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1"/>
            <a:ext cx="5256584" cy="38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will do …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What is design pattern… ?</a:t>
            </a:r>
          </a:p>
          <a:p>
            <a:r>
              <a:rPr lang="en-US" altLang="ja-JP" dirty="0"/>
              <a:t>Before going into design pattern</a:t>
            </a:r>
          </a:p>
          <a:p>
            <a:pPr marL="0" indent="0">
              <a:buNone/>
            </a:pPr>
            <a:r>
              <a:rPr lang="en-US" altLang="ja-JP" sz="2800" dirty="0"/>
              <a:t>    - Basic concept of object-oriented programming </a:t>
            </a:r>
          </a:p>
          <a:p>
            <a:pPr marL="0" indent="0">
              <a:buNone/>
            </a:pPr>
            <a:r>
              <a:rPr lang="en-US" altLang="ja-JP" sz="2800" dirty="0"/>
              <a:t>       (inheritance, polymorphism, delegation(??))</a:t>
            </a:r>
          </a:p>
          <a:p>
            <a:r>
              <a:rPr lang="en-US" altLang="ja-JP" sz="2800" dirty="0"/>
              <a:t> </a:t>
            </a:r>
            <a:r>
              <a:rPr lang="en-US" altLang="ja-JP" dirty="0"/>
              <a:t>Types of design patterns</a:t>
            </a:r>
          </a:p>
          <a:p>
            <a:r>
              <a:rPr lang="en-US" altLang="ja-JP" dirty="0"/>
              <a:t>Design pattern hands-on practice</a:t>
            </a:r>
          </a:p>
          <a:p>
            <a:pPr marL="0" indent="0">
              <a:buNone/>
            </a:pPr>
            <a:r>
              <a:rPr lang="en-US" altLang="ja-JP" dirty="0"/>
              <a:t>         </a:t>
            </a:r>
            <a:r>
              <a:rPr lang="en-US" altLang="ja-JP" sz="2800" dirty="0"/>
              <a:t>- Singleton design pattern</a:t>
            </a:r>
          </a:p>
          <a:p>
            <a:pPr marL="0" indent="0">
              <a:buNone/>
            </a:pPr>
            <a:r>
              <a:rPr lang="en-US" altLang="ja-JP" sz="2800" dirty="0"/>
              <a:t>          - Factory pattern &amp; factory method pattern</a:t>
            </a:r>
          </a:p>
          <a:p>
            <a:pPr marL="0" indent="0">
              <a:buNone/>
            </a:pPr>
            <a:r>
              <a:rPr lang="en-US" altLang="ja-JP" sz="2800" dirty="0"/>
              <a:t>          - Adapter pattern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871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1EEC-F6A3-8A41-8911-DFDC1D6B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several data sources to retrieve data. Each data source has different interfaces and accessor.</a:t>
            </a:r>
          </a:p>
          <a:p>
            <a:pPr marL="0" indent="0">
              <a:buNone/>
            </a:pPr>
            <a:r>
              <a:rPr lang="en-US" sz="2400" dirty="0"/>
              <a:t>       -  Database, SOAP, </a:t>
            </a:r>
            <a:r>
              <a:rPr lang="en-US" sz="2400" dirty="0" err="1"/>
              <a:t>RestFul</a:t>
            </a:r>
            <a:endParaRPr lang="en-US" sz="2400" dirty="0"/>
          </a:p>
          <a:p>
            <a:r>
              <a:rPr lang="en-US" sz="2400" dirty="0"/>
              <a:t>We want to get data from these data sources at runtime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5301803-A7F4-E449-86A5-C4477801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chemeClr val="tx2">
                    <a:lumMod val="75000"/>
                  </a:schemeClr>
                </a:solidFill>
              </a:rPr>
              <a:t>Example : The factory pattern</a:t>
            </a:r>
            <a:endParaRPr kumimoji="1" lang="ja-JP" altLang="en-US" sz="36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55CE914-D76E-5D4D-8910-0E4B075AA2AB}"/>
              </a:ext>
            </a:extLst>
          </p:cNvPr>
          <p:cNvSpPr/>
          <p:nvPr/>
        </p:nvSpPr>
        <p:spPr>
          <a:xfrm>
            <a:off x="1835696" y="3852552"/>
            <a:ext cx="504056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</a:rPr>
              <a:t>What should we do ???</a:t>
            </a:r>
          </a:p>
        </p:txBody>
      </p:sp>
    </p:spTree>
    <p:extLst>
      <p:ext uri="{BB962C8B-B14F-4D97-AF65-F5344CB8AC3E}">
        <p14:creationId xmlns:p14="http://schemas.microsoft.com/office/powerpoint/2010/main" val="222105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2">
                    <a:lumMod val="75000"/>
                  </a:schemeClr>
                </a:solidFill>
              </a:rPr>
              <a:t>The Factory method pattern</a:t>
            </a:r>
            <a:endParaRPr kumimoji="1" lang="ja-JP" altLang="en-US" sz="4000" dirty="0"/>
          </a:p>
        </p:txBody>
      </p:sp>
      <p:pic>
        <p:nvPicPr>
          <p:cNvPr id="3074" name="Picture 2" descr="C:\Users\rie.miyazaki\javaCoP\Factory_Method_UML_class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85" y="2420888"/>
            <a:ext cx="7545629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6F252-E204-6947-959B-4E45E811F125}"/>
              </a:ext>
            </a:extLst>
          </p:cNvPr>
          <p:cNvSpPr/>
          <p:nvPr/>
        </p:nvSpPr>
        <p:spPr>
          <a:xfrm>
            <a:off x="899592" y="126876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/>
              <a:t>- Factory method -&gt; a simple method used to create objects in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42E1B-08B1-134A-94E5-43F96DBAECD8}"/>
              </a:ext>
            </a:extLst>
          </p:cNvPr>
          <p:cNvSpPr txBox="1"/>
          <p:nvPr/>
        </p:nvSpPr>
        <p:spPr>
          <a:xfrm>
            <a:off x="3971365" y="6355976"/>
            <a:ext cx="406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to see how effective this pattern</a:t>
            </a:r>
          </a:p>
        </p:txBody>
      </p:sp>
    </p:spTree>
    <p:extLst>
      <p:ext uri="{BB962C8B-B14F-4D97-AF65-F5344CB8AC3E}">
        <p14:creationId xmlns:p14="http://schemas.microsoft.com/office/powerpoint/2010/main" val="91570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1EEC-F6A3-8A41-8911-DFDC1D6B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several data sources to retrieve data. Each data source has different interfaces and accessor.</a:t>
            </a:r>
          </a:p>
          <a:p>
            <a:pPr marL="0" indent="0">
              <a:buNone/>
            </a:pPr>
            <a:r>
              <a:rPr lang="en-US" sz="2400" dirty="0"/>
              <a:t>       -  Database, SOAP, RESTful</a:t>
            </a:r>
          </a:p>
          <a:p>
            <a:r>
              <a:rPr lang="en-US" sz="2400" dirty="0"/>
              <a:t>We want to get data from these data sources at runtime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After retrieving data, each data should be saved into the corresponding log file.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- Database : </a:t>
            </a:r>
            <a:r>
              <a:rPr lang="en-US" sz="2400" b="1" dirty="0" err="1">
                <a:solidFill>
                  <a:schemeClr val="accent2"/>
                </a:solidFill>
              </a:rPr>
              <a:t>database.log</a:t>
            </a:r>
            <a:r>
              <a:rPr lang="en-US" sz="2400" b="1" dirty="0">
                <a:solidFill>
                  <a:schemeClr val="accent2"/>
                </a:solidFill>
              </a:rPr>
              <a:t> , SOAP : </a:t>
            </a:r>
            <a:r>
              <a:rPr lang="en-US" sz="2400" b="1" dirty="0" err="1">
                <a:solidFill>
                  <a:schemeClr val="accent2"/>
                </a:solidFill>
              </a:rPr>
              <a:t>soap.log</a:t>
            </a:r>
            <a:r>
              <a:rPr lang="en-US" sz="2400" b="1" dirty="0">
                <a:solidFill>
                  <a:schemeClr val="accent2"/>
                </a:solidFill>
              </a:rPr>
              <a:t>, RESTful : </a:t>
            </a:r>
            <a:r>
              <a:rPr lang="en-US" sz="2400" b="1" dirty="0" err="1">
                <a:solidFill>
                  <a:schemeClr val="accent2"/>
                </a:solidFill>
              </a:rPr>
              <a:t>rest.log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5301803-A7F4-E449-86A5-C4477801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chemeClr val="tx2">
                    <a:lumMod val="75000"/>
                  </a:schemeClr>
                </a:solidFill>
              </a:rPr>
              <a:t>Example : The factory method pattern</a:t>
            </a:r>
            <a:endParaRPr kumimoji="1" lang="ja-JP" altLang="en-US" sz="36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55CE914-D76E-5D4D-8910-0E4B075AA2AB}"/>
              </a:ext>
            </a:extLst>
          </p:cNvPr>
          <p:cNvSpPr/>
          <p:nvPr/>
        </p:nvSpPr>
        <p:spPr>
          <a:xfrm>
            <a:off x="1907704" y="4725144"/>
            <a:ext cx="504056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</a:rPr>
              <a:t>What should we do ???</a:t>
            </a:r>
          </a:p>
        </p:txBody>
      </p:sp>
    </p:spTree>
    <p:extLst>
      <p:ext uri="{BB962C8B-B14F-4D97-AF65-F5344CB8AC3E}">
        <p14:creationId xmlns:p14="http://schemas.microsoft.com/office/powerpoint/2010/main" val="3506575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2">
                    <a:lumMod val="75000"/>
                  </a:schemeClr>
                </a:solidFill>
              </a:rPr>
              <a:t>The adapter pattern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Intent </a:t>
            </a:r>
          </a:p>
          <a:p>
            <a:pPr>
              <a:buFontTx/>
              <a:buChar char="-"/>
            </a:pPr>
            <a:r>
              <a:rPr lang="en-US" altLang="ja-JP" sz="2400" dirty="0"/>
              <a:t>To convert  the interface of a class into another interface</a:t>
            </a:r>
          </a:p>
          <a:p>
            <a:pPr>
              <a:buFontTx/>
              <a:buChar char="-"/>
            </a:pPr>
            <a:r>
              <a:rPr lang="en-US" altLang="ja-JP" sz="2400" dirty="0"/>
              <a:t>To let two or more classes with incompatible interface work together</a:t>
            </a:r>
          </a:p>
          <a:p>
            <a:pPr>
              <a:buFontTx/>
              <a:buChar char="-"/>
            </a:pPr>
            <a:r>
              <a:rPr lang="en-US" altLang="ja-JP" sz="2400" dirty="0"/>
              <a:t>To wrap an existing class with a new one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Examples</a:t>
            </a:r>
          </a:p>
          <a:p>
            <a:pPr>
              <a:buFontTx/>
              <a:buChar char="-"/>
            </a:pPr>
            <a:r>
              <a:rPr lang="en-US" altLang="ja-JP" sz="2400" dirty="0"/>
              <a:t>A wrapper of a complex Java library in order to expose only the APIs that you need in your system</a:t>
            </a:r>
          </a:p>
          <a:p>
            <a:pPr>
              <a:buFontTx/>
              <a:buChar char="-"/>
            </a:pPr>
            <a:r>
              <a:rPr lang="en-US" altLang="ja-JP" sz="2400" dirty="0"/>
              <a:t>A class uses a native library/system, but you want to mask it and show a more straightforward design or function </a:t>
            </a:r>
          </a:p>
        </p:txBody>
      </p:sp>
    </p:spTree>
    <p:extLst>
      <p:ext uri="{BB962C8B-B14F-4D97-AF65-F5344CB8AC3E}">
        <p14:creationId xmlns:p14="http://schemas.microsoft.com/office/powerpoint/2010/main" val="151382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tx2">
                    <a:lumMod val="75000"/>
                  </a:schemeClr>
                </a:solidFill>
              </a:rPr>
              <a:t>Example : the adapter pattern</a:t>
            </a:r>
            <a:endParaRPr kumimoji="1" lang="ja-JP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We want to create a print function for specific contents</a:t>
            </a:r>
          </a:p>
          <a:p>
            <a:pPr marL="0" indent="0">
              <a:buNone/>
            </a:pPr>
            <a:r>
              <a:rPr lang="en-US" altLang="ja-JP" sz="2400" b="1" dirty="0"/>
              <a:t>     </a:t>
            </a:r>
            <a:r>
              <a:rPr lang="en-US" altLang="ja-JP" sz="2400" dirty="0"/>
              <a:t>(print method)</a:t>
            </a:r>
          </a:p>
          <a:p>
            <a:r>
              <a:rPr lang="en-US" altLang="ja-JP" sz="2400" b="1" dirty="0"/>
              <a:t>To get contents to print, existing components should be used.</a:t>
            </a:r>
          </a:p>
          <a:p>
            <a:pPr marL="0" indent="0">
              <a:buNone/>
            </a:pPr>
            <a:r>
              <a:rPr lang="en-US" altLang="ja-JP" sz="2400" dirty="0"/>
              <a:t>     (Hello : to print “hello”, </a:t>
            </a:r>
            <a:r>
              <a:rPr lang="en-US" altLang="ja-JP" sz="2400" dirty="0" err="1"/>
              <a:t>GoodBye</a:t>
            </a:r>
            <a:r>
              <a:rPr lang="en-US" altLang="ja-JP" sz="2400" dirty="0"/>
              <a:t> : to print “goodbye”)</a:t>
            </a:r>
          </a:p>
          <a:p>
            <a:pPr marL="0" indent="0">
              <a:buNone/>
            </a:pPr>
            <a:endParaRPr kumimoji="1" lang="en-US" altLang="ja-JP" sz="2400" b="1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9D83693-AECC-6D4A-B276-F5DEE7B7BF0D}"/>
              </a:ext>
            </a:extLst>
          </p:cNvPr>
          <p:cNvSpPr/>
          <p:nvPr/>
        </p:nvSpPr>
        <p:spPr>
          <a:xfrm>
            <a:off x="1979712" y="3673184"/>
            <a:ext cx="504056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</a:rPr>
              <a:t>What should we do ???</a:t>
            </a:r>
          </a:p>
        </p:txBody>
      </p:sp>
    </p:spTree>
    <p:extLst>
      <p:ext uri="{BB962C8B-B14F-4D97-AF65-F5344CB8AC3E}">
        <p14:creationId xmlns:p14="http://schemas.microsoft.com/office/powerpoint/2010/main" val="409539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75000"/>
                  </a:schemeClr>
                </a:solidFill>
              </a:rPr>
              <a:t>The Adapter pattern (delegate)</a:t>
            </a:r>
            <a:endParaRPr kumimoji="1" lang="ja-JP" alt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8" y="1605136"/>
            <a:ext cx="8400256" cy="420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60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75000"/>
                  </a:schemeClr>
                </a:solidFill>
              </a:rPr>
              <a:t>The Adapter pattern (extend)</a:t>
            </a:r>
            <a:endParaRPr kumimoji="1" lang="ja-JP" alt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" y="1551806"/>
            <a:ext cx="8246690" cy="458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5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Thanks a lot </a:t>
            </a:r>
            <a:r>
              <a:rPr kumimoji="1" lang="en-US" altLang="ja-JP" dirty="0">
                <a:sym typeface="Wingdings" panose="05000000000000000000" pitchFamily="2" charset="2"/>
              </a:rPr>
              <a:t></a:t>
            </a:r>
            <a:endParaRPr kumimoji="1" lang="ja-JP" altLang="en-US" dirty="0"/>
          </a:p>
        </p:txBody>
      </p:sp>
      <p:pic>
        <p:nvPicPr>
          <p:cNvPr id="3074" name="Picture 2" descr="C:\Users\rie.miyazaki\javaCoP\Java_Duke_a556c_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5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kumimoji="1" lang="en-US" altLang="ja-JP" dirty="0"/>
              <a:t>a design pattern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Reusable solutions to commonly occurring problems in many different situations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tx2"/>
                </a:solidFill>
              </a:rPr>
              <a:t>    -&gt; </a:t>
            </a:r>
            <a:r>
              <a:rPr lang="en-US" altLang="ja-JP" sz="2800" dirty="0"/>
              <a:t>Not only for Java! Also for other programming language, infrastructure.</a:t>
            </a:r>
          </a:p>
          <a:p>
            <a:pPr marL="0" indent="0">
              <a:buNone/>
            </a:pPr>
            <a:r>
              <a:rPr lang="en-US" altLang="ja-JP" sz="2800" dirty="0"/>
              <a:t>    -&gt; but we focus OOP language(because of java </a:t>
            </a:r>
            <a:r>
              <a:rPr lang="en-US" altLang="ja-JP" sz="2800" dirty="0" err="1"/>
              <a:t>CoP</a:t>
            </a:r>
            <a:r>
              <a:rPr lang="en-US" altLang="ja-JP" sz="2800" dirty="0"/>
              <a:t>)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Not a finished design or programming language</a:t>
            </a:r>
          </a:p>
          <a:p>
            <a:pPr marL="0" indent="0">
              <a:buNone/>
            </a:pPr>
            <a:r>
              <a:rPr lang="en-US" altLang="ja-JP" sz="2800" dirty="0"/>
              <a:t>   -&gt; It cannot be transformed directly into source code.</a:t>
            </a:r>
          </a:p>
          <a:p>
            <a:pPr marL="0" indent="0">
              <a:buNone/>
            </a:pPr>
            <a:r>
              <a:rPr lang="en-US" altLang="ja-JP" sz="2800" dirty="0"/>
              <a:t>   -&gt; Helps the developer in getting to the right design faster!</a:t>
            </a:r>
          </a:p>
        </p:txBody>
      </p:sp>
    </p:spTree>
    <p:extLst>
      <p:ext uri="{BB962C8B-B14F-4D97-AF65-F5344CB8AC3E}">
        <p14:creationId xmlns:p14="http://schemas.microsoft.com/office/powerpoint/2010/main" val="3541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634082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/>
              <a:t>Advantage of Design Patterns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616624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Reliable</a:t>
            </a:r>
          </a:p>
          <a:p>
            <a:pPr marL="0" indent="0">
              <a:buNone/>
            </a:pPr>
            <a:r>
              <a:rPr lang="en-US" altLang="ja-JP" sz="2200" dirty="0"/>
              <a:t>     -  Design pattern allows objects to have isolated behavior and responsibility</a:t>
            </a:r>
          </a:p>
          <a:p>
            <a:pPr marL="0" indent="0">
              <a:buNone/>
            </a:pPr>
            <a:r>
              <a:rPr kumimoji="1" lang="en-US" altLang="ja-JP" sz="2200" dirty="0"/>
              <a:t>     -  </a:t>
            </a:r>
            <a:r>
              <a:rPr lang="en-US" altLang="ja-JP" sz="2200" dirty="0"/>
              <a:t>Easily make changes to one part without affecting other parts</a:t>
            </a:r>
          </a:p>
          <a:p>
            <a:r>
              <a:rPr lang="en-US" altLang="ja-JP" sz="2400" b="1" dirty="0"/>
              <a:t>Reusable, Maintainable, Extendable</a:t>
            </a:r>
          </a:p>
          <a:p>
            <a:pPr marL="0" indent="0">
              <a:buNone/>
            </a:pPr>
            <a:r>
              <a:rPr lang="en-US" altLang="ja-JP" sz="2200" dirty="0"/>
              <a:t>     - Design patterns make use of object-oriented language features, you   can reuse objects in many different programs</a:t>
            </a:r>
          </a:p>
          <a:p>
            <a:pPr marL="0" indent="0">
              <a:buNone/>
            </a:pPr>
            <a:r>
              <a:rPr lang="en-US" altLang="ja-JP" sz="2400" b="1" dirty="0"/>
              <a:t>     </a:t>
            </a:r>
            <a:r>
              <a:rPr lang="en-US" altLang="ja-JP" sz="2400" dirty="0"/>
              <a:t>- </a:t>
            </a:r>
            <a:r>
              <a:rPr lang="en-US" altLang="ja-JP" sz="2200" dirty="0"/>
              <a:t>Inheritance allows to extend existing objects</a:t>
            </a:r>
          </a:p>
          <a:p>
            <a:pPr marL="0" indent="0">
              <a:buNone/>
            </a:pPr>
            <a:r>
              <a:rPr lang="en-US" altLang="ja-JP" sz="2200" dirty="0"/>
              <a:t>     - Polymorphism allows to write generic code</a:t>
            </a:r>
          </a:p>
          <a:p>
            <a:r>
              <a:rPr lang="en-US" altLang="ja-JP" sz="2200" b="1" dirty="0"/>
              <a:t>Timely</a:t>
            </a:r>
          </a:p>
          <a:p>
            <a:pPr marL="0" indent="0">
              <a:buNone/>
            </a:pPr>
            <a:r>
              <a:rPr lang="en-US" altLang="ja-JP" sz="2400" dirty="0"/>
              <a:t>     </a:t>
            </a:r>
            <a:r>
              <a:rPr lang="en-US" altLang="ja-JP" sz="2200" dirty="0"/>
              <a:t>-  Design pattern can model a problem at functional level, not at the implementation level. </a:t>
            </a:r>
            <a:endParaRPr lang="en-US" altLang="ja-JP" sz="2200" b="1" dirty="0"/>
          </a:p>
          <a:p>
            <a:pPr marL="0" indent="0">
              <a:buNone/>
            </a:pPr>
            <a:r>
              <a:rPr lang="en-US" altLang="ja-JP" sz="2200" dirty="0"/>
              <a:t>     - With design pattern, you can break down a solution into several objects , then the development of each piece can go on in parallel.</a:t>
            </a:r>
          </a:p>
          <a:p>
            <a:pPr marL="0" indent="0">
              <a:buNone/>
            </a:pP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17751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300" b="1" dirty="0"/>
              <a:t>Basic concept of OOP (1)</a:t>
            </a:r>
            <a:br>
              <a:rPr kumimoji="1" lang="en-US" altLang="ja-JP" sz="3300" b="1" dirty="0"/>
            </a:br>
            <a:r>
              <a:rPr kumimoji="1" lang="en-US" altLang="ja-JP" sz="3200" dirty="0"/>
              <a:t>(Object-oriented programmin</a:t>
            </a:r>
            <a:r>
              <a:rPr lang="en-US" altLang="ja-JP" sz="3200" dirty="0"/>
              <a:t>g)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kumimoji="1" lang="en-US" altLang="ja-JP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pPr marL="0" indent="0">
              <a:buNone/>
            </a:pPr>
            <a:r>
              <a:rPr lang="en-US" altLang="ja-JP" sz="2400" dirty="0"/>
              <a:t>    -  inheritance enables new objects to take on the properties of existing objects.</a:t>
            </a:r>
          </a:p>
          <a:p>
            <a:pPr marL="0" indent="0">
              <a:buNone/>
            </a:pPr>
            <a:r>
              <a:rPr kumimoji="1" lang="en-US" altLang="ja-JP" sz="2400" dirty="0"/>
              <a:t>    - A class </a:t>
            </a:r>
            <a:r>
              <a:rPr lang="en-US" altLang="ja-JP" sz="2400" dirty="0"/>
              <a:t>that is used as the basis for inheritance is called </a:t>
            </a:r>
            <a:r>
              <a:rPr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super class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ja-JP" sz="2400" dirty="0"/>
              <a:t>or </a:t>
            </a:r>
            <a:r>
              <a:rPr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</a:p>
          <a:p>
            <a:pPr marL="0" indent="0">
              <a:buNone/>
            </a:pPr>
            <a:r>
              <a:rPr kumimoji="1" lang="en-US" altLang="ja-JP" sz="2400" dirty="0"/>
              <a:t>    - A class that inherits from a superclass is called a subclass or derived class.</a:t>
            </a:r>
          </a:p>
          <a:p>
            <a:r>
              <a:rPr lang="en-US" altLang="ja-JP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Overriding</a:t>
            </a:r>
          </a:p>
          <a:p>
            <a:pPr>
              <a:buFontTx/>
              <a:buChar char="-"/>
            </a:pPr>
            <a:r>
              <a:rPr lang="en-US" altLang="ja-JP" sz="2400" dirty="0"/>
              <a:t>Declaring a method in sub class which is already present in parent class </a:t>
            </a:r>
          </a:p>
          <a:p>
            <a:pPr>
              <a:buFontTx/>
              <a:buChar char="-"/>
            </a:pPr>
            <a:r>
              <a:rPr lang="en-US" sz="2400" dirty="0"/>
              <a:t>The benefit : ability to define a behavior that's specific to the subclass type,</a:t>
            </a:r>
            <a:endParaRPr lang="en-US" altLang="ja-JP" sz="2400" dirty="0"/>
          </a:p>
          <a:p>
            <a:pPr>
              <a:buFontTx/>
              <a:buChar char="-"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195134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97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FEF881E-22D7-FC4C-8301-A24F4EA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kumimoji="1" lang="en-US" altLang="ja-JP" sz="3300" b="1" dirty="0"/>
              <a:t>Basic example of inheritance &amp; overriding</a:t>
            </a:r>
            <a:endParaRPr kumimoji="1" lang="ja-JP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6DE68-A82C-8B41-BAB5-E24E5ED7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z="2400" dirty="0"/>
              <a:t>We have a employee class</a:t>
            </a:r>
          </a:p>
          <a:p>
            <a:pPr marL="0" indent="0">
              <a:buNone/>
            </a:pPr>
            <a:r>
              <a:rPr lang="en-US" sz="2400" dirty="0"/>
              <a:t>     - properties :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, salary</a:t>
            </a:r>
          </a:p>
          <a:p>
            <a:r>
              <a:rPr lang="en-US" sz="2400" dirty="0"/>
              <a:t>Now we need to create the new manager class but difference is only to add new property “bonus”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366BE-0999-EA4E-95EA-51B6C165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79461"/>
            <a:ext cx="4392488" cy="2653795"/>
          </a:xfrm>
          <a:prstGeom prst="rect">
            <a:avLst/>
          </a:prstGeom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D059BD51-C559-CB46-B9C3-593E2F945715}"/>
              </a:ext>
            </a:extLst>
          </p:cNvPr>
          <p:cNvSpPr/>
          <p:nvPr/>
        </p:nvSpPr>
        <p:spPr>
          <a:xfrm>
            <a:off x="611560" y="5445225"/>
            <a:ext cx="2592288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Bonus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Only for him!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BE4CB97-24F2-6142-A2D7-87B57D5CD434}"/>
              </a:ext>
            </a:extLst>
          </p:cNvPr>
          <p:cNvSpPr/>
          <p:nvPr/>
        </p:nvSpPr>
        <p:spPr>
          <a:xfrm>
            <a:off x="3972429" y="5168375"/>
            <a:ext cx="5040560" cy="14401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</a:rPr>
              <a:t>What should we do ???</a:t>
            </a:r>
          </a:p>
        </p:txBody>
      </p:sp>
    </p:spTree>
    <p:extLst>
      <p:ext uri="{BB962C8B-B14F-4D97-AF65-F5344CB8AC3E}">
        <p14:creationId xmlns:p14="http://schemas.microsoft.com/office/powerpoint/2010/main" val="13548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300" b="1" dirty="0"/>
              <a:t>Basic concept of OOP (2)</a:t>
            </a:r>
            <a:br>
              <a:rPr kumimoji="1" lang="en-US" altLang="ja-JP" sz="3300" b="1" dirty="0"/>
            </a:br>
            <a:r>
              <a:rPr kumimoji="1" lang="en-US" altLang="ja-JP" sz="3200" dirty="0"/>
              <a:t>(Object-oriented programmin</a:t>
            </a:r>
            <a:r>
              <a:rPr lang="en-US" altLang="ja-JP" sz="3200" dirty="0"/>
              <a:t>g)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i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Polymorphism</a:t>
            </a:r>
          </a:p>
          <a:p>
            <a:pPr marL="0" indent="0">
              <a:buNone/>
            </a:pPr>
            <a:r>
              <a:rPr lang="en-US" altLang="ja-JP" sz="2400" i="1" dirty="0">
                <a:solidFill>
                  <a:schemeClr val="accent1"/>
                </a:solidFill>
              </a:rPr>
              <a:t>Polymorphism means …</a:t>
            </a:r>
          </a:p>
          <a:p>
            <a:pPr marL="0" indent="0">
              <a:buNone/>
            </a:pPr>
            <a:r>
              <a:rPr lang="en-US" altLang="ja-JP" sz="2400" i="1" dirty="0">
                <a:solidFill>
                  <a:schemeClr val="accent1"/>
                </a:solidFill>
              </a:rPr>
              <a:t> - a state of having many shapes</a:t>
            </a:r>
          </a:p>
          <a:p>
            <a:pPr marL="0" indent="0">
              <a:buNone/>
            </a:pPr>
            <a:r>
              <a:rPr lang="en-US" altLang="ja-JP" sz="2400" i="1" dirty="0">
                <a:solidFill>
                  <a:schemeClr val="accent1"/>
                </a:solidFill>
              </a:rPr>
              <a:t> - the capacity to take on different forms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sz="2400" dirty="0"/>
              <a:t>-  It allows us to perform a single action in different ways.</a:t>
            </a:r>
          </a:p>
          <a:p>
            <a:pPr marL="0" indent="0">
              <a:buNone/>
            </a:pPr>
            <a:r>
              <a:rPr lang="en-US" altLang="ja-JP" sz="2400" dirty="0"/>
              <a:t> - Give us an </a:t>
            </a:r>
            <a:r>
              <a:rPr lang="en-US" sz="2400" dirty="0"/>
              <a:t>ability to process objects of various types and classes through a single, uniform interface</a:t>
            </a:r>
          </a:p>
        </p:txBody>
      </p:sp>
    </p:spTree>
    <p:extLst>
      <p:ext uri="{BB962C8B-B14F-4D97-AF65-F5344CB8AC3E}">
        <p14:creationId xmlns:p14="http://schemas.microsoft.com/office/powerpoint/2010/main" val="313335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0FEF881E-22D7-FC4C-8301-A24F4EA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kumimoji="1" lang="en-US" altLang="ja-JP" sz="3300" b="1" dirty="0"/>
              <a:t>Basic example of polymorphism</a:t>
            </a:r>
            <a:endParaRPr kumimoji="1" lang="ja-JP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6DCDE-6437-8644-A02B-2908C5FAE305}"/>
              </a:ext>
            </a:extLst>
          </p:cNvPr>
          <p:cNvSpPr txBox="1"/>
          <p:nvPr/>
        </p:nvSpPr>
        <p:spPr>
          <a:xfrm>
            <a:off x="457200" y="5301208"/>
            <a:ext cx="8507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want all animals to speak, but each animal has different speaking pattern.</a:t>
            </a:r>
          </a:p>
          <a:p>
            <a:r>
              <a:rPr lang="en-US" sz="2800" b="1" dirty="0"/>
              <a:t>What should we do ? </a:t>
            </a:r>
            <a:r>
              <a:rPr lang="en-US" sz="2800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C2B8CD-2890-9840-9CFC-BF732F916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96752"/>
            <a:ext cx="4176464" cy="4094573"/>
          </a:xfrm>
        </p:spPr>
      </p:pic>
    </p:spTree>
    <p:extLst>
      <p:ext uri="{BB962C8B-B14F-4D97-AF65-F5344CB8AC3E}">
        <p14:creationId xmlns:p14="http://schemas.microsoft.com/office/powerpoint/2010/main" val="125974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A0702-C053-A240-8BF3-033F82C18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901" y="1369011"/>
            <a:ext cx="7566805" cy="4248472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A904F9CE-B670-1243-AC87-9B31ADC9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kumimoji="1" lang="en-US" altLang="ja-JP" sz="3300" b="1" dirty="0"/>
              <a:t>How to implement… ?</a:t>
            </a:r>
            <a:endParaRPr kumimoji="1" lang="ja-JP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C5F83-5829-AD40-9DDD-616CE7DAF15B}"/>
              </a:ext>
            </a:extLst>
          </p:cNvPr>
          <p:cNvSpPr/>
          <p:nvPr/>
        </p:nvSpPr>
        <p:spPr>
          <a:xfrm>
            <a:off x="5940151" y="1340768"/>
            <a:ext cx="208488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Interface method </a:t>
            </a:r>
            <a:r>
              <a:rPr lang="en-US" b="1" dirty="0">
                <a:solidFill>
                  <a:schemeClr val="bg1"/>
                </a:solidFill>
              </a:rPr>
              <a:t>Speak()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F6C104-F96A-B844-AB9A-A2AADD078B55}"/>
              </a:ext>
            </a:extLst>
          </p:cNvPr>
          <p:cNvSpPr/>
          <p:nvPr/>
        </p:nvSpPr>
        <p:spPr>
          <a:xfrm>
            <a:off x="683568" y="3284984"/>
            <a:ext cx="7341472" cy="2304256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E6BE06C6-C0F2-584A-8A85-C21C175BD2B2}"/>
              </a:ext>
            </a:extLst>
          </p:cNvPr>
          <p:cNvSpPr/>
          <p:nvPr/>
        </p:nvSpPr>
        <p:spPr>
          <a:xfrm>
            <a:off x="1043608" y="2348879"/>
            <a:ext cx="1440160" cy="90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B49F1-C948-2C47-9833-658B911A6B42}"/>
              </a:ext>
            </a:extLst>
          </p:cNvPr>
          <p:cNvSpPr/>
          <p:nvPr/>
        </p:nvSpPr>
        <p:spPr>
          <a:xfrm>
            <a:off x="721243" y="1506666"/>
            <a:ext cx="208488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 to List of Animals!!!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7C2B6656-87FF-FD41-9C3C-B6A3640F95B4}"/>
              </a:ext>
            </a:extLst>
          </p:cNvPr>
          <p:cNvSpPr/>
          <p:nvPr/>
        </p:nvSpPr>
        <p:spPr>
          <a:xfrm>
            <a:off x="179512" y="578144"/>
            <a:ext cx="2421102" cy="914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Polymorphism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2AFDE2CA-013B-4747-86D4-EAB093799EA1}"/>
              </a:ext>
            </a:extLst>
          </p:cNvPr>
          <p:cNvSpPr/>
          <p:nvPr/>
        </p:nvSpPr>
        <p:spPr>
          <a:xfrm>
            <a:off x="6543386" y="457862"/>
            <a:ext cx="2421102" cy="9144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2985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1101</Words>
  <Application>Microsoft Macintosh PowerPoint</Application>
  <PresentationFormat>On-screen Show 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Wingdings</vt:lpstr>
      <vt:lpstr>Office テーマ</vt:lpstr>
      <vt:lpstr>Object-oriented design Pattern</vt:lpstr>
      <vt:lpstr>What we will do … ?</vt:lpstr>
      <vt:lpstr>What is a design pattern ?</vt:lpstr>
      <vt:lpstr>Advantage of Design Patterns</vt:lpstr>
      <vt:lpstr>Basic concept of OOP (1) (Object-oriented programming)</vt:lpstr>
      <vt:lpstr>Basic example of inheritance &amp; overriding</vt:lpstr>
      <vt:lpstr>Basic concept of OOP (2) (Object-oriented programming)</vt:lpstr>
      <vt:lpstr>Basic example of polymorphism</vt:lpstr>
      <vt:lpstr>How to implement… ?</vt:lpstr>
      <vt:lpstr>Types of polymorphism</vt:lpstr>
      <vt:lpstr>Basic concept of OOP (3) (Object-oriented programming)</vt:lpstr>
      <vt:lpstr>Type of design patterns</vt:lpstr>
      <vt:lpstr>Creational design patterns</vt:lpstr>
      <vt:lpstr>Structural design patterns</vt:lpstr>
      <vt:lpstr>Behavioral design patterns</vt:lpstr>
      <vt:lpstr>The Singleton design pattern</vt:lpstr>
      <vt:lpstr>The Singleton design pattern</vt:lpstr>
      <vt:lpstr>The Factory &amp; factory method design pattern</vt:lpstr>
      <vt:lpstr>The Factory pattern</vt:lpstr>
      <vt:lpstr>Example : The factory pattern</vt:lpstr>
      <vt:lpstr>The Factory method pattern</vt:lpstr>
      <vt:lpstr>Example : The factory method pattern</vt:lpstr>
      <vt:lpstr>The adapter pattern</vt:lpstr>
      <vt:lpstr>Example : the adapter pattern</vt:lpstr>
      <vt:lpstr>The Adapter pattern (delegate)</vt:lpstr>
      <vt:lpstr>The Adapter pattern (extend)</vt:lpstr>
      <vt:lpstr>Thanks a lot 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&amp; Design Pattern</dc:title>
  <dc:creator>rie miyazaki 宮崎　理恵</dc:creator>
  <cp:lastModifiedBy>MIYAZAKI Rie</cp:lastModifiedBy>
  <cp:revision>658</cp:revision>
  <dcterms:created xsi:type="dcterms:W3CDTF">2018-06-18T00:30:32Z</dcterms:created>
  <dcterms:modified xsi:type="dcterms:W3CDTF">2018-06-20T11:12:09Z</dcterms:modified>
</cp:coreProperties>
</file>