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charts/chart1.xml" ContentType="application/vnd.openxmlformats-officedocument.drawingml.chart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2" r:id="rId20"/>
    <p:sldId id="283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5" r:id="rId29"/>
    <p:sldId id="286" r:id="rId30"/>
    <p:sldId id="287" r:id="rId31"/>
    <p:sldId id="289" r:id="rId32"/>
    <p:sldId id="288" r:id="rId33"/>
    <p:sldId id="258" r:id="rId34"/>
  </p:sldIdLst>
  <p:sldSz cx="9144000" cy="6858000" type="screen4x3"/>
  <p:notesSz cx="6858000" cy="9144000"/>
  <p:defaultTextStyle>
    <a:defPPr>
      <a:defRPr lang="zh-CN"/>
    </a:defPPr>
    <a:lvl1pPr marL="0" algn="l" defTabSz="767874" rtl="0" eaLnBrk="1" latinLnBrk="0" hangingPunct="1">
      <a:defRPr sz="1511" kern="1200">
        <a:solidFill>
          <a:schemeClr val="tx1"/>
        </a:solidFill>
        <a:latin typeface="+mn-lt"/>
        <a:ea typeface="+mn-ea"/>
        <a:cs typeface="+mn-cs"/>
      </a:defRPr>
    </a:lvl1pPr>
    <a:lvl2pPr marL="383935" algn="l" defTabSz="767874" rtl="0" eaLnBrk="1" latinLnBrk="0" hangingPunct="1">
      <a:defRPr sz="1511" kern="1200">
        <a:solidFill>
          <a:schemeClr val="tx1"/>
        </a:solidFill>
        <a:latin typeface="+mn-lt"/>
        <a:ea typeface="+mn-ea"/>
        <a:cs typeface="+mn-cs"/>
      </a:defRPr>
    </a:lvl2pPr>
    <a:lvl3pPr marL="767874" algn="l" defTabSz="767874" rtl="0" eaLnBrk="1" latinLnBrk="0" hangingPunct="1">
      <a:defRPr sz="1511" kern="1200">
        <a:solidFill>
          <a:schemeClr val="tx1"/>
        </a:solidFill>
        <a:latin typeface="+mn-lt"/>
        <a:ea typeface="+mn-ea"/>
        <a:cs typeface="+mn-cs"/>
      </a:defRPr>
    </a:lvl3pPr>
    <a:lvl4pPr marL="1151809" algn="l" defTabSz="767874" rtl="0" eaLnBrk="1" latinLnBrk="0" hangingPunct="1">
      <a:defRPr sz="1511" kern="1200">
        <a:solidFill>
          <a:schemeClr val="tx1"/>
        </a:solidFill>
        <a:latin typeface="+mn-lt"/>
        <a:ea typeface="+mn-ea"/>
        <a:cs typeface="+mn-cs"/>
      </a:defRPr>
    </a:lvl4pPr>
    <a:lvl5pPr marL="1535744" algn="l" defTabSz="767874" rtl="0" eaLnBrk="1" latinLnBrk="0" hangingPunct="1">
      <a:defRPr sz="1511" kern="1200">
        <a:solidFill>
          <a:schemeClr val="tx1"/>
        </a:solidFill>
        <a:latin typeface="+mn-lt"/>
        <a:ea typeface="+mn-ea"/>
        <a:cs typeface="+mn-cs"/>
      </a:defRPr>
    </a:lvl5pPr>
    <a:lvl6pPr marL="1919682" algn="l" defTabSz="767874" rtl="0" eaLnBrk="1" latinLnBrk="0" hangingPunct="1">
      <a:defRPr sz="1511" kern="1200">
        <a:solidFill>
          <a:schemeClr val="tx1"/>
        </a:solidFill>
        <a:latin typeface="+mn-lt"/>
        <a:ea typeface="+mn-ea"/>
        <a:cs typeface="+mn-cs"/>
      </a:defRPr>
    </a:lvl6pPr>
    <a:lvl7pPr marL="2303618" algn="l" defTabSz="767874" rtl="0" eaLnBrk="1" latinLnBrk="0" hangingPunct="1">
      <a:defRPr sz="1511" kern="1200">
        <a:solidFill>
          <a:schemeClr val="tx1"/>
        </a:solidFill>
        <a:latin typeface="+mn-lt"/>
        <a:ea typeface="+mn-ea"/>
        <a:cs typeface="+mn-cs"/>
      </a:defRPr>
    </a:lvl7pPr>
    <a:lvl8pPr marL="2687553" algn="l" defTabSz="767874" rtl="0" eaLnBrk="1" latinLnBrk="0" hangingPunct="1">
      <a:defRPr sz="1511" kern="1200">
        <a:solidFill>
          <a:schemeClr val="tx1"/>
        </a:solidFill>
        <a:latin typeface="+mn-lt"/>
        <a:ea typeface="+mn-ea"/>
        <a:cs typeface="+mn-cs"/>
      </a:defRPr>
    </a:lvl8pPr>
    <a:lvl9pPr marL="3071491" algn="l" defTabSz="767874" rtl="0" eaLnBrk="1" latinLnBrk="0" hangingPunct="1">
      <a:defRPr sz="15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8B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7" autoAdjust="0"/>
    <p:restoredTop sz="94660" autoAdjust="0"/>
  </p:normalViewPr>
  <p:slideViewPr>
    <p:cSldViewPr snapToGrid="0">
      <p:cViewPr>
        <p:scale>
          <a:sx n="119" d="100"/>
          <a:sy n="119" d="100"/>
        </p:scale>
        <p:origin x="-942" y="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31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Cfl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1线程</c:v>
                </c:pt>
                <c:pt idx="1">
                  <c:v>3线程</c:v>
                </c:pt>
                <c:pt idx="2">
                  <c:v>6线程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3700</c:v>
                </c:pt>
                <c:pt idx="1">
                  <c:v>5700</c:v>
                </c:pt>
                <c:pt idx="2">
                  <c:v>8400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MyISAM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1线程</c:v>
                </c:pt>
                <c:pt idx="1">
                  <c:v>3线程</c:v>
                </c:pt>
                <c:pt idx="2">
                  <c:v>6线程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3300</c:v>
                </c:pt>
                <c:pt idx="1">
                  <c:v>4500</c:v>
                </c:pt>
                <c:pt idx="2">
                  <c:v>6000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InnoDB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1线程</c:v>
                </c:pt>
                <c:pt idx="1">
                  <c:v>3线程</c:v>
                </c:pt>
                <c:pt idx="2">
                  <c:v>6线程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1900</c:v>
                </c:pt>
                <c:pt idx="1">
                  <c:v>2100</c:v>
                </c:pt>
                <c:pt idx="2">
                  <c:v>3000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676736"/>
        <c:axId val="36678272"/>
      </c:lineChart>
      <c:catAx>
        <c:axId val="36676736"/>
        <c:scaling>
          <c:orientation val="minMax"/>
        </c:scaling>
        <c:delete val="0"/>
        <c:axPos val="b"/>
        <c:majorTickMark val="out"/>
        <c:minorTickMark val="none"/>
        <c:tickLblPos val="nextTo"/>
        <c:crossAx val="36678272"/>
        <c:crosses val="autoZero"/>
        <c:auto val="1"/>
        <c:lblAlgn val="ctr"/>
        <c:lblOffset val="100"/>
        <c:noMultiLvlLbl val="0"/>
      </c:catAx>
      <c:valAx>
        <c:axId val="366782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676736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5554F-2C6E-46FB-939C-19265DD35FED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995CC-4036-433A-AA00-FEC8F2492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42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B906F-42C6-4C80-AFE3-FF1CA0D43628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C8AC3-8B4C-4B08-B68D-D649BB53F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78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12C3-4EF9-4236-AE01-FFBCB3487D94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E37A-3DAB-4FA6-8380-E931DD743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2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12C3-4EF9-4236-AE01-FFBCB3487D94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E37A-3DAB-4FA6-8380-E931DD743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08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12C3-4EF9-4236-AE01-FFBCB3487D94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E37A-3DAB-4FA6-8380-E931DD743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41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12C3-4EF9-4236-AE01-FFBCB3487D94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E37A-3DAB-4FA6-8380-E931DD743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1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12C3-4EF9-4236-AE01-FFBCB3487D94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E37A-3DAB-4FA6-8380-E931DD743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14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12C3-4EF9-4236-AE01-FFBCB3487D94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E37A-3DAB-4FA6-8380-E931DD743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59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12C3-4EF9-4236-AE01-FFBCB3487D94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E37A-3DAB-4FA6-8380-E931DD743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98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12C3-4EF9-4236-AE01-FFBCB3487D94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E37A-3DAB-4FA6-8380-E931DD743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33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12C3-4EF9-4236-AE01-FFBCB3487D94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E37A-3DAB-4FA6-8380-E931DD743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07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12C3-4EF9-4236-AE01-FFBCB3487D94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E37A-3DAB-4FA6-8380-E931DD743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81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12C3-4EF9-4236-AE01-FFBCB3487D94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E37A-3DAB-4FA6-8380-E931DD743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0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012C3-4EF9-4236-AE01-FFBCB3487D94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6E37A-3DAB-4FA6-8380-E931DD743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3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4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39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时序数据的特点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依据这些特点进行存储设计</a:t>
            </a:r>
            <a:endParaRPr lang="en-US" altLang="zh-CN" dirty="0" smtClean="0"/>
          </a:p>
          <a:p>
            <a:r>
              <a:rPr lang="zh-CN" altLang="en-US" dirty="0" smtClean="0"/>
              <a:t>设计目标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针对时序数据的特点，存储所具有的特性</a:t>
            </a:r>
            <a:endParaRPr lang="en-US" altLang="zh-CN" dirty="0" smtClean="0"/>
          </a:p>
          <a:p>
            <a:r>
              <a:rPr lang="zh-CN" altLang="en-US" dirty="0" smtClean="0"/>
              <a:t>存储设计说明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InnoDB</a:t>
            </a:r>
            <a:r>
              <a:rPr lang="zh-CN" altLang="en-US" dirty="0" smtClean="0"/>
              <a:t>的文件存储格式说明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Cfl</a:t>
            </a:r>
            <a:r>
              <a:rPr lang="zh-CN" altLang="en-US" dirty="0" smtClean="0"/>
              <a:t>的存储格式说明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InnoDB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Cfl</a:t>
            </a:r>
            <a:r>
              <a:rPr lang="zh-CN" altLang="en-US" dirty="0" smtClean="0"/>
              <a:t>的比较</a:t>
            </a:r>
            <a:endParaRPr lang="en-US" altLang="zh-CN" dirty="0" smtClean="0"/>
          </a:p>
          <a:p>
            <a:r>
              <a:rPr lang="zh-CN" altLang="en-US" dirty="0" smtClean="0"/>
              <a:t>引擎架构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80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时序数据的特点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时序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所有数据都带有时间戳，用于表明数据的时间特性</a:t>
            </a:r>
            <a:endParaRPr lang="en-US" altLang="zh-CN" dirty="0" smtClean="0"/>
          </a:p>
          <a:p>
            <a:r>
              <a:rPr lang="zh-CN" altLang="en-US" dirty="0" smtClean="0"/>
              <a:t>顺序性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数据插入顺序基本按照时间戳的顺序，典型场景为机器的监控信息获取</a:t>
            </a:r>
            <a:endParaRPr lang="en-US" altLang="zh-CN" dirty="0" smtClean="0"/>
          </a:p>
          <a:p>
            <a:r>
              <a:rPr lang="zh-CN" altLang="en-US" dirty="0" smtClean="0"/>
              <a:t>不易改变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时序数据一旦生成，极少发生修改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377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设计目标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快速插入和查询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索引和数据分离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顺序写入</a:t>
            </a:r>
            <a:endParaRPr lang="en-US" altLang="zh-CN" dirty="0" smtClean="0"/>
          </a:p>
          <a:p>
            <a:r>
              <a:rPr lang="zh-CN" altLang="en-US" dirty="0" smtClean="0"/>
              <a:t>事务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无事务。数据的读写不需要满足</a:t>
            </a:r>
            <a:r>
              <a:rPr lang="en-US" altLang="zh-CN" dirty="0" smtClean="0"/>
              <a:t>ACID</a:t>
            </a:r>
            <a:r>
              <a:rPr lang="zh-CN" altLang="en-US" dirty="0" smtClean="0"/>
              <a:t>的特性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恢复</a:t>
            </a:r>
            <a:r>
              <a:rPr lang="zh-CN" altLang="en-US" dirty="0"/>
              <a:t>。</a:t>
            </a:r>
            <a:r>
              <a:rPr lang="zh-CN" altLang="en-US" dirty="0" smtClean="0"/>
              <a:t>崩溃后，未写入部分的数据自然丢失；已写入数据保持不变，启动后已写入数据自然具有完整性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13969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Innobase</a:t>
            </a:r>
            <a:r>
              <a:rPr lang="zh-CN" altLang="en-US" dirty="0" smtClean="0"/>
              <a:t>的存储结构</a:t>
            </a:r>
            <a:endParaRPr lang="zh-CN" altLang="en-US" dirty="0"/>
          </a:p>
        </p:txBody>
      </p:sp>
      <p:pic>
        <p:nvPicPr>
          <p:cNvPr id="4" name="内容占位符 3" descr="http://jcole.us/blog/files/innodb/20130104/72dpi/Index_File_Segment_Structure.png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81217"/>
            <a:ext cx="5916622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9295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Cfl</a:t>
            </a:r>
            <a:r>
              <a:rPr lang="zh-CN" altLang="en-US" dirty="0" smtClean="0"/>
              <a:t>的存储结构</a:t>
            </a:r>
            <a:endParaRPr lang="zh-CN" altLang="en-US" dirty="0"/>
          </a:p>
        </p:txBody>
      </p:sp>
      <p:grpSp>
        <p:nvGrpSpPr>
          <p:cNvPr id="40" name="画布 43"/>
          <p:cNvGrpSpPr/>
          <p:nvPr/>
        </p:nvGrpSpPr>
        <p:grpSpPr>
          <a:xfrm>
            <a:off x="1919012" y="1834400"/>
            <a:ext cx="5276215" cy="3582035"/>
            <a:chOff x="0" y="0"/>
            <a:chExt cx="5276215" cy="3582035"/>
          </a:xfrm>
        </p:grpSpPr>
        <p:sp>
          <p:nvSpPr>
            <p:cNvPr id="41" name="矩形 40"/>
            <p:cNvSpPr/>
            <p:nvPr/>
          </p:nvSpPr>
          <p:spPr>
            <a:xfrm>
              <a:off x="0" y="0"/>
              <a:ext cx="5276215" cy="3582035"/>
            </a:xfrm>
            <a:prstGeom prst="rect">
              <a:avLst/>
            </a:prstGeom>
          </p:spPr>
        </p:sp>
        <p:sp>
          <p:nvSpPr>
            <p:cNvPr id="42" name="矩形 41"/>
            <p:cNvSpPr/>
            <p:nvPr/>
          </p:nvSpPr>
          <p:spPr>
            <a:xfrm>
              <a:off x="1275014" y="369092"/>
              <a:ext cx="1165433" cy="26341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1417740" y="536896"/>
              <a:ext cx="880844" cy="3523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ea typeface="宋体"/>
                  <a:cs typeface="Times New Roman"/>
                </a:rPr>
                <a:t>控制头</a:t>
              </a: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1417632" y="1002121"/>
              <a:ext cx="880745" cy="3517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>
                  <a:effectLst/>
                  <a:latin typeface="宋体"/>
                  <a:cs typeface="宋体"/>
                </a:rPr>
                <a:t>时间戳</a:t>
              </a:r>
              <a:r>
                <a:rPr lang="en-US" sz="1200">
                  <a:effectLst/>
                  <a:latin typeface="宋体"/>
                  <a:cs typeface="宋体"/>
                </a:rPr>
                <a:t>1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1418366" y="1488682"/>
              <a:ext cx="880110" cy="3511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>
                  <a:effectLst/>
                  <a:latin typeface="宋体"/>
                  <a:cs typeface="宋体"/>
                </a:rPr>
                <a:t>时间戳</a:t>
              </a:r>
              <a:r>
                <a:rPr lang="en-US" sz="1200">
                  <a:effectLst/>
                  <a:latin typeface="宋体"/>
                  <a:cs typeface="宋体"/>
                </a:rPr>
                <a:t>2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1418366" y="1983633"/>
              <a:ext cx="880110" cy="3511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>
                  <a:effectLst/>
                  <a:latin typeface="宋体"/>
                  <a:cs typeface="宋体"/>
                </a:rPr>
                <a:t>时间戳</a:t>
              </a:r>
              <a:r>
                <a:rPr lang="en-US" sz="1200">
                  <a:effectLst/>
                  <a:latin typeface="宋体"/>
                  <a:cs typeface="宋体"/>
                </a:rPr>
                <a:t>3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1419001" y="2461805"/>
              <a:ext cx="879475" cy="3505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>
                  <a:effectLst/>
                  <a:latin typeface="宋体"/>
                  <a:cs typeface="宋体"/>
                </a:rPr>
                <a:t>时间戳</a:t>
              </a:r>
              <a:r>
                <a:rPr lang="en-US" sz="1200">
                  <a:effectLst/>
                  <a:latin typeface="宋体"/>
                  <a:cs typeface="宋体"/>
                </a:rPr>
                <a:t>N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3028425" y="377491"/>
              <a:ext cx="1199626" cy="26341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3191648" y="662606"/>
              <a:ext cx="880110" cy="3511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>
                  <a:effectLst/>
                  <a:latin typeface="宋体"/>
                  <a:cs typeface="宋体"/>
                </a:rPr>
                <a:t>数据块</a:t>
              </a:r>
              <a:r>
                <a:rPr lang="en-US" sz="1200">
                  <a:effectLst/>
                  <a:latin typeface="宋体"/>
                  <a:cs typeface="宋体"/>
                </a:rPr>
                <a:t>1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cxnSp>
          <p:nvCxnSpPr>
            <p:cNvPr id="50" name="肘形连接符 49"/>
            <p:cNvCxnSpPr>
              <a:stCxn id="44" idx="3"/>
              <a:endCxn id="49" idx="1"/>
            </p:cNvCxnSpPr>
            <p:nvPr/>
          </p:nvCxnSpPr>
          <p:spPr>
            <a:xfrm flipV="1">
              <a:off x="2298377" y="838184"/>
              <a:ext cx="893271" cy="339832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圆角矩形 50"/>
            <p:cNvSpPr/>
            <p:nvPr/>
          </p:nvSpPr>
          <p:spPr>
            <a:xfrm>
              <a:off x="3191386" y="1148270"/>
              <a:ext cx="879475" cy="3505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>
                  <a:effectLst/>
                  <a:latin typeface="宋体"/>
                  <a:cs typeface="宋体"/>
                </a:rPr>
                <a:t>数据块</a:t>
              </a:r>
              <a:r>
                <a:rPr lang="en-US" sz="1200">
                  <a:effectLst/>
                  <a:latin typeface="宋体"/>
                  <a:cs typeface="宋体"/>
                </a:rPr>
                <a:t>2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3191124" y="1637550"/>
              <a:ext cx="878840" cy="3498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>
                  <a:effectLst/>
                  <a:latin typeface="宋体"/>
                  <a:cs typeface="宋体"/>
                </a:rPr>
                <a:t>数据块</a:t>
              </a:r>
              <a:r>
                <a:rPr lang="en-US" sz="1200">
                  <a:effectLst/>
                  <a:latin typeface="宋体"/>
                  <a:cs typeface="宋体"/>
                </a:rPr>
                <a:t>3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3190862" y="2132492"/>
              <a:ext cx="878840" cy="3498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>
                  <a:effectLst/>
                  <a:latin typeface="宋体"/>
                  <a:cs typeface="宋体"/>
                </a:rPr>
                <a:t>数据块</a:t>
              </a:r>
              <a:r>
                <a:rPr lang="en-US" sz="1200">
                  <a:effectLst/>
                  <a:latin typeface="宋体"/>
                  <a:cs typeface="宋体"/>
                </a:rPr>
                <a:t>N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cxnSp>
          <p:nvCxnSpPr>
            <p:cNvPr id="54" name="肘形连接符 53"/>
            <p:cNvCxnSpPr>
              <a:stCxn id="45" idx="3"/>
              <a:endCxn id="51" idx="1"/>
            </p:cNvCxnSpPr>
            <p:nvPr/>
          </p:nvCxnSpPr>
          <p:spPr>
            <a:xfrm flipV="1">
              <a:off x="2298476" y="1323530"/>
              <a:ext cx="892910" cy="34073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肘形连接符 54"/>
            <p:cNvCxnSpPr>
              <a:stCxn id="46" idx="3"/>
              <a:endCxn id="52" idx="1"/>
            </p:cNvCxnSpPr>
            <p:nvPr/>
          </p:nvCxnSpPr>
          <p:spPr>
            <a:xfrm flipV="1">
              <a:off x="2298476" y="1812493"/>
              <a:ext cx="892648" cy="346718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肘形连接符 55"/>
            <p:cNvCxnSpPr>
              <a:stCxn id="47" idx="3"/>
              <a:endCxn id="53" idx="1"/>
            </p:cNvCxnSpPr>
            <p:nvPr/>
          </p:nvCxnSpPr>
          <p:spPr>
            <a:xfrm flipV="1">
              <a:off x="2298476" y="2307435"/>
              <a:ext cx="892386" cy="32963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1274903" y="3145871"/>
              <a:ext cx="1165331" cy="3103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索引文件</a:t>
              </a:r>
              <a:endParaRPr lang="zh-CN" sz="1050" kern="100">
                <a:effectLst/>
                <a:ea typeface="宋体"/>
                <a:cs typeface="Times New Roman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112044" y="3145816"/>
              <a:ext cx="1115367" cy="3103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solidFill>
                    <a:srgbClr val="000000"/>
                  </a:solidFill>
                  <a:effectLst/>
                  <a:ea typeface="宋体"/>
                  <a:cs typeface="Times New Roman"/>
                </a:rPr>
                <a:t>数据文件</a:t>
              </a:r>
              <a:endParaRPr lang="zh-CN" sz="1050" kern="100">
                <a:effectLst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961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文件</a:t>
            </a:r>
            <a:r>
              <a:rPr lang="zh-CN" altLang="en-US" dirty="0" smtClean="0"/>
              <a:t>存储结构比较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InnoDB</a:t>
            </a:r>
            <a:r>
              <a:rPr lang="zh-CN" altLang="en-US" dirty="0"/>
              <a:t>，</a:t>
            </a:r>
            <a:r>
              <a:rPr lang="en-US" altLang="zh-CN" dirty="0" smtClean="0"/>
              <a:t>B</a:t>
            </a:r>
            <a:r>
              <a:rPr lang="en-US" altLang="zh-CN" dirty="0"/>
              <a:t>+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频繁插入导致频繁分裂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索引和数据在同一文件，数据增长过程中增加复杂度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须</a:t>
            </a:r>
            <a:r>
              <a:rPr lang="en-US" altLang="zh-CN" dirty="0" smtClean="0"/>
              <a:t>redo log</a:t>
            </a:r>
            <a:r>
              <a:rPr lang="zh-CN" altLang="en-US" dirty="0" smtClean="0"/>
              <a:t>等事务性保证</a:t>
            </a:r>
            <a:r>
              <a:rPr lang="zh-CN" altLang="en-US" dirty="0"/>
              <a:t>，确保存储数据的可用</a:t>
            </a:r>
            <a:endParaRPr lang="en-US" altLang="zh-CN" dirty="0" smtClean="0"/>
          </a:p>
          <a:p>
            <a:r>
              <a:rPr lang="en-US" altLang="zh-CN" dirty="0" err="1" smtClean="0"/>
              <a:t>Cfl</a:t>
            </a:r>
            <a:r>
              <a:rPr lang="zh-CN" altLang="en-US" dirty="0" smtClean="0"/>
              <a:t>，类跳跃表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数据按照时间戳顺序排列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索引和数据保存在不同文件，数据增长时分别增长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无须</a:t>
            </a:r>
            <a:r>
              <a:rPr lang="en-US" altLang="zh-CN" dirty="0" smtClean="0"/>
              <a:t>redo log</a:t>
            </a:r>
            <a:r>
              <a:rPr lang="zh-CN" altLang="en-US" dirty="0" smtClean="0"/>
              <a:t>等事务，索引写入的有效性保证数据的有效性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5494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内部架构</a:t>
            </a:r>
            <a:endParaRPr lang="zh-CN" altLang="en-US" dirty="0"/>
          </a:p>
        </p:txBody>
      </p:sp>
      <p:grpSp>
        <p:nvGrpSpPr>
          <p:cNvPr id="56" name="画布 1"/>
          <p:cNvGrpSpPr/>
          <p:nvPr/>
        </p:nvGrpSpPr>
        <p:grpSpPr>
          <a:xfrm>
            <a:off x="2021533" y="1673459"/>
            <a:ext cx="5276215" cy="4261485"/>
            <a:chOff x="0" y="0"/>
            <a:chExt cx="5276215" cy="4261485"/>
          </a:xfrm>
        </p:grpSpPr>
        <p:sp>
          <p:nvSpPr>
            <p:cNvPr id="57" name="矩形 56"/>
            <p:cNvSpPr/>
            <p:nvPr/>
          </p:nvSpPr>
          <p:spPr>
            <a:xfrm>
              <a:off x="0" y="0"/>
              <a:ext cx="5276215" cy="4261485"/>
            </a:xfrm>
            <a:prstGeom prst="rect">
              <a:avLst/>
            </a:prstGeom>
          </p:spPr>
        </p:sp>
        <p:sp>
          <p:nvSpPr>
            <p:cNvPr id="58" name="圆角矩形 57"/>
            <p:cNvSpPr/>
            <p:nvPr/>
          </p:nvSpPr>
          <p:spPr>
            <a:xfrm>
              <a:off x="1601954" y="1496166"/>
              <a:ext cx="872762" cy="3943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 dirty="0">
                  <a:effectLst/>
                  <a:ea typeface="宋体"/>
                  <a:cs typeface="Times New Roman"/>
                </a:rPr>
                <a:t>表对象</a:t>
              </a:r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2725748" y="1692627"/>
              <a:ext cx="1141577" cy="12835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ea typeface="宋体"/>
                  <a:cs typeface="Times New Roman"/>
                </a:rPr>
                <a:t>插入缓冲区池</a:t>
              </a: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1601954" y="2863805"/>
              <a:ext cx="872490" cy="3943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>
                  <a:effectLst/>
                  <a:latin typeface="宋体"/>
                  <a:cs typeface="Times New Roman"/>
                </a:rPr>
                <a:t>表对象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94248" y="1115459"/>
              <a:ext cx="796987" cy="310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ea typeface="宋体"/>
                  <a:cs typeface="Times New Roman"/>
                </a:rPr>
                <a:t>行数据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394927" y="1539016"/>
              <a:ext cx="796290" cy="309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>
                  <a:effectLst/>
                  <a:latin typeface="宋体"/>
                  <a:cs typeface="Times New Roman"/>
                </a:rPr>
                <a:t>行数据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94927" y="1950077"/>
              <a:ext cx="796290" cy="309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>
                  <a:effectLst/>
                  <a:latin typeface="宋体"/>
                  <a:cs typeface="Times New Roman"/>
                </a:rPr>
                <a:t>行数据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cxnSp>
          <p:nvCxnSpPr>
            <p:cNvPr id="64" name="直接箭头连接符 63"/>
            <p:cNvCxnSpPr>
              <a:stCxn id="61" idx="3"/>
              <a:endCxn id="58" idx="1"/>
            </p:cNvCxnSpPr>
            <p:nvPr/>
          </p:nvCxnSpPr>
          <p:spPr>
            <a:xfrm>
              <a:off x="1191235" y="1270655"/>
              <a:ext cx="410719" cy="4226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62" idx="3"/>
              <a:endCxn id="58" idx="1"/>
            </p:cNvCxnSpPr>
            <p:nvPr/>
          </p:nvCxnSpPr>
          <p:spPr>
            <a:xfrm flipV="1">
              <a:off x="1191217" y="1693343"/>
              <a:ext cx="410737" cy="6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63" idx="3"/>
              <a:endCxn id="58" idx="1"/>
            </p:cNvCxnSpPr>
            <p:nvPr/>
          </p:nvCxnSpPr>
          <p:spPr>
            <a:xfrm flipV="1">
              <a:off x="1191217" y="1693343"/>
              <a:ext cx="410737" cy="4116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394230" y="2495656"/>
              <a:ext cx="796290" cy="309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>
                  <a:effectLst/>
                  <a:latin typeface="宋体"/>
                  <a:cs typeface="Times New Roman"/>
                </a:rPr>
                <a:t>行数据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94865" y="2919201"/>
              <a:ext cx="795655" cy="309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>
                  <a:effectLst/>
                  <a:latin typeface="宋体"/>
                  <a:cs typeface="Times New Roman"/>
                </a:rPr>
                <a:t>行数据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94865" y="3330046"/>
              <a:ext cx="795655" cy="309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>
                  <a:effectLst/>
                  <a:latin typeface="宋体"/>
                  <a:cs typeface="Times New Roman"/>
                </a:rPr>
                <a:t>行数据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cxnSp>
          <p:nvCxnSpPr>
            <p:cNvPr id="70" name="直接箭头连接符 69"/>
            <p:cNvCxnSpPr>
              <a:stCxn id="59" idx="1"/>
              <a:endCxn id="58" idx="3"/>
            </p:cNvCxnSpPr>
            <p:nvPr/>
          </p:nvCxnSpPr>
          <p:spPr>
            <a:xfrm flipH="1" flipV="1">
              <a:off x="2474716" y="1693343"/>
              <a:ext cx="251032" cy="6410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9" idx="1"/>
              <a:endCxn id="60" idx="3"/>
            </p:cNvCxnSpPr>
            <p:nvPr/>
          </p:nvCxnSpPr>
          <p:spPr>
            <a:xfrm flipH="1">
              <a:off x="2474444" y="2334385"/>
              <a:ext cx="251304" cy="726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67" idx="3"/>
            </p:cNvCxnSpPr>
            <p:nvPr/>
          </p:nvCxnSpPr>
          <p:spPr>
            <a:xfrm>
              <a:off x="1190520" y="2650596"/>
              <a:ext cx="411294" cy="4522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68" idx="3"/>
              <a:endCxn id="60" idx="1"/>
            </p:cNvCxnSpPr>
            <p:nvPr/>
          </p:nvCxnSpPr>
          <p:spPr>
            <a:xfrm flipV="1">
              <a:off x="1190520" y="3060973"/>
              <a:ext cx="411434" cy="128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69" idx="3"/>
              <a:endCxn id="60" idx="1"/>
            </p:cNvCxnSpPr>
            <p:nvPr/>
          </p:nvCxnSpPr>
          <p:spPr>
            <a:xfrm flipV="1">
              <a:off x="1190520" y="3060973"/>
              <a:ext cx="411434" cy="4236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>
              <a:off x="2038327" y="662730"/>
              <a:ext cx="1056314" cy="402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ea typeface="宋体"/>
                  <a:cs typeface="Times New Roman"/>
                </a:rPr>
                <a:t>插入缓冲区</a:t>
              </a:r>
            </a:p>
          </p:txBody>
        </p:sp>
        <p:cxnSp>
          <p:nvCxnSpPr>
            <p:cNvPr id="76" name="直接箭头连接符 75"/>
            <p:cNvCxnSpPr>
              <a:stCxn id="58" idx="0"/>
              <a:endCxn id="75" idx="2"/>
            </p:cNvCxnSpPr>
            <p:nvPr/>
          </p:nvCxnSpPr>
          <p:spPr>
            <a:xfrm flipV="1">
              <a:off x="2038335" y="1065402"/>
              <a:ext cx="528149" cy="4307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2159801" y="3643018"/>
              <a:ext cx="1056005" cy="402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>
                  <a:effectLst/>
                  <a:latin typeface="宋体"/>
                  <a:cs typeface="Times New Roman"/>
                </a:rPr>
                <a:t>插入缓冲区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cxnSp>
          <p:nvCxnSpPr>
            <p:cNvPr id="78" name="直接箭头连接符 77"/>
            <p:cNvCxnSpPr>
              <a:stCxn id="60" idx="2"/>
              <a:endCxn id="77" idx="0"/>
            </p:cNvCxnSpPr>
            <p:nvPr/>
          </p:nvCxnSpPr>
          <p:spPr>
            <a:xfrm>
              <a:off x="2038199" y="3258140"/>
              <a:ext cx="649605" cy="3848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圆角矩形 78"/>
            <p:cNvSpPr/>
            <p:nvPr/>
          </p:nvSpPr>
          <p:spPr>
            <a:xfrm>
              <a:off x="3926046" y="511698"/>
              <a:ext cx="637137" cy="11157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ea typeface="宋体"/>
                  <a:cs typeface="Times New Roman"/>
                </a:rPr>
                <a:t>插入队列</a:t>
              </a:r>
            </a:p>
          </p:txBody>
        </p:sp>
        <p:cxnSp>
          <p:nvCxnSpPr>
            <p:cNvPr id="80" name="直接箭头连接符 79"/>
            <p:cNvCxnSpPr>
              <a:stCxn id="75" idx="3"/>
              <a:endCxn id="79" idx="1"/>
            </p:cNvCxnSpPr>
            <p:nvPr/>
          </p:nvCxnSpPr>
          <p:spPr>
            <a:xfrm>
              <a:off x="3094641" y="864066"/>
              <a:ext cx="831405" cy="205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肘形连接符 80"/>
            <p:cNvCxnSpPr>
              <a:stCxn id="77" idx="3"/>
              <a:endCxn id="79" idx="2"/>
            </p:cNvCxnSpPr>
            <p:nvPr/>
          </p:nvCxnSpPr>
          <p:spPr>
            <a:xfrm flipV="1">
              <a:off x="3215806" y="1627434"/>
              <a:ext cx="1028809" cy="221687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肘形连接符 81"/>
            <p:cNvCxnSpPr>
              <a:stCxn id="79" idx="1"/>
              <a:endCxn id="59" idx="0"/>
            </p:cNvCxnSpPr>
            <p:nvPr/>
          </p:nvCxnSpPr>
          <p:spPr>
            <a:xfrm rot="10800000" flipV="1">
              <a:off x="3296538" y="1069565"/>
              <a:ext cx="629509" cy="62306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流程图: 磁盘 82"/>
            <p:cNvSpPr/>
            <p:nvPr/>
          </p:nvSpPr>
          <p:spPr>
            <a:xfrm>
              <a:off x="4504889" y="2259829"/>
              <a:ext cx="611950" cy="99815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ea typeface="宋体"/>
                  <a:cs typeface="Times New Roman"/>
                </a:rPr>
                <a:t>文件</a:t>
              </a:r>
            </a:p>
          </p:txBody>
        </p:sp>
        <p:cxnSp>
          <p:nvCxnSpPr>
            <p:cNvPr id="84" name="肘形连接符 83"/>
            <p:cNvCxnSpPr>
              <a:stCxn id="79" idx="3"/>
              <a:endCxn id="83" idx="1"/>
            </p:cNvCxnSpPr>
            <p:nvPr/>
          </p:nvCxnSpPr>
          <p:spPr>
            <a:xfrm>
              <a:off x="4563183" y="1069566"/>
              <a:ext cx="247681" cy="119026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5705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插入性能对比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054483"/>
              </p:ext>
            </p:extLst>
          </p:nvPr>
        </p:nvGraphicFramePr>
        <p:xfrm>
          <a:off x="1619671" y="1700808"/>
          <a:ext cx="5688634" cy="12961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9886"/>
                <a:gridCol w="1455201"/>
                <a:gridCol w="1455201"/>
                <a:gridCol w="1308346"/>
              </a:tblGrid>
              <a:tr h="2592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引擎</a:t>
                      </a:r>
                      <a:r>
                        <a:rPr lang="en-US" sz="1050" kern="100" dirty="0">
                          <a:effectLst/>
                        </a:rPr>
                        <a:t>\</a:t>
                      </a:r>
                      <a:r>
                        <a:rPr lang="zh-CN" sz="1050" kern="100" dirty="0">
                          <a:effectLst/>
                        </a:rPr>
                        <a:t>线程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</a:t>
                      </a:r>
                      <a:r>
                        <a:rPr lang="zh-CN" sz="1050" kern="100" dirty="0">
                          <a:effectLst/>
                        </a:rPr>
                        <a:t>线程（</a:t>
                      </a:r>
                      <a:r>
                        <a:rPr lang="en-US" sz="1050" kern="100" dirty="0" err="1">
                          <a:effectLst/>
                        </a:rPr>
                        <a:t>ips</a:t>
                      </a:r>
                      <a:r>
                        <a:rPr lang="zh-CN" sz="1050" kern="100" dirty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r>
                        <a:rPr lang="zh-CN" sz="1050" kern="100">
                          <a:effectLst/>
                        </a:rPr>
                        <a:t>线程（</a:t>
                      </a:r>
                      <a:r>
                        <a:rPr lang="en-US" sz="1050" kern="100">
                          <a:effectLst/>
                        </a:rPr>
                        <a:t>ips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</a:t>
                      </a:r>
                      <a:r>
                        <a:rPr lang="zh-CN" sz="1050" kern="100">
                          <a:effectLst/>
                        </a:rPr>
                        <a:t>线程（</a:t>
                      </a:r>
                      <a:r>
                        <a:rPr lang="en-US" sz="1050" kern="100">
                          <a:effectLst/>
                        </a:rPr>
                        <a:t>ips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2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Cfl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3700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5700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8400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2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MyISAM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3300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4500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6000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2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InnoDB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1900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2100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3</a:t>
                      </a:r>
                      <a:r>
                        <a:rPr lang="en-US" sz="1050" kern="100" dirty="0" smtClean="0">
                          <a:effectLst/>
                        </a:rPr>
                        <a:t>000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9229">
                <a:tc grid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2</a:t>
                      </a:r>
                      <a:r>
                        <a:rPr lang="zh-CN" sz="1050" kern="100" dirty="0" smtClean="0">
                          <a:effectLst/>
                        </a:rPr>
                        <a:t>核</a:t>
                      </a:r>
                      <a:r>
                        <a:rPr lang="en-US" sz="1050" kern="100" dirty="0" err="1">
                          <a:effectLst/>
                        </a:rPr>
                        <a:t>ssd</a:t>
                      </a:r>
                      <a:r>
                        <a:rPr lang="zh-CN" sz="1050" kern="100" dirty="0">
                          <a:effectLst/>
                        </a:rPr>
                        <a:t>虚拟机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422002005"/>
              </p:ext>
            </p:extLst>
          </p:nvPr>
        </p:nvGraphicFramePr>
        <p:xfrm>
          <a:off x="1524000" y="3645024"/>
          <a:ext cx="6096000" cy="1815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58450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不支持更新</a:t>
            </a:r>
            <a:endParaRPr lang="en-US" altLang="zh-CN" dirty="0" smtClean="0"/>
          </a:p>
          <a:p>
            <a:r>
              <a:rPr lang="zh-CN" altLang="en-US" dirty="0" smtClean="0"/>
              <a:t>删除效率低</a:t>
            </a:r>
            <a:endParaRPr lang="en-US" altLang="zh-CN" dirty="0" smtClean="0"/>
          </a:p>
          <a:p>
            <a:r>
              <a:rPr lang="zh-CN" altLang="en-US" dirty="0" smtClean="0"/>
              <a:t>不接受过期时间数据</a:t>
            </a:r>
            <a:endParaRPr lang="en-US" altLang="zh-CN" dirty="0" smtClean="0"/>
          </a:p>
          <a:p>
            <a:r>
              <a:rPr lang="zh-CN" altLang="en-US" dirty="0" smtClean="0"/>
              <a:t>相当于表锁的插入并发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90921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使用限制说明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定义名为</a:t>
            </a:r>
            <a:r>
              <a:rPr lang="en-US" altLang="zh-CN" dirty="0" err="1" smtClean="0"/>
              <a:t>key_timestamp</a:t>
            </a:r>
            <a:r>
              <a:rPr lang="zh-CN" altLang="en-US" dirty="0" smtClean="0"/>
              <a:t>的列，该列类型为</a:t>
            </a:r>
            <a:r>
              <a:rPr lang="en-US" altLang="zh-CN" dirty="0"/>
              <a:t>timestamp(6)</a:t>
            </a:r>
            <a:endParaRPr lang="en-US" altLang="zh-CN" dirty="0" smtClean="0"/>
          </a:p>
          <a:p>
            <a:r>
              <a:rPr lang="zh-CN" altLang="en-US" dirty="0" smtClean="0"/>
              <a:t>所有列不可为</a:t>
            </a:r>
            <a:r>
              <a:rPr lang="en-US" altLang="zh-CN" dirty="0" smtClean="0"/>
              <a:t>null</a:t>
            </a:r>
          </a:p>
          <a:p>
            <a:r>
              <a:rPr lang="zh-CN" altLang="en-US" dirty="0" smtClean="0"/>
              <a:t>指定</a:t>
            </a:r>
            <a:r>
              <a:rPr lang="en-US" altLang="zh-CN" dirty="0" err="1" smtClean="0"/>
              <a:t>key_timestamp</a:t>
            </a:r>
            <a:r>
              <a:rPr lang="zh-CN" altLang="en-US" dirty="0" smtClean="0"/>
              <a:t>列为索引列</a:t>
            </a:r>
            <a:endParaRPr lang="en-US" altLang="zh-CN" dirty="0" smtClean="0"/>
          </a:p>
          <a:p>
            <a:r>
              <a:rPr lang="zh-CN" altLang="en-US" dirty="0" smtClean="0"/>
              <a:t>只支持一个索引</a:t>
            </a:r>
            <a:endParaRPr lang="en-US" altLang="zh-CN" dirty="0" smtClean="0"/>
          </a:p>
          <a:p>
            <a:r>
              <a:rPr lang="zh-CN" altLang="en-US" dirty="0" smtClean="0"/>
              <a:t>例子如下</a:t>
            </a:r>
            <a:endParaRPr lang="en-US" altLang="zh-CN" dirty="0" smtClean="0"/>
          </a:p>
          <a:p>
            <a:pPr lvl="1"/>
            <a:r>
              <a:rPr lang="en-US" altLang="zh-CN" dirty="0"/>
              <a:t>create table </a:t>
            </a:r>
            <a:r>
              <a:rPr lang="en-US" altLang="zh-CN" dirty="0" err="1"/>
              <a:t>t_cfl</a:t>
            </a:r>
            <a:r>
              <a:rPr lang="en-US" altLang="zh-CN" dirty="0"/>
              <a:t>(</a:t>
            </a:r>
            <a:r>
              <a:rPr lang="en-US" altLang="zh-CN" dirty="0" err="1"/>
              <a:t>key_timestamp</a:t>
            </a:r>
            <a:r>
              <a:rPr lang="en-US" altLang="zh-CN" dirty="0"/>
              <a:t> timestamp(6) not null,f1 </a:t>
            </a:r>
            <a:r>
              <a:rPr lang="en-US" altLang="zh-CN" dirty="0" err="1"/>
              <a:t>int</a:t>
            </a:r>
            <a:r>
              <a:rPr lang="en-US" altLang="zh-CN" dirty="0"/>
              <a:t> not null, f2 </a:t>
            </a:r>
            <a:r>
              <a:rPr lang="en-US" altLang="zh-CN" dirty="0" err="1"/>
              <a:t>varchar</a:t>
            </a:r>
            <a:r>
              <a:rPr lang="en-US" altLang="zh-CN" dirty="0"/>
              <a:t>(100) not null, key </a:t>
            </a:r>
            <a:r>
              <a:rPr lang="en-US" altLang="zh-CN" dirty="0" err="1"/>
              <a:t>index_name</a:t>
            </a:r>
            <a:r>
              <a:rPr lang="en-US" altLang="zh-CN" dirty="0"/>
              <a:t> (</a:t>
            </a:r>
            <a:r>
              <a:rPr lang="en-US" altLang="zh-CN" dirty="0" err="1"/>
              <a:t>key_timestamp</a:t>
            </a:r>
            <a:r>
              <a:rPr lang="en-US" altLang="zh-CN" dirty="0"/>
              <a:t>)) engine = </a:t>
            </a:r>
            <a:r>
              <a:rPr lang="en-US" altLang="zh-CN" dirty="0" err="1"/>
              <a:t>cfl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918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zh-CN" dirty="0"/>
              <a:t>时间序列</a:t>
            </a:r>
            <a:r>
              <a:rPr lang="zh-CN" altLang="zh-CN" dirty="0" smtClean="0"/>
              <a:t>存储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引擎</a:t>
            </a:r>
            <a:r>
              <a:rPr lang="zh-CN" altLang="zh-CN" dirty="0"/>
              <a:t>的设计与实现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存储引擎的探索与实践之旅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445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未来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改进方向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多列索引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插入批量操作改进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删除效率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线程磁盘写入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4275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接口适配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引擎框架结构</a:t>
            </a:r>
            <a:endParaRPr lang="en-US" altLang="zh-CN" dirty="0" smtClean="0"/>
          </a:p>
          <a:p>
            <a:pPr lvl="1"/>
            <a:r>
              <a:rPr lang="en-US" altLang="zh-CN" dirty="0"/>
              <a:t>MySQL</a:t>
            </a:r>
            <a:r>
              <a:rPr lang="zh-CN" altLang="en-US" dirty="0"/>
              <a:t>存储引擎的框架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zh-CN" altLang="en-US" dirty="0" smtClean="0"/>
              <a:t>接口类介绍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通过实现接口类，实现对数据操作</a:t>
            </a:r>
            <a:endParaRPr lang="en-US" altLang="zh-CN" dirty="0" smtClean="0"/>
          </a:p>
          <a:p>
            <a:r>
              <a:rPr lang="zh-CN" altLang="en-US" dirty="0" smtClean="0"/>
              <a:t>接口类中的关键接口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基本的</a:t>
            </a:r>
            <a:r>
              <a:rPr lang="en-US" altLang="zh-CN" dirty="0" smtClean="0"/>
              <a:t>DLL</a:t>
            </a:r>
            <a:r>
              <a:rPr lang="zh-CN" altLang="en-US" dirty="0" smtClean="0"/>
              <a:t>功能接口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基本的</a:t>
            </a:r>
            <a:r>
              <a:rPr lang="en-US" altLang="zh-CN" dirty="0" smtClean="0"/>
              <a:t>DML</a:t>
            </a:r>
            <a:r>
              <a:rPr lang="zh-CN" altLang="en-US" dirty="0" smtClean="0"/>
              <a:t>功能接口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362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引擎框架简介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服务器框架说明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从整体角度看数据引擎所处位置</a:t>
            </a:r>
            <a:endParaRPr lang="en-US" altLang="zh-CN" dirty="0" smtClean="0"/>
          </a:p>
          <a:p>
            <a:r>
              <a:rPr lang="zh-CN" altLang="en-US" dirty="0" smtClean="0"/>
              <a:t>引擎说明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handler</a:t>
            </a:r>
          </a:p>
          <a:p>
            <a:pPr lvl="2"/>
            <a:r>
              <a:rPr lang="en-US" altLang="zh-CN" dirty="0" smtClean="0"/>
              <a:t>handler</a:t>
            </a:r>
            <a:r>
              <a:rPr lang="zh-CN" altLang="en-US" dirty="0" smtClean="0"/>
              <a:t>是进行表数据的访问接口对象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计划和</a:t>
            </a:r>
            <a:r>
              <a:rPr lang="en-US" altLang="zh-CN" dirty="0" smtClean="0"/>
              <a:t>handler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549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服务器框架</a:t>
            </a:r>
            <a:endParaRPr lang="zh-CN" altLang="en-US" dirty="0"/>
          </a:p>
        </p:txBody>
      </p:sp>
      <p:sp>
        <p:nvSpPr>
          <p:cNvPr id="26" name="流程图: 过程 25"/>
          <p:cNvSpPr/>
          <p:nvPr/>
        </p:nvSpPr>
        <p:spPr>
          <a:xfrm>
            <a:off x="5204777" y="1919603"/>
            <a:ext cx="806450" cy="292100"/>
          </a:xfrm>
          <a:prstGeom prst="flowChart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50" kern="100">
                <a:effectLst/>
                <a:ea typeface="宋体"/>
                <a:cs typeface="Times New Roman"/>
              </a:rPr>
              <a:t>SQL</a:t>
            </a:r>
            <a:r>
              <a:rPr lang="zh-CN" sz="1050" kern="100">
                <a:effectLst/>
                <a:ea typeface="宋体"/>
                <a:cs typeface="Times New Roman"/>
              </a:rPr>
              <a:t>语句</a:t>
            </a:r>
          </a:p>
        </p:txBody>
      </p:sp>
      <p:sp>
        <p:nvSpPr>
          <p:cNvPr id="27" name="矩形 26"/>
          <p:cNvSpPr/>
          <p:nvPr/>
        </p:nvSpPr>
        <p:spPr>
          <a:xfrm>
            <a:off x="3075622" y="1619248"/>
            <a:ext cx="863600" cy="298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 kern="100">
                <a:effectLst/>
                <a:ea typeface="宋体"/>
                <a:cs typeface="Times New Roman"/>
              </a:rPr>
              <a:t>应用程序</a:t>
            </a:r>
            <a:r>
              <a:rPr lang="en-US" sz="1050" kern="100">
                <a:effectLst/>
                <a:ea typeface="宋体"/>
                <a:cs typeface="Times New Roman"/>
              </a:rPr>
              <a:t>1</a:t>
            </a:r>
            <a:endParaRPr lang="zh-CN" sz="1050" kern="100">
              <a:effectLst/>
              <a:ea typeface="宋体"/>
              <a:cs typeface="Times New Roman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137977" y="1621153"/>
            <a:ext cx="863600" cy="298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>
                <a:effectLst/>
                <a:latin typeface="宋体"/>
                <a:cs typeface="Times New Roman"/>
              </a:rPr>
              <a:t>应用程序</a:t>
            </a:r>
            <a:r>
              <a:rPr lang="en-US" sz="1050">
                <a:effectLst/>
                <a:latin typeface="宋体"/>
                <a:cs typeface="Times New Roman"/>
              </a:rPr>
              <a:t>2</a:t>
            </a:r>
            <a:endParaRPr lang="zh-CN" sz="1200">
              <a:effectLst/>
              <a:latin typeface="宋体"/>
              <a:cs typeface="宋体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204777" y="1619248"/>
            <a:ext cx="863600" cy="298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>
                <a:effectLst/>
                <a:latin typeface="宋体"/>
                <a:cs typeface="Times New Roman"/>
              </a:rPr>
              <a:t>应用程序</a:t>
            </a:r>
            <a:r>
              <a:rPr lang="en-US" sz="1050">
                <a:effectLst/>
                <a:latin typeface="宋体"/>
                <a:cs typeface="Times New Roman"/>
              </a:rPr>
              <a:t>N</a:t>
            </a:r>
            <a:endParaRPr lang="zh-CN" sz="1200">
              <a:effectLst/>
              <a:latin typeface="宋体"/>
              <a:cs typeface="宋体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75622" y="2184398"/>
            <a:ext cx="2992755" cy="31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 kern="100">
                <a:effectLst/>
                <a:ea typeface="宋体"/>
                <a:cs typeface="Times New Roman"/>
              </a:rPr>
              <a:t>接口层（</a:t>
            </a:r>
            <a:r>
              <a:rPr lang="en-US" sz="1050" kern="100">
                <a:effectLst/>
                <a:ea typeface="宋体"/>
                <a:cs typeface="Times New Roman"/>
              </a:rPr>
              <a:t>JDBC/ODBC/CLI</a:t>
            </a:r>
            <a:r>
              <a:rPr lang="zh-CN" sz="1050" kern="100">
                <a:effectLst/>
                <a:ea typeface="宋体"/>
                <a:cs typeface="Times New Roman"/>
              </a:rPr>
              <a:t>）</a:t>
            </a:r>
          </a:p>
        </p:txBody>
      </p:sp>
      <p:sp>
        <p:nvSpPr>
          <p:cNvPr id="31" name="矩形 30"/>
          <p:cNvSpPr/>
          <p:nvPr/>
        </p:nvSpPr>
        <p:spPr>
          <a:xfrm>
            <a:off x="3075622" y="2719703"/>
            <a:ext cx="2992755" cy="31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200">
                <a:effectLst/>
                <a:latin typeface="宋体"/>
                <a:cs typeface="宋体"/>
              </a:rPr>
              <a:t>网络层</a:t>
            </a:r>
          </a:p>
        </p:txBody>
      </p:sp>
      <p:sp>
        <p:nvSpPr>
          <p:cNvPr id="32" name="矩形 31"/>
          <p:cNvSpPr/>
          <p:nvPr/>
        </p:nvSpPr>
        <p:spPr>
          <a:xfrm>
            <a:off x="3075622" y="3297553"/>
            <a:ext cx="2992755" cy="31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200">
                <a:effectLst/>
                <a:latin typeface="宋体"/>
                <a:cs typeface="宋体"/>
              </a:rPr>
              <a:t>语法层</a:t>
            </a:r>
          </a:p>
        </p:txBody>
      </p:sp>
      <p:sp>
        <p:nvSpPr>
          <p:cNvPr id="33" name="矩形 32"/>
          <p:cNvSpPr/>
          <p:nvPr/>
        </p:nvSpPr>
        <p:spPr>
          <a:xfrm>
            <a:off x="3075622" y="3869053"/>
            <a:ext cx="2992755" cy="31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200">
                <a:effectLst/>
                <a:latin typeface="宋体"/>
                <a:cs typeface="宋体"/>
              </a:rPr>
              <a:t>执行层</a:t>
            </a:r>
          </a:p>
        </p:txBody>
      </p:sp>
      <p:sp>
        <p:nvSpPr>
          <p:cNvPr id="34" name="矩形 33"/>
          <p:cNvSpPr/>
          <p:nvPr/>
        </p:nvSpPr>
        <p:spPr>
          <a:xfrm>
            <a:off x="3075622" y="4459603"/>
            <a:ext cx="2992755" cy="31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200">
                <a:effectLst/>
                <a:latin typeface="宋体"/>
                <a:cs typeface="宋体"/>
              </a:rPr>
              <a:t>引擎层</a:t>
            </a:r>
          </a:p>
        </p:txBody>
      </p:sp>
      <p:sp>
        <p:nvSpPr>
          <p:cNvPr id="35" name="矩形 34"/>
          <p:cNvSpPr/>
          <p:nvPr/>
        </p:nvSpPr>
        <p:spPr>
          <a:xfrm>
            <a:off x="3088322" y="5549898"/>
            <a:ext cx="863600" cy="298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>
                <a:effectLst/>
                <a:latin typeface="宋体"/>
                <a:cs typeface="Times New Roman"/>
              </a:rPr>
              <a:t>表数据</a:t>
            </a:r>
            <a:r>
              <a:rPr lang="en-US" sz="1050">
                <a:effectLst/>
                <a:latin typeface="宋体"/>
                <a:cs typeface="Times New Roman"/>
              </a:rPr>
              <a:t>1</a:t>
            </a:r>
            <a:endParaRPr lang="zh-CN" sz="1200">
              <a:effectLst/>
              <a:latin typeface="宋体"/>
              <a:cs typeface="宋体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163377" y="5549898"/>
            <a:ext cx="863600" cy="298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>
                <a:effectLst/>
                <a:latin typeface="宋体"/>
                <a:cs typeface="Times New Roman"/>
              </a:rPr>
              <a:t>表数据</a:t>
            </a:r>
            <a:r>
              <a:rPr lang="en-US" sz="1050">
                <a:effectLst/>
                <a:latin typeface="宋体"/>
                <a:cs typeface="Times New Roman"/>
              </a:rPr>
              <a:t>2</a:t>
            </a:r>
            <a:endParaRPr lang="zh-CN" sz="1200">
              <a:effectLst/>
              <a:latin typeface="宋体"/>
              <a:cs typeface="宋体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204777" y="5549898"/>
            <a:ext cx="863600" cy="298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>
                <a:effectLst/>
                <a:latin typeface="宋体"/>
                <a:cs typeface="Times New Roman"/>
              </a:rPr>
              <a:t>表数据</a:t>
            </a:r>
            <a:r>
              <a:rPr lang="en-US" sz="1050">
                <a:effectLst/>
                <a:latin typeface="宋体"/>
                <a:cs typeface="Times New Roman"/>
              </a:rPr>
              <a:t>N</a:t>
            </a:r>
            <a:endParaRPr lang="zh-CN" sz="1200">
              <a:effectLst/>
              <a:latin typeface="宋体"/>
              <a:cs typeface="宋体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3507422" y="1917698"/>
            <a:ext cx="106426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569777" y="1919603"/>
            <a:ext cx="1905" cy="264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4572317" y="1917698"/>
            <a:ext cx="106426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4572317" y="2495548"/>
            <a:ext cx="0" cy="224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4572317" y="3030853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571682" y="3608703"/>
            <a:ext cx="0" cy="260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4572317" y="4180203"/>
            <a:ext cx="0" cy="27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3075622" y="5054598"/>
            <a:ext cx="863600" cy="298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50" kern="100">
                <a:effectLst/>
                <a:ea typeface="宋体"/>
                <a:cs typeface="Times New Roman"/>
              </a:rPr>
              <a:t>handler1</a:t>
            </a:r>
            <a:endParaRPr lang="zh-CN" sz="1050" kern="100">
              <a:effectLst/>
              <a:ea typeface="宋体"/>
              <a:cs typeface="Times New Roman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157027" y="5054598"/>
            <a:ext cx="863600" cy="298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50">
                <a:effectLst/>
                <a:latin typeface="宋体"/>
                <a:cs typeface="Times New Roman"/>
              </a:rPr>
              <a:t>handler2</a:t>
            </a:r>
            <a:endParaRPr lang="zh-CN" sz="1200">
              <a:effectLst/>
              <a:latin typeface="宋体"/>
              <a:cs typeface="宋体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5204777" y="5050153"/>
            <a:ext cx="863600" cy="298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50">
                <a:effectLst/>
                <a:latin typeface="宋体"/>
                <a:cs typeface="Times New Roman"/>
              </a:rPr>
              <a:t>handlerN</a:t>
            </a:r>
            <a:endParaRPr lang="zh-CN" sz="1200">
              <a:effectLst/>
              <a:latin typeface="宋体"/>
              <a:cs typeface="宋体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flipH="1">
            <a:off x="3507422" y="4770753"/>
            <a:ext cx="1064260" cy="283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4572317" y="4770753"/>
            <a:ext cx="16510" cy="283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4572317" y="4770753"/>
            <a:ext cx="1064260" cy="27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3507422" y="5353048"/>
            <a:ext cx="12700" cy="196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4588827" y="5353048"/>
            <a:ext cx="5715" cy="196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5636577" y="5348603"/>
            <a:ext cx="0" cy="200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111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引擎说明</a:t>
            </a:r>
            <a:r>
              <a:rPr lang="en-US" altLang="zh-CN" dirty="0"/>
              <a:t>——handler</a:t>
            </a:r>
            <a:r>
              <a:rPr lang="zh-CN" altLang="en-US" dirty="0"/>
              <a:t>和计划</a:t>
            </a:r>
          </a:p>
        </p:txBody>
      </p:sp>
      <p:sp>
        <p:nvSpPr>
          <p:cNvPr id="29" name="矩形 28"/>
          <p:cNvSpPr/>
          <p:nvPr/>
        </p:nvSpPr>
        <p:spPr>
          <a:xfrm>
            <a:off x="2584450" y="1800225"/>
            <a:ext cx="9779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 kern="100">
                <a:effectLst/>
                <a:ea typeface="宋体"/>
                <a:cs typeface="Times New Roman"/>
              </a:rPr>
              <a:t>计划生成</a:t>
            </a:r>
          </a:p>
        </p:txBody>
      </p:sp>
      <p:sp>
        <p:nvSpPr>
          <p:cNvPr id="30" name="矩形 29"/>
          <p:cNvSpPr/>
          <p:nvPr/>
        </p:nvSpPr>
        <p:spPr>
          <a:xfrm>
            <a:off x="2584450" y="2367280"/>
            <a:ext cx="9779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>
                <a:effectLst/>
                <a:latin typeface="宋体"/>
                <a:cs typeface="Times New Roman"/>
              </a:rPr>
              <a:t>引擎调度</a:t>
            </a:r>
            <a:endParaRPr lang="zh-CN" sz="1200">
              <a:effectLst/>
              <a:latin typeface="宋体"/>
              <a:cs typeface="宋体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263900" y="4035425"/>
            <a:ext cx="1339850" cy="463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50" kern="100">
                <a:effectLst/>
                <a:ea typeface="宋体"/>
                <a:cs typeface="Times New Roman"/>
              </a:rPr>
              <a:t>handler</a:t>
            </a:r>
            <a:r>
              <a:rPr lang="zh-CN" sz="1050" kern="100">
                <a:effectLst/>
                <a:ea typeface="宋体"/>
                <a:cs typeface="Times New Roman"/>
              </a:rPr>
              <a:t>池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2597150" y="4702175"/>
            <a:ext cx="1016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 kern="100">
                <a:effectLst/>
                <a:ea typeface="宋体"/>
                <a:cs typeface="Times New Roman"/>
              </a:rPr>
              <a:t>引擎对象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5473700" y="1774825"/>
            <a:ext cx="1016000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 kern="100">
                <a:effectLst/>
                <a:ea typeface="宋体"/>
                <a:cs typeface="Times New Roman"/>
              </a:rPr>
              <a:t>执行计划</a:t>
            </a: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3073400" y="2105025"/>
            <a:ext cx="0" cy="262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3079750" y="3362325"/>
            <a:ext cx="25400" cy="1339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079750" y="3362325"/>
            <a:ext cx="854075" cy="673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5461000" y="4117975"/>
            <a:ext cx="1104900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050" kern="100">
                <a:effectLst/>
                <a:ea typeface="宋体"/>
                <a:cs typeface="Times New Roman"/>
              </a:rPr>
              <a:t>handler</a:t>
            </a:r>
            <a:endParaRPr lang="zh-CN" sz="1050" kern="100">
              <a:effectLst/>
              <a:ea typeface="宋体"/>
              <a:cs typeface="Times New Roman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4603750" y="4267200"/>
            <a:ext cx="85725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3613150" y="4441825"/>
            <a:ext cx="2400300" cy="450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5981700" y="2117725"/>
            <a:ext cx="31750" cy="20002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3562350" y="1946275"/>
            <a:ext cx="1911350" cy="573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073400" y="2672080"/>
            <a:ext cx="6350" cy="378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152900" y="3051175"/>
            <a:ext cx="1003300" cy="31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050" kern="100">
                <a:effectLst/>
                <a:ea typeface="宋体"/>
                <a:cs typeface="Times New Roman"/>
              </a:rPr>
              <a:t>归还</a:t>
            </a:r>
            <a:r>
              <a:rPr lang="en-US" sz="1050" kern="100">
                <a:effectLst/>
                <a:ea typeface="宋体"/>
                <a:cs typeface="Times New Roman"/>
              </a:rPr>
              <a:t>handler</a:t>
            </a:r>
            <a:endParaRPr lang="zh-CN" sz="1050" kern="100">
              <a:effectLst/>
              <a:ea typeface="宋体"/>
              <a:cs typeface="Times New Roman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578100" y="3051175"/>
            <a:ext cx="1003300" cy="31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050" dirty="0">
                <a:latin typeface="宋体"/>
                <a:cs typeface="Times New Roman"/>
              </a:rPr>
              <a:t>申请</a:t>
            </a:r>
            <a:r>
              <a:rPr lang="en-US" sz="1050" dirty="0" smtClean="0">
                <a:effectLst/>
                <a:latin typeface="宋体"/>
                <a:cs typeface="Times New Roman"/>
              </a:rPr>
              <a:t>handler</a:t>
            </a:r>
            <a:endParaRPr lang="zh-CN" sz="1200" dirty="0">
              <a:effectLst/>
              <a:latin typeface="宋体"/>
              <a:cs typeface="宋体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3073400" y="2672080"/>
            <a:ext cx="1581150" cy="378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3933825" y="3362325"/>
            <a:ext cx="720725" cy="673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3562350" y="1946275"/>
            <a:ext cx="191135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13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引擎框架</a:t>
            </a:r>
            <a:r>
              <a:rPr lang="en-US" altLang="zh-CN" dirty="0" smtClean="0"/>
              <a:t>-</a:t>
            </a:r>
            <a:r>
              <a:rPr lang="zh-CN" altLang="en-US" dirty="0" smtClean="0"/>
              <a:t>会话</a:t>
            </a:r>
            <a:r>
              <a:rPr lang="en-US" altLang="zh-CN" dirty="0" smtClean="0"/>
              <a:t>/</a:t>
            </a:r>
            <a:r>
              <a:rPr lang="zh-CN" altLang="en-US" dirty="0"/>
              <a:t>表</a:t>
            </a:r>
            <a:r>
              <a:rPr lang="en-US" altLang="zh-CN" dirty="0" smtClean="0"/>
              <a:t>/handler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handler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handler</a:t>
            </a:r>
            <a:r>
              <a:rPr lang="zh-CN" altLang="en-US" dirty="0" smtClean="0"/>
              <a:t>对象和表对象是多对一的关系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并发情况下，对同一张表的访问，每个会话单独使用一个</a:t>
            </a:r>
            <a:r>
              <a:rPr lang="en-US" altLang="zh-CN" dirty="0" smtClean="0"/>
              <a:t>handler</a:t>
            </a:r>
          </a:p>
          <a:p>
            <a:pPr lvl="1"/>
            <a:r>
              <a:rPr lang="zh-CN" altLang="en-US" dirty="0" smtClean="0"/>
              <a:t>非并发情况下，不同的会话会重用</a:t>
            </a:r>
            <a:r>
              <a:rPr lang="en-US" altLang="zh-CN" dirty="0" smtClean="0"/>
              <a:t>handler</a:t>
            </a:r>
            <a:r>
              <a:rPr lang="zh-CN" altLang="en-US" smtClean="0"/>
              <a:t>对象</a:t>
            </a:r>
            <a:endParaRPr lang="en-US" altLang="zh-CN" dirty="0" smtClean="0"/>
          </a:p>
          <a:p>
            <a:r>
              <a:rPr lang="en-US" altLang="zh-CN" dirty="0" smtClean="0"/>
              <a:t>5.6</a:t>
            </a:r>
            <a:r>
              <a:rPr lang="zh-CN" altLang="en-US" dirty="0" smtClean="0"/>
              <a:t>版本，每个分区表需使用不同的接口对象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004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案例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版本</a:t>
            </a:r>
            <a:r>
              <a:rPr lang="en-US" altLang="zh-CN" dirty="0" smtClean="0"/>
              <a:t>5.6</a:t>
            </a:r>
          </a:p>
          <a:p>
            <a:r>
              <a:rPr lang="en-US" altLang="zh-CN" dirty="0" smtClean="0"/>
              <a:t>8k</a:t>
            </a:r>
            <a:r>
              <a:rPr lang="zh-CN" altLang="en-US" dirty="0" smtClean="0"/>
              <a:t>个分区的数据表</a:t>
            </a:r>
            <a:endParaRPr lang="en-US" altLang="zh-CN" dirty="0" smtClean="0"/>
          </a:p>
          <a:p>
            <a:r>
              <a:rPr lang="en-US" altLang="zh-CN" dirty="0" smtClean="0"/>
              <a:t>1K</a:t>
            </a:r>
            <a:r>
              <a:rPr lang="zh-CN" altLang="en-US" dirty="0" smtClean="0"/>
              <a:t>的最大连接数，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个左右的并发会话</a:t>
            </a:r>
            <a:endParaRPr lang="en-US" altLang="zh-CN" dirty="0" smtClean="0"/>
          </a:p>
          <a:p>
            <a:r>
              <a:rPr lang="zh-CN" altLang="en-US" dirty="0" smtClean="0"/>
              <a:t>预计使用内存</a:t>
            </a:r>
            <a:r>
              <a:rPr lang="en-US" altLang="zh-CN" dirty="0" smtClean="0"/>
              <a:t>400G</a:t>
            </a:r>
          </a:p>
          <a:p>
            <a:r>
              <a:rPr lang="zh-CN" altLang="en-US" dirty="0" smtClean="0"/>
              <a:t>分区表压缩至</a:t>
            </a:r>
            <a:r>
              <a:rPr lang="en-US" altLang="zh-CN" dirty="0" smtClean="0"/>
              <a:t>2k</a:t>
            </a:r>
            <a:r>
              <a:rPr lang="zh-CN" altLang="en-US" dirty="0" smtClean="0"/>
              <a:t>左右，在</a:t>
            </a:r>
            <a:r>
              <a:rPr lang="en-US" altLang="zh-CN" dirty="0" smtClean="0"/>
              <a:t>128G</a:t>
            </a:r>
            <a:r>
              <a:rPr lang="zh-CN" altLang="en-US" dirty="0" smtClean="0"/>
              <a:t>内存下正常运行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5418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接口类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文件：</a:t>
            </a:r>
            <a:r>
              <a:rPr lang="en-US" altLang="zh-CN" dirty="0" err="1" smtClean="0"/>
              <a:t>handler.h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handler.c</a:t>
            </a:r>
            <a:endParaRPr lang="en-US" altLang="zh-CN" dirty="0" smtClean="0"/>
          </a:p>
          <a:p>
            <a:r>
              <a:rPr lang="zh-CN" altLang="en-US" dirty="0" smtClean="0"/>
              <a:t>程序片段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6"/>
            <a:ext cx="534352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85" y="4941168"/>
            <a:ext cx="53340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1556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DDL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virtual </a:t>
            </a:r>
            <a:r>
              <a:rPr lang="en-US" altLang="zh-CN" dirty="0" err="1"/>
              <a:t>int</a:t>
            </a:r>
            <a:r>
              <a:rPr lang="en-US" altLang="zh-CN" dirty="0"/>
              <a:t> create(</a:t>
            </a:r>
            <a:r>
              <a:rPr lang="en-US" altLang="zh-CN" dirty="0" err="1"/>
              <a:t>const</a:t>
            </a:r>
            <a:r>
              <a:rPr lang="en-US" altLang="zh-CN" dirty="0"/>
              <a:t> char *name, TABLE *form, HA_CREATE_INFO *info)=0;</a:t>
            </a:r>
            <a:endParaRPr lang="en-US" altLang="zh-CN" dirty="0" smtClean="0"/>
          </a:p>
          <a:p>
            <a:r>
              <a:rPr lang="en-US" altLang="zh-CN" dirty="0"/>
              <a:t>virtual void </a:t>
            </a:r>
            <a:r>
              <a:rPr lang="en-US" altLang="zh-CN" dirty="0" err="1"/>
              <a:t>drop_table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char *name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virtual </a:t>
            </a:r>
            <a:r>
              <a:rPr lang="en-US" altLang="zh-CN" dirty="0" err="1"/>
              <a:t>int</a:t>
            </a:r>
            <a:r>
              <a:rPr lang="en-US" altLang="zh-CN" dirty="0"/>
              <a:t> truncate</a:t>
            </a:r>
            <a:r>
              <a:rPr lang="en-US" altLang="zh-CN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34436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DML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数据修改</a:t>
            </a:r>
            <a:endParaRPr lang="en-US" altLang="zh-CN" dirty="0" smtClean="0"/>
          </a:p>
          <a:p>
            <a:pPr marL="800100" lvl="2" indent="-342900"/>
            <a:r>
              <a:rPr lang="en-US" altLang="zh-CN" dirty="0" smtClean="0"/>
              <a:t>virtual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write_row</a:t>
            </a:r>
            <a:r>
              <a:rPr lang="en-US" altLang="zh-CN" dirty="0"/>
              <a:t>(</a:t>
            </a:r>
            <a:r>
              <a:rPr lang="en-US" altLang="zh-CN" dirty="0" err="1"/>
              <a:t>uchar</a:t>
            </a:r>
            <a:r>
              <a:rPr lang="en-US" altLang="zh-CN" dirty="0"/>
              <a:t> *</a:t>
            </a:r>
            <a:r>
              <a:rPr lang="en-US" altLang="zh-CN" dirty="0" err="1"/>
              <a:t>buf</a:t>
            </a:r>
            <a:r>
              <a:rPr lang="en-US" altLang="zh-CN" dirty="0"/>
              <a:t> __attribute__((unused</a:t>
            </a:r>
            <a:r>
              <a:rPr lang="en-US" altLang="zh-CN" dirty="0" smtClean="0"/>
              <a:t>)))</a:t>
            </a:r>
          </a:p>
          <a:p>
            <a:pPr marL="800100" lvl="2" indent="-342900"/>
            <a:r>
              <a:rPr lang="en-US" altLang="zh-CN" dirty="0"/>
              <a:t>virtual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delete_row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uchar</a:t>
            </a:r>
            <a:r>
              <a:rPr lang="en-US" altLang="zh-CN" dirty="0"/>
              <a:t> *</a:t>
            </a:r>
            <a:r>
              <a:rPr lang="en-US" altLang="zh-CN" dirty="0" err="1"/>
              <a:t>buf</a:t>
            </a:r>
            <a:r>
              <a:rPr lang="en-US" altLang="zh-CN" dirty="0"/>
              <a:t> __attribute__((unused</a:t>
            </a:r>
            <a:r>
              <a:rPr lang="en-US" altLang="zh-CN" dirty="0" smtClean="0"/>
              <a:t>)))</a:t>
            </a:r>
          </a:p>
          <a:p>
            <a:pPr marL="342900" lvl="1" indent="-342900"/>
            <a:r>
              <a:rPr lang="zh-CN" altLang="en-US" dirty="0"/>
              <a:t>表扫描</a:t>
            </a:r>
            <a:endParaRPr lang="en-US" altLang="zh-CN" dirty="0" smtClean="0"/>
          </a:p>
          <a:p>
            <a:pPr marL="800100" lvl="2" indent="-342900"/>
            <a:r>
              <a:rPr lang="en-US" altLang="zh-CN" dirty="0"/>
              <a:t>virtual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rnd_init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scan)= </a:t>
            </a:r>
            <a:r>
              <a:rPr lang="en-US" altLang="zh-CN" dirty="0" smtClean="0"/>
              <a:t>0</a:t>
            </a:r>
          </a:p>
          <a:p>
            <a:pPr marL="800100" lvl="2" indent="-342900"/>
            <a:r>
              <a:rPr lang="en-US" altLang="zh-CN" dirty="0"/>
              <a:t>virtual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rnd_end</a:t>
            </a:r>
            <a:r>
              <a:rPr lang="en-US" altLang="zh-CN" dirty="0" smtClean="0"/>
              <a:t>()</a:t>
            </a:r>
          </a:p>
          <a:p>
            <a:pPr marL="800100" lvl="2" indent="-342900"/>
            <a:r>
              <a:rPr lang="en-US" altLang="zh-CN" dirty="0"/>
              <a:t>virtual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rnd_next</a:t>
            </a:r>
            <a:r>
              <a:rPr lang="en-US" altLang="zh-CN" dirty="0"/>
              <a:t>(</a:t>
            </a:r>
            <a:r>
              <a:rPr lang="en-US" altLang="zh-CN" dirty="0" err="1"/>
              <a:t>uchar</a:t>
            </a:r>
            <a:r>
              <a:rPr lang="en-US" altLang="zh-CN" dirty="0"/>
              <a:t> *</a:t>
            </a:r>
            <a:r>
              <a:rPr lang="en-US" altLang="zh-CN" dirty="0" err="1"/>
              <a:t>buf</a:t>
            </a:r>
            <a:r>
              <a:rPr lang="en-US" altLang="zh-CN" dirty="0"/>
              <a:t>)=0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421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关于我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16</a:t>
            </a:r>
            <a:r>
              <a:rPr lang="zh-CN" altLang="en-US" dirty="0" smtClean="0"/>
              <a:t>年程序员经历</a:t>
            </a:r>
            <a:endParaRPr lang="en-US" altLang="zh-CN" dirty="0" smtClean="0"/>
          </a:p>
          <a:p>
            <a:r>
              <a:rPr lang="zh-CN" altLang="en-US" dirty="0" smtClean="0"/>
              <a:t>现就职携程，进行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源码研发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36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索引扫描</a:t>
            </a:r>
            <a:endParaRPr lang="en-US" altLang="zh-CN" dirty="0" smtClean="0"/>
          </a:p>
          <a:p>
            <a:pPr marL="800100" lvl="2" indent="-342900"/>
            <a:r>
              <a:rPr lang="en-US" altLang="zh-CN" dirty="0" smtClean="0"/>
              <a:t>virtual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index_init</a:t>
            </a:r>
            <a:r>
              <a:rPr lang="en-US" altLang="zh-CN" dirty="0"/>
              <a:t>(</a:t>
            </a:r>
            <a:r>
              <a:rPr lang="en-US" altLang="zh-CN" dirty="0" err="1"/>
              <a:t>uint</a:t>
            </a:r>
            <a:r>
              <a:rPr lang="en-US" altLang="zh-CN" dirty="0"/>
              <a:t> </a:t>
            </a:r>
            <a:r>
              <a:rPr lang="en-US" altLang="zh-CN" dirty="0" err="1"/>
              <a:t>idx</a:t>
            </a:r>
            <a:r>
              <a:rPr lang="en-US" altLang="zh-CN" dirty="0"/>
              <a:t>, </a:t>
            </a:r>
            <a:r>
              <a:rPr lang="en-US" altLang="zh-CN" dirty="0" err="1"/>
              <a:t>bool</a:t>
            </a:r>
            <a:r>
              <a:rPr lang="en-US" altLang="zh-CN" dirty="0"/>
              <a:t> sorted</a:t>
            </a:r>
            <a:r>
              <a:rPr lang="en-US" altLang="zh-CN" dirty="0" smtClean="0"/>
              <a:t>)</a:t>
            </a:r>
          </a:p>
          <a:p>
            <a:pPr marL="800100" lvl="2" indent="-342900"/>
            <a:r>
              <a:rPr lang="en-US" altLang="zh-CN" dirty="0"/>
              <a:t>virtual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index_end</a:t>
            </a:r>
            <a:r>
              <a:rPr lang="en-US" altLang="zh-CN" dirty="0" smtClean="0"/>
              <a:t>()</a:t>
            </a:r>
          </a:p>
          <a:p>
            <a:pPr marL="800100" lvl="2" indent="-342900"/>
            <a:r>
              <a:rPr lang="en-US" altLang="zh-CN" dirty="0"/>
              <a:t>virtual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index_read</a:t>
            </a:r>
            <a:r>
              <a:rPr lang="en-US" altLang="zh-CN" dirty="0"/>
              <a:t>(</a:t>
            </a:r>
            <a:r>
              <a:rPr lang="en-US" altLang="zh-CN" dirty="0" err="1"/>
              <a:t>uchar</a:t>
            </a:r>
            <a:r>
              <a:rPr lang="en-US" altLang="zh-CN" dirty="0"/>
              <a:t> * </a:t>
            </a:r>
            <a:r>
              <a:rPr lang="en-US" altLang="zh-CN" dirty="0" err="1"/>
              <a:t>buf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uchar</a:t>
            </a:r>
            <a:r>
              <a:rPr lang="en-US" altLang="zh-CN" dirty="0"/>
              <a:t> * key, </a:t>
            </a:r>
            <a:r>
              <a:rPr lang="en-US" altLang="zh-CN" dirty="0" err="1"/>
              <a:t>uint</a:t>
            </a:r>
            <a:r>
              <a:rPr lang="en-US" altLang="zh-CN" dirty="0"/>
              <a:t> </a:t>
            </a:r>
            <a:r>
              <a:rPr lang="en-US" altLang="zh-CN" dirty="0" err="1"/>
              <a:t>key_len,enum</a:t>
            </a:r>
            <a:r>
              <a:rPr lang="en-US" altLang="zh-CN" dirty="0"/>
              <a:t> </a:t>
            </a:r>
            <a:r>
              <a:rPr lang="en-US" altLang="zh-CN" dirty="0" err="1"/>
              <a:t>ha_rkey_function</a:t>
            </a:r>
            <a:r>
              <a:rPr lang="en-US" altLang="zh-CN" dirty="0"/>
              <a:t> </a:t>
            </a:r>
            <a:r>
              <a:rPr lang="en-US" altLang="zh-CN" dirty="0" err="1"/>
              <a:t>find_flag</a:t>
            </a:r>
            <a:r>
              <a:rPr lang="en-US" altLang="zh-CN" dirty="0" smtClean="0"/>
              <a:t>)</a:t>
            </a:r>
          </a:p>
          <a:p>
            <a:pPr marL="800100" lvl="2" indent="-342900"/>
            <a:r>
              <a:rPr lang="en-US" altLang="zh-CN" dirty="0"/>
              <a:t>virtual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index_next</a:t>
            </a:r>
            <a:r>
              <a:rPr lang="en-US" altLang="zh-CN" dirty="0"/>
              <a:t>(</a:t>
            </a:r>
            <a:r>
              <a:rPr lang="en-US" altLang="zh-CN" dirty="0" err="1"/>
              <a:t>uchar</a:t>
            </a:r>
            <a:r>
              <a:rPr lang="en-US" altLang="zh-CN" dirty="0"/>
              <a:t> * </a:t>
            </a:r>
            <a:r>
              <a:rPr lang="en-US" altLang="zh-CN" dirty="0" err="1"/>
              <a:t>buf</a:t>
            </a:r>
            <a:r>
              <a:rPr lang="en-US" altLang="zh-CN" dirty="0"/>
              <a:t>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006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查询实现说明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游标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表扫描或索引扫描需要存储引擎记录扫描位置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表扫描和索引扫描在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接口上存在差异</a:t>
            </a:r>
            <a:endParaRPr lang="en-US" altLang="zh-CN" dirty="0" smtClean="0"/>
          </a:p>
          <a:p>
            <a:r>
              <a:rPr lang="zh-CN" altLang="en-US" smtClean="0"/>
              <a:t>索引扫描元信息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如缺少索引扫描的元信息，查询将都通过表扫描完成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79469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332" y="1218198"/>
            <a:ext cx="571500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724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10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时间序列数据库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时间序列</a:t>
            </a:r>
            <a:r>
              <a:rPr lang="zh-CN" altLang="en-US" dirty="0"/>
              <a:t>数据库主要用于指处理带时间标签（按照时间的顺序变化，即时间序列化）的</a:t>
            </a:r>
            <a:r>
              <a:rPr lang="zh-CN" altLang="en-US" dirty="0" smtClean="0"/>
              <a:t>数据。</a:t>
            </a:r>
            <a:endParaRPr lang="en-US" altLang="zh-CN" dirty="0" smtClean="0"/>
          </a:p>
          <a:p>
            <a:r>
              <a:rPr lang="zh-CN" altLang="en-US" dirty="0" smtClean="0"/>
              <a:t>场景</a:t>
            </a:r>
            <a:endParaRPr lang="en-US" altLang="zh-CN" dirty="0" smtClean="0"/>
          </a:p>
          <a:p>
            <a:pPr lvl="1"/>
            <a:r>
              <a:rPr lang="zh-CN" altLang="en-US" dirty="0"/>
              <a:t>各类型实时</a:t>
            </a:r>
            <a:r>
              <a:rPr lang="zh-CN" altLang="en-US" dirty="0" smtClean="0"/>
              <a:t>监测，如服务器状态信息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80949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常见时间序列数据库</a:t>
            </a:r>
            <a:endParaRPr lang="en-US" altLang="zh-CN" dirty="0" smtClean="0"/>
          </a:p>
          <a:p>
            <a:pPr lvl="1"/>
            <a:r>
              <a:rPr lang="en-US" altLang="zh-CN" dirty="0"/>
              <a:t>Graphite</a:t>
            </a:r>
            <a:endParaRPr lang="en-US" altLang="zh-CN" dirty="0" smtClean="0"/>
          </a:p>
          <a:p>
            <a:pPr lvl="1"/>
            <a:r>
              <a:rPr lang="en-US" altLang="zh-CN" dirty="0" err="1"/>
              <a:t>OpenTSDB</a:t>
            </a:r>
            <a:endParaRPr lang="en-US" altLang="zh-CN" dirty="0" smtClean="0"/>
          </a:p>
          <a:p>
            <a:pPr lvl="1"/>
            <a:r>
              <a:rPr lang="en-US" altLang="zh-CN" dirty="0" err="1"/>
              <a:t>InfluxDB</a:t>
            </a:r>
            <a:endParaRPr lang="en-US" altLang="zh-CN" dirty="0" smtClean="0"/>
          </a:p>
          <a:p>
            <a:pPr lvl="1"/>
            <a:r>
              <a:rPr lang="zh-CN" altLang="en-US" dirty="0"/>
              <a:t>其他</a:t>
            </a:r>
            <a:endParaRPr lang="en-US" altLang="zh-CN" dirty="0" smtClean="0"/>
          </a:p>
          <a:p>
            <a:r>
              <a:rPr lang="zh-CN" altLang="en-US" dirty="0" smtClean="0"/>
              <a:t>应用中碰到的问题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新的开发经验积累。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新的运维经验积累。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33275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OpenTSDB</a:t>
            </a:r>
            <a:r>
              <a:rPr lang="zh-CN" altLang="en-US" dirty="0" smtClean="0"/>
              <a:t>部署架构</a:t>
            </a:r>
            <a:endParaRPr lang="zh-CN" altLang="en-US" dirty="0"/>
          </a:p>
        </p:txBody>
      </p:sp>
      <p:pic>
        <p:nvPicPr>
          <p:cNvPr id="1026" name="Picture 2" descr="http://www.opscoder.info/static/img/opentsd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60848"/>
            <a:ext cx="4762500" cy="310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971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 smtClean="0"/>
              <a:t>尝试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期望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利用已有的运维经验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降低开发门槛，提高开发效率</a:t>
            </a:r>
            <a:endParaRPr lang="en-US" altLang="zh-CN" dirty="0"/>
          </a:p>
          <a:p>
            <a:r>
              <a:rPr lang="zh-CN" altLang="en-US" dirty="0" smtClean="0"/>
              <a:t>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依托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框架，开发</a:t>
            </a:r>
            <a:r>
              <a:rPr lang="en-US" altLang="zh-CN" dirty="0" err="1" smtClean="0"/>
              <a:t>mysql</a:t>
            </a:r>
            <a:r>
              <a:rPr lang="zh-CN" altLang="en-US" dirty="0"/>
              <a:t>存储引擎</a:t>
            </a:r>
            <a:endParaRPr lang="en-US" altLang="zh-CN" dirty="0"/>
          </a:p>
          <a:p>
            <a:r>
              <a:rPr lang="zh-CN" altLang="en-US" dirty="0" smtClean="0"/>
              <a:t>好处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以表的方式组织数据，使用已有概念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标准接口进行数据操作，降低开发门槛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利用已有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框架，如复制框架</a:t>
            </a:r>
            <a:r>
              <a:rPr lang="en-US" altLang="zh-CN" dirty="0" smtClean="0"/>
              <a:t>/HA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r>
              <a:rPr lang="zh-CN" altLang="en-US" dirty="0" smtClean="0"/>
              <a:t>目标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Cfl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Ctrip</a:t>
            </a:r>
            <a:r>
              <a:rPr lang="en-US" altLang="zh-CN" dirty="0" smtClean="0"/>
              <a:t> fast log</a:t>
            </a:r>
            <a:r>
              <a:rPr lang="zh-CN" altLang="en-US" dirty="0" smtClean="0"/>
              <a:t>，携程快速日志引擎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221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目标架构</a:t>
            </a:r>
            <a:endParaRPr lang="zh-CN" altLang="en-US" dirty="0"/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2" name="画布 20"/>
          <p:cNvGrpSpPr/>
          <p:nvPr/>
        </p:nvGrpSpPr>
        <p:grpSpPr>
          <a:xfrm>
            <a:off x="1875703" y="1372986"/>
            <a:ext cx="5276215" cy="4999355"/>
            <a:chOff x="0" y="0"/>
            <a:chExt cx="5276215" cy="4999355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5276215" cy="4999355"/>
            </a:xfrm>
            <a:prstGeom prst="rect">
              <a:avLst/>
            </a:prstGeom>
          </p:spPr>
        </p:sp>
        <p:sp>
          <p:nvSpPr>
            <p:cNvPr id="24" name="流程图: 磁盘 23"/>
            <p:cNvSpPr/>
            <p:nvPr/>
          </p:nvSpPr>
          <p:spPr>
            <a:xfrm>
              <a:off x="436168" y="2649081"/>
              <a:ext cx="880905" cy="106540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>
                  <a:effectLst/>
                  <a:ea typeface="宋体"/>
                  <a:cs typeface="Times New Roman"/>
                </a:rPr>
                <a:t>master</a:t>
              </a:r>
              <a:endParaRPr lang="zh-CN" sz="1050" kern="100">
                <a:effectLst/>
                <a:ea typeface="宋体"/>
                <a:cs typeface="Times New Roman"/>
              </a:endParaRPr>
            </a:p>
          </p:txBody>
        </p:sp>
        <p:sp>
          <p:nvSpPr>
            <p:cNvPr id="25" name="流程图: 磁盘 24"/>
            <p:cNvSpPr/>
            <p:nvPr/>
          </p:nvSpPr>
          <p:spPr>
            <a:xfrm>
              <a:off x="2369308" y="1941055"/>
              <a:ext cx="880745" cy="6489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宋体"/>
                  <a:cs typeface="宋体"/>
                </a:rPr>
                <a:t>slave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26" name="流程图: 磁盘 25"/>
            <p:cNvSpPr/>
            <p:nvPr/>
          </p:nvSpPr>
          <p:spPr>
            <a:xfrm>
              <a:off x="3770488" y="1941467"/>
              <a:ext cx="880110" cy="64833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宋体"/>
                  <a:cs typeface="宋体"/>
                </a:rPr>
                <a:t>slave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27" name="流程图: 磁盘 26"/>
            <p:cNvSpPr/>
            <p:nvPr/>
          </p:nvSpPr>
          <p:spPr>
            <a:xfrm>
              <a:off x="3099584" y="3224329"/>
              <a:ext cx="880110" cy="64833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宋体"/>
                  <a:cs typeface="宋体"/>
                </a:rPr>
                <a:t>slave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2368436" y="2711875"/>
              <a:ext cx="880668" cy="3616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 kern="100">
                  <a:effectLst/>
                  <a:ea typeface="宋体"/>
                  <a:cs typeface="Times New Roman"/>
                </a:rPr>
                <a:t>cfl</a:t>
              </a:r>
              <a:endParaRPr lang="zh-CN" sz="1050" kern="100">
                <a:effectLst/>
                <a:ea typeface="宋体"/>
                <a:cs typeface="Times New Roman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3770164" y="2716673"/>
              <a:ext cx="880110" cy="3613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>
                  <a:effectLst/>
                  <a:latin typeface="宋体"/>
                  <a:cs typeface="Times New Roman"/>
                </a:rPr>
                <a:t>cfl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3099318" y="3978991"/>
              <a:ext cx="880110" cy="3613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>
                  <a:effectLst/>
                  <a:latin typeface="宋体"/>
                  <a:cs typeface="Times New Roman"/>
                </a:rPr>
                <a:t>cfl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029568" y="1848581"/>
              <a:ext cx="2936147" cy="26091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2" name="右箭头 31"/>
            <p:cNvSpPr/>
            <p:nvPr/>
          </p:nvSpPr>
          <p:spPr>
            <a:xfrm>
              <a:off x="1551963" y="3060897"/>
              <a:ext cx="746620" cy="2895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33" name="直接箭头连接符 32"/>
            <p:cNvCxnSpPr>
              <a:stCxn id="25" idx="3"/>
              <a:endCxn id="28" idx="0"/>
            </p:cNvCxnSpPr>
            <p:nvPr/>
          </p:nvCxnSpPr>
          <p:spPr>
            <a:xfrm flipH="1">
              <a:off x="2808770" y="2590020"/>
              <a:ext cx="911" cy="1218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6" idx="3"/>
              <a:endCxn id="29" idx="0"/>
            </p:cNvCxnSpPr>
            <p:nvPr/>
          </p:nvCxnSpPr>
          <p:spPr>
            <a:xfrm flipH="1">
              <a:off x="4210219" y="2589802"/>
              <a:ext cx="324" cy="1268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7" idx="3"/>
              <a:endCxn id="30" idx="0"/>
            </p:cNvCxnSpPr>
            <p:nvPr/>
          </p:nvCxnSpPr>
          <p:spPr>
            <a:xfrm flipH="1">
              <a:off x="3539373" y="3872664"/>
              <a:ext cx="266" cy="1063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圆角矩形 35"/>
            <p:cNvSpPr/>
            <p:nvPr/>
          </p:nvSpPr>
          <p:spPr>
            <a:xfrm>
              <a:off x="218127" y="439367"/>
              <a:ext cx="1333850" cy="5789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ea typeface="宋体"/>
                  <a:cs typeface="Times New Roman"/>
                </a:rPr>
                <a:t>应用客户端</a:t>
              </a: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975244" y="468306"/>
              <a:ext cx="1333500" cy="5784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>
                  <a:effectLst/>
                  <a:latin typeface="宋体"/>
                  <a:cs typeface="Times New Roman"/>
                </a:rPr>
                <a:t>应用客户端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631902" y="468261"/>
              <a:ext cx="1333500" cy="5784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>
                  <a:effectLst/>
                  <a:latin typeface="宋体"/>
                  <a:cs typeface="Times New Roman"/>
                </a:rPr>
                <a:t>应用客户端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39" name="下箭头 38"/>
            <p:cNvSpPr/>
            <p:nvPr/>
          </p:nvSpPr>
          <p:spPr>
            <a:xfrm>
              <a:off x="553588" y="1133483"/>
              <a:ext cx="629260" cy="14561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ea typeface="宋体"/>
                  <a:cs typeface="Times New Roman"/>
                </a:rPr>
                <a:t>写</a:t>
              </a:r>
            </a:p>
          </p:txBody>
        </p:sp>
        <p:sp>
          <p:nvSpPr>
            <p:cNvPr id="40" name="下箭头 39"/>
            <p:cNvSpPr/>
            <p:nvPr/>
          </p:nvSpPr>
          <p:spPr>
            <a:xfrm>
              <a:off x="2368457" y="1132853"/>
              <a:ext cx="601245" cy="7150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ea typeface="宋体"/>
                  <a:cs typeface="Times New Roman"/>
                </a:rPr>
                <a:t>读</a:t>
              </a:r>
            </a:p>
          </p:txBody>
        </p:sp>
        <p:sp>
          <p:nvSpPr>
            <p:cNvPr id="41" name="下箭头 40"/>
            <p:cNvSpPr/>
            <p:nvPr/>
          </p:nvSpPr>
          <p:spPr>
            <a:xfrm>
              <a:off x="3913101" y="1132744"/>
              <a:ext cx="600710" cy="7143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>
                  <a:effectLst/>
                  <a:latin typeface="宋体"/>
                  <a:cs typeface="Times New Roman"/>
                </a:rPr>
                <a:t>读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cxnSp>
          <p:nvCxnSpPr>
            <p:cNvPr id="42" name="直接箭头连接符 41"/>
            <p:cNvCxnSpPr>
              <a:stCxn id="24" idx="3"/>
              <a:endCxn id="43" idx="0"/>
            </p:cNvCxnSpPr>
            <p:nvPr/>
          </p:nvCxnSpPr>
          <p:spPr>
            <a:xfrm flipH="1">
              <a:off x="875872" y="3714483"/>
              <a:ext cx="749" cy="2059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圆角矩形 42"/>
            <p:cNvSpPr/>
            <p:nvPr/>
          </p:nvSpPr>
          <p:spPr>
            <a:xfrm>
              <a:off x="436134" y="3920477"/>
              <a:ext cx="879475" cy="3606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50">
                  <a:effectLst/>
                  <a:latin typeface="宋体"/>
                  <a:cs typeface="Times New Roman"/>
                </a:rPr>
                <a:t>cfl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</p:grpSp>
      <p:sp>
        <p:nvSpPr>
          <p:cNvPr id="44" name="Rectangle 38"/>
          <p:cNvSpPr>
            <a:spLocks noChangeArrowheads="1"/>
          </p:cNvSpPr>
          <p:nvPr/>
        </p:nvSpPr>
        <p:spPr bwMode="auto">
          <a:xfrm>
            <a:off x="0" y="5457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9107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如何开始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开发的两个主要方面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存储实现。完成数据到文件的存储功能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框架适配。对接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的接口，将存储实现的功能和服务器层所需的功能进行对接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1341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Words>1033</Words>
  <Application>Microsoft Office PowerPoint</Application>
  <PresentationFormat>全屏显示(4:3)</PresentationFormat>
  <Paragraphs>230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PowerPoint 演示文稿</vt:lpstr>
      <vt:lpstr>MySQL时间序列存储 引擎的设计与实现</vt:lpstr>
      <vt:lpstr>关于我</vt:lpstr>
      <vt:lpstr>时间序列数据库</vt:lpstr>
      <vt:lpstr>现状</vt:lpstr>
      <vt:lpstr>OpenTSDB部署架构</vt:lpstr>
      <vt:lpstr>尝试</vt:lpstr>
      <vt:lpstr>目标架构</vt:lpstr>
      <vt:lpstr>如何开始</vt:lpstr>
      <vt:lpstr>设计</vt:lpstr>
      <vt:lpstr>时序数据的特点</vt:lpstr>
      <vt:lpstr>设计目标</vt:lpstr>
      <vt:lpstr>Innobase的存储结构</vt:lpstr>
      <vt:lpstr>Cfl的存储结构</vt:lpstr>
      <vt:lpstr>文件存储结构比较</vt:lpstr>
      <vt:lpstr>内部架构</vt:lpstr>
      <vt:lpstr>插入性能对比</vt:lpstr>
      <vt:lpstr>缺点</vt:lpstr>
      <vt:lpstr>使用限制说明</vt:lpstr>
      <vt:lpstr>未来</vt:lpstr>
      <vt:lpstr>接口适配</vt:lpstr>
      <vt:lpstr>引擎框架简介</vt:lpstr>
      <vt:lpstr>服务器框架</vt:lpstr>
      <vt:lpstr>引擎说明——handler和计划</vt:lpstr>
      <vt:lpstr>引擎框架-会话/表/handler</vt:lpstr>
      <vt:lpstr>案例1</vt:lpstr>
      <vt:lpstr>接口类</vt:lpstr>
      <vt:lpstr>DDL接口</vt:lpstr>
      <vt:lpstr>DML接口</vt:lpstr>
      <vt:lpstr>PowerPoint 演示文稿</vt:lpstr>
      <vt:lpstr>查询实现说明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stcmx</dc:creator>
  <cp:lastModifiedBy>vjyx姜宇祥</cp:lastModifiedBy>
  <cp:revision>83</cp:revision>
  <dcterms:created xsi:type="dcterms:W3CDTF">2016-03-14T02:00:34Z</dcterms:created>
  <dcterms:modified xsi:type="dcterms:W3CDTF">2016-04-25T07:01:13Z</dcterms:modified>
</cp:coreProperties>
</file>