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34" r:id="rId2"/>
    <p:sldId id="2832" r:id="rId3"/>
    <p:sldId id="3353" r:id="rId4"/>
    <p:sldId id="3359" r:id="rId5"/>
    <p:sldId id="3360" r:id="rId6"/>
    <p:sldId id="3363" r:id="rId7"/>
    <p:sldId id="3361" r:id="rId8"/>
    <p:sldId id="3352" r:id="rId9"/>
    <p:sldId id="3362" r:id="rId10"/>
    <p:sldId id="3355" r:id="rId11"/>
    <p:sldId id="3357" r:id="rId12"/>
    <p:sldId id="3354" r:id="rId13"/>
    <p:sldId id="2822" r:id="rId14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445469"/>
    <a:srgbClr val="000000"/>
    <a:srgbClr val="5A5A66"/>
    <a:srgbClr val="626162"/>
    <a:srgbClr val="C4D4E2"/>
    <a:srgbClr val="CFCFCF"/>
    <a:srgbClr val="373737"/>
    <a:srgbClr val="625556"/>
    <a:srgbClr val="E56F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39" autoAdjust="0"/>
    <p:restoredTop sz="96252" autoAdjust="0"/>
  </p:normalViewPr>
  <p:slideViewPr>
    <p:cSldViewPr snapToGrid="0" snapToObjects="1">
      <p:cViewPr varScale="1">
        <p:scale>
          <a:sx n="53" d="100"/>
          <a:sy n="53" d="100"/>
        </p:scale>
        <p:origin x="-160" y="-472"/>
      </p:cViewPr>
      <p:guideLst>
        <p:guide orient="horz" pos="4320"/>
        <p:guide orient="horz" pos="6984"/>
        <p:guide pos="14470"/>
        <p:guide pos="7678"/>
        <p:guide pos="125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11/17/18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7325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844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171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002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002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8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442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002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442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002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75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842635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=""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89527" y="-470262"/>
            <a:ext cx="25156704" cy="14656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66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=""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49843" y="2299538"/>
            <a:ext cx="5130675" cy="91151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5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="" xmlns:a16="http://schemas.microsoft.com/office/drawing/2014/main" id="{1A20101B-137C-A64F-BD1E-E346F3AF8D3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89527" y="-470262"/>
            <a:ext cx="25156704" cy="14656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5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2485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23111057" y="564821"/>
            <a:ext cx="858174" cy="492406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000" b="1" i="0" smtClean="0">
                <a:solidFill>
                  <a:schemeClr val="bg1">
                    <a:lumMod val="75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r>
              <a:rPr lang="id-ID" sz="2000" b="1" i="0" dirty="0">
                <a:solidFill>
                  <a:schemeClr val="bg1">
                    <a:lumMod val="75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 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23200061" y="991196"/>
            <a:ext cx="550766" cy="397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Montserra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881" r:id="rId2"/>
    <p:sldLayoutId id="2147483970" r:id="rId3"/>
    <p:sldLayoutId id="2147483971" r:id="rId4"/>
  </p:sldLayoutIdLs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40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1pPr>
    </p:titleStyle>
    <p:bodyStyle>
      <a:lvl1pPr marL="0" indent="0" algn="l" defTabSz="1828434" rtl="0" eaLnBrk="1" latinLnBrk="0" hangingPunct="1">
        <a:lnSpc>
          <a:spcPct val="90000"/>
        </a:lnSpc>
        <a:spcBef>
          <a:spcPts val="2000"/>
        </a:spcBef>
        <a:buFont typeface="Arial" charset="0"/>
        <a:buNone/>
        <a:defRPr lang="en-US" sz="48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1pPr>
      <a:lvl2pPr marL="914217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40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2pPr>
      <a:lvl3pPr marL="1828434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6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3pPr>
      <a:lvl4pPr marL="2742651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2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4pPr>
      <a:lvl5pPr marL="3656868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200" kern="1200" dirty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="" xmlns:a16="http://schemas.microsoft.com/office/drawing/2014/main" id="{6F3DDAB5-106E-EC4C-B969-3C0C3C99911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8425819E-426F-7345-862D-7843346E826C}"/>
              </a:ext>
            </a:extLst>
          </p:cNvPr>
          <p:cNvSpPr/>
          <p:nvPr/>
        </p:nvSpPr>
        <p:spPr>
          <a:xfrm>
            <a:off x="0" y="0"/>
            <a:ext cx="24377650" cy="13735333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7D5CA823-4212-5748-8717-7FBDC361A302}"/>
              </a:ext>
            </a:extLst>
          </p:cNvPr>
          <p:cNvGrpSpPr/>
          <p:nvPr/>
        </p:nvGrpSpPr>
        <p:grpSpPr>
          <a:xfrm>
            <a:off x="5294520" y="5277405"/>
            <a:ext cx="13788610" cy="3180521"/>
            <a:chOff x="5294520" y="5178843"/>
            <a:chExt cx="13788610" cy="3180521"/>
          </a:xfrm>
        </p:grpSpPr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5588DC00-622E-2946-83BC-19D2B37E7507}"/>
                </a:ext>
              </a:extLst>
            </p:cNvPr>
            <p:cNvSpPr/>
            <p:nvPr/>
          </p:nvSpPr>
          <p:spPr>
            <a:xfrm>
              <a:off x="5852578" y="7376238"/>
              <a:ext cx="12672490" cy="1252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94520" y="5819418"/>
              <a:ext cx="1378861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 smtClean="0">
                  <a:solidFill>
                    <a:schemeClr val="bg1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Predicting the Super Bowl</a:t>
              </a:r>
              <a:endParaRPr lang="en-US" sz="8000" b="1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9ED1986D-7038-FA43-9562-E21913F905E0}"/>
                </a:ext>
              </a:extLst>
            </p:cNvPr>
            <p:cNvSpPr txBox="1"/>
            <p:nvPr/>
          </p:nvSpPr>
          <p:spPr>
            <a:xfrm>
              <a:off x="10380880" y="5178843"/>
              <a:ext cx="36158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spc="600" dirty="0" smtClean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James Hoffman</a:t>
              </a:r>
              <a:endParaRPr lang="en-US" sz="2800" spc="600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D9778759-4CD7-DD40-BCF3-24E7D69B867E}"/>
                </a:ext>
              </a:extLst>
            </p:cNvPr>
            <p:cNvSpPr txBox="1"/>
            <p:nvPr/>
          </p:nvSpPr>
          <p:spPr>
            <a:xfrm>
              <a:off x="8713577" y="7774589"/>
              <a:ext cx="69504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 machine-learning approach</a:t>
              </a:r>
              <a:endParaRPr lang="en-US" sz="3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5112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Screen Shot 2018-11-18 at 7.19.21 PM.png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2" b="2869"/>
          <a:stretch/>
        </p:blipFill>
        <p:spPr>
          <a:xfrm>
            <a:off x="4754591" y="111811"/>
            <a:ext cx="14868469" cy="13492378"/>
          </a:xfrm>
        </p:spPr>
      </p:pic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4C441DBB-1A5A-AC41-883B-F1DF879C64E1}"/>
              </a:ext>
            </a:extLst>
          </p:cNvPr>
          <p:cNvSpPr/>
          <p:nvPr/>
        </p:nvSpPr>
        <p:spPr>
          <a:xfrm>
            <a:off x="0" y="-28185"/>
            <a:ext cx="24377650" cy="1374418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4F440718-B5B7-8047-88D6-B9B7AF5FDCD9}"/>
              </a:ext>
            </a:extLst>
          </p:cNvPr>
          <p:cNvGrpSpPr/>
          <p:nvPr/>
        </p:nvGrpSpPr>
        <p:grpSpPr>
          <a:xfrm>
            <a:off x="4819650" y="5304293"/>
            <a:ext cx="14738350" cy="1678637"/>
            <a:chOff x="4819650" y="984553"/>
            <a:chExt cx="14738350" cy="1678637"/>
          </a:xfrm>
        </p:grpSpPr>
        <p:sp>
          <p:nvSpPr>
            <p:cNvPr id="65" name="Rectangle 64">
              <a:extLst>
                <a:ext uri="{FF2B5EF4-FFF2-40B4-BE49-F238E27FC236}">
                  <a16:creationId xmlns="" xmlns:a16="http://schemas.microsoft.com/office/drawing/2014/main" id="{C1FE9815-2987-564B-AE7F-E3419C87854B}"/>
                </a:ext>
              </a:extLst>
            </p:cNvPr>
            <p:cNvSpPr/>
            <p:nvPr/>
          </p:nvSpPr>
          <p:spPr>
            <a:xfrm>
              <a:off x="10170156" y="2544770"/>
              <a:ext cx="4037334" cy="1184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49EE461F-6FE3-F34B-A1D8-65C934899444}"/>
                </a:ext>
              </a:extLst>
            </p:cNvPr>
            <p:cNvSpPr txBox="1"/>
            <p:nvPr/>
          </p:nvSpPr>
          <p:spPr>
            <a:xfrm>
              <a:off x="4819650" y="984553"/>
              <a:ext cx="1473835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 smtClean="0">
                  <a:solidFill>
                    <a:schemeClr val="bg1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Questions?</a:t>
              </a:r>
              <a:endParaRPr lang="en-US" sz="8000" b="1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916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66737" y="4320522"/>
            <a:ext cx="822998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/>
              <a:t>Back Up</a:t>
            </a:r>
          </a:p>
        </p:txBody>
      </p:sp>
    </p:spTree>
    <p:extLst>
      <p:ext uri="{BB962C8B-B14F-4D97-AF65-F5344CB8AC3E}">
        <p14:creationId xmlns:p14="http://schemas.microsoft.com/office/powerpoint/2010/main" val="7450156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72294CFD-3B2C-4840-A666-4590906DC29E}"/>
              </a:ext>
            </a:extLst>
          </p:cNvPr>
          <p:cNvSpPr txBox="1"/>
          <p:nvPr/>
        </p:nvSpPr>
        <p:spPr>
          <a:xfrm>
            <a:off x="5210475" y="3022410"/>
            <a:ext cx="13972048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Ideally, a product should meet a certain consumer demand, or it should be so compelling that consumers believe. </a:t>
            </a:r>
            <a:endParaRPr lang="en-US" sz="2800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="" xmlns:a16="http://schemas.microsoft.com/office/drawing/2014/main" id="{C1FE9815-2987-564B-AE7F-E3419C87854B}"/>
              </a:ext>
            </a:extLst>
          </p:cNvPr>
          <p:cNvSpPr/>
          <p:nvPr/>
        </p:nvSpPr>
        <p:spPr>
          <a:xfrm>
            <a:off x="9765353" y="2544770"/>
            <a:ext cx="4846940" cy="1184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49EE461F-6FE3-F34B-A1D8-65C934899444}"/>
              </a:ext>
            </a:extLst>
          </p:cNvPr>
          <p:cNvSpPr txBox="1"/>
          <p:nvPr/>
        </p:nvSpPr>
        <p:spPr>
          <a:xfrm>
            <a:off x="9135945" y="984553"/>
            <a:ext cx="610576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ANALYSIS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="" xmlns:a16="http://schemas.microsoft.com/office/drawing/2014/main" id="{AC2A25C0-8D11-B44A-8C38-E67E93A36377}"/>
              </a:ext>
            </a:extLst>
          </p:cNvPr>
          <p:cNvGrpSpPr/>
          <p:nvPr/>
        </p:nvGrpSpPr>
        <p:grpSpPr>
          <a:xfrm>
            <a:off x="1756804" y="5752434"/>
            <a:ext cx="12387044" cy="6399218"/>
            <a:chOff x="1841176" y="5926164"/>
            <a:chExt cx="11116578" cy="5742888"/>
          </a:xfrm>
        </p:grpSpPr>
        <p:sp>
          <p:nvSpPr>
            <p:cNvPr id="48" name="Freeform 11601">
              <a:extLst>
                <a:ext uri="{FF2B5EF4-FFF2-40B4-BE49-F238E27FC236}">
                  <a16:creationId xmlns="" xmlns:a16="http://schemas.microsoft.com/office/drawing/2014/main" id="{04F8521D-8F8D-2B45-8EE8-3806271B9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3008" y="5926164"/>
              <a:ext cx="3896973" cy="3568782"/>
            </a:xfrm>
            <a:custGeom>
              <a:avLst/>
              <a:gdLst>
                <a:gd name="T0" fmla="*/ 150452 w 418"/>
                <a:gd name="T1" fmla="*/ 106379 h 383"/>
                <a:gd name="T2" fmla="*/ 150452 w 418"/>
                <a:gd name="T3" fmla="*/ 0 h 383"/>
                <a:gd name="T4" fmla="*/ 150452 w 418"/>
                <a:gd name="T5" fmla="*/ 0 h 383"/>
                <a:gd name="T6" fmla="*/ 0 w 418"/>
                <a:gd name="T7" fmla="*/ 61303 h 383"/>
                <a:gd name="T8" fmla="*/ 73963 w 418"/>
                <a:gd name="T9" fmla="*/ 137751 h 383"/>
                <a:gd name="T10" fmla="*/ 73963 w 418"/>
                <a:gd name="T11" fmla="*/ 137751 h 383"/>
                <a:gd name="T12" fmla="*/ 150452 w 418"/>
                <a:gd name="T13" fmla="*/ 106379 h 3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8" h="383">
                  <a:moveTo>
                    <a:pt x="417" y="295"/>
                  </a:moveTo>
                  <a:lnTo>
                    <a:pt x="417" y="0"/>
                  </a:lnTo>
                  <a:cubicBezTo>
                    <a:pt x="254" y="0"/>
                    <a:pt x="106" y="65"/>
                    <a:pt x="0" y="170"/>
                  </a:cubicBezTo>
                  <a:lnTo>
                    <a:pt x="205" y="382"/>
                  </a:lnTo>
                  <a:cubicBezTo>
                    <a:pt x="260" y="329"/>
                    <a:pt x="336" y="295"/>
                    <a:pt x="417" y="29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1602">
              <a:extLst>
                <a:ext uri="{FF2B5EF4-FFF2-40B4-BE49-F238E27FC236}">
                  <a16:creationId xmlns="" xmlns:a16="http://schemas.microsoft.com/office/drawing/2014/main" id="{6BCE3EFE-884D-6545-A788-3B2CBD533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1176" y="7484948"/>
              <a:ext cx="3609816" cy="4184104"/>
            </a:xfrm>
            <a:custGeom>
              <a:avLst/>
              <a:gdLst>
                <a:gd name="T0" fmla="*/ 0 w 387"/>
                <a:gd name="T1" fmla="*/ 161564 h 448"/>
                <a:gd name="T2" fmla="*/ 106490 w 387"/>
                <a:gd name="T3" fmla="*/ 161564 h 448"/>
                <a:gd name="T4" fmla="*/ 106490 w 387"/>
                <a:gd name="T5" fmla="*/ 161564 h 448"/>
                <a:gd name="T6" fmla="*/ 106490 w 387"/>
                <a:gd name="T7" fmla="*/ 155058 h 448"/>
                <a:gd name="T8" fmla="*/ 106490 w 387"/>
                <a:gd name="T9" fmla="*/ 155058 h 448"/>
                <a:gd name="T10" fmla="*/ 139339 w 387"/>
                <a:gd name="T11" fmla="*/ 76625 h 448"/>
                <a:gd name="T12" fmla="*/ 65338 w 387"/>
                <a:gd name="T13" fmla="*/ 0 h 448"/>
                <a:gd name="T14" fmla="*/ 65338 w 387"/>
                <a:gd name="T15" fmla="*/ 0 h 448"/>
                <a:gd name="T16" fmla="*/ 0 w 387"/>
                <a:gd name="T17" fmla="*/ 155058 h 448"/>
                <a:gd name="T18" fmla="*/ 0 w 387"/>
                <a:gd name="T19" fmla="*/ 155058 h 448"/>
                <a:gd name="T20" fmla="*/ 0 w 387"/>
                <a:gd name="T21" fmla="*/ 161564 h 4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87" h="448">
                  <a:moveTo>
                    <a:pt x="0" y="447"/>
                  </a:moveTo>
                  <a:lnTo>
                    <a:pt x="295" y="447"/>
                  </a:lnTo>
                  <a:cubicBezTo>
                    <a:pt x="295" y="441"/>
                    <a:pt x="295" y="435"/>
                    <a:pt x="295" y="429"/>
                  </a:cubicBezTo>
                  <a:cubicBezTo>
                    <a:pt x="295" y="343"/>
                    <a:pt x="331" y="267"/>
                    <a:pt x="386" y="212"/>
                  </a:cubicBezTo>
                  <a:lnTo>
                    <a:pt x="181" y="0"/>
                  </a:lnTo>
                  <a:cubicBezTo>
                    <a:pt x="68" y="110"/>
                    <a:pt x="0" y="261"/>
                    <a:pt x="0" y="429"/>
                  </a:cubicBezTo>
                  <a:cubicBezTo>
                    <a:pt x="0" y="435"/>
                    <a:pt x="0" y="441"/>
                    <a:pt x="0" y="44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11603">
              <a:extLst>
                <a:ext uri="{FF2B5EF4-FFF2-40B4-BE49-F238E27FC236}">
                  <a16:creationId xmlns="" xmlns:a16="http://schemas.microsoft.com/office/drawing/2014/main" id="{1EE0B64F-FF89-CA4A-AC53-3FA153D42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8948" y="5926164"/>
              <a:ext cx="5578806" cy="5742888"/>
            </a:xfrm>
            <a:custGeom>
              <a:avLst/>
              <a:gdLst>
                <a:gd name="T0" fmla="*/ 109926 w 601"/>
                <a:gd name="T1" fmla="*/ 215417 h 618"/>
                <a:gd name="T2" fmla="*/ 109926 w 601"/>
                <a:gd name="T3" fmla="*/ 215417 h 618"/>
                <a:gd name="T4" fmla="*/ 109926 w 601"/>
                <a:gd name="T5" fmla="*/ 221890 h 618"/>
                <a:gd name="T6" fmla="*/ 215541 w 601"/>
                <a:gd name="T7" fmla="*/ 221890 h 618"/>
                <a:gd name="T8" fmla="*/ 215541 w 601"/>
                <a:gd name="T9" fmla="*/ 221890 h 618"/>
                <a:gd name="T10" fmla="*/ 215541 w 601"/>
                <a:gd name="T11" fmla="*/ 215417 h 618"/>
                <a:gd name="T12" fmla="*/ 215541 w 601"/>
                <a:gd name="T13" fmla="*/ 215417 h 618"/>
                <a:gd name="T14" fmla="*/ 0 w 601"/>
                <a:gd name="T15" fmla="*/ 0 h 618"/>
                <a:gd name="T16" fmla="*/ 0 w 601"/>
                <a:gd name="T17" fmla="*/ 106090 h 618"/>
                <a:gd name="T18" fmla="*/ 0 w 601"/>
                <a:gd name="T19" fmla="*/ 106090 h 618"/>
                <a:gd name="T20" fmla="*/ 109926 w 601"/>
                <a:gd name="T21" fmla="*/ 215417 h 6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01" h="618">
                  <a:moveTo>
                    <a:pt x="306" y="599"/>
                  </a:moveTo>
                  <a:lnTo>
                    <a:pt x="306" y="599"/>
                  </a:lnTo>
                  <a:cubicBezTo>
                    <a:pt x="306" y="605"/>
                    <a:pt x="306" y="611"/>
                    <a:pt x="306" y="617"/>
                  </a:cubicBezTo>
                  <a:lnTo>
                    <a:pt x="600" y="617"/>
                  </a:lnTo>
                  <a:cubicBezTo>
                    <a:pt x="600" y="611"/>
                    <a:pt x="600" y="605"/>
                    <a:pt x="600" y="599"/>
                  </a:cubicBezTo>
                  <a:cubicBezTo>
                    <a:pt x="600" y="268"/>
                    <a:pt x="332" y="0"/>
                    <a:pt x="0" y="0"/>
                  </a:cubicBezTo>
                  <a:lnTo>
                    <a:pt x="0" y="295"/>
                  </a:lnTo>
                  <a:cubicBezTo>
                    <a:pt x="169" y="295"/>
                    <a:pt x="306" y="431"/>
                    <a:pt x="306" y="59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3" name="Freeform 11605">
            <a:extLst>
              <a:ext uri="{FF2B5EF4-FFF2-40B4-BE49-F238E27FC236}">
                <a16:creationId xmlns="" xmlns:a16="http://schemas.microsoft.com/office/drawing/2014/main" id="{F5A30C06-2AF4-7045-B436-71D955588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5620" y="5752434"/>
            <a:ext cx="1107570" cy="1230619"/>
          </a:xfrm>
          <a:custGeom>
            <a:avLst/>
            <a:gdLst>
              <a:gd name="T0" fmla="*/ 0 w 117"/>
              <a:gd name="T1" fmla="*/ 47270 h 134"/>
              <a:gd name="T2" fmla="*/ 32605 w 117"/>
              <a:gd name="T3" fmla="*/ 47270 h 134"/>
              <a:gd name="T4" fmla="*/ 32605 w 117"/>
              <a:gd name="T5" fmla="*/ 47270 h 134"/>
              <a:gd name="T6" fmla="*/ 32605 w 117"/>
              <a:gd name="T7" fmla="*/ 45493 h 134"/>
              <a:gd name="T8" fmla="*/ 32605 w 117"/>
              <a:gd name="T9" fmla="*/ 45493 h 134"/>
              <a:gd name="T10" fmla="*/ 42497 w 117"/>
              <a:gd name="T11" fmla="*/ 22035 h 134"/>
              <a:gd name="T12" fmla="*/ 20516 w 117"/>
              <a:gd name="T13" fmla="*/ 0 h 134"/>
              <a:gd name="T14" fmla="*/ 20516 w 117"/>
              <a:gd name="T15" fmla="*/ 0 h 134"/>
              <a:gd name="T16" fmla="*/ 0 w 117"/>
              <a:gd name="T17" fmla="*/ 45493 h 134"/>
              <a:gd name="T18" fmla="*/ 0 w 117"/>
              <a:gd name="T19" fmla="*/ 45493 h 134"/>
              <a:gd name="T20" fmla="*/ 0 w 117"/>
              <a:gd name="T21" fmla="*/ 47270 h 13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17" h="134">
                <a:moveTo>
                  <a:pt x="0" y="133"/>
                </a:moveTo>
                <a:lnTo>
                  <a:pt x="89" y="133"/>
                </a:lnTo>
                <a:cubicBezTo>
                  <a:pt x="89" y="132"/>
                  <a:pt x="89" y="129"/>
                  <a:pt x="89" y="128"/>
                </a:cubicBezTo>
                <a:cubicBezTo>
                  <a:pt x="89" y="103"/>
                  <a:pt x="100" y="80"/>
                  <a:pt x="116" y="62"/>
                </a:cubicBezTo>
                <a:lnTo>
                  <a:pt x="56" y="0"/>
                </a:lnTo>
                <a:cubicBezTo>
                  <a:pt x="21" y="33"/>
                  <a:pt x="0" y="77"/>
                  <a:pt x="0" y="128"/>
                </a:cubicBezTo>
                <a:cubicBezTo>
                  <a:pt x="0" y="129"/>
                  <a:pt x="0" y="132"/>
                  <a:pt x="0" y="13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Subtitle 2">
            <a:extLst>
              <a:ext uri="{FF2B5EF4-FFF2-40B4-BE49-F238E27FC236}">
                <a16:creationId xmlns="" xmlns:a16="http://schemas.microsoft.com/office/drawing/2014/main" id="{48420AB8-76F3-F542-80B6-8DEE774A48E5}"/>
              </a:ext>
            </a:extLst>
          </p:cNvPr>
          <p:cNvSpPr txBox="1">
            <a:spLocks/>
          </p:cNvSpPr>
          <p:nvPr/>
        </p:nvSpPr>
        <p:spPr>
          <a:xfrm>
            <a:off x="17137368" y="6162392"/>
            <a:ext cx="5698569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a product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="" xmlns:a16="http://schemas.microsoft.com/office/drawing/2014/main" id="{803ACCA8-28FD-A640-99BB-A66751ED0423}"/>
              </a:ext>
            </a:extLst>
          </p:cNvPr>
          <p:cNvSpPr/>
          <p:nvPr/>
        </p:nvSpPr>
        <p:spPr>
          <a:xfrm>
            <a:off x="17267474" y="5472039"/>
            <a:ext cx="47033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Title One</a:t>
            </a:r>
          </a:p>
        </p:txBody>
      </p:sp>
      <p:sp>
        <p:nvSpPr>
          <p:cNvPr id="52" name="Freeform 11604">
            <a:extLst>
              <a:ext uri="{FF2B5EF4-FFF2-40B4-BE49-F238E27FC236}">
                <a16:creationId xmlns="" xmlns:a16="http://schemas.microsoft.com/office/drawing/2014/main" id="{1A343E08-7379-7C43-9349-02089F164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4613" y="8407694"/>
            <a:ext cx="1189585" cy="1066537"/>
          </a:xfrm>
          <a:custGeom>
            <a:avLst/>
            <a:gdLst>
              <a:gd name="T0" fmla="*/ 45672 w 126"/>
              <a:gd name="T1" fmla="*/ 31861 h 114"/>
              <a:gd name="T2" fmla="*/ 45672 w 126"/>
              <a:gd name="T3" fmla="*/ 0 h 114"/>
              <a:gd name="T4" fmla="*/ 45672 w 126"/>
              <a:gd name="T5" fmla="*/ 0 h 114"/>
              <a:gd name="T6" fmla="*/ 0 w 126"/>
              <a:gd name="T7" fmla="*/ 18465 h 114"/>
              <a:gd name="T8" fmla="*/ 22653 w 126"/>
              <a:gd name="T9" fmla="*/ 40913 h 114"/>
              <a:gd name="T10" fmla="*/ 22653 w 126"/>
              <a:gd name="T11" fmla="*/ 40913 h 114"/>
              <a:gd name="T12" fmla="*/ 45672 w 126"/>
              <a:gd name="T13" fmla="*/ 31861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6" h="114">
                <a:moveTo>
                  <a:pt x="125" y="88"/>
                </a:moveTo>
                <a:lnTo>
                  <a:pt x="125" y="0"/>
                </a:lnTo>
                <a:cubicBezTo>
                  <a:pt x="76" y="0"/>
                  <a:pt x="33" y="19"/>
                  <a:pt x="0" y="51"/>
                </a:cubicBezTo>
                <a:lnTo>
                  <a:pt x="62" y="113"/>
                </a:lnTo>
                <a:cubicBezTo>
                  <a:pt x="78" y="96"/>
                  <a:pt x="101" y="88"/>
                  <a:pt x="125" y="8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Subtitle 2">
            <a:extLst>
              <a:ext uri="{FF2B5EF4-FFF2-40B4-BE49-F238E27FC236}">
                <a16:creationId xmlns="" xmlns:a16="http://schemas.microsoft.com/office/drawing/2014/main" id="{944DB1AF-56AF-074B-B033-18E780CE901E}"/>
              </a:ext>
            </a:extLst>
          </p:cNvPr>
          <p:cNvSpPr txBox="1">
            <a:spLocks/>
          </p:cNvSpPr>
          <p:nvPr/>
        </p:nvSpPr>
        <p:spPr>
          <a:xfrm>
            <a:off x="17137368" y="8655467"/>
            <a:ext cx="5698569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a product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="" xmlns:a16="http://schemas.microsoft.com/office/drawing/2014/main" id="{BC54DC0C-8809-9445-8AE0-4C50F25C09D3}"/>
              </a:ext>
            </a:extLst>
          </p:cNvPr>
          <p:cNvSpPr/>
          <p:nvPr/>
        </p:nvSpPr>
        <p:spPr>
          <a:xfrm>
            <a:off x="17267474" y="7965113"/>
            <a:ext cx="47033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Title Two</a:t>
            </a:r>
          </a:p>
        </p:txBody>
      </p:sp>
      <p:sp>
        <p:nvSpPr>
          <p:cNvPr id="55" name="Freeform 11606">
            <a:extLst>
              <a:ext uri="{FF2B5EF4-FFF2-40B4-BE49-F238E27FC236}">
                <a16:creationId xmlns="" xmlns:a16="http://schemas.microsoft.com/office/drawing/2014/main" id="{950C9285-D683-6541-B992-109F0C6B8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3074" y="10797985"/>
            <a:ext cx="1312661" cy="1353667"/>
          </a:xfrm>
          <a:custGeom>
            <a:avLst/>
            <a:gdLst>
              <a:gd name="T0" fmla="*/ 25400 w 142"/>
              <a:gd name="T1" fmla="*/ 50581 h 145"/>
              <a:gd name="T2" fmla="*/ 25400 w 142"/>
              <a:gd name="T3" fmla="*/ 50581 h 145"/>
              <a:gd name="T4" fmla="*/ 25400 w 142"/>
              <a:gd name="T5" fmla="*/ 52026 h 145"/>
              <a:gd name="T6" fmla="*/ 50442 w 142"/>
              <a:gd name="T7" fmla="*/ 52026 h 145"/>
              <a:gd name="T8" fmla="*/ 50442 w 142"/>
              <a:gd name="T9" fmla="*/ 52026 h 145"/>
              <a:gd name="T10" fmla="*/ 50442 w 142"/>
              <a:gd name="T11" fmla="*/ 50581 h 145"/>
              <a:gd name="T12" fmla="*/ 50442 w 142"/>
              <a:gd name="T13" fmla="*/ 50581 h 145"/>
              <a:gd name="T14" fmla="*/ 0 w 142"/>
              <a:gd name="T15" fmla="*/ 0 h 145"/>
              <a:gd name="T16" fmla="*/ 0 w 142"/>
              <a:gd name="T17" fmla="*/ 24929 h 145"/>
              <a:gd name="T18" fmla="*/ 0 w 142"/>
              <a:gd name="T19" fmla="*/ 24929 h 145"/>
              <a:gd name="T20" fmla="*/ 25400 w 142"/>
              <a:gd name="T21" fmla="*/ 50581 h 14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42" h="145">
                <a:moveTo>
                  <a:pt x="71" y="140"/>
                </a:moveTo>
                <a:lnTo>
                  <a:pt x="71" y="140"/>
                </a:lnTo>
                <a:cubicBezTo>
                  <a:pt x="71" y="141"/>
                  <a:pt x="71" y="143"/>
                  <a:pt x="71" y="144"/>
                </a:cubicBezTo>
                <a:lnTo>
                  <a:pt x="141" y="144"/>
                </a:lnTo>
                <a:cubicBezTo>
                  <a:pt x="141" y="143"/>
                  <a:pt x="141" y="141"/>
                  <a:pt x="141" y="140"/>
                </a:cubicBezTo>
                <a:cubicBezTo>
                  <a:pt x="141" y="61"/>
                  <a:pt x="78" y="0"/>
                  <a:pt x="0" y="0"/>
                </a:cubicBezTo>
                <a:lnTo>
                  <a:pt x="0" y="69"/>
                </a:lnTo>
                <a:cubicBezTo>
                  <a:pt x="40" y="69"/>
                  <a:pt x="71" y="100"/>
                  <a:pt x="71" y="14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Subtitle 2">
            <a:extLst>
              <a:ext uri="{FF2B5EF4-FFF2-40B4-BE49-F238E27FC236}">
                <a16:creationId xmlns="" xmlns:a16="http://schemas.microsoft.com/office/drawing/2014/main" id="{9D2DA314-3C5B-1F48-82AA-569ABB82A11B}"/>
              </a:ext>
            </a:extLst>
          </p:cNvPr>
          <p:cNvSpPr txBox="1">
            <a:spLocks/>
          </p:cNvSpPr>
          <p:nvPr/>
        </p:nvSpPr>
        <p:spPr>
          <a:xfrm>
            <a:off x="17137369" y="11189495"/>
            <a:ext cx="5703921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a product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="" xmlns:a16="http://schemas.microsoft.com/office/drawing/2014/main" id="{55B65DF2-FA3A-E64B-B55E-F715A103072C}"/>
              </a:ext>
            </a:extLst>
          </p:cNvPr>
          <p:cNvSpPr/>
          <p:nvPr/>
        </p:nvSpPr>
        <p:spPr>
          <a:xfrm>
            <a:off x="17267474" y="10499142"/>
            <a:ext cx="47033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Title Three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="" xmlns:a16="http://schemas.microsoft.com/office/drawing/2014/main" id="{C9838F37-8B2C-614C-B354-77352CDE0E34}"/>
              </a:ext>
            </a:extLst>
          </p:cNvPr>
          <p:cNvSpPr/>
          <p:nvPr/>
        </p:nvSpPr>
        <p:spPr>
          <a:xfrm>
            <a:off x="2262972" y="9729077"/>
            <a:ext cx="28080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30%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B6FFB5CC-33EC-334F-BABD-9E2F80FAF2FE}"/>
              </a:ext>
            </a:extLst>
          </p:cNvPr>
          <p:cNvSpPr/>
          <p:nvPr/>
        </p:nvSpPr>
        <p:spPr>
          <a:xfrm>
            <a:off x="4909920" y="7009941"/>
            <a:ext cx="28080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20%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="" xmlns:a16="http://schemas.microsoft.com/office/drawing/2014/main" id="{DCBCAA18-A093-4F44-80CE-ECA90DD818FD}"/>
              </a:ext>
            </a:extLst>
          </p:cNvPr>
          <p:cNvSpPr/>
          <p:nvPr/>
        </p:nvSpPr>
        <p:spPr>
          <a:xfrm>
            <a:off x="9823164" y="8097191"/>
            <a:ext cx="28080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204957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1F61EC7A-5858-FB42-8586-8E2FEE007482}"/>
              </a:ext>
            </a:extLst>
          </p:cNvPr>
          <p:cNvGrpSpPr/>
          <p:nvPr/>
        </p:nvGrpSpPr>
        <p:grpSpPr>
          <a:xfrm>
            <a:off x="2204619" y="2632217"/>
            <a:ext cx="19987350" cy="8905589"/>
            <a:chOff x="2204619" y="2784617"/>
            <a:chExt cx="19987350" cy="890558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57777F26-C591-D049-9709-635B8E70E9CF}"/>
                </a:ext>
              </a:extLst>
            </p:cNvPr>
            <p:cNvCxnSpPr>
              <a:cxnSpLocks/>
            </p:cNvCxnSpPr>
            <p:nvPr/>
          </p:nvCxnSpPr>
          <p:spPr>
            <a:xfrm>
              <a:off x="4456606" y="7289800"/>
              <a:ext cx="0" cy="1652787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13FD92F3-5519-5443-8349-C385D6219DD3}"/>
                </a:ext>
              </a:extLst>
            </p:cNvPr>
            <p:cNvCxnSpPr>
              <a:cxnSpLocks/>
            </p:cNvCxnSpPr>
            <p:nvPr/>
          </p:nvCxnSpPr>
          <p:spPr>
            <a:xfrm>
              <a:off x="14700911" y="7337981"/>
              <a:ext cx="0" cy="1582326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74EEBE94-C189-AE45-ADC9-4875E8C936D1}"/>
                </a:ext>
              </a:extLst>
            </p:cNvPr>
            <p:cNvCxnSpPr>
              <a:cxnSpLocks/>
            </p:cNvCxnSpPr>
            <p:nvPr/>
          </p:nvCxnSpPr>
          <p:spPr>
            <a:xfrm>
              <a:off x="9389572" y="7360261"/>
              <a:ext cx="0" cy="1582326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71CFACB0-CF38-6D45-B47D-A11041B4B263}"/>
                </a:ext>
              </a:extLst>
            </p:cNvPr>
            <p:cNvCxnSpPr>
              <a:cxnSpLocks/>
            </p:cNvCxnSpPr>
            <p:nvPr/>
          </p:nvCxnSpPr>
          <p:spPr>
            <a:xfrm>
              <a:off x="19962542" y="7360261"/>
              <a:ext cx="0" cy="1582326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98CE8913-0CE5-7F44-9CDF-FF480E587C7A}"/>
                </a:ext>
              </a:extLst>
            </p:cNvPr>
            <p:cNvGrpSpPr/>
            <p:nvPr/>
          </p:nvGrpSpPr>
          <p:grpSpPr>
            <a:xfrm>
              <a:off x="17897031" y="2809478"/>
              <a:ext cx="4085906" cy="4086968"/>
              <a:chOff x="18389252" y="4013026"/>
              <a:chExt cx="3101463" cy="3102271"/>
            </a:xfrm>
          </p:grpSpPr>
          <p:sp>
            <p:nvSpPr>
              <p:cNvPr id="20" name="Oval 19">
                <a:extLst>
                  <a:ext uri="{FF2B5EF4-FFF2-40B4-BE49-F238E27FC236}">
                    <a16:creationId xmlns="" xmlns:a16="http://schemas.microsoft.com/office/drawing/2014/main" id="{EDF9B94B-7840-EA40-87B0-362EB2FAD45E}"/>
                  </a:ext>
                </a:extLst>
              </p:cNvPr>
              <p:cNvSpPr/>
              <p:nvPr/>
            </p:nvSpPr>
            <p:spPr>
              <a:xfrm>
                <a:off x="18389252" y="4013026"/>
                <a:ext cx="3101463" cy="3102271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852" tIns="121926" rIns="243852" bIns="121926" rtlCol="0" anchor="ctr"/>
              <a:lstStyle/>
              <a:p>
                <a:pPr algn="ctr"/>
                <a:endParaRPr lang="en-US" dirty="0">
                  <a:latin typeface="Roboto Light"/>
                </a:endParaRPr>
              </a:p>
            </p:txBody>
          </p:sp>
          <p:sp>
            <p:nvSpPr>
              <p:cNvPr id="36" name="Shape 2840">
                <a:extLst>
                  <a:ext uri="{FF2B5EF4-FFF2-40B4-BE49-F238E27FC236}">
                    <a16:creationId xmlns="" xmlns:a16="http://schemas.microsoft.com/office/drawing/2014/main" id="{7BCE12C6-3CF8-2C41-983C-8303D48B2610}"/>
                  </a:ext>
                </a:extLst>
              </p:cNvPr>
              <p:cNvSpPr/>
              <p:nvPr/>
            </p:nvSpPr>
            <p:spPr>
              <a:xfrm>
                <a:off x="19402182" y="5054743"/>
                <a:ext cx="1120720" cy="10188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20520"/>
                    </a:moveTo>
                    <a:lnTo>
                      <a:pt x="982" y="20520"/>
                    </a:lnTo>
                    <a:lnTo>
                      <a:pt x="982" y="14040"/>
                    </a:lnTo>
                    <a:lnTo>
                      <a:pt x="6907" y="14040"/>
                    </a:lnTo>
                    <a:cubicBezTo>
                      <a:pt x="7149" y="16170"/>
                      <a:pt x="8798" y="17820"/>
                      <a:pt x="10800" y="17820"/>
                    </a:cubicBezTo>
                    <a:cubicBezTo>
                      <a:pt x="12802" y="17820"/>
                      <a:pt x="14451" y="16170"/>
                      <a:pt x="14693" y="14040"/>
                    </a:cubicBezTo>
                    <a:lnTo>
                      <a:pt x="20618" y="14040"/>
                    </a:lnTo>
                    <a:cubicBezTo>
                      <a:pt x="20618" y="14040"/>
                      <a:pt x="20618" y="20520"/>
                      <a:pt x="20618" y="20520"/>
                    </a:cubicBezTo>
                    <a:close/>
                    <a:moveTo>
                      <a:pt x="21544" y="13261"/>
                    </a:moveTo>
                    <a:lnTo>
                      <a:pt x="21548" y="13259"/>
                    </a:lnTo>
                    <a:lnTo>
                      <a:pt x="16639" y="2459"/>
                    </a:lnTo>
                    <a:lnTo>
                      <a:pt x="16635" y="2461"/>
                    </a:lnTo>
                    <a:cubicBezTo>
                      <a:pt x="16554" y="2284"/>
                      <a:pt x="16392" y="2160"/>
                      <a:pt x="16200" y="2160"/>
                    </a:cubicBezTo>
                    <a:lnTo>
                      <a:pt x="15709" y="2160"/>
                    </a:lnTo>
                    <a:cubicBezTo>
                      <a:pt x="15438" y="2160"/>
                      <a:pt x="15218" y="2402"/>
                      <a:pt x="15218" y="2700"/>
                    </a:cubicBezTo>
                    <a:cubicBezTo>
                      <a:pt x="15218" y="2999"/>
                      <a:pt x="15438" y="3240"/>
                      <a:pt x="15709" y="3240"/>
                    </a:cubicBezTo>
                    <a:lnTo>
                      <a:pt x="15897" y="3240"/>
                    </a:lnTo>
                    <a:lnTo>
                      <a:pt x="20315" y="12960"/>
                    </a:lnTo>
                    <a:lnTo>
                      <a:pt x="14236" y="12960"/>
                    </a:lnTo>
                    <a:cubicBezTo>
                      <a:pt x="13965" y="12960"/>
                      <a:pt x="13745" y="13202"/>
                      <a:pt x="13745" y="13500"/>
                    </a:cubicBezTo>
                    <a:cubicBezTo>
                      <a:pt x="13745" y="15290"/>
                      <a:pt x="12426" y="16740"/>
                      <a:pt x="10800" y="16740"/>
                    </a:cubicBezTo>
                    <a:cubicBezTo>
                      <a:pt x="9173" y="16740"/>
                      <a:pt x="7855" y="15290"/>
                      <a:pt x="7855" y="13500"/>
                    </a:cubicBezTo>
                    <a:cubicBezTo>
                      <a:pt x="7855" y="13202"/>
                      <a:pt x="7635" y="12960"/>
                      <a:pt x="7364" y="12960"/>
                    </a:cubicBezTo>
                    <a:lnTo>
                      <a:pt x="1285" y="12960"/>
                    </a:lnTo>
                    <a:lnTo>
                      <a:pt x="5703" y="3240"/>
                    </a:lnTo>
                    <a:lnTo>
                      <a:pt x="5891" y="3240"/>
                    </a:lnTo>
                    <a:cubicBezTo>
                      <a:pt x="6162" y="3240"/>
                      <a:pt x="6382" y="2999"/>
                      <a:pt x="6382" y="2700"/>
                    </a:cubicBezTo>
                    <a:cubicBezTo>
                      <a:pt x="6382" y="2402"/>
                      <a:pt x="6162" y="2160"/>
                      <a:pt x="5891" y="2160"/>
                    </a:cubicBezTo>
                    <a:lnTo>
                      <a:pt x="5400" y="2160"/>
                    </a:lnTo>
                    <a:cubicBezTo>
                      <a:pt x="5208" y="2160"/>
                      <a:pt x="5046" y="2284"/>
                      <a:pt x="4966" y="2461"/>
                    </a:cubicBezTo>
                    <a:lnTo>
                      <a:pt x="4961" y="2459"/>
                    </a:lnTo>
                    <a:lnTo>
                      <a:pt x="52" y="13259"/>
                    </a:lnTo>
                    <a:lnTo>
                      <a:pt x="57" y="13261"/>
                    </a:lnTo>
                    <a:cubicBezTo>
                      <a:pt x="23" y="13334"/>
                      <a:pt x="0" y="13413"/>
                      <a:pt x="0" y="13500"/>
                    </a:cubicBezTo>
                    <a:lnTo>
                      <a:pt x="0" y="21060"/>
                    </a:lnTo>
                    <a:cubicBezTo>
                      <a:pt x="0" y="21359"/>
                      <a:pt x="220" y="21600"/>
                      <a:pt x="491" y="21600"/>
                    </a:cubicBezTo>
                    <a:lnTo>
                      <a:pt x="21109" y="21600"/>
                    </a:lnTo>
                    <a:cubicBezTo>
                      <a:pt x="21380" y="21600"/>
                      <a:pt x="21600" y="21359"/>
                      <a:pt x="21600" y="21060"/>
                    </a:cubicBezTo>
                    <a:lnTo>
                      <a:pt x="21600" y="13500"/>
                    </a:lnTo>
                    <a:cubicBezTo>
                      <a:pt x="21600" y="13413"/>
                      <a:pt x="21577" y="13334"/>
                      <a:pt x="21544" y="13261"/>
                    </a:cubicBezTo>
                    <a:moveTo>
                      <a:pt x="7855" y="4320"/>
                    </a:moveTo>
                    <a:cubicBezTo>
                      <a:pt x="7990" y="4320"/>
                      <a:pt x="8113" y="4260"/>
                      <a:pt x="8202" y="4162"/>
                    </a:cubicBezTo>
                    <a:lnTo>
                      <a:pt x="10309" y="1844"/>
                    </a:lnTo>
                    <a:lnTo>
                      <a:pt x="10309" y="12420"/>
                    </a:lnTo>
                    <a:cubicBezTo>
                      <a:pt x="10309" y="12719"/>
                      <a:pt x="10529" y="12960"/>
                      <a:pt x="10800" y="12960"/>
                    </a:cubicBezTo>
                    <a:cubicBezTo>
                      <a:pt x="11071" y="12960"/>
                      <a:pt x="11291" y="12719"/>
                      <a:pt x="11291" y="12420"/>
                    </a:cubicBezTo>
                    <a:lnTo>
                      <a:pt x="11291" y="1844"/>
                    </a:lnTo>
                    <a:lnTo>
                      <a:pt x="13398" y="4162"/>
                    </a:lnTo>
                    <a:cubicBezTo>
                      <a:pt x="13487" y="4260"/>
                      <a:pt x="13610" y="4320"/>
                      <a:pt x="13745" y="4320"/>
                    </a:cubicBezTo>
                    <a:cubicBezTo>
                      <a:pt x="14017" y="4320"/>
                      <a:pt x="14236" y="4079"/>
                      <a:pt x="14236" y="3780"/>
                    </a:cubicBezTo>
                    <a:cubicBezTo>
                      <a:pt x="14236" y="3631"/>
                      <a:pt x="14181" y="3497"/>
                      <a:pt x="14093" y="3398"/>
                    </a:cubicBezTo>
                    <a:lnTo>
                      <a:pt x="11147" y="158"/>
                    </a:lnTo>
                    <a:cubicBezTo>
                      <a:pt x="11058" y="61"/>
                      <a:pt x="10936" y="0"/>
                      <a:pt x="10800" y="0"/>
                    </a:cubicBezTo>
                    <a:cubicBezTo>
                      <a:pt x="10664" y="0"/>
                      <a:pt x="10542" y="61"/>
                      <a:pt x="10453" y="158"/>
                    </a:cubicBezTo>
                    <a:lnTo>
                      <a:pt x="7507" y="3398"/>
                    </a:lnTo>
                    <a:cubicBezTo>
                      <a:pt x="7419" y="3497"/>
                      <a:pt x="7364" y="3631"/>
                      <a:pt x="7364" y="3780"/>
                    </a:cubicBezTo>
                    <a:cubicBezTo>
                      <a:pt x="7364" y="4079"/>
                      <a:pt x="7583" y="4320"/>
                      <a:pt x="7855" y="4320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3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="" xmlns:a16="http://schemas.microsoft.com/office/drawing/2014/main" id="{77D9D63A-72FA-8F46-93C1-5D7B1C6828A5}"/>
                </a:ext>
              </a:extLst>
            </p:cNvPr>
            <p:cNvGrpSpPr/>
            <p:nvPr/>
          </p:nvGrpSpPr>
          <p:grpSpPr>
            <a:xfrm>
              <a:off x="7324061" y="2809478"/>
              <a:ext cx="4085906" cy="4086968"/>
              <a:chOff x="7816282" y="4013026"/>
              <a:chExt cx="3101463" cy="3102271"/>
            </a:xfrm>
          </p:grpSpPr>
          <p:sp>
            <p:nvSpPr>
              <p:cNvPr id="18" name="Oval 17">
                <a:extLst>
                  <a:ext uri="{FF2B5EF4-FFF2-40B4-BE49-F238E27FC236}">
                    <a16:creationId xmlns="" xmlns:a16="http://schemas.microsoft.com/office/drawing/2014/main" id="{E5CF45C1-3DB1-6045-9FA5-94C437CDEDD0}"/>
                  </a:ext>
                </a:extLst>
              </p:cNvPr>
              <p:cNvSpPr/>
              <p:nvPr/>
            </p:nvSpPr>
            <p:spPr>
              <a:xfrm>
                <a:off x="7816282" y="4013026"/>
                <a:ext cx="3101463" cy="310227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852" tIns="121926" rIns="243852" bIns="121926" rtlCol="0" anchor="ctr"/>
              <a:lstStyle/>
              <a:p>
                <a:pPr algn="ctr"/>
                <a:endParaRPr lang="en-US" dirty="0">
                  <a:latin typeface="Roboto Light"/>
                </a:endParaRPr>
              </a:p>
            </p:txBody>
          </p:sp>
          <p:sp>
            <p:nvSpPr>
              <p:cNvPr id="37" name="Shape 2835">
                <a:extLst>
                  <a:ext uri="{FF2B5EF4-FFF2-40B4-BE49-F238E27FC236}">
                    <a16:creationId xmlns="" xmlns:a16="http://schemas.microsoft.com/office/drawing/2014/main" id="{242E1507-3D88-FB4C-89BA-8D1F812F160C}"/>
                  </a:ext>
                </a:extLst>
              </p:cNvPr>
              <p:cNvSpPr/>
              <p:nvPr/>
            </p:nvSpPr>
            <p:spPr>
              <a:xfrm>
                <a:off x="8829212" y="5003801"/>
                <a:ext cx="1120720" cy="11207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218" y="5891"/>
                    </a:moveTo>
                    <a:lnTo>
                      <a:pt x="8345" y="5891"/>
                    </a:lnTo>
                    <a:cubicBezTo>
                      <a:pt x="8075" y="5891"/>
                      <a:pt x="7855" y="6111"/>
                      <a:pt x="7855" y="6382"/>
                    </a:cubicBezTo>
                    <a:cubicBezTo>
                      <a:pt x="7855" y="6653"/>
                      <a:pt x="8075" y="6873"/>
                      <a:pt x="8345" y="6873"/>
                    </a:cubicBezTo>
                    <a:lnTo>
                      <a:pt x="15218" y="6873"/>
                    </a:lnTo>
                    <a:cubicBezTo>
                      <a:pt x="15489" y="6873"/>
                      <a:pt x="15709" y="6653"/>
                      <a:pt x="15709" y="6382"/>
                    </a:cubicBezTo>
                    <a:cubicBezTo>
                      <a:pt x="15709" y="6111"/>
                      <a:pt x="15489" y="5891"/>
                      <a:pt x="15218" y="5891"/>
                    </a:cubicBezTo>
                    <a:moveTo>
                      <a:pt x="6382" y="5891"/>
                    </a:moveTo>
                    <a:cubicBezTo>
                      <a:pt x="6111" y="5891"/>
                      <a:pt x="5891" y="6111"/>
                      <a:pt x="5891" y="6382"/>
                    </a:cubicBezTo>
                    <a:cubicBezTo>
                      <a:pt x="5891" y="6653"/>
                      <a:pt x="6111" y="6873"/>
                      <a:pt x="6382" y="6873"/>
                    </a:cubicBezTo>
                    <a:cubicBezTo>
                      <a:pt x="6653" y="6873"/>
                      <a:pt x="6873" y="6653"/>
                      <a:pt x="6873" y="6382"/>
                    </a:cubicBezTo>
                    <a:cubicBezTo>
                      <a:pt x="6873" y="6111"/>
                      <a:pt x="6653" y="5891"/>
                      <a:pt x="6382" y="5891"/>
                    </a:cubicBezTo>
                    <a:moveTo>
                      <a:pt x="19636" y="0"/>
                    </a:moveTo>
                    <a:lnTo>
                      <a:pt x="5891" y="0"/>
                    </a:lnTo>
                    <a:cubicBezTo>
                      <a:pt x="4806" y="0"/>
                      <a:pt x="3927" y="879"/>
                      <a:pt x="3927" y="1964"/>
                    </a:cubicBezTo>
                    <a:lnTo>
                      <a:pt x="3927" y="2455"/>
                    </a:lnTo>
                    <a:cubicBezTo>
                      <a:pt x="3927" y="2726"/>
                      <a:pt x="4147" y="2945"/>
                      <a:pt x="4418" y="2945"/>
                    </a:cubicBezTo>
                    <a:cubicBezTo>
                      <a:pt x="4689" y="2945"/>
                      <a:pt x="4909" y="2726"/>
                      <a:pt x="4909" y="2455"/>
                    </a:cubicBezTo>
                    <a:lnTo>
                      <a:pt x="4909" y="1964"/>
                    </a:lnTo>
                    <a:cubicBezTo>
                      <a:pt x="4909" y="1422"/>
                      <a:pt x="5349" y="982"/>
                      <a:pt x="5891" y="982"/>
                    </a:cubicBezTo>
                    <a:lnTo>
                      <a:pt x="19636" y="982"/>
                    </a:lnTo>
                    <a:cubicBezTo>
                      <a:pt x="20178" y="982"/>
                      <a:pt x="20618" y="1422"/>
                      <a:pt x="20618" y="1964"/>
                    </a:cubicBezTo>
                    <a:lnTo>
                      <a:pt x="20618" y="15709"/>
                    </a:lnTo>
                    <a:cubicBezTo>
                      <a:pt x="20618" y="16252"/>
                      <a:pt x="20178" y="16691"/>
                      <a:pt x="19636" y="16691"/>
                    </a:cubicBezTo>
                    <a:lnTo>
                      <a:pt x="19145" y="16691"/>
                    </a:lnTo>
                    <a:cubicBezTo>
                      <a:pt x="18875" y="16691"/>
                      <a:pt x="18655" y="16910"/>
                      <a:pt x="18655" y="17182"/>
                    </a:cubicBezTo>
                    <a:cubicBezTo>
                      <a:pt x="18655" y="17453"/>
                      <a:pt x="18875" y="17673"/>
                      <a:pt x="19145" y="17673"/>
                    </a:cubicBezTo>
                    <a:lnTo>
                      <a:pt x="19636" y="17673"/>
                    </a:lnTo>
                    <a:cubicBezTo>
                      <a:pt x="20721" y="17673"/>
                      <a:pt x="21600" y="16794"/>
                      <a:pt x="21600" y="15709"/>
                    </a:cubicBezTo>
                    <a:lnTo>
                      <a:pt x="21600" y="1964"/>
                    </a:lnTo>
                    <a:cubicBezTo>
                      <a:pt x="21600" y="879"/>
                      <a:pt x="20721" y="0"/>
                      <a:pt x="19636" y="0"/>
                    </a:cubicBezTo>
                    <a:moveTo>
                      <a:pt x="2455" y="5891"/>
                    </a:moveTo>
                    <a:cubicBezTo>
                      <a:pt x="2184" y="5891"/>
                      <a:pt x="1964" y="6111"/>
                      <a:pt x="1964" y="6382"/>
                    </a:cubicBezTo>
                    <a:cubicBezTo>
                      <a:pt x="1964" y="6653"/>
                      <a:pt x="2184" y="6873"/>
                      <a:pt x="2455" y="6873"/>
                    </a:cubicBezTo>
                    <a:cubicBezTo>
                      <a:pt x="2725" y="6873"/>
                      <a:pt x="2945" y="6653"/>
                      <a:pt x="2945" y="6382"/>
                    </a:cubicBezTo>
                    <a:cubicBezTo>
                      <a:pt x="2945" y="6111"/>
                      <a:pt x="2725" y="5891"/>
                      <a:pt x="2455" y="5891"/>
                    </a:cubicBezTo>
                    <a:moveTo>
                      <a:pt x="4418" y="5891"/>
                    </a:moveTo>
                    <a:cubicBezTo>
                      <a:pt x="4147" y="5891"/>
                      <a:pt x="3927" y="6111"/>
                      <a:pt x="3927" y="6382"/>
                    </a:cubicBezTo>
                    <a:cubicBezTo>
                      <a:pt x="3927" y="6653"/>
                      <a:pt x="4147" y="6873"/>
                      <a:pt x="4418" y="6873"/>
                    </a:cubicBezTo>
                    <a:cubicBezTo>
                      <a:pt x="4689" y="6873"/>
                      <a:pt x="4909" y="6653"/>
                      <a:pt x="4909" y="6382"/>
                    </a:cubicBezTo>
                    <a:cubicBezTo>
                      <a:pt x="4909" y="6111"/>
                      <a:pt x="4689" y="5891"/>
                      <a:pt x="4418" y="5891"/>
                    </a:cubicBezTo>
                    <a:moveTo>
                      <a:pt x="16691" y="7855"/>
                    </a:moveTo>
                    <a:lnTo>
                      <a:pt x="982" y="7855"/>
                    </a:lnTo>
                    <a:lnTo>
                      <a:pt x="982" y="5891"/>
                    </a:lnTo>
                    <a:cubicBezTo>
                      <a:pt x="982" y="5349"/>
                      <a:pt x="1422" y="4909"/>
                      <a:pt x="1964" y="4909"/>
                    </a:cubicBezTo>
                    <a:lnTo>
                      <a:pt x="15709" y="4909"/>
                    </a:lnTo>
                    <a:cubicBezTo>
                      <a:pt x="16251" y="4909"/>
                      <a:pt x="16691" y="5349"/>
                      <a:pt x="16691" y="5891"/>
                    </a:cubicBezTo>
                    <a:cubicBezTo>
                      <a:pt x="16691" y="5891"/>
                      <a:pt x="16691" y="7855"/>
                      <a:pt x="16691" y="7855"/>
                    </a:cubicBezTo>
                    <a:close/>
                    <a:moveTo>
                      <a:pt x="16691" y="19636"/>
                    </a:moveTo>
                    <a:cubicBezTo>
                      <a:pt x="16691" y="20178"/>
                      <a:pt x="16251" y="20618"/>
                      <a:pt x="15709" y="20618"/>
                    </a:cubicBezTo>
                    <a:lnTo>
                      <a:pt x="1964" y="20618"/>
                    </a:lnTo>
                    <a:cubicBezTo>
                      <a:pt x="1422" y="20618"/>
                      <a:pt x="982" y="20178"/>
                      <a:pt x="982" y="19636"/>
                    </a:cubicBezTo>
                    <a:lnTo>
                      <a:pt x="982" y="8836"/>
                    </a:lnTo>
                    <a:lnTo>
                      <a:pt x="16691" y="8836"/>
                    </a:lnTo>
                    <a:cubicBezTo>
                      <a:pt x="16691" y="8836"/>
                      <a:pt x="16691" y="19636"/>
                      <a:pt x="16691" y="19636"/>
                    </a:cubicBezTo>
                    <a:close/>
                    <a:moveTo>
                      <a:pt x="15709" y="3927"/>
                    </a:moveTo>
                    <a:lnTo>
                      <a:pt x="1964" y="3927"/>
                    </a:lnTo>
                    <a:cubicBezTo>
                      <a:pt x="879" y="3927"/>
                      <a:pt x="0" y="4806"/>
                      <a:pt x="0" y="5891"/>
                    </a:cubicBezTo>
                    <a:lnTo>
                      <a:pt x="0" y="19636"/>
                    </a:lnTo>
                    <a:cubicBezTo>
                      <a:pt x="0" y="20721"/>
                      <a:pt x="879" y="21600"/>
                      <a:pt x="1964" y="21600"/>
                    </a:cubicBezTo>
                    <a:lnTo>
                      <a:pt x="15709" y="21600"/>
                    </a:lnTo>
                    <a:cubicBezTo>
                      <a:pt x="16794" y="21600"/>
                      <a:pt x="17673" y="20721"/>
                      <a:pt x="17673" y="19636"/>
                    </a:cubicBezTo>
                    <a:lnTo>
                      <a:pt x="17673" y="5891"/>
                    </a:lnTo>
                    <a:cubicBezTo>
                      <a:pt x="17673" y="4806"/>
                      <a:pt x="16794" y="3927"/>
                      <a:pt x="15709" y="3927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3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2A33052F-9264-DF44-A936-5F88E95A9DA3}"/>
                </a:ext>
              </a:extLst>
            </p:cNvPr>
            <p:cNvGrpSpPr/>
            <p:nvPr/>
          </p:nvGrpSpPr>
          <p:grpSpPr>
            <a:xfrm>
              <a:off x="2391095" y="2809478"/>
              <a:ext cx="4085906" cy="4086968"/>
              <a:chOff x="2883316" y="4013026"/>
              <a:chExt cx="3101463" cy="3102271"/>
            </a:xfrm>
          </p:grpSpPr>
          <p:sp>
            <p:nvSpPr>
              <p:cNvPr id="10" name="Oval 9">
                <a:extLst>
                  <a:ext uri="{FF2B5EF4-FFF2-40B4-BE49-F238E27FC236}">
                    <a16:creationId xmlns="" xmlns:a16="http://schemas.microsoft.com/office/drawing/2014/main" id="{C44FE222-8E3D-494F-B01E-C45C37448C6B}"/>
                  </a:ext>
                </a:extLst>
              </p:cNvPr>
              <p:cNvSpPr/>
              <p:nvPr/>
            </p:nvSpPr>
            <p:spPr>
              <a:xfrm>
                <a:off x="2883316" y="4013026"/>
                <a:ext cx="3101463" cy="310227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852" tIns="121926" rIns="243852" bIns="121926" rtlCol="0" anchor="ctr"/>
              <a:lstStyle/>
              <a:p>
                <a:pPr algn="ctr"/>
                <a:endParaRPr lang="en-US" dirty="0">
                  <a:latin typeface="Roboto Light"/>
                </a:endParaRPr>
              </a:p>
            </p:txBody>
          </p:sp>
          <p:sp>
            <p:nvSpPr>
              <p:cNvPr id="38" name="Shape 2840">
                <a:extLst>
                  <a:ext uri="{FF2B5EF4-FFF2-40B4-BE49-F238E27FC236}">
                    <a16:creationId xmlns="" xmlns:a16="http://schemas.microsoft.com/office/drawing/2014/main" id="{3C70BC96-66F3-9440-AB36-1C159A8F83FF}"/>
                  </a:ext>
                </a:extLst>
              </p:cNvPr>
              <p:cNvSpPr/>
              <p:nvPr/>
            </p:nvSpPr>
            <p:spPr>
              <a:xfrm>
                <a:off x="3873686" y="5054743"/>
                <a:ext cx="1120720" cy="10188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20520"/>
                    </a:moveTo>
                    <a:lnTo>
                      <a:pt x="982" y="20520"/>
                    </a:lnTo>
                    <a:lnTo>
                      <a:pt x="982" y="14040"/>
                    </a:lnTo>
                    <a:lnTo>
                      <a:pt x="6907" y="14040"/>
                    </a:lnTo>
                    <a:cubicBezTo>
                      <a:pt x="7149" y="16170"/>
                      <a:pt x="8798" y="17820"/>
                      <a:pt x="10800" y="17820"/>
                    </a:cubicBezTo>
                    <a:cubicBezTo>
                      <a:pt x="12802" y="17820"/>
                      <a:pt x="14451" y="16170"/>
                      <a:pt x="14693" y="14040"/>
                    </a:cubicBezTo>
                    <a:lnTo>
                      <a:pt x="20618" y="14040"/>
                    </a:lnTo>
                    <a:cubicBezTo>
                      <a:pt x="20618" y="14040"/>
                      <a:pt x="20618" y="20520"/>
                      <a:pt x="20618" y="20520"/>
                    </a:cubicBezTo>
                    <a:close/>
                    <a:moveTo>
                      <a:pt x="21544" y="13261"/>
                    </a:moveTo>
                    <a:lnTo>
                      <a:pt x="21548" y="13259"/>
                    </a:lnTo>
                    <a:lnTo>
                      <a:pt x="16639" y="2459"/>
                    </a:lnTo>
                    <a:lnTo>
                      <a:pt x="16635" y="2461"/>
                    </a:lnTo>
                    <a:cubicBezTo>
                      <a:pt x="16554" y="2284"/>
                      <a:pt x="16392" y="2160"/>
                      <a:pt x="16200" y="2160"/>
                    </a:cubicBezTo>
                    <a:lnTo>
                      <a:pt x="15709" y="2160"/>
                    </a:lnTo>
                    <a:cubicBezTo>
                      <a:pt x="15438" y="2160"/>
                      <a:pt x="15218" y="2402"/>
                      <a:pt x="15218" y="2700"/>
                    </a:cubicBezTo>
                    <a:cubicBezTo>
                      <a:pt x="15218" y="2999"/>
                      <a:pt x="15438" y="3240"/>
                      <a:pt x="15709" y="3240"/>
                    </a:cubicBezTo>
                    <a:lnTo>
                      <a:pt x="15897" y="3240"/>
                    </a:lnTo>
                    <a:lnTo>
                      <a:pt x="20315" y="12960"/>
                    </a:lnTo>
                    <a:lnTo>
                      <a:pt x="14236" y="12960"/>
                    </a:lnTo>
                    <a:cubicBezTo>
                      <a:pt x="13965" y="12960"/>
                      <a:pt x="13745" y="13202"/>
                      <a:pt x="13745" y="13500"/>
                    </a:cubicBezTo>
                    <a:cubicBezTo>
                      <a:pt x="13745" y="15290"/>
                      <a:pt x="12426" y="16740"/>
                      <a:pt x="10800" y="16740"/>
                    </a:cubicBezTo>
                    <a:cubicBezTo>
                      <a:pt x="9173" y="16740"/>
                      <a:pt x="7855" y="15290"/>
                      <a:pt x="7855" y="13500"/>
                    </a:cubicBezTo>
                    <a:cubicBezTo>
                      <a:pt x="7855" y="13202"/>
                      <a:pt x="7635" y="12960"/>
                      <a:pt x="7364" y="12960"/>
                    </a:cubicBezTo>
                    <a:lnTo>
                      <a:pt x="1285" y="12960"/>
                    </a:lnTo>
                    <a:lnTo>
                      <a:pt x="5703" y="3240"/>
                    </a:lnTo>
                    <a:lnTo>
                      <a:pt x="5891" y="3240"/>
                    </a:lnTo>
                    <a:cubicBezTo>
                      <a:pt x="6162" y="3240"/>
                      <a:pt x="6382" y="2999"/>
                      <a:pt x="6382" y="2700"/>
                    </a:cubicBezTo>
                    <a:cubicBezTo>
                      <a:pt x="6382" y="2402"/>
                      <a:pt x="6162" y="2160"/>
                      <a:pt x="5891" y="2160"/>
                    </a:cubicBezTo>
                    <a:lnTo>
                      <a:pt x="5400" y="2160"/>
                    </a:lnTo>
                    <a:cubicBezTo>
                      <a:pt x="5208" y="2160"/>
                      <a:pt x="5046" y="2284"/>
                      <a:pt x="4966" y="2461"/>
                    </a:cubicBezTo>
                    <a:lnTo>
                      <a:pt x="4961" y="2459"/>
                    </a:lnTo>
                    <a:lnTo>
                      <a:pt x="52" y="13259"/>
                    </a:lnTo>
                    <a:lnTo>
                      <a:pt x="57" y="13261"/>
                    </a:lnTo>
                    <a:cubicBezTo>
                      <a:pt x="23" y="13334"/>
                      <a:pt x="0" y="13413"/>
                      <a:pt x="0" y="13500"/>
                    </a:cubicBezTo>
                    <a:lnTo>
                      <a:pt x="0" y="21060"/>
                    </a:lnTo>
                    <a:cubicBezTo>
                      <a:pt x="0" y="21359"/>
                      <a:pt x="220" y="21600"/>
                      <a:pt x="491" y="21600"/>
                    </a:cubicBezTo>
                    <a:lnTo>
                      <a:pt x="21109" y="21600"/>
                    </a:lnTo>
                    <a:cubicBezTo>
                      <a:pt x="21380" y="21600"/>
                      <a:pt x="21600" y="21359"/>
                      <a:pt x="21600" y="21060"/>
                    </a:cubicBezTo>
                    <a:lnTo>
                      <a:pt x="21600" y="13500"/>
                    </a:lnTo>
                    <a:cubicBezTo>
                      <a:pt x="21600" y="13413"/>
                      <a:pt x="21577" y="13334"/>
                      <a:pt x="21544" y="13261"/>
                    </a:cubicBezTo>
                    <a:moveTo>
                      <a:pt x="7855" y="4320"/>
                    </a:moveTo>
                    <a:cubicBezTo>
                      <a:pt x="7990" y="4320"/>
                      <a:pt x="8113" y="4260"/>
                      <a:pt x="8202" y="4162"/>
                    </a:cubicBezTo>
                    <a:lnTo>
                      <a:pt x="10309" y="1844"/>
                    </a:lnTo>
                    <a:lnTo>
                      <a:pt x="10309" y="12420"/>
                    </a:lnTo>
                    <a:cubicBezTo>
                      <a:pt x="10309" y="12719"/>
                      <a:pt x="10529" y="12960"/>
                      <a:pt x="10800" y="12960"/>
                    </a:cubicBezTo>
                    <a:cubicBezTo>
                      <a:pt x="11071" y="12960"/>
                      <a:pt x="11291" y="12719"/>
                      <a:pt x="11291" y="12420"/>
                    </a:cubicBezTo>
                    <a:lnTo>
                      <a:pt x="11291" y="1844"/>
                    </a:lnTo>
                    <a:lnTo>
                      <a:pt x="13398" y="4162"/>
                    </a:lnTo>
                    <a:cubicBezTo>
                      <a:pt x="13487" y="4260"/>
                      <a:pt x="13610" y="4320"/>
                      <a:pt x="13745" y="4320"/>
                    </a:cubicBezTo>
                    <a:cubicBezTo>
                      <a:pt x="14017" y="4320"/>
                      <a:pt x="14236" y="4079"/>
                      <a:pt x="14236" y="3780"/>
                    </a:cubicBezTo>
                    <a:cubicBezTo>
                      <a:pt x="14236" y="3631"/>
                      <a:pt x="14181" y="3497"/>
                      <a:pt x="14093" y="3398"/>
                    </a:cubicBezTo>
                    <a:lnTo>
                      <a:pt x="11147" y="158"/>
                    </a:lnTo>
                    <a:cubicBezTo>
                      <a:pt x="11058" y="61"/>
                      <a:pt x="10936" y="0"/>
                      <a:pt x="10800" y="0"/>
                    </a:cubicBezTo>
                    <a:cubicBezTo>
                      <a:pt x="10664" y="0"/>
                      <a:pt x="10542" y="61"/>
                      <a:pt x="10453" y="158"/>
                    </a:cubicBezTo>
                    <a:lnTo>
                      <a:pt x="7507" y="3398"/>
                    </a:lnTo>
                    <a:cubicBezTo>
                      <a:pt x="7419" y="3497"/>
                      <a:pt x="7364" y="3631"/>
                      <a:pt x="7364" y="3780"/>
                    </a:cubicBezTo>
                    <a:cubicBezTo>
                      <a:pt x="7364" y="4079"/>
                      <a:pt x="7583" y="4320"/>
                      <a:pt x="7855" y="4320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3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="" xmlns:a16="http://schemas.microsoft.com/office/drawing/2014/main" id="{A91DBC2E-FD36-674A-BC91-9BE4959ED331}"/>
                </a:ext>
              </a:extLst>
            </p:cNvPr>
            <p:cNvGrpSpPr/>
            <p:nvPr/>
          </p:nvGrpSpPr>
          <p:grpSpPr>
            <a:xfrm>
              <a:off x="12597688" y="2784617"/>
              <a:ext cx="4085906" cy="4086968"/>
              <a:chOff x="13089909" y="3988165"/>
              <a:chExt cx="3101463" cy="3102271"/>
            </a:xfrm>
          </p:grpSpPr>
          <p:sp>
            <p:nvSpPr>
              <p:cNvPr id="12" name="Oval 11">
                <a:extLst>
                  <a:ext uri="{FF2B5EF4-FFF2-40B4-BE49-F238E27FC236}">
                    <a16:creationId xmlns="" xmlns:a16="http://schemas.microsoft.com/office/drawing/2014/main" id="{5C048DE8-49F5-3347-AD40-C3A9ED94EBA8}"/>
                  </a:ext>
                </a:extLst>
              </p:cNvPr>
              <p:cNvSpPr/>
              <p:nvPr/>
            </p:nvSpPr>
            <p:spPr>
              <a:xfrm>
                <a:off x="13089909" y="3988165"/>
                <a:ext cx="3101463" cy="310227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852" tIns="121926" rIns="243852" bIns="121926" rtlCol="0" anchor="ctr"/>
              <a:lstStyle/>
              <a:p>
                <a:pPr algn="ctr"/>
                <a:endParaRPr lang="en-US" dirty="0">
                  <a:latin typeface="Roboto Light"/>
                </a:endParaRPr>
              </a:p>
            </p:txBody>
          </p:sp>
          <p:sp>
            <p:nvSpPr>
              <p:cNvPr id="39" name="Shape 2848">
                <a:extLst>
                  <a:ext uri="{FF2B5EF4-FFF2-40B4-BE49-F238E27FC236}">
                    <a16:creationId xmlns="" xmlns:a16="http://schemas.microsoft.com/office/drawing/2014/main" id="{10D426B9-0AFD-1447-8AAF-104469BFF2FD}"/>
                  </a:ext>
                </a:extLst>
              </p:cNvPr>
              <p:cNvSpPr/>
              <p:nvPr/>
            </p:nvSpPr>
            <p:spPr>
              <a:xfrm>
                <a:off x="14080280" y="5003811"/>
                <a:ext cx="1120720" cy="11207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634" y="6292"/>
                    </a:moveTo>
                    <a:cubicBezTo>
                      <a:pt x="18643" y="6159"/>
                      <a:pt x="18655" y="6026"/>
                      <a:pt x="18655" y="5891"/>
                    </a:cubicBezTo>
                    <a:cubicBezTo>
                      <a:pt x="18655" y="2638"/>
                      <a:pt x="16017" y="0"/>
                      <a:pt x="12764" y="0"/>
                    </a:cubicBezTo>
                    <a:cubicBezTo>
                      <a:pt x="10499" y="0"/>
                      <a:pt x="8536" y="1279"/>
                      <a:pt x="7550" y="3153"/>
                    </a:cubicBezTo>
                    <a:cubicBezTo>
                      <a:pt x="7185" y="3021"/>
                      <a:pt x="6793" y="2945"/>
                      <a:pt x="6382" y="2945"/>
                    </a:cubicBezTo>
                    <a:cubicBezTo>
                      <a:pt x="4484" y="2945"/>
                      <a:pt x="2945" y="4484"/>
                      <a:pt x="2945" y="6382"/>
                    </a:cubicBezTo>
                    <a:cubicBezTo>
                      <a:pt x="2945" y="6629"/>
                      <a:pt x="2973" y="6869"/>
                      <a:pt x="3022" y="7101"/>
                    </a:cubicBezTo>
                    <a:cubicBezTo>
                      <a:pt x="1267" y="7686"/>
                      <a:pt x="0" y="9339"/>
                      <a:pt x="0" y="11291"/>
                    </a:cubicBezTo>
                    <a:cubicBezTo>
                      <a:pt x="0" y="13731"/>
                      <a:pt x="1978" y="15709"/>
                      <a:pt x="4418" y="15709"/>
                    </a:cubicBezTo>
                    <a:lnTo>
                      <a:pt x="8836" y="15709"/>
                    </a:lnTo>
                    <a:cubicBezTo>
                      <a:pt x="9108" y="15709"/>
                      <a:pt x="9327" y="15489"/>
                      <a:pt x="9327" y="15218"/>
                    </a:cubicBezTo>
                    <a:cubicBezTo>
                      <a:pt x="9327" y="14947"/>
                      <a:pt x="9108" y="14727"/>
                      <a:pt x="8836" y="14727"/>
                    </a:cubicBezTo>
                    <a:lnTo>
                      <a:pt x="4418" y="14727"/>
                    </a:lnTo>
                    <a:cubicBezTo>
                      <a:pt x="2524" y="14727"/>
                      <a:pt x="982" y="13185"/>
                      <a:pt x="982" y="11291"/>
                    </a:cubicBezTo>
                    <a:cubicBezTo>
                      <a:pt x="982" y="9810"/>
                      <a:pt x="1926" y="8502"/>
                      <a:pt x="3333" y="8033"/>
                    </a:cubicBezTo>
                    <a:lnTo>
                      <a:pt x="4165" y="7756"/>
                    </a:lnTo>
                    <a:lnTo>
                      <a:pt x="3982" y="6897"/>
                    </a:lnTo>
                    <a:cubicBezTo>
                      <a:pt x="3946" y="6725"/>
                      <a:pt x="3927" y="6551"/>
                      <a:pt x="3927" y="6382"/>
                    </a:cubicBezTo>
                    <a:cubicBezTo>
                      <a:pt x="3927" y="5028"/>
                      <a:pt x="5028" y="3927"/>
                      <a:pt x="6382" y="3927"/>
                    </a:cubicBezTo>
                    <a:cubicBezTo>
                      <a:pt x="6662" y="3927"/>
                      <a:pt x="6942" y="3977"/>
                      <a:pt x="7215" y="4077"/>
                    </a:cubicBezTo>
                    <a:lnTo>
                      <a:pt x="8019" y="4368"/>
                    </a:lnTo>
                    <a:lnTo>
                      <a:pt x="8418" y="3611"/>
                    </a:lnTo>
                    <a:cubicBezTo>
                      <a:pt x="9272" y="1989"/>
                      <a:pt x="10937" y="982"/>
                      <a:pt x="12764" y="982"/>
                    </a:cubicBezTo>
                    <a:cubicBezTo>
                      <a:pt x="15470" y="982"/>
                      <a:pt x="17673" y="3184"/>
                      <a:pt x="17673" y="5891"/>
                    </a:cubicBezTo>
                    <a:cubicBezTo>
                      <a:pt x="17673" y="5977"/>
                      <a:pt x="17666" y="6060"/>
                      <a:pt x="17660" y="6145"/>
                    </a:cubicBezTo>
                    <a:lnTo>
                      <a:pt x="17655" y="6229"/>
                    </a:lnTo>
                    <a:lnTo>
                      <a:pt x="17610" y="6920"/>
                    </a:lnTo>
                    <a:lnTo>
                      <a:pt x="18245" y="7194"/>
                    </a:lnTo>
                    <a:cubicBezTo>
                      <a:pt x="19687" y="7816"/>
                      <a:pt x="20618" y="9232"/>
                      <a:pt x="20618" y="10800"/>
                    </a:cubicBezTo>
                    <a:cubicBezTo>
                      <a:pt x="20618" y="12965"/>
                      <a:pt x="18856" y="14727"/>
                      <a:pt x="16691" y="14727"/>
                    </a:cubicBezTo>
                    <a:lnTo>
                      <a:pt x="12764" y="14727"/>
                    </a:lnTo>
                    <a:cubicBezTo>
                      <a:pt x="12492" y="14727"/>
                      <a:pt x="12273" y="14947"/>
                      <a:pt x="12273" y="15218"/>
                    </a:cubicBezTo>
                    <a:cubicBezTo>
                      <a:pt x="12273" y="15489"/>
                      <a:pt x="12492" y="15709"/>
                      <a:pt x="12764" y="15709"/>
                    </a:cubicBezTo>
                    <a:lnTo>
                      <a:pt x="16691" y="15709"/>
                    </a:lnTo>
                    <a:cubicBezTo>
                      <a:pt x="19401" y="15709"/>
                      <a:pt x="21600" y="13511"/>
                      <a:pt x="21600" y="10800"/>
                    </a:cubicBezTo>
                    <a:cubicBezTo>
                      <a:pt x="21600" y="8780"/>
                      <a:pt x="20378" y="7045"/>
                      <a:pt x="18634" y="6292"/>
                    </a:cubicBezTo>
                    <a:moveTo>
                      <a:pt x="13745" y="11782"/>
                    </a:moveTo>
                    <a:cubicBezTo>
                      <a:pt x="14017" y="11782"/>
                      <a:pt x="14236" y="11562"/>
                      <a:pt x="14236" y="11291"/>
                    </a:cubicBezTo>
                    <a:cubicBezTo>
                      <a:pt x="14236" y="11156"/>
                      <a:pt x="14182" y="11033"/>
                      <a:pt x="14093" y="10944"/>
                    </a:cubicBezTo>
                    <a:lnTo>
                      <a:pt x="11147" y="7998"/>
                    </a:lnTo>
                    <a:cubicBezTo>
                      <a:pt x="11058" y="7910"/>
                      <a:pt x="10936" y="7855"/>
                      <a:pt x="10800" y="7855"/>
                    </a:cubicBezTo>
                    <a:cubicBezTo>
                      <a:pt x="10665" y="7855"/>
                      <a:pt x="10542" y="7910"/>
                      <a:pt x="10453" y="7998"/>
                    </a:cubicBezTo>
                    <a:lnTo>
                      <a:pt x="7507" y="10944"/>
                    </a:lnTo>
                    <a:cubicBezTo>
                      <a:pt x="7419" y="11033"/>
                      <a:pt x="7364" y="11156"/>
                      <a:pt x="7364" y="11291"/>
                    </a:cubicBezTo>
                    <a:cubicBezTo>
                      <a:pt x="7364" y="11562"/>
                      <a:pt x="7583" y="11782"/>
                      <a:pt x="7855" y="11782"/>
                    </a:cubicBezTo>
                    <a:cubicBezTo>
                      <a:pt x="7990" y="11782"/>
                      <a:pt x="8113" y="11727"/>
                      <a:pt x="8202" y="11638"/>
                    </a:cubicBezTo>
                    <a:lnTo>
                      <a:pt x="10309" y="9531"/>
                    </a:lnTo>
                    <a:lnTo>
                      <a:pt x="10309" y="21109"/>
                    </a:lnTo>
                    <a:cubicBezTo>
                      <a:pt x="10309" y="21380"/>
                      <a:pt x="10529" y="21600"/>
                      <a:pt x="10800" y="21600"/>
                    </a:cubicBezTo>
                    <a:cubicBezTo>
                      <a:pt x="11071" y="21600"/>
                      <a:pt x="11291" y="21380"/>
                      <a:pt x="11291" y="21109"/>
                    </a:cubicBezTo>
                    <a:lnTo>
                      <a:pt x="11291" y="9531"/>
                    </a:lnTo>
                    <a:lnTo>
                      <a:pt x="13398" y="11638"/>
                    </a:lnTo>
                    <a:cubicBezTo>
                      <a:pt x="13488" y="11727"/>
                      <a:pt x="13610" y="11782"/>
                      <a:pt x="13745" y="11782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3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="" xmlns:a16="http://schemas.microsoft.com/office/drawing/2014/main" id="{FDAA66E8-8A97-9B4A-839F-076E12C7D2BB}"/>
                </a:ext>
              </a:extLst>
            </p:cNvPr>
            <p:cNvGrpSpPr/>
            <p:nvPr/>
          </p:nvGrpSpPr>
          <p:grpSpPr>
            <a:xfrm>
              <a:off x="2204619" y="9333744"/>
              <a:ext cx="4458854" cy="2356462"/>
              <a:chOff x="8497507" y="10197344"/>
              <a:chExt cx="4458854" cy="2356462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="" xmlns:a16="http://schemas.microsoft.com/office/drawing/2014/main" id="{3B3B8123-B865-0043-99AC-FBEC4C61B507}"/>
                  </a:ext>
                </a:extLst>
              </p:cNvPr>
              <p:cNvSpPr/>
              <p:nvPr/>
            </p:nvSpPr>
            <p:spPr>
              <a:xfrm>
                <a:off x="8497507" y="10197344"/>
                <a:ext cx="445885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Title One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="" xmlns:a16="http://schemas.microsoft.com/office/drawing/2014/main" id="{8CC14E69-DD2D-B142-89F1-8F6FAF6A5E54}"/>
                  </a:ext>
                </a:extLst>
              </p:cNvPr>
              <p:cNvSpPr/>
              <p:nvPr/>
            </p:nvSpPr>
            <p:spPr>
              <a:xfrm>
                <a:off x="8497507" y="10868536"/>
                <a:ext cx="4458854" cy="16852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be successful, marketers should understand the life cycle of a product.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5CCFF9DF-18B6-6A43-9D34-8905442FFD45}"/>
                </a:ext>
              </a:extLst>
            </p:cNvPr>
            <p:cNvGrpSpPr/>
            <p:nvPr/>
          </p:nvGrpSpPr>
          <p:grpSpPr>
            <a:xfrm>
              <a:off x="7188387" y="9333744"/>
              <a:ext cx="4458854" cy="2356462"/>
              <a:chOff x="8497507" y="10197344"/>
              <a:chExt cx="4458854" cy="2356462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="" xmlns:a16="http://schemas.microsoft.com/office/drawing/2014/main" id="{E70178BC-7E79-ED42-BC09-5F5E20B528AB}"/>
                  </a:ext>
                </a:extLst>
              </p:cNvPr>
              <p:cNvSpPr/>
              <p:nvPr/>
            </p:nvSpPr>
            <p:spPr>
              <a:xfrm>
                <a:off x="8497507" y="10197344"/>
                <a:ext cx="445885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Title Two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="" xmlns:a16="http://schemas.microsoft.com/office/drawing/2014/main" id="{B2FC75D1-9630-9949-AABA-FBB00D863B60}"/>
                  </a:ext>
                </a:extLst>
              </p:cNvPr>
              <p:cNvSpPr/>
              <p:nvPr/>
            </p:nvSpPr>
            <p:spPr>
              <a:xfrm>
                <a:off x="8497507" y="10868536"/>
                <a:ext cx="4458854" cy="16852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be successful, marketers should understand the life cycle of a product.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="" xmlns:a16="http://schemas.microsoft.com/office/drawing/2014/main" id="{206C0480-4B9C-6642-BD81-9F36E9E6A379}"/>
                </a:ext>
              </a:extLst>
            </p:cNvPr>
            <p:cNvGrpSpPr/>
            <p:nvPr/>
          </p:nvGrpSpPr>
          <p:grpSpPr>
            <a:xfrm>
              <a:off x="12471484" y="9333744"/>
              <a:ext cx="4458854" cy="2356462"/>
              <a:chOff x="8497507" y="10197344"/>
              <a:chExt cx="4458854" cy="2356462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="" xmlns:a16="http://schemas.microsoft.com/office/drawing/2014/main" id="{ADBE0154-319F-5D45-B51E-EFED79A0DCC5}"/>
                  </a:ext>
                </a:extLst>
              </p:cNvPr>
              <p:cNvSpPr/>
              <p:nvPr/>
            </p:nvSpPr>
            <p:spPr>
              <a:xfrm>
                <a:off x="8497507" y="10197344"/>
                <a:ext cx="445885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Title Three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="" xmlns:a16="http://schemas.microsoft.com/office/drawing/2014/main" id="{6C9920CE-4FD1-244E-8909-7A8CA36EE592}"/>
                  </a:ext>
                </a:extLst>
              </p:cNvPr>
              <p:cNvSpPr/>
              <p:nvPr/>
            </p:nvSpPr>
            <p:spPr>
              <a:xfrm>
                <a:off x="8497507" y="10868536"/>
                <a:ext cx="4458854" cy="16852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be successful, marketers should understand the life cycle of a product.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="" xmlns:a16="http://schemas.microsoft.com/office/drawing/2014/main" id="{4CC2C795-40C0-CB43-B304-16C5BD2617A1}"/>
                </a:ext>
              </a:extLst>
            </p:cNvPr>
            <p:cNvGrpSpPr/>
            <p:nvPr/>
          </p:nvGrpSpPr>
          <p:grpSpPr>
            <a:xfrm>
              <a:off x="17733115" y="9333744"/>
              <a:ext cx="4458854" cy="2356462"/>
              <a:chOff x="8497507" y="10197344"/>
              <a:chExt cx="4458854" cy="2356462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="" xmlns:a16="http://schemas.microsoft.com/office/drawing/2014/main" id="{6CB95374-16B2-884D-985A-7E0730A75B42}"/>
                  </a:ext>
                </a:extLst>
              </p:cNvPr>
              <p:cNvSpPr/>
              <p:nvPr/>
            </p:nvSpPr>
            <p:spPr>
              <a:xfrm>
                <a:off x="8497507" y="10197344"/>
                <a:ext cx="445885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Title Four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="" xmlns:a16="http://schemas.microsoft.com/office/drawing/2014/main" id="{02A2092C-0218-7A4F-BAF5-A119C29FA55D}"/>
                  </a:ext>
                </a:extLst>
              </p:cNvPr>
              <p:cNvSpPr/>
              <p:nvPr/>
            </p:nvSpPr>
            <p:spPr>
              <a:xfrm>
                <a:off x="8497507" y="10868536"/>
                <a:ext cx="4458854" cy="16852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be successful, marketers should understand the life cycle of a product.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6506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C25674A3-6286-1D41-8FB7-A634D51F34C2}"/>
              </a:ext>
            </a:extLst>
          </p:cNvPr>
          <p:cNvGrpSpPr/>
          <p:nvPr/>
        </p:nvGrpSpPr>
        <p:grpSpPr>
          <a:xfrm>
            <a:off x="225613" y="6266948"/>
            <a:ext cx="17836336" cy="4901848"/>
            <a:chOff x="2526650" y="4970162"/>
            <a:chExt cx="17836336" cy="4901848"/>
          </a:xfrm>
        </p:grpSpPr>
        <p:sp>
          <p:nvSpPr>
            <p:cNvPr id="42" name="Subtitle 2">
              <a:extLst>
                <a:ext uri="{FF2B5EF4-FFF2-40B4-BE49-F238E27FC236}">
                  <a16:creationId xmlns="" xmlns:a16="http://schemas.microsoft.com/office/drawing/2014/main" id="{C9DB77B4-2585-E44C-9711-6FA9434119E9}"/>
                </a:ext>
              </a:extLst>
            </p:cNvPr>
            <p:cNvSpPr txBox="1">
              <a:spLocks/>
            </p:cNvSpPr>
            <p:nvPr/>
          </p:nvSpPr>
          <p:spPr>
            <a:xfrm>
              <a:off x="2526650" y="8560056"/>
              <a:ext cx="3780994" cy="130209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 smtClean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What problem we are trying to solve</a:t>
              </a:r>
              <a:endPara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90" name="Shape 2557">
              <a:extLst>
                <a:ext uri="{FF2B5EF4-FFF2-40B4-BE49-F238E27FC236}">
                  <a16:creationId xmlns="" xmlns:a16="http://schemas.microsoft.com/office/drawing/2014/main" id="{A9740ED7-8C6A-AD4E-8E00-FF42A7626458}"/>
                </a:ext>
              </a:extLst>
            </p:cNvPr>
            <p:cNvSpPr/>
            <p:nvPr/>
          </p:nvSpPr>
          <p:spPr>
            <a:xfrm>
              <a:off x="3808676" y="5697940"/>
              <a:ext cx="1039558" cy="1039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91" y="6559"/>
                  </a:moveTo>
                  <a:cubicBezTo>
                    <a:pt x="12727" y="6341"/>
                    <a:pt x="12420" y="6172"/>
                    <a:pt x="12078" y="6058"/>
                  </a:cubicBezTo>
                  <a:cubicBezTo>
                    <a:pt x="11737" y="5946"/>
                    <a:pt x="11367" y="5889"/>
                    <a:pt x="10978" y="5889"/>
                  </a:cubicBezTo>
                  <a:cubicBezTo>
                    <a:pt x="10477" y="5889"/>
                    <a:pt x="10025" y="5967"/>
                    <a:pt x="9633" y="6120"/>
                  </a:cubicBezTo>
                  <a:cubicBezTo>
                    <a:pt x="9239" y="6275"/>
                    <a:pt x="8900" y="6494"/>
                    <a:pt x="8623" y="6771"/>
                  </a:cubicBezTo>
                  <a:cubicBezTo>
                    <a:pt x="8346" y="7049"/>
                    <a:pt x="8133" y="7392"/>
                    <a:pt x="7992" y="7788"/>
                  </a:cubicBezTo>
                  <a:cubicBezTo>
                    <a:pt x="7853" y="8180"/>
                    <a:pt x="7782" y="8620"/>
                    <a:pt x="7782" y="9096"/>
                  </a:cubicBezTo>
                  <a:lnTo>
                    <a:pt x="7782" y="9217"/>
                  </a:lnTo>
                  <a:lnTo>
                    <a:pt x="8880" y="9217"/>
                  </a:lnTo>
                  <a:lnTo>
                    <a:pt x="8877" y="9093"/>
                  </a:lnTo>
                  <a:cubicBezTo>
                    <a:pt x="8868" y="8767"/>
                    <a:pt x="8908" y="8461"/>
                    <a:pt x="8993" y="8187"/>
                  </a:cubicBezTo>
                  <a:cubicBezTo>
                    <a:pt x="9079" y="7914"/>
                    <a:pt x="9207" y="7675"/>
                    <a:pt x="9377" y="7473"/>
                  </a:cubicBezTo>
                  <a:cubicBezTo>
                    <a:pt x="9545" y="7274"/>
                    <a:pt x="9762" y="7115"/>
                    <a:pt x="10024" y="7000"/>
                  </a:cubicBezTo>
                  <a:cubicBezTo>
                    <a:pt x="10287" y="6884"/>
                    <a:pt x="10594" y="6827"/>
                    <a:pt x="10937" y="6827"/>
                  </a:cubicBezTo>
                  <a:cubicBezTo>
                    <a:pt x="11182" y="6827"/>
                    <a:pt x="11418" y="6868"/>
                    <a:pt x="11639" y="6950"/>
                  </a:cubicBezTo>
                  <a:cubicBezTo>
                    <a:pt x="11858" y="7032"/>
                    <a:pt x="12053" y="7146"/>
                    <a:pt x="12218" y="7289"/>
                  </a:cubicBezTo>
                  <a:cubicBezTo>
                    <a:pt x="12381" y="7431"/>
                    <a:pt x="12512" y="7605"/>
                    <a:pt x="12609" y="7808"/>
                  </a:cubicBezTo>
                  <a:cubicBezTo>
                    <a:pt x="12704" y="8011"/>
                    <a:pt x="12752" y="8236"/>
                    <a:pt x="12752" y="8478"/>
                  </a:cubicBezTo>
                  <a:cubicBezTo>
                    <a:pt x="12752" y="8797"/>
                    <a:pt x="12674" y="9089"/>
                    <a:pt x="12519" y="9350"/>
                  </a:cubicBezTo>
                  <a:cubicBezTo>
                    <a:pt x="12359" y="9618"/>
                    <a:pt x="12154" y="9865"/>
                    <a:pt x="11913" y="10082"/>
                  </a:cubicBezTo>
                  <a:cubicBezTo>
                    <a:pt x="11624" y="10337"/>
                    <a:pt x="11374" y="10568"/>
                    <a:pt x="11170" y="10771"/>
                  </a:cubicBezTo>
                  <a:cubicBezTo>
                    <a:pt x="10959" y="10979"/>
                    <a:pt x="10789" y="11200"/>
                    <a:pt x="10662" y="11428"/>
                  </a:cubicBezTo>
                  <a:cubicBezTo>
                    <a:pt x="10534" y="11657"/>
                    <a:pt x="10441" y="11916"/>
                    <a:pt x="10385" y="12199"/>
                  </a:cubicBezTo>
                  <a:cubicBezTo>
                    <a:pt x="10329" y="12478"/>
                    <a:pt x="10305" y="12827"/>
                    <a:pt x="10315" y="13237"/>
                  </a:cubicBezTo>
                  <a:lnTo>
                    <a:pt x="10318" y="13355"/>
                  </a:lnTo>
                  <a:lnTo>
                    <a:pt x="11407" y="13355"/>
                  </a:lnTo>
                  <a:lnTo>
                    <a:pt x="11410" y="13237"/>
                  </a:lnTo>
                  <a:cubicBezTo>
                    <a:pt x="11418" y="12838"/>
                    <a:pt x="11436" y="12531"/>
                    <a:pt x="11463" y="12322"/>
                  </a:cubicBezTo>
                  <a:cubicBezTo>
                    <a:pt x="11488" y="12125"/>
                    <a:pt x="11538" y="11956"/>
                    <a:pt x="11611" y="11821"/>
                  </a:cubicBezTo>
                  <a:cubicBezTo>
                    <a:pt x="11687" y="11684"/>
                    <a:pt x="11803" y="11541"/>
                    <a:pt x="11959" y="11399"/>
                  </a:cubicBezTo>
                  <a:cubicBezTo>
                    <a:pt x="12127" y="11245"/>
                    <a:pt x="12351" y="11031"/>
                    <a:pt x="12630" y="10762"/>
                  </a:cubicBezTo>
                  <a:cubicBezTo>
                    <a:pt x="12979" y="10441"/>
                    <a:pt x="13270" y="10102"/>
                    <a:pt x="13495" y="9753"/>
                  </a:cubicBezTo>
                  <a:cubicBezTo>
                    <a:pt x="13729" y="9393"/>
                    <a:pt x="13847" y="8952"/>
                    <a:pt x="13847" y="8439"/>
                  </a:cubicBezTo>
                  <a:cubicBezTo>
                    <a:pt x="13847" y="8038"/>
                    <a:pt x="13770" y="7675"/>
                    <a:pt x="13618" y="7362"/>
                  </a:cubicBezTo>
                  <a:cubicBezTo>
                    <a:pt x="13467" y="7050"/>
                    <a:pt x="13256" y="6780"/>
                    <a:pt x="12991" y="6559"/>
                  </a:cubicBezTo>
                  <a:moveTo>
                    <a:pt x="10179" y="15706"/>
                  </a:moveTo>
                  <a:lnTo>
                    <a:pt x="11558" y="15706"/>
                  </a:lnTo>
                  <a:lnTo>
                    <a:pt x="11558" y="14072"/>
                  </a:lnTo>
                  <a:lnTo>
                    <a:pt x="10179" y="14072"/>
                  </a:lnTo>
                  <a:cubicBezTo>
                    <a:pt x="10179" y="14072"/>
                    <a:pt x="10179" y="15706"/>
                    <a:pt x="10179" y="15706"/>
                  </a:cubicBezTo>
                  <a:close/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/>
            </a:p>
          </p:txBody>
        </p:sp>
        <p:sp>
          <p:nvSpPr>
            <p:cNvPr id="92" name="Shape 2546">
              <a:extLst>
                <a:ext uri="{FF2B5EF4-FFF2-40B4-BE49-F238E27FC236}">
                  <a16:creationId xmlns="" xmlns:a16="http://schemas.microsoft.com/office/drawing/2014/main" id="{BEEC15D7-85E2-D140-8767-DADDBDFF6C80}"/>
                </a:ext>
              </a:extLst>
            </p:cNvPr>
            <p:cNvSpPr/>
            <p:nvPr/>
          </p:nvSpPr>
          <p:spPr>
            <a:xfrm>
              <a:off x="19323428" y="5886949"/>
              <a:ext cx="1039558" cy="8505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0400"/>
                  </a:moveTo>
                  <a:lnTo>
                    <a:pt x="18655" y="20400"/>
                  </a:lnTo>
                  <a:lnTo>
                    <a:pt x="18655" y="1200"/>
                  </a:lnTo>
                  <a:lnTo>
                    <a:pt x="20618" y="1200"/>
                  </a:lnTo>
                  <a:cubicBezTo>
                    <a:pt x="20618" y="1200"/>
                    <a:pt x="20618" y="20400"/>
                    <a:pt x="20618" y="20400"/>
                  </a:cubicBezTo>
                  <a:close/>
                  <a:moveTo>
                    <a:pt x="21109" y="0"/>
                  </a:moveTo>
                  <a:lnTo>
                    <a:pt x="18164" y="0"/>
                  </a:lnTo>
                  <a:cubicBezTo>
                    <a:pt x="17893" y="0"/>
                    <a:pt x="17673" y="269"/>
                    <a:pt x="17673" y="600"/>
                  </a:cubicBezTo>
                  <a:lnTo>
                    <a:pt x="17673" y="21000"/>
                  </a:lnTo>
                  <a:cubicBezTo>
                    <a:pt x="17673" y="21332"/>
                    <a:pt x="17893" y="21600"/>
                    <a:pt x="18164" y="21600"/>
                  </a:cubicBezTo>
                  <a:lnTo>
                    <a:pt x="21109" y="21600"/>
                  </a:lnTo>
                  <a:cubicBezTo>
                    <a:pt x="21380" y="21600"/>
                    <a:pt x="21600" y="21332"/>
                    <a:pt x="21600" y="21000"/>
                  </a:cubicBezTo>
                  <a:lnTo>
                    <a:pt x="21600" y="600"/>
                  </a:lnTo>
                  <a:cubicBezTo>
                    <a:pt x="21600" y="269"/>
                    <a:pt x="21380" y="0"/>
                    <a:pt x="21109" y="0"/>
                  </a:cubicBezTo>
                  <a:moveTo>
                    <a:pt x="8836" y="20400"/>
                  </a:moveTo>
                  <a:lnTo>
                    <a:pt x="6873" y="20400"/>
                  </a:lnTo>
                  <a:lnTo>
                    <a:pt x="6873" y="3600"/>
                  </a:lnTo>
                  <a:lnTo>
                    <a:pt x="8836" y="3600"/>
                  </a:lnTo>
                  <a:cubicBezTo>
                    <a:pt x="8836" y="3600"/>
                    <a:pt x="8836" y="20400"/>
                    <a:pt x="8836" y="20400"/>
                  </a:cubicBezTo>
                  <a:close/>
                  <a:moveTo>
                    <a:pt x="9327" y="2400"/>
                  </a:moveTo>
                  <a:lnTo>
                    <a:pt x="6382" y="2400"/>
                  </a:lnTo>
                  <a:cubicBezTo>
                    <a:pt x="6111" y="2400"/>
                    <a:pt x="5891" y="2669"/>
                    <a:pt x="5891" y="3000"/>
                  </a:cubicBezTo>
                  <a:lnTo>
                    <a:pt x="5891" y="21000"/>
                  </a:lnTo>
                  <a:cubicBezTo>
                    <a:pt x="5891" y="21332"/>
                    <a:pt x="6111" y="21600"/>
                    <a:pt x="6382" y="21600"/>
                  </a:cubicBezTo>
                  <a:lnTo>
                    <a:pt x="9327" y="21600"/>
                  </a:lnTo>
                  <a:cubicBezTo>
                    <a:pt x="9598" y="21600"/>
                    <a:pt x="9818" y="21332"/>
                    <a:pt x="9818" y="21000"/>
                  </a:cubicBezTo>
                  <a:lnTo>
                    <a:pt x="9818" y="3000"/>
                  </a:lnTo>
                  <a:cubicBezTo>
                    <a:pt x="9818" y="2669"/>
                    <a:pt x="9598" y="2400"/>
                    <a:pt x="9327" y="2400"/>
                  </a:cubicBezTo>
                  <a:moveTo>
                    <a:pt x="14727" y="20400"/>
                  </a:moveTo>
                  <a:lnTo>
                    <a:pt x="12764" y="20400"/>
                  </a:lnTo>
                  <a:lnTo>
                    <a:pt x="12764" y="10800"/>
                  </a:lnTo>
                  <a:lnTo>
                    <a:pt x="14727" y="10800"/>
                  </a:lnTo>
                  <a:cubicBezTo>
                    <a:pt x="14727" y="10800"/>
                    <a:pt x="14727" y="20400"/>
                    <a:pt x="14727" y="20400"/>
                  </a:cubicBezTo>
                  <a:close/>
                  <a:moveTo>
                    <a:pt x="15218" y="9600"/>
                  </a:moveTo>
                  <a:lnTo>
                    <a:pt x="12273" y="9600"/>
                  </a:lnTo>
                  <a:cubicBezTo>
                    <a:pt x="12002" y="9600"/>
                    <a:pt x="11782" y="9869"/>
                    <a:pt x="11782" y="10200"/>
                  </a:cubicBezTo>
                  <a:lnTo>
                    <a:pt x="11782" y="21000"/>
                  </a:lnTo>
                  <a:cubicBezTo>
                    <a:pt x="11782" y="21332"/>
                    <a:pt x="12002" y="21600"/>
                    <a:pt x="12273" y="21600"/>
                  </a:cubicBezTo>
                  <a:lnTo>
                    <a:pt x="15218" y="21600"/>
                  </a:lnTo>
                  <a:cubicBezTo>
                    <a:pt x="15489" y="21600"/>
                    <a:pt x="15709" y="21332"/>
                    <a:pt x="15709" y="21000"/>
                  </a:cubicBezTo>
                  <a:lnTo>
                    <a:pt x="15709" y="10200"/>
                  </a:lnTo>
                  <a:cubicBezTo>
                    <a:pt x="15709" y="9869"/>
                    <a:pt x="15489" y="9600"/>
                    <a:pt x="15218" y="9600"/>
                  </a:cubicBezTo>
                  <a:moveTo>
                    <a:pt x="2945" y="20400"/>
                  </a:moveTo>
                  <a:lnTo>
                    <a:pt x="982" y="20400"/>
                  </a:lnTo>
                  <a:lnTo>
                    <a:pt x="982" y="14400"/>
                  </a:lnTo>
                  <a:lnTo>
                    <a:pt x="2945" y="14400"/>
                  </a:lnTo>
                  <a:cubicBezTo>
                    <a:pt x="2945" y="14400"/>
                    <a:pt x="2945" y="20400"/>
                    <a:pt x="2945" y="20400"/>
                  </a:cubicBezTo>
                  <a:close/>
                  <a:moveTo>
                    <a:pt x="3436" y="13200"/>
                  </a:moveTo>
                  <a:lnTo>
                    <a:pt x="491" y="13200"/>
                  </a:lnTo>
                  <a:cubicBezTo>
                    <a:pt x="220" y="13200"/>
                    <a:pt x="0" y="13469"/>
                    <a:pt x="0" y="13800"/>
                  </a:cubicBezTo>
                  <a:lnTo>
                    <a:pt x="0" y="21000"/>
                  </a:lnTo>
                  <a:cubicBezTo>
                    <a:pt x="0" y="21332"/>
                    <a:pt x="220" y="21600"/>
                    <a:pt x="491" y="21600"/>
                  </a:cubicBezTo>
                  <a:lnTo>
                    <a:pt x="3436" y="21600"/>
                  </a:lnTo>
                  <a:cubicBezTo>
                    <a:pt x="3707" y="21600"/>
                    <a:pt x="3927" y="21332"/>
                    <a:pt x="3927" y="21000"/>
                  </a:cubicBezTo>
                  <a:lnTo>
                    <a:pt x="3927" y="13800"/>
                  </a:lnTo>
                  <a:cubicBezTo>
                    <a:pt x="3927" y="13469"/>
                    <a:pt x="3707" y="13200"/>
                    <a:pt x="3436" y="13200"/>
                  </a:cubicBezTo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/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90D288DF-930E-8847-B0D8-13A3D0D045BA}"/>
                </a:ext>
              </a:extLst>
            </p:cNvPr>
            <p:cNvSpPr txBox="1"/>
            <p:nvPr/>
          </p:nvSpPr>
          <p:spPr>
            <a:xfrm>
              <a:off x="3108163" y="7095235"/>
              <a:ext cx="241657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Problem </a:t>
              </a:r>
            </a:p>
            <a:p>
              <a:pPr algn="ctr"/>
              <a:r>
                <a:rPr lang="en-US" b="1" dirty="0" smtClean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Statement</a:t>
              </a:r>
              <a:endParaRPr lang="en-US" sz="54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="" xmlns:a16="http://schemas.microsoft.com/office/drawing/2014/main" id="{FA08C163-FA57-FA4E-AA28-17AC41A7B127}"/>
                </a:ext>
              </a:extLst>
            </p:cNvPr>
            <p:cNvGrpSpPr/>
            <p:nvPr/>
          </p:nvGrpSpPr>
          <p:grpSpPr>
            <a:xfrm>
              <a:off x="6307644" y="4970162"/>
              <a:ext cx="7997817" cy="4901848"/>
              <a:chOff x="6307644" y="4970162"/>
              <a:chExt cx="7997817" cy="3229195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5BD6D2BD-E362-0740-8B64-CAE5791909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05461" y="4970162"/>
                <a:ext cx="0" cy="318769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981F2C17-5062-1843-A61C-0B698F7BE2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88638" y="5011659"/>
                <a:ext cx="0" cy="318769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="" xmlns:a16="http://schemas.microsoft.com/office/drawing/2014/main" id="{3C298018-E00A-A841-B6CF-E3962ADDA1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644" y="5005167"/>
                <a:ext cx="0" cy="318769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F9E1BFAB-1E8A-6746-A82B-B17E94DAFE52}"/>
                </a:ext>
              </a:extLst>
            </p:cNvPr>
            <p:cNvSpPr txBox="1"/>
            <p:nvPr/>
          </p:nvSpPr>
          <p:spPr>
            <a:xfrm>
              <a:off x="6573347" y="7094707"/>
              <a:ext cx="310884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Metrics &amp; </a:t>
              </a:r>
            </a:p>
            <a:p>
              <a:pPr algn="ctr"/>
              <a:r>
                <a:rPr lang="en-US" b="1" dirty="0" smtClean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Assumptions</a:t>
              </a:r>
              <a:endParaRPr lang="en-US" sz="54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5EE942C8-BA1E-D54D-A23E-E4741B50462C}"/>
                </a:ext>
              </a:extLst>
            </p:cNvPr>
            <p:cNvSpPr txBox="1"/>
            <p:nvPr/>
          </p:nvSpPr>
          <p:spPr>
            <a:xfrm>
              <a:off x="10951822" y="7095235"/>
              <a:ext cx="244294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Approach </a:t>
              </a:r>
            </a:p>
            <a:p>
              <a:pPr algn="ctr"/>
              <a:r>
                <a:rPr lang="en-US" b="1" dirty="0" smtClean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&amp; Process</a:t>
              </a:r>
              <a:endParaRPr lang="en-US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60" name="Subtitle 2">
              <a:extLst>
                <a:ext uri="{FF2B5EF4-FFF2-40B4-BE49-F238E27FC236}">
                  <a16:creationId xmlns="" xmlns:a16="http://schemas.microsoft.com/office/drawing/2014/main" id="{3F482E34-C3C4-264C-8AFF-1253CD1808F9}"/>
                </a:ext>
              </a:extLst>
            </p:cNvPr>
            <p:cNvSpPr txBox="1">
              <a:spLocks/>
            </p:cNvSpPr>
            <p:nvPr/>
          </p:nvSpPr>
          <p:spPr>
            <a:xfrm>
              <a:off x="6307644" y="8560056"/>
              <a:ext cx="3780994" cy="130209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</a:t>
              </a:r>
              <a:r>
                <a:rPr lang="en-US" sz="2800" dirty="0" smtClean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he context of the technical approach</a:t>
              </a:r>
              <a:endPara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1" name="Subtitle 2">
              <a:extLst>
                <a:ext uri="{FF2B5EF4-FFF2-40B4-BE49-F238E27FC236}">
                  <a16:creationId xmlns="" xmlns:a16="http://schemas.microsoft.com/office/drawing/2014/main" id="{2FA8700F-FC26-FC4C-A9D5-A0FC8BDCB46C}"/>
                </a:ext>
              </a:extLst>
            </p:cNvPr>
            <p:cNvSpPr txBox="1">
              <a:spLocks/>
            </p:cNvSpPr>
            <p:nvPr/>
          </p:nvSpPr>
          <p:spPr>
            <a:xfrm>
              <a:off x="7381124" y="6136801"/>
              <a:ext cx="1219220" cy="90468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8800" dirty="0" smtClean="0">
                  <a:solidFill>
                    <a:schemeClr val="tx1"/>
                  </a:solidFill>
                  <a:latin typeface="Wingdings"/>
                  <a:ea typeface="Wingdings"/>
                  <a:cs typeface="Wingdings"/>
                  <a:sym typeface="Wingdings"/>
                </a:rPr>
                <a:t></a:t>
              </a:r>
              <a:endParaRPr lang="en-US" sz="115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="" xmlns:a16="http://schemas.microsoft.com/office/drawing/2014/main" id="{C1FE9815-2987-564B-AE7F-E3419C87854B}"/>
              </a:ext>
            </a:extLst>
          </p:cNvPr>
          <p:cNvSpPr/>
          <p:nvPr/>
        </p:nvSpPr>
        <p:spPr>
          <a:xfrm>
            <a:off x="9709924" y="2542759"/>
            <a:ext cx="4957798" cy="1224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49EE461F-6FE3-F34B-A1D8-65C934899444}"/>
              </a:ext>
            </a:extLst>
          </p:cNvPr>
          <p:cNvSpPr txBox="1"/>
          <p:nvPr/>
        </p:nvSpPr>
        <p:spPr>
          <a:xfrm>
            <a:off x="9135945" y="984553"/>
            <a:ext cx="610576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CONTENT</a:t>
            </a:r>
            <a:endParaRPr lang="en-US" sz="8000" b="1" dirty="0">
              <a:solidFill>
                <a:schemeClr val="tx2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24" name="Subtitle 2">
            <a:extLst>
              <a:ext uri="{FF2B5EF4-FFF2-40B4-BE49-F238E27FC236}">
                <a16:creationId xmlns="" xmlns:a16="http://schemas.microsoft.com/office/drawing/2014/main" id="{C9DB77B4-2585-E44C-9711-6FA9434119E9}"/>
              </a:ext>
            </a:extLst>
          </p:cNvPr>
          <p:cNvSpPr txBox="1">
            <a:spLocks/>
          </p:cNvSpPr>
          <p:nvPr/>
        </p:nvSpPr>
        <p:spPr>
          <a:xfrm>
            <a:off x="12001128" y="9856842"/>
            <a:ext cx="3780994" cy="130209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 smtClean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What the resulting model looks like</a:t>
            </a:r>
            <a:endParaRPr lang="en-US" sz="2800" dirty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6" name="Shape 2617">
            <a:extLst>
              <a:ext uri="{FF2B5EF4-FFF2-40B4-BE49-F238E27FC236}">
                <a16:creationId xmlns="" xmlns:a16="http://schemas.microsoft.com/office/drawing/2014/main" id="{8658E198-4204-ED45-9A0C-5FBC76DC5FAE}"/>
              </a:ext>
            </a:extLst>
          </p:cNvPr>
          <p:cNvSpPr/>
          <p:nvPr/>
        </p:nvSpPr>
        <p:spPr>
          <a:xfrm>
            <a:off x="20965660" y="7183642"/>
            <a:ext cx="1039558" cy="8506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90D288DF-930E-8847-B0D8-13A3D0D045BA}"/>
              </a:ext>
            </a:extLst>
          </p:cNvPr>
          <p:cNvSpPr txBox="1"/>
          <p:nvPr/>
        </p:nvSpPr>
        <p:spPr>
          <a:xfrm>
            <a:off x="12557282" y="8392021"/>
            <a:ext cx="2467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Model</a:t>
            </a:r>
            <a:endParaRPr lang="en-US" sz="5400" b="1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981F2C17-5062-1843-A61C-0B698F7BE2A8}"/>
              </a:ext>
            </a:extLst>
          </p:cNvPr>
          <p:cNvCxnSpPr>
            <a:cxnSpLocks/>
          </p:cNvCxnSpPr>
          <p:nvPr/>
        </p:nvCxnSpPr>
        <p:spPr>
          <a:xfrm>
            <a:off x="19563116" y="6329940"/>
            <a:ext cx="0" cy="483885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3C298018-E00A-A841-B6CF-E3962ADDA127}"/>
              </a:ext>
            </a:extLst>
          </p:cNvPr>
          <p:cNvCxnSpPr>
            <a:cxnSpLocks/>
          </p:cNvCxnSpPr>
          <p:nvPr/>
        </p:nvCxnSpPr>
        <p:spPr>
          <a:xfrm>
            <a:off x="15782122" y="6320085"/>
            <a:ext cx="0" cy="483885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F9E1BFAB-1E8A-6746-A82B-B17E94DAFE52}"/>
              </a:ext>
            </a:extLst>
          </p:cNvPr>
          <p:cNvSpPr txBox="1"/>
          <p:nvPr/>
        </p:nvSpPr>
        <p:spPr>
          <a:xfrm>
            <a:off x="16098661" y="8391493"/>
            <a:ext cx="30071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Performance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Evaluation</a:t>
            </a:r>
            <a:endParaRPr lang="en-US" sz="5400" b="1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5EE942C8-BA1E-D54D-A23E-E4741B50462C}"/>
              </a:ext>
            </a:extLst>
          </p:cNvPr>
          <p:cNvSpPr txBox="1"/>
          <p:nvPr/>
        </p:nvSpPr>
        <p:spPr>
          <a:xfrm>
            <a:off x="20362395" y="8392021"/>
            <a:ext cx="25707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Impact &amp; 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Next Steps</a:t>
            </a:r>
            <a:endParaRPr lang="en-US" b="1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4" name="Subtitle 2">
            <a:extLst>
              <a:ext uri="{FF2B5EF4-FFF2-40B4-BE49-F238E27FC236}">
                <a16:creationId xmlns="" xmlns:a16="http://schemas.microsoft.com/office/drawing/2014/main" id="{3F482E34-C3C4-264C-8AFF-1253CD1808F9}"/>
              </a:ext>
            </a:extLst>
          </p:cNvPr>
          <p:cNvSpPr txBox="1">
            <a:spLocks/>
          </p:cNvSpPr>
          <p:nvPr/>
        </p:nvSpPr>
        <p:spPr>
          <a:xfrm>
            <a:off x="15782122" y="9856842"/>
            <a:ext cx="3780994" cy="138827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 smtClean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How well the </a:t>
            </a:r>
          </a:p>
          <a:p>
            <a:pPr>
              <a:lnSpc>
                <a:spcPts val="4299"/>
              </a:lnSpc>
            </a:pPr>
            <a:r>
              <a:rPr lang="en-US" sz="2800" dirty="0" smtClean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model performs</a:t>
            </a:r>
            <a:endParaRPr lang="en-US" sz="2800" dirty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5" name="Subtitle 2">
            <a:extLst>
              <a:ext uri="{FF2B5EF4-FFF2-40B4-BE49-F238E27FC236}">
                <a16:creationId xmlns="" xmlns:a16="http://schemas.microsoft.com/office/drawing/2014/main" id="{2FA8700F-FC26-FC4C-A9D5-A0FC8BDCB46C}"/>
              </a:ext>
            </a:extLst>
          </p:cNvPr>
          <p:cNvSpPr txBox="1">
            <a:spLocks/>
          </p:cNvSpPr>
          <p:nvPr/>
        </p:nvSpPr>
        <p:spPr>
          <a:xfrm>
            <a:off x="19869536" y="9856842"/>
            <a:ext cx="3653852" cy="185340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 smtClean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How the model can be used and improved</a:t>
            </a:r>
            <a:endParaRPr lang="en-US" sz="2800" dirty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22129" y="6994726"/>
            <a:ext cx="117021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>
                <a:solidFill>
                  <a:schemeClr val="accent4">
                    <a:lumMod val="60000"/>
                    <a:lumOff val="40000"/>
                  </a:schemeClr>
                </a:solidFill>
                <a:latin typeface="Wingdings"/>
                <a:ea typeface="Wingdings"/>
                <a:cs typeface="Wingdings"/>
              </a:rPr>
              <a:t></a:t>
            </a:r>
            <a:endParaRPr lang="en-US" sz="7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7" descr="Screen Shot 2018-11-17 at 12.34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7075" y="6994726"/>
            <a:ext cx="1260647" cy="1200329"/>
          </a:xfrm>
          <a:prstGeom prst="rect">
            <a:avLst/>
          </a:prstGeom>
        </p:spPr>
      </p:pic>
      <p:sp>
        <p:nvSpPr>
          <p:cNvPr id="39" name="Subtitle 2">
            <a:extLst>
              <a:ext uri="{FF2B5EF4-FFF2-40B4-BE49-F238E27FC236}">
                <a16:creationId xmlns="" xmlns:a16="http://schemas.microsoft.com/office/drawing/2014/main" id="{C9DB77B4-2585-E44C-9711-6FA9434119E9}"/>
              </a:ext>
            </a:extLst>
          </p:cNvPr>
          <p:cNvSpPr txBox="1">
            <a:spLocks/>
          </p:cNvSpPr>
          <p:nvPr/>
        </p:nvSpPr>
        <p:spPr>
          <a:xfrm>
            <a:off x="7975663" y="9831002"/>
            <a:ext cx="3780994" cy="185340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 smtClean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What technical approach was chosen</a:t>
            </a:r>
            <a:endParaRPr lang="en-US" sz="2800" dirty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03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B3F12918-F08C-A04B-91D7-1E727377FC09}"/>
              </a:ext>
            </a:extLst>
          </p:cNvPr>
          <p:cNvGrpSpPr/>
          <p:nvPr/>
        </p:nvGrpSpPr>
        <p:grpSpPr>
          <a:xfrm>
            <a:off x="7135844" y="984553"/>
            <a:ext cx="10105962" cy="2554545"/>
            <a:chOff x="9122574" y="984553"/>
            <a:chExt cx="6105760" cy="2554545"/>
          </a:xfrm>
        </p:grpSpPr>
        <p:sp>
          <p:nvSpPr>
            <p:cNvPr id="65" name="Rectangle 64">
              <a:extLst>
                <a:ext uri="{FF2B5EF4-FFF2-40B4-BE49-F238E27FC236}">
                  <a16:creationId xmlns="" xmlns:a16="http://schemas.microsoft.com/office/drawing/2014/main" id="{C1FE9815-2987-564B-AE7F-E3419C87854B}"/>
                </a:ext>
              </a:extLst>
            </p:cNvPr>
            <p:cNvSpPr/>
            <p:nvPr/>
          </p:nvSpPr>
          <p:spPr>
            <a:xfrm>
              <a:off x="9262945" y="2544770"/>
              <a:ext cx="5466250" cy="1184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49EE461F-6FE3-F34B-A1D8-65C934899444}"/>
                </a:ext>
              </a:extLst>
            </p:cNvPr>
            <p:cNvSpPr txBox="1"/>
            <p:nvPr/>
          </p:nvSpPr>
          <p:spPr>
            <a:xfrm>
              <a:off x="9122574" y="984553"/>
              <a:ext cx="6105760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 smtClean="0">
                  <a:solidFill>
                    <a:schemeClr val="tx2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Problem Statement</a:t>
              </a:r>
              <a:endParaRPr lang="en-US" sz="80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endParaRP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3ABCAE8F-4523-3149-A48C-44175F1F35DF}"/>
              </a:ext>
            </a:extLst>
          </p:cNvPr>
          <p:cNvSpPr txBox="1"/>
          <p:nvPr/>
        </p:nvSpPr>
        <p:spPr>
          <a:xfrm>
            <a:off x="5259635" y="3741346"/>
            <a:ext cx="1385838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dirty="0"/>
              <a:t>Before most NFL football games, there is a team that is favored to win by a specific number of points given by the “spread</a:t>
            </a:r>
            <a:r>
              <a:rPr lang="en-US" dirty="0" smtClean="0"/>
              <a:t>”</a:t>
            </a:r>
          </a:p>
          <a:p>
            <a:pPr marL="571500" indent="-571500">
              <a:buFont typeface="Arial"/>
              <a:buChar char="•"/>
            </a:pPr>
            <a:endParaRPr lang="en-US" dirty="0" smtClean="0"/>
          </a:p>
          <a:p>
            <a:pPr marL="571500" indent="-571500">
              <a:buFont typeface="Arial"/>
              <a:buChar char="•"/>
            </a:pPr>
            <a:r>
              <a:rPr lang="en-US" dirty="0" smtClean="0"/>
              <a:t>Theoretically</a:t>
            </a:r>
            <a:r>
              <a:rPr lang="en-US" dirty="0"/>
              <a:t>, there are even odds of the favored team “beating” the spread (i.e. winning by more than the spread</a:t>
            </a:r>
            <a:r>
              <a:rPr lang="en-US" dirty="0" smtClean="0"/>
              <a:t>)</a:t>
            </a:r>
            <a:endParaRPr lang="en-US" dirty="0"/>
          </a:p>
          <a:p>
            <a:pPr marL="571500" indent="-571500">
              <a:buFont typeface="Arial"/>
              <a:buChar char="•"/>
            </a:pPr>
            <a:endParaRPr lang="en-US" dirty="0" smtClean="0"/>
          </a:p>
          <a:p>
            <a:pPr marL="571500" indent="-571500">
              <a:buFont typeface="Arial"/>
              <a:buChar char="•"/>
            </a:pPr>
            <a:r>
              <a:rPr lang="en-US" dirty="0"/>
              <a:t>Can the amount of points by </a:t>
            </a:r>
            <a:r>
              <a:rPr lang="en-US" dirty="0" smtClean="0"/>
              <a:t>which the favored team will “</a:t>
            </a:r>
            <a:r>
              <a:rPr lang="en-US" dirty="0"/>
              <a:t>beat” the spread </a:t>
            </a:r>
            <a:r>
              <a:rPr lang="en-US" dirty="0" smtClean="0"/>
              <a:t>in a </a:t>
            </a:r>
            <a:r>
              <a:rPr lang="en-US" dirty="0"/>
              <a:t>Super </a:t>
            </a:r>
            <a:r>
              <a:rPr lang="en-US" dirty="0" smtClean="0"/>
              <a:t>Bowl </a:t>
            </a:r>
            <a:r>
              <a:rPr lang="en-US" dirty="0"/>
              <a:t>be predicted from past </a:t>
            </a:r>
            <a:r>
              <a:rPr lang="en-US" dirty="0" smtClean="0"/>
              <a:t>data?</a:t>
            </a:r>
          </a:p>
          <a:p>
            <a:pPr marL="571500" lvl="1" indent="-571500">
              <a:buFont typeface="Arial"/>
              <a:buChar char="•"/>
            </a:pPr>
            <a:endParaRPr lang="en-US" dirty="0" smtClean="0"/>
          </a:p>
        </p:txBody>
      </p:sp>
      <p:pic>
        <p:nvPicPr>
          <p:cNvPr id="6" name="Picture 5" descr="Screen Shot 2018-11-18 at 7.23.0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711" y="8573583"/>
            <a:ext cx="10596229" cy="47094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863083" y="9894718"/>
            <a:ext cx="451889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Example spread  for tonight’s Monday Night Football game</a:t>
            </a:r>
          </a:p>
        </p:txBody>
      </p:sp>
    </p:spTree>
    <p:extLst>
      <p:ext uri="{BB962C8B-B14F-4D97-AF65-F5344CB8AC3E}">
        <p14:creationId xmlns:p14="http://schemas.microsoft.com/office/powerpoint/2010/main" val="32223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B3F12918-F08C-A04B-91D7-1E727377FC09}"/>
              </a:ext>
            </a:extLst>
          </p:cNvPr>
          <p:cNvGrpSpPr/>
          <p:nvPr/>
        </p:nvGrpSpPr>
        <p:grpSpPr>
          <a:xfrm>
            <a:off x="6093943" y="984553"/>
            <a:ext cx="12246209" cy="2554545"/>
            <a:chOff x="11891429" y="984553"/>
            <a:chExt cx="6105760" cy="2554545"/>
          </a:xfrm>
        </p:grpSpPr>
        <p:sp>
          <p:nvSpPr>
            <p:cNvPr id="65" name="Rectangle 64">
              <a:extLst>
                <a:ext uri="{FF2B5EF4-FFF2-40B4-BE49-F238E27FC236}">
                  <a16:creationId xmlns="" xmlns:a16="http://schemas.microsoft.com/office/drawing/2014/main" id="{C1FE9815-2987-564B-AE7F-E3419C87854B}"/>
                </a:ext>
              </a:extLst>
            </p:cNvPr>
            <p:cNvSpPr/>
            <p:nvPr/>
          </p:nvSpPr>
          <p:spPr>
            <a:xfrm>
              <a:off x="11996082" y="2555071"/>
              <a:ext cx="5466250" cy="1184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49EE461F-6FE3-F34B-A1D8-65C934899444}"/>
                </a:ext>
              </a:extLst>
            </p:cNvPr>
            <p:cNvSpPr txBox="1"/>
            <p:nvPr/>
          </p:nvSpPr>
          <p:spPr>
            <a:xfrm>
              <a:off x="11891429" y="984553"/>
              <a:ext cx="6105760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 smtClean="0">
                  <a:solidFill>
                    <a:schemeClr val="tx2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Metrics &amp; Assumptions</a:t>
              </a:r>
              <a:endParaRPr lang="en-US" sz="80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endParaRPr>
            </a:p>
          </p:txBody>
        </p:sp>
      </p:grpSp>
      <p:pic>
        <p:nvPicPr>
          <p:cNvPr id="49" name="Picture 48" descr="iPhone6_mockup_front_white.png">
            <a:extLst>
              <a:ext uri="{FF2B5EF4-FFF2-40B4-BE49-F238E27FC236}">
                <a16:creationId xmlns="" xmlns:a16="http://schemas.microsoft.com/office/drawing/2014/main" id="{226D3289-3C61-BD42-926B-9CC5D0D33E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1" t="1426" r="8011" b="3061"/>
          <a:stretch/>
        </p:blipFill>
        <p:spPr>
          <a:xfrm rot="16200000">
            <a:off x="14927645" y="-106399"/>
            <a:ext cx="7079098" cy="12599262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3ABCAE8F-4523-3149-A48C-44175F1F35DF}"/>
              </a:ext>
            </a:extLst>
          </p:cNvPr>
          <p:cNvSpPr txBox="1"/>
          <p:nvPr/>
        </p:nvSpPr>
        <p:spPr>
          <a:xfrm>
            <a:off x="254007" y="3770885"/>
            <a:ext cx="12120525" cy="9207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1" indent="-571500">
              <a:buFont typeface="Arial"/>
              <a:buChar char="•"/>
            </a:pPr>
            <a:r>
              <a:rPr lang="en-US" dirty="0"/>
              <a:t>Success </a:t>
            </a:r>
            <a:r>
              <a:rPr lang="en-US" dirty="0" smtClean="0"/>
              <a:t>Metrics</a:t>
            </a:r>
            <a:endParaRPr lang="en-US" dirty="0"/>
          </a:p>
          <a:p>
            <a:pPr marL="1485717" lvl="2" indent="-571500">
              <a:buFont typeface="Arial"/>
              <a:buChar char="•"/>
            </a:pPr>
            <a:r>
              <a:rPr lang="en-US" dirty="0"/>
              <a:t>Use data from </a:t>
            </a:r>
            <a:r>
              <a:rPr lang="en-US" dirty="0" smtClean="0"/>
              <a:t>1980 </a:t>
            </a:r>
            <a:r>
              <a:rPr lang="en-US" dirty="0"/>
              <a:t>to 2016 to train a model, and correctly predict whether the Patriots beat the spread </a:t>
            </a:r>
            <a:r>
              <a:rPr lang="en-US" dirty="0" smtClean="0"/>
              <a:t>in </a:t>
            </a:r>
            <a:r>
              <a:rPr lang="en-US" dirty="0"/>
              <a:t>Super </a:t>
            </a:r>
            <a:r>
              <a:rPr lang="en-US" dirty="0" smtClean="0"/>
              <a:t>Bowl LII (2017)</a:t>
            </a:r>
          </a:p>
          <a:p>
            <a:pPr marL="1485717" lvl="2" indent="-571500">
              <a:buFont typeface="Arial"/>
              <a:buChar char="•"/>
            </a:pPr>
            <a:endParaRPr lang="en-US" dirty="0" smtClean="0"/>
          </a:p>
          <a:p>
            <a:pPr marL="1485717" lvl="2" indent="-571500">
              <a:buFont typeface="Arial"/>
              <a:buChar char="•"/>
            </a:pPr>
            <a:r>
              <a:rPr lang="en-US" dirty="0" smtClean="0"/>
              <a:t>Achieve a lower model error measure than the null model</a:t>
            </a:r>
            <a:endParaRPr lang="en-US" dirty="0"/>
          </a:p>
          <a:p>
            <a:pPr>
              <a:lnSpc>
                <a:spcPts val="4080"/>
              </a:lnSpc>
            </a:pPr>
            <a:endParaRPr lang="en-US" dirty="0">
              <a:latin typeface="Lato Light" charset="0"/>
              <a:ea typeface="Lato Light" charset="0"/>
              <a:cs typeface="Lato Light" charset="0"/>
            </a:endParaRPr>
          </a:p>
          <a:p>
            <a:pPr marL="571500" indent="-571500">
              <a:lnSpc>
                <a:spcPts val="4080"/>
              </a:lnSpc>
              <a:buFont typeface="Arial"/>
              <a:buChar char="•"/>
            </a:pPr>
            <a:r>
              <a:rPr lang="en-US" dirty="0" smtClean="0">
                <a:latin typeface="Lato Light" charset="0"/>
                <a:ea typeface="Lato Light" charset="0"/>
                <a:cs typeface="Lato Light" charset="0"/>
              </a:rPr>
              <a:t>Assumptions</a:t>
            </a:r>
          </a:p>
          <a:p>
            <a:pPr marL="1485717" lvl="1" indent="-571500">
              <a:lnSpc>
                <a:spcPts val="4080"/>
              </a:lnSpc>
              <a:buFont typeface="Arial"/>
              <a:buChar char="•"/>
            </a:pPr>
            <a:r>
              <a:rPr lang="en-US" dirty="0" smtClean="0">
                <a:latin typeface="Lato Light" charset="0"/>
                <a:ea typeface="Lato Light" charset="0"/>
                <a:cs typeface="Lato Light" charset="0"/>
              </a:rPr>
              <a:t>NFL rules and format are consistent enough across the 1980 to 2017 timeframe for the data to be relevant to one another</a:t>
            </a:r>
          </a:p>
          <a:p>
            <a:pPr lvl="1">
              <a:lnSpc>
                <a:spcPts val="4080"/>
              </a:lnSpc>
            </a:pPr>
            <a:endParaRPr lang="en-US" dirty="0" smtClean="0">
              <a:latin typeface="Lato Light" charset="0"/>
              <a:ea typeface="Lato Light" charset="0"/>
              <a:cs typeface="Lato Light" charset="0"/>
            </a:endParaRPr>
          </a:p>
          <a:p>
            <a:pPr marL="1485717" lvl="1" indent="-571500">
              <a:lnSpc>
                <a:spcPts val="4080"/>
              </a:lnSpc>
              <a:buFont typeface="Arial"/>
              <a:buChar char="•"/>
            </a:pPr>
            <a:r>
              <a:rPr lang="en-US" dirty="0" smtClean="0">
                <a:latin typeface="Lato Light" charset="0"/>
                <a:ea typeface="Lato Light" charset="0"/>
                <a:cs typeface="Lato Light" charset="0"/>
              </a:rPr>
              <a:t>Injuries can be a major factor in any sports match but are not specifically included in this model</a:t>
            </a:r>
          </a:p>
          <a:p>
            <a:pPr>
              <a:lnSpc>
                <a:spcPts val="4080"/>
              </a:lnSpc>
            </a:pPr>
            <a:endParaRPr lang="en-US" dirty="0">
              <a:latin typeface="Lato Light" charset="0"/>
              <a:ea typeface="Lato Light" charset="0"/>
              <a:cs typeface="Lato Light" charset="0"/>
            </a:endParaRPr>
          </a:p>
          <a:p>
            <a:pPr>
              <a:lnSpc>
                <a:spcPts val="4080"/>
              </a:lnSpc>
            </a:pPr>
            <a:endParaRPr lang="en-US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pic>
        <p:nvPicPr>
          <p:cNvPr id="7" name="Picture Placeholder 6" descr="maxresdefault.jpg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" r="-85"/>
          <a:stretch/>
        </p:blipFill>
        <p:spPr>
          <a:xfrm rot="5400000">
            <a:off x="14060761" y="3698160"/>
            <a:ext cx="9006548" cy="5062892"/>
          </a:xfrm>
          <a:scene3d>
            <a:camera prst="orthographicFront">
              <a:rot lat="0" lon="0" rev="54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30617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72294CFD-3B2C-4840-A666-4590906DC29E}"/>
              </a:ext>
            </a:extLst>
          </p:cNvPr>
          <p:cNvSpPr txBox="1"/>
          <p:nvPr/>
        </p:nvSpPr>
        <p:spPr>
          <a:xfrm>
            <a:off x="4402794" y="3022410"/>
            <a:ext cx="15492280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This is an overview of the major steps that were performed to create and test the machine-learning algorithm to predict </a:t>
            </a:r>
            <a:r>
              <a:rPr lang="en-US" sz="2800" dirty="0" smtClean="0"/>
              <a:t>if the favored team will “beat” the spread in a Super Bowl </a:t>
            </a:r>
            <a:endParaRPr lang="en-US" sz="2800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="" xmlns:a16="http://schemas.microsoft.com/office/drawing/2014/main" id="{C1FE9815-2987-564B-AE7F-E3419C87854B}"/>
              </a:ext>
            </a:extLst>
          </p:cNvPr>
          <p:cNvSpPr/>
          <p:nvPr/>
        </p:nvSpPr>
        <p:spPr>
          <a:xfrm>
            <a:off x="6491300" y="2574112"/>
            <a:ext cx="9925102" cy="1224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49EE461F-6FE3-F34B-A1D8-65C934899444}"/>
              </a:ext>
            </a:extLst>
          </p:cNvPr>
          <p:cNvSpPr txBox="1"/>
          <p:nvPr/>
        </p:nvSpPr>
        <p:spPr>
          <a:xfrm>
            <a:off x="5858097" y="1004929"/>
            <a:ext cx="1132353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Approach &amp; Process</a:t>
            </a:r>
            <a:endParaRPr lang="en-US" sz="8000" b="1" dirty="0">
              <a:solidFill>
                <a:schemeClr val="tx2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7665" y="5372839"/>
            <a:ext cx="5861622" cy="5385434"/>
            <a:chOff x="-190108" y="5959121"/>
            <a:chExt cx="5348734" cy="4799151"/>
          </a:xfrm>
        </p:grpSpPr>
        <p:sp>
          <p:nvSpPr>
            <p:cNvPr id="22" name="Oval 21">
              <a:extLst>
                <a:ext uri="{FF2B5EF4-FFF2-40B4-BE49-F238E27FC236}">
                  <a16:creationId xmlns="" xmlns:a16="http://schemas.microsoft.com/office/drawing/2014/main" id="{740C3DC9-8472-894A-ABF9-5BC1A9F71CDE}"/>
                </a:ext>
              </a:extLst>
            </p:cNvPr>
            <p:cNvSpPr/>
            <p:nvPr/>
          </p:nvSpPr>
          <p:spPr>
            <a:xfrm>
              <a:off x="111237" y="5959121"/>
              <a:ext cx="4797904" cy="4799151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43" tIns="91422" rIns="182843" bIns="91422" rtlCol="0" anchor="ctr"/>
            <a:lstStyle/>
            <a:p>
              <a:pPr algn="ctr"/>
              <a:endParaRPr lang="en-US" sz="6400" dirty="0">
                <a:solidFill>
                  <a:schemeClr val="tx1"/>
                </a:solidFill>
                <a:latin typeface="Montserrat Light" charset="0"/>
              </a:endParaRPr>
            </a:p>
          </p:txBody>
        </p:sp>
        <p:sp>
          <p:nvSpPr>
            <p:cNvPr id="49" name="Subtitle 2">
              <a:extLst>
                <a:ext uri="{FF2B5EF4-FFF2-40B4-BE49-F238E27FC236}">
                  <a16:creationId xmlns="" xmlns:a16="http://schemas.microsoft.com/office/drawing/2014/main" id="{31FF988F-18E9-0D4B-A6D6-42B79B2A9D17}"/>
                </a:ext>
              </a:extLst>
            </p:cNvPr>
            <p:cNvSpPr txBox="1">
              <a:spLocks/>
            </p:cNvSpPr>
            <p:nvPr/>
          </p:nvSpPr>
          <p:spPr>
            <a:xfrm>
              <a:off x="-190108" y="7795308"/>
              <a:ext cx="5348734" cy="1728430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228600">
                <a:lnSpc>
                  <a:spcPts val="4299"/>
                </a:lnSpc>
                <a:buFont typeface="Arial"/>
                <a:buChar char="•"/>
              </a:pPr>
              <a:r>
                <a:rPr lang="en-US" sz="2800" dirty="0" smtClean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NFL Scores and Betting Data (</a:t>
              </a:r>
              <a:r>
                <a:rPr lang="en-US" sz="2800" dirty="0" err="1" smtClean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Kaggle</a:t>
              </a:r>
              <a:r>
                <a:rPr lang="en-US" sz="2800" dirty="0" smtClean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)</a:t>
              </a:r>
            </a:p>
            <a:p>
              <a:pPr indent="-228600">
                <a:lnSpc>
                  <a:spcPts val="4299"/>
                </a:lnSpc>
                <a:buFont typeface="Arial"/>
                <a:buChar char="•"/>
              </a:pPr>
              <a:r>
                <a:rPr lang="en-US" sz="2800" dirty="0" smtClean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</a:t>
              </a: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-football</a:t>
              </a:r>
              <a:r>
                <a:rPr lang="en-US" sz="2800" dirty="0" smtClean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-</a:t>
              </a:r>
              <a:r>
                <a:rPr lang="en-US" sz="2800" dirty="0" err="1" smtClean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reference.com</a:t>
              </a:r>
              <a:endPara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F155AA3C-B475-CC41-81AC-45C7143EA13C}"/>
                </a:ext>
              </a:extLst>
            </p:cNvPr>
            <p:cNvSpPr txBox="1"/>
            <p:nvPr/>
          </p:nvSpPr>
          <p:spPr>
            <a:xfrm>
              <a:off x="521367" y="7334749"/>
              <a:ext cx="42384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Acquired Datasets</a:t>
              </a:r>
              <a:endParaRPr lang="en-US" sz="5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72" name="Shape 2783">
              <a:extLst>
                <a:ext uri="{FF2B5EF4-FFF2-40B4-BE49-F238E27FC236}">
                  <a16:creationId xmlns="" xmlns:a16="http://schemas.microsoft.com/office/drawing/2014/main" id="{74EEB750-6904-B644-A977-2FC0C9F4F728}"/>
                </a:ext>
              </a:extLst>
            </p:cNvPr>
            <p:cNvSpPr/>
            <p:nvPr/>
          </p:nvSpPr>
          <p:spPr>
            <a:xfrm>
              <a:off x="1986175" y="6297823"/>
              <a:ext cx="1030982" cy="890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855"/>
                  </a:moveTo>
                  <a:lnTo>
                    <a:pt x="1633" y="10800"/>
                  </a:lnTo>
                  <a:lnTo>
                    <a:pt x="4615" y="9156"/>
                  </a:lnTo>
                  <a:lnTo>
                    <a:pt x="10589" y="12450"/>
                  </a:lnTo>
                  <a:lnTo>
                    <a:pt x="10591" y="12446"/>
                  </a:lnTo>
                  <a:cubicBezTo>
                    <a:pt x="10654" y="12482"/>
                    <a:pt x="10724" y="12505"/>
                    <a:pt x="10800" y="12505"/>
                  </a:cubicBezTo>
                  <a:cubicBezTo>
                    <a:pt x="10876" y="12505"/>
                    <a:pt x="10946" y="12482"/>
                    <a:pt x="11009" y="12446"/>
                  </a:cubicBezTo>
                  <a:lnTo>
                    <a:pt x="11011" y="12450"/>
                  </a:lnTo>
                  <a:lnTo>
                    <a:pt x="16985" y="9156"/>
                  </a:lnTo>
                  <a:lnTo>
                    <a:pt x="19967" y="10800"/>
                  </a:lnTo>
                  <a:cubicBezTo>
                    <a:pt x="19967" y="10800"/>
                    <a:pt x="10800" y="15855"/>
                    <a:pt x="10800" y="15855"/>
                  </a:cubicBezTo>
                  <a:close/>
                  <a:moveTo>
                    <a:pt x="19967" y="15347"/>
                  </a:moveTo>
                  <a:lnTo>
                    <a:pt x="10800" y="20402"/>
                  </a:lnTo>
                  <a:lnTo>
                    <a:pt x="1633" y="15347"/>
                  </a:lnTo>
                  <a:lnTo>
                    <a:pt x="4615" y="13703"/>
                  </a:lnTo>
                  <a:lnTo>
                    <a:pt x="10589" y="16997"/>
                  </a:lnTo>
                  <a:lnTo>
                    <a:pt x="10591" y="16994"/>
                  </a:lnTo>
                  <a:cubicBezTo>
                    <a:pt x="10654" y="17029"/>
                    <a:pt x="10724" y="17053"/>
                    <a:pt x="10800" y="17053"/>
                  </a:cubicBezTo>
                  <a:cubicBezTo>
                    <a:pt x="10876" y="17053"/>
                    <a:pt x="10946" y="17029"/>
                    <a:pt x="11009" y="16994"/>
                  </a:cubicBezTo>
                  <a:lnTo>
                    <a:pt x="11011" y="16997"/>
                  </a:lnTo>
                  <a:lnTo>
                    <a:pt x="16985" y="13703"/>
                  </a:lnTo>
                  <a:cubicBezTo>
                    <a:pt x="16985" y="13703"/>
                    <a:pt x="19967" y="15347"/>
                    <a:pt x="19967" y="15347"/>
                  </a:cubicBezTo>
                  <a:close/>
                  <a:moveTo>
                    <a:pt x="1633" y="6253"/>
                  </a:moveTo>
                  <a:lnTo>
                    <a:pt x="10800" y="1198"/>
                  </a:lnTo>
                  <a:lnTo>
                    <a:pt x="19967" y="6253"/>
                  </a:lnTo>
                  <a:lnTo>
                    <a:pt x="10800" y="11307"/>
                  </a:lnTo>
                  <a:cubicBezTo>
                    <a:pt x="10800" y="11307"/>
                    <a:pt x="1633" y="6253"/>
                    <a:pt x="1633" y="6253"/>
                  </a:cubicBezTo>
                  <a:close/>
                  <a:moveTo>
                    <a:pt x="21600" y="10800"/>
                  </a:moveTo>
                  <a:cubicBezTo>
                    <a:pt x="21600" y="10574"/>
                    <a:pt x="21484" y="10383"/>
                    <a:pt x="21319" y="10290"/>
                  </a:cubicBezTo>
                  <a:lnTo>
                    <a:pt x="21320" y="10287"/>
                  </a:lnTo>
                  <a:lnTo>
                    <a:pt x="18127" y="8526"/>
                  </a:lnTo>
                  <a:lnTo>
                    <a:pt x="21320" y="6766"/>
                  </a:lnTo>
                  <a:lnTo>
                    <a:pt x="21319" y="6762"/>
                  </a:lnTo>
                  <a:cubicBezTo>
                    <a:pt x="21484" y="6671"/>
                    <a:pt x="21600" y="6479"/>
                    <a:pt x="21600" y="6253"/>
                  </a:cubicBezTo>
                  <a:cubicBezTo>
                    <a:pt x="21600" y="6027"/>
                    <a:pt x="21484" y="5835"/>
                    <a:pt x="21319" y="5743"/>
                  </a:cubicBezTo>
                  <a:lnTo>
                    <a:pt x="21320" y="5740"/>
                  </a:lnTo>
                  <a:lnTo>
                    <a:pt x="11011" y="56"/>
                  </a:lnTo>
                  <a:lnTo>
                    <a:pt x="11009" y="59"/>
                  </a:lnTo>
                  <a:cubicBezTo>
                    <a:pt x="10946" y="23"/>
                    <a:pt x="10876" y="0"/>
                    <a:pt x="10800" y="0"/>
                  </a:cubicBezTo>
                  <a:cubicBezTo>
                    <a:pt x="10724" y="0"/>
                    <a:pt x="10654" y="23"/>
                    <a:pt x="10591" y="59"/>
                  </a:cubicBezTo>
                  <a:lnTo>
                    <a:pt x="10589" y="56"/>
                  </a:lnTo>
                  <a:lnTo>
                    <a:pt x="280" y="5740"/>
                  </a:lnTo>
                  <a:lnTo>
                    <a:pt x="281" y="5743"/>
                  </a:lnTo>
                  <a:cubicBezTo>
                    <a:pt x="116" y="5835"/>
                    <a:pt x="0" y="6027"/>
                    <a:pt x="0" y="6253"/>
                  </a:cubicBezTo>
                  <a:cubicBezTo>
                    <a:pt x="0" y="6479"/>
                    <a:pt x="116" y="6671"/>
                    <a:pt x="281" y="6762"/>
                  </a:cubicBezTo>
                  <a:lnTo>
                    <a:pt x="280" y="6766"/>
                  </a:lnTo>
                  <a:lnTo>
                    <a:pt x="3473" y="8526"/>
                  </a:lnTo>
                  <a:lnTo>
                    <a:pt x="280" y="10287"/>
                  </a:lnTo>
                  <a:lnTo>
                    <a:pt x="281" y="10290"/>
                  </a:lnTo>
                  <a:cubicBezTo>
                    <a:pt x="116" y="10383"/>
                    <a:pt x="0" y="10574"/>
                    <a:pt x="0" y="10800"/>
                  </a:cubicBezTo>
                  <a:cubicBezTo>
                    <a:pt x="0" y="11026"/>
                    <a:pt x="116" y="11218"/>
                    <a:pt x="281" y="11310"/>
                  </a:cubicBezTo>
                  <a:lnTo>
                    <a:pt x="280" y="11313"/>
                  </a:lnTo>
                  <a:lnTo>
                    <a:pt x="3473" y="13074"/>
                  </a:lnTo>
                  <a:lnTo>
                    <a:pt x="280" y="14834"/>
                  </a:lnTo>
                  <a:lnTo>
                    <a:pt x="281" y="14838"/>
                  </a:lnTo>
                  <a:cubicBezTo>
                    <a:pt x="116" y="14930"/>
                    <a:pt x="0" y="15121"/>
                    <a:pt x="0" y="15347"/>
                  </a:cubicBezTo>
                  <a:cubicBezTo>
                    <a:pt x="0" y="15574"/>
                    <a:pt x="116" y="15765"/>
                    <a:pt x="281" y="15857"/>
                  </a:cubicBezTo>
                  <a:lnTo>
                    <a:pt x="280" y="15860"/>
                  </a:lnTo>
                  <a:lnTo>
                    <a:pt x="10589" y="21544"/>
                  </a:lnTo>
                  <a:lnTo>
                    <a:pt x="10591" y="21541"/>
                  </a:lnTo>
                  <a:cubicBezTo>
                    <a:pt x="10654" y="21577"/>
                    <a:pt x="10724" y="21600"/>
                    <a:pt x="10800" y="21600"/>
                  </a:cubicBezTo>
                  <a:cubicBezTo>
                    <a:pt x="10876" y="21600"/>
                    <a:pt x="10946" y="21577"/>
                    <a:pt x="11009" y="21541"/>
                  </a:cubicBezTo>
                  <a:lnTo>
                    <a:pt x="11011" y="21544"/>
                  </a:lnTo>
                  <a:lnTo>
                    <a:pt x="21320" y="15860"/>
                  </a:lnTo>
                  <a:lnTo>
                    <a:pt x="21319" y="15857"/>
                  </a:lnTo>
                  <a:cubicBezTo>
                    <a:pt x="21484" y="15765"/>
                    <a:pt x="21600" y="15574"/>
                    <a:pt x="21600" y="15347"/>
                  </a:cubicBezTo>
                  <a:cubicBezTo>
                    <a:pt x="21600" y="15121"/>
                    <a:pt x="21484" y="14930"/>
                    <a:pt x="21319" y="14838"/>
                  </a:cubicBezTo>
                  <a:lnTo>
                    <a:pt x="21320" y="14834"/>
                  </a:lnTo>
                  <a:lnTo>
                    <a:pt x="18127" y="13074"/>
                  </a:lnTo>
                  <a:lnTo>
                    <a:pt x="21320" y="11313"/>
                  </a:lnTo>
                  <a:lnTo>
                    <a:pt x="21319" y="11310"/>
                  </a:lnTo>
                  <a:cubicBezTo>
                    <a:pt x="21484" y="11218"/>
                    <a:pt x="21600" y="11026"/>
                    <a:pt x="21600" y="108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79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035830" y="5336851"/>
            <a:ext cx="5861626" cy="5421421"/>
            <a:chOff x="5963528" y="5959121"/>
            <a:chExt cx="5188833" cy="4799151"/>
          </a:xfrm>
        </p:grpSpPr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EF215BDE-122E-6843-A9B7-1FD76DB9EB76}"/>
                </a:ext>
              </a:extLst>
            </p:cNvPr>
            <p:cNvSpPr/>
            <p:nvPr/>
          </p:nvSpPr>
          <p:spPr>
            <a:xfrm>
              <a:off x="6224737" y="5959121"/>
              <a:ext cx="4797904" cy="4799151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43" tIns="91422" rIns="182843" bIns="91422" rtlCol="0" anchor="ctr"/>
            <a:lstStyle/>
            <a:p>
              <a:pPr algn="ctr"/>
              <a:endParaRPr lang="en-US" sz="6400" dirty="0">
                <a:solidFill>
                  <a:schemeClr val="tx1"/>
                </a:solidFill>
                <a:latin typeface="Montserrat Light" charset="0"/>
              </a:endParaRPr>
            </a:p>
          </p:txBody>
        </p:sp>
        <p:sp>
          <p:nvSpPr>
            <p:cNvPr id="52" name="Subtitle 2">
              <a:extLst>
                <a:ext uri="{FF2B5EF4-FFF2-40B4-BE49-F238E27FC236}">
                  <a16:creationId xmlns="" xmlns:a16="http://schemas.microsoft.com/office/drawing/2014/main" id="{2A952095-DA6B-FC43-9CDD-0D873A397204}"/>
                </a:ext>
              </a:extLst>
            </p:cNvPr>
            <p:cNvSpPr txBox="1">
              <a:spLocks/>
            </p:cNvSpPr>
            <p:nvPr/>
          </p:nvSpPr>
          <p:spPr>
            <a:xfrm>
              <a:off x="5963528" y="8684577"/>
              <a:ext cx="5188833" cy="179324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228600">
                <a:lnSpc>
                  <a:spcPts val="4299"/>
                </a:lnSpc>
                <a:buFont typeface="Arial"/>
                <a:buChar char="•"/>
              </a:pPr>
              <a:r>
                <a:rPr lang="en-US" sz="2800" dirty="0" smtClean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Limited data from 1980-2017</a:t>
              </a:r>
            </a:p>
            <a:p>
              <a:pPr marL="457200" indent="-228600">
                <a:lnSpc>
                  <a:spcPts val="4299"/>
                </a:lnSpc>
                <a:buFont typeface="Arial"/>
                <a:buChar char="•"/>
              </a:pPr>
              <a:r>
                <a:rPr lang="en-US" sz="2800" dirty="0" smtClean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Derived 10 additional </a:t>
              </a:r>
            </a:p>
            <a:p>
              <a:pPr marL="228600">
                <a:lnSpc>
                  <a:spcPts val="4299"/>
                </a:lnSpc>
              </a:pPr>
              <a:r>
                <a:rPr lang="en-US" sz="2800" dirty="0" smtClean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features to test</a:t>
              </a:r>
              <a:endPara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06227FA3-5126-BA48-A7DC-FCF8B3941B08}"/>
                </a:ext>
              </a:extLst>
            </p:cNvPr>
            <p:cNvSpPr txBox="1"/>
            <p:nvPr/>
          </p:nvSpPr>
          <p:spPr>
            <a:xfrm>
              <a:off x="6676688" y="7281912"/>
              <a:ext cx="3758735" cy="15529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Cleaned Data and 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Derived Additional 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F</a:t>
              </a:r>
              <a:r>
                <a:rPr lang="en-US" b="1" dirty="0" smtClean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eatures</a:t>
              </a:r>
              <a:endParaRPr lang="en-US" sz="5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70" name="Shape 2618">
              <a:extLst>
                <a:ext uri="{FF2B5EF4-FFF2-40B4-BE49-F238E27FC236}">
                  <a16:creationId xmlns="" xmlns:a16="http://schemas.microsoft.com/office/drawing/2014/main" id="{E48E7F9A-0C89-2949-8E21-8DA9B3CA16C2}"/>
                </a:ext>
              </a:extLst>
            </p:cNvPr>
            <p:cNvSpPr/>
            <p:nvPr/>
          </p:nvSpPr>
          <p:spPr>
            <a:xfrm>
              <a:off x="8089589" y="6250890"/>
              <a:ext cx="1030882" cy="1031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8" h="21600" extrusionOk="0">
                  <a:moveTo>
                    <a:pt x="2560" y="18308"/>
                  </a:moveTo>
                  <a:cubicBezTo>
                    <a:pt x="2472" y="18397"/>
                    <a:pt x="2418" y="18520"/>
                    <a:pt x="2418" y="18655"/>
                  </a:cubicBezTo>
                  <a:cubicBezTo>
                    <a:pt x="2418" y="18926"/>
                    <a:pt x="2635" y="19146"/>
                    <a:pt x="2902" y="19146"/>
                  </a:cubicBezTo>
                  <a:cubicBezTo>
                    <a:pt x="3169" y="19146"/>
                    <a:pt x="3385" y="18926"/>
                    <a:pt x="3385" y="18655"/>
                  </a:cubicBezTo>
                  <a:cubicBezTo>
                    <a:pt x="3385" y="18384"/>
                    <a:pt x="3169" y="18164"/>
                    <a:pt x="2902" y="18164"/>
                  </a:cubicBezTo>
                  <a:cubicBezTo>
                    <a:pt x="2768" y="18164"/>
                    <a:pt x="2647" y="18219"/>
                    <a:pt x="2560" y="18308"/>
                  </a:cubicBezTo>
                  <a:moveTo>
                    <a:pt x="20499" y="4279"/>
                  </a:moveTo>
                  <a:lnTo>
                    <a:pt x="20091" y="4692"/>
                  </a:lnTo>
                  <a:lnTo>
                    <a:pt x="20088" y="4688"/>
                  </a:lnTo>
                  <a:lnTo>
                    <a:pt x="17670" y="7143"/>
                  </a:lnTo>
                  <a:lnTo>
                    <a:pt x="17664" y="7137"/>
                  </a:lnTo>
                  <a:cubicBezTo>
                    <a:pt x="17227" y="7580"/>
                    <a:pt x="16624" y="7853"/>
                    <a:pt x="15958" y="7853"/>
                  </a:cubicBezTo>
                  <a:cubicBezTo>
                    <a:pt x="14624" y="7853"/>
                    <a:pt x="13543" y="6755"/>
                    <a:pt x="13543" y="5401"/>
                  </a:cubicBezTo>
                  <a:cubicBezTo>
                    <a:pt x="13543" y="4725"/>
                    <a:pt x="13813" y="4113"/>
                    <a:pt x="14248" y="3670"/>
                  </a:cubicBezTo>
                  <a:lnTo>
                    <a:pt x="13563" y="2975"/>
                  </a:lnTo>
                  <a:cubicBezTo>
                    <a:pt x="12951" y="3596"/>
                    <a:pt x="12571" y="4452"/>
                    <a:pt x="12571" y="5401"/>
                  </a:cubicBezTo>
                  <a:cubicBezTo>
                    <a:pt x="12571" y="7300"/>
                    <a:pt x="14087" y="8840"/>
                    <a:pt x="15958" y="8840"/>
                  </a:cubicBezTo>
                  <a:cubicBezTo>
                    <a:pt x="16893" y="8840"/>
                    <a:pt x="17737" y="8454"/>
                    <a:pt x="18348" y="7832"/>
                  </a:cubicBezTo>
                  <a:lnTo>
                    <a:pt x="18353" y="7837"/>
                  </a:lnTo>
                  <a:lnTo>
                    <a:pt x="20152" y="6011"/>
                  </a:lnTo>
                  <a:cubicBezTo>
                    <a:pt x="20516" y="7368"/>
                    <a:pt x="20343" y="8670"/>
                    <a:pt x="19540" y="9505"/>
                  </a:cubicBezTo>
                  <a:lnTo>
                    <a:pt x="16947" y="12198"/>
                  </a:lnTo>
                  <a:cubicBezTo>
                    <a:pt x="16605" y="12553"/>
                    <a:pt x="16104" y="12766"/>
                    <a:pt x="15610" y="12766"/>
                  </a:cubicBezTo>
                  <a:cubicBezTo>
                    <a:pt x="15590" y="12765"/>
                    <a:pt x="13953" y="12652"/>
                    <a:pt x="12318" y="11611"/>
                  </a:cubicBezTo>
                  <a:lnTo>
                    <a:pt x="12314" y="11620"/>
                  </a:lnTo>
                  <a:cubicBezTo>
                    <a:pt x="12239" y="11572"/>
                    <a:pt x="12155" y="11537"/>
                    <a:pt x="12060" y="11537"/>
                  </a:cubicBezTo>
                  <a:cubicBezTo>
                    <a:pt x="11897" y="11537"/>
                    <a:pt x="11759" y="11625"/>
                    <a:pt x="11671" y="11753"/>
                  </a:cubicBezTo>
                  <a:lnTo>
                    <a:pt x="11654" y="11742"/>
                  </a:lnTo>
                  <a:lnTo>
                    <a:pt x="4270" y="20043"/>
                  </a:lnTo>
                  <a:cubicBezTo>
                    <a:pt x="3919" y="20399"/>
                    <a:pt x="3436" y="20618"/>
                    <a:pt x="2902" y="20618"/>
                  </a:cubicBezTo>
                  <a:cubicBezTo>
                    <a:pt x="1833" y="20618"/>
                    <a:pt x="967" y="19740"/>
                    <a:pt x="967" y="18655"/>
                  </a:cubicBezTo>
                  <a:cubicBezTo>
                    <a:pt x="967" y="18113"/>
                    <a:pt x="1184" y="17622"/>
                    <a:pt x="1534" y="17267"/>
                  </a:cubicBezTo>
                  <a:lnTo>
                    <a:pt x="9684" y="9801"/>
                  </a:lnTo>
                  <a:lnTo>
                    <a:pt x="9671" y="9786"/>
                  </a:lnTo>
                  <a:cubicBezTo>
                    <a:pt x="9796" y="9698"/>
                    <a:pt x="9884" y="9557"/>
                    <a:pt x="9884" y="9389"/>
                  </a:cubicBezTo>
                  <a:cubicBezTo>
                    <a:pt x="9884" y="9283"/>
                    <a:pt x="9844" y="9190"/>
                    <a:pt x="9787" y="9110"/>
                  </a:cubicBezTo>
                  <a:lnTo>
                    <a:pt x="9790" y="9107"/>
                  </a:lnTo>
                  <a:cubicBezTo>
                    <a:pt x="8390" y="7219"/>
                    <a:pt x="8340" y="5816"/>
                    <a:pt x="9546" y="4488"/>
                  </a:cubicBezTo>
                  <a:lnTo>
                    <a:pt x="12130" y="1805"/>
                  </a:lnTo>
                  <a:cubicBezTo>
                    <a:pt x="12785" y="1125"/>
                    <a:pt x="13641" y="982"/>
                    <a:pt x="14244" y="982"/>
                  </a:cubicBezTo>
                  <a:lnTo>
                    <a:pt x="14246" y="982"/>
                  </a:lnTo>
                  <a:cubicBezTo>
                    <a:pt x="14611" y="982"/>
                    <a:pt x="14988" y="1037"/>
                    <a:pt x="15366" y="1136"/>
                  </a:cubicBezTo>
                  <a:lnTo>
                    <a:pt x="13559" y="2970"/>
                  </a:lnTo>
                  <a:lnTo>
                    <a:pt x="14243" y="3664"/>
                  </a:lnTo>
                  <a:lnTo>
                    <a:pt x="16661" y="1210"/>
                  </a:lnTo>
                  <a:lnTo>
                    <a:pt x="16657" y="1206"/>
                  </a:lnTo>
                  <a:lnTo>
                    <a:pt x="17082" y="775"/>
                  </a:lnTo>
                  <a:cubicBezTo>
                    <a:pt x="16139" y="269"/>
                    <a:pt x="15160" y="0"/>
                    <a:pt x="14246" y="0"/>
                  </a:cubicBezTo>
                  <a:lnTo>
                    <a:pt x="14244" y="0"/>
                  </a:lnTo>
                  <a:cubicBezTo>
                    <a:pt x="13167" y="0"/>
                    <a:pt x="12182" y="361"/>
                    <a:pt x="11460" y="1111"/>
                  </a:cubicBezTo>
                  <a:lnTo>
                    <a:pt x="8867" y="3804"/>
                  </a:lnTo>
                  <a:cubicBezTo>
                    <a:pt x="7163" y="5672"/>
                    <a:pt x="7613" y="7584"/>
                    <a:pt x="8769" y="9315"/>
                  </a:cubicBezTo>
                  <a:lnTo>
                    <a:pt x="850" y="16572"/>
                  </a:lnTo>
                  <a:cubicBezTo>
                    <a:pt x="325" y="17106"/>
                    <a:pt x="0" y="17842"/>
                    <a:pt x="0" y="18655"/>
                  </a:cubicBezTo>
                  <a:cubicBezTo>
                    <a:pt x="0" y="20282"/>
                    <a:pt x="1299" y="21600"/>
                    <a:pt x="2902" y="21600"/>
                  </a:cubicBezTo>
                  <a:cubicBezTo>
                    <a:pt x="3703" y="21600"/>
                    <a:pt x="4429" y="21271"/>
                    <a:pt x="4954" y="20738"/>
                  </a:cubicBezTo>
                  <a:lnTo>
                    <a:pt x="12160" y="12652"/>
                  </a:lnTo>
                  <a:cubicBezTo>
                    <a:pt x="13800" y="13590"/>
                    <a:pt x="15363" y="13747"/>
                    <a:pt x="15606" y="13747"/>
                  </a:cubicBezTo>
                  <a:cubicBezTo>
                    <a:pt x="16313" y="13747"/>
                    <a:pt x="17067" y="13463"/>
                    <a:pt x="17617" y="12892"/>
                  </a:cubicBezTo>
                  <a:lnTo>
                    <a:pt x="20209" y="10198"/>
                  </a:lnTo>
                  <a:cubicBezTo>
                    <a:pt x="21560" y="8795"/>
                    <a:pt x="21600" y="6433"/>
                    <a:pt x="20499" y="4279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2526639" y="5119485"/>
            <a:ext cx="5476678" cy="5385434"/>
            <a:chOff x="22093" y="5959121"/>
            <a:chExt cx="4997473" cy="4799151"/>
          </a:xfrm>
        </p:grpSpPr>
        <p:sp>
          <p:nvSpPr>
            <p:cNvPr id="73" name="Oval 72">
              <a:extLst>
                <a:ext uri="{FF2B5EF4-FFF2-40B4-BE49-F238E27FC236}">
                  <a16:creationId xmlns="" xmlns:a16="http://schemas.microsoft.com/office/drawing/2014/main" id="{740C3DC9-8472-894A-ABF9-5BC1A9F71CDE}"/>
                </a:ext>
              </a:extLst>
            </p:cNvPr>
            <p:cNvSpPr/>
            <p:nvPr/>
          </p:nvSpPr>
          <p:spPr>
            <a:xfrm>
              <a:off x="111237" y="5959121"/>
              <a:ext cx="4797904" cy="4799151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43" tIns="91422" rIns="182843" bIns="91422" rtlCol="0" anchor="ctr"/>
            <a:lstStyle/>
            <a:p>
              <a:pPr algn="ctr"/>
              <a:endParaRPr lang="en-US" sz="6400" dirty="0">
                <a:solidFill>
                  <a:schemeClr val="tx1"/>
                </a:solidFill>
                <a:latin typeface="Montserrat Light" charset="0"/>
              </a:endParaRPr>
            </a:p>
          </p:txBody>
        </p:sp>
        <p:sp>
          <p:nvSpPr>
            <p:cNvPr id="74" name="Subtitle 2">
              <a:extLst>
                <a:ext uri="{FF2B5EF4-FFF2-40B4-BE49-F238E27FC236}">
                  <a16:creationId xmlns="" xmlns:a16="http://schemas.microsoft.com/office/drawing/2014/main" id="{31FF988F-18E9-0D4B-A6D6-42B79B2A9D17}"/>
                </a:ext>
              </a:extLst>
            </p:cNvPr>
            <p:cNvSpPr txBox="1">
              <a:spLocks/>
            </p:cNvSpPr>
            <p:nvPr/>
          </p:nvSpPr>
          <p:spPr>
            <a:xfrm>
              <a:off x="22093" y="8358506"/>
              <a:ext cx="4997473" cy="229651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228600">
                <a:lnSpc>
                  <a:spcPts val="4299"/>
                </a:lnSpc>
                <a:buFont typeface="Arial"/>
                <a:buChar char="•"/>
              </a:pPr>
              <a:r>
                <a:rPr lang="en-US" sz="2800" dirty="0" smtClean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Trained on all but one season at a time</a:t>
              </a:r>
            </a:p>
            <a:p>
              <a:pPr indent="-228600">
                <a:lnSpc>
                  <a:spcPts val="4299"/>
                </a:lnSpc>
                <a:buFont typeface="Arial"/>
                <a:buChar char="•"/>
              </a:pPr>
              <a:r>
                <a:rPr lang="en-US" sz="2800" dirty="0" smtClean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Tested the remaining</a:t>
              </a:r>
            </a:p>
            <a:p>
              <a:pPr>
                <a:lnSpc>
                  <a:spcPts val="4299"/>
                </a:lnSpc>
              </a:pPr>
              <a:r>
                <a:rPr lang="en-US" sz="2800" dirty="0" smtClean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season</a:t>
              </a:r>
              <a:endParaRPr lang="en-US" sz="2800" dirty="0" smtClean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="" xmlns:a16="http://schemas.microsoft.com/office/drawing/2014/main" id="{F155AA3C-B475-CC41-81AC-45C7143EA13C}"/>
                </a:ext>
              </a:extLst>
            </p:cNvPr>
            <p:cNvSpPr txBox="1"/>
            <p:nvPr/>
          </p:nvSpPr>
          <p:spPr>
            <a:xfrm>
              <a:off x="1136943" y="7334749"/>
              <a:ext cx="2829006" cy="1069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Fitted and 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Tested Model</a:t>
              </a:r>
              <a:endParaRPr lang="en-US" sz="5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8296398" y="5083497"/>
            <a:ext cx="5791407" cy="5421422"/>
            <a:chOff x="5958345" y="5959121"/>
            <a:chExt cx="5126675" cy="4799151"/>
          </a:xfrm>
        </p:grpSpPr>
        <p:sp>
          <p:nvSpPr>
            <p:cNvPr id="78" name="Oval 77">
              <a:extLst>
                <a:ext uri="{FF2B5EF4-FFF2-40B4-BE49-F238E27FC236}">
                  <a16:creationId xmlns="" xmlns:a16="http://schemas.microsoft.com/office/drawing/2014/main" id="{EF215BDE-122E-6843-A9B7-1FD76DB9EB76}"/>
                </a:ext>
              </a:extLst>
            </p:cNvPr>
            <p:cNvSpPr/>
            <p:nvPr/>
          </p:nvSpPr>
          <p:spPr>
            <a:xfrm>
              <a:off x="6224737" y="5959121"/>
              <a:ext cx="4797904" cy="4799151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43" tIns="91422" rIns="182843" bIns="91422" rtlCol="0" anchor="ctr"/>
            <a:lstStyle/>
            <a:p>
              <a:pPr algn="ctr"/>
              <a:endParaRPr lang="en-US" sz="6400" dirty="0">
                <a:solidFill>
                  <a:schemeClr val="tx1"/>
                </a:solidFill>
                <a:latin typeface="Montserrat Light" charset="0"/>
              </a:endParaRPr>
            </a:p>
          </p:txBody>
        </p:sp>
        <p:sp>
          <p:nvSpPr>
            <p:cNvPr id="79" name="Subtitle 2">
              <a:extLst>
                <a:ext uri="{FF2B5EF4-FFF2-40B4-BE49-F238E27FC236}">
                  <a16:creationId xmlns="" xmlns:a16="http://schemas.microsoft.com/office/drawing/2014/main" id="{2A952095-DA6B-FC43-9CDD-0D873A397204}"/>
                </a:ext>
              </a:extLst>
            </p:cNvPr>
            <p:cNvSpPr txBox="1">
              <a:spLocks/>
            </p:cNvSpPr>
            <p:nvPr/>
          </p:nvSpPr>
          <p:spPr>
            <a:xfrm>
              <a:off x="5958345" y="8344467"/>
              <a:ext cx="5126675" cy="228126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228600">
                <a:lnSpc>
                  <a:spcPts val="4299"/>
                </a:lnSpc>
                <a:buFont typeface="Arial"/>
                <a:buChar char="•"/>
              </a:pPr>
              <a:r>
                <a:rPr lang="en-US" sz="2800" dirty="0" smtClean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Compared average accuracy to null model accuracy</a:t>
              </a:r>
            </a:p>
            <a:p>
              <a:pPr marL="457200" indent="-228600">
                <a:lnSpc>
                  <a:spcPts val="4299"/>
                </a:lnSpc>
                <a:buFont typeface="Arial"/>
                <a:buChar char="•"/>
              </a:pPr>
              <a:r>
                <a:rPr lang="en-US" sz="2800" dirty="0" smtClean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Tested input feature </a:t>
              </a:r>
            </a:p>
            <a:p>
              <a:pPr marL="228600">
                <a:lnSpc>
                  <a:spcPts val="4299"/>
                </a:lnSpc>
              </a:pPr>
              <a:r>
                <a:rPr lang="en-US" sz="2800" dirty="0" smtClean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correlation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06227FA3-5126-BA48-A7DC-FCF8B3941B08}"/>
                </a:ext>
              </a:extLst>
            </p:cNvPr>
            <p:cNvSpPr txBox="1"/>
            <p:nvPr/>
          </p:nvSpPr>
          <p:spPr>
            <a:xfrm>
              <a:off x="7225051" y="7281912"/>
              <a:ext cx="2662017" cy="1062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Evaluated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Performance</a:t>
              </a:r>
              <a:endParaRPr lang="en-US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82" name="Shape 2546">
            <a:extLst>
              <a:ext uri="{FF2B5EF4-FFF2-40B4-BE49-F238E27FC236}">
                <a16:creationId xmlns="" xmlns:a16="http://schemas.microsoft.com/office/drawing/2014/main" id="{BEEC15D7-85E2-D140-8767-DADDBDFF6C80}"/>
              </a:ext>
            </a:extLst>
          </p:cNvPr>
          <p:cNvSpPr/>
          <p:nvPr/>
        </p:nvSpPr>
        <p:spPr>
          <a:xfrm>
            <a:off x="20790818" y="5544759"/>
            <a:ext cx="1039558" cy="8505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pic>
        <p:nvPicPr>
          <p:cNvPr id="83" name="Picture 82" descr="Screen Shot 2018-11-17 at 12.34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5383" y="5462836"/>
            <a:ext cx="1260647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15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72294CFD-3B2C-4840-A666-4590906DC29E}"/>
              </a:ext>
            </a:extLst>
          </p:cNvPr>
          <p:cNvSpPr txBox="1"/>
          <p:nvPr/>
        </p:nvSpPr>
        <p:spPr>
          <a:xfrm>
            <a:off x="3658595" y="3022410"/>
            <a:ext cx="17060461" cy="1646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These are the 3 features that were useful in improving the accuracy of our model, plotted against the target variable.  From this we can </a:t>
            </a: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extrapolate that </a:t>
            </a:r>
            <a:r>
              <a:rPr lang="en-US" sz="2800" dirty="0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 favored team's </a:t>
            </a: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good record beats spread, </a:t>
            </a:r>
            <a:r>
              <a:rPr lang="en-US" sz="2800" dirty="0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 favored team's </a:t>
            </a: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lack of defense loses to </a:t>
            </a:r>
            <a:r>
              <a:rPr lang="en-US" sz="2800" dirty="0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 spread, </a:t>
            </a: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and the </a:t>
            </a:r>
            <a:r>
              <a:rPr lang="en-US" sz="2800" dirty="0" err="1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unfavored</a:t>
            </a:r>
            <a:r>
              <a:rPr lang="en-US" sz="2800" dirty="0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team’s </a:t>
            </a: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winning coach beats </a:t>
            </a:r>
            <a:r>
              <a:rPr lang="en-US" sz="2800" dirty="0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 spread</a:t>
            </a:r>
            <a:endParaRPr lang="en-US" sz="2800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="" xmlns:a16="http://schemas.microsoft.com/office/drawing/2014/main" id="{C1FE9815-2987-564B-AE7F-E3419C87854B}"/>
              </a:ext>
            </a:extLst>
          </p:cNvPr>
          <p:cNvSpPr/>
          <p:nvPr/>
        </p:nvSpPr>
        <p:spPr>
          <a:xfrm>
            <a:off x="5055839" y="2544770"/>
            <a:ext cx="14352832" cy="1184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49EE461F-6FE3-F34B-A1D8-65C934899444}"/>
              </a:ext>
            </a:extLst>
          </p:cNvPr>
          <p:cNvSpPr txBox="1"/>
          <p:nvPr/>
        </p:nvSpPr>
        <p:spPr>
          <a:xfrm>
            <a:off x="4660528" y="984553"/>
            <a:ext cx="15056595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The Model: Choosing Features</a:t>
            </a:r>
            <a:endParaRPr lang="en-US" sz="8000" b="1" dirty="0">
              <a:solidFill>
                <a:schemeClr val="tx2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943B6849-D82C-9E41-826B-14B1C11C7B9D}"/>
              </a:ext>
            </a:extLst>
          </p:cNvPr>
          <p:cNvSpPr/>
          <p:nvPr/>
        </p:nvSpPr>
        <p:spPr>
          <a:xfrm>
            <a:off x="4224070" y="11726074"/>
            <a:ext cx="4221652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Number of wins by favored team during </a:t>
            </a:r>
            <a:r>
              <a:rPr lang="en-US" dirty="0" smtClean="0">
                <a:latin typeface="Lato Light" charset="0"/>
                <a:ea typeface="Lato Light" charset="0"/>
                <a:cs typeface="Lato Light" charset="0"/>
              </a:rPr>
              <a:t>season</a:t>
            </a:r>
            <a:endParaRPr lang="en-US" b="1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943B6849-D82C-9E41-826B-14B1C11C7B9D}"/>
              </a:ext>
            </a:extLst>
          </p:cNvPr>
          <p:cNvSpPr/>
          <p:nvPr/>
        </p:nvSpPr>
        <p:spPr>
          <a:xfrm>
            <a:off x="10678307" y="11805977"/>
            <a:ext cx="4221652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Points scored against favored team during </a:t>
            </a:r>
            <a:r>
              <a:rPr lang="en-US" dirty="0" smtClean="0">
                <a:latin typeface="Lato Light" charset="0"/>
                <a:ea typeface="Lato Light" charset="0"/>
                <a:cs typeface="Lato Light" charset="0"/>
              </a:rPr>
              <a:t>season</a:t>
            </a:r>
            <a:endParaRPr lang="en-US" b="1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943B6849-D82C-9E41-826B-14B1C11C7B9D}"/>
              </a:ext>
            </a:extLst>
          </p:cNvPr>
          <p:cNvSpPr/>
          <p:nvPr/>
        </p:nvSpPr>
        <p:spPr>
          <a:xfrm>
            <a:off x="16820855" y="11734774"/>
            <a:ext cx="5495719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Career playoff win % of coach of </a:t>
            </a:r>
            <a:r>
              <a:rPr lang="en-US" dirty="0" err="1">
                <a:latin typeface="Lato Light" charset="0"/>
                <a:ea typeface="Lato Light" charset="0"/>
                <a:cs typeface="Lato Light" charset="0"/>
              </a:rPr>
              <a:t>unfavored</a:t>
            </a:r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 team going into Super Bowl</a:t>
            </a:r>
            <a:endParaRPr lang="en-US" b="1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943B6849-D82C-9E41-826B-14B1C11C7B9D}"/>
              </a:ext>
            </a:extLst>
          </p:cNvPr>
          <p:cNvSpPr/>
          <p:nvPr/>
        </p:nvSpPr>
        <p:spPr>
          <a:xfrm>
            <a:off x="95844" y="7061850"/>
            <a:ext cx="287577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How many points the favored team beat the spread by</a:t>
            </a:r>
            <a:endParaRPr lang="en-US" b="1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9" name="Picture 8" descr="downloa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095" y="5428113"/>
            <a:ext cx="6259238" cy="6259238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9333134" y="7051041"/>
            <a:ext cx="383381" cy="27533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1446324" y="11367210"/>
            <a:ext cx="3214025" cy="5023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download (2)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9614" y="5378712"/>
            <a:ext cx="6336959" cy="6336959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15979610" y="7203441"/>
            <a:ext cx="383381" cy="27533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8306463" y="11400210"/>
            <a:ext cx="3214025" cy="5023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download (1)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525" y="5504949"/>
            <a:ext cx="6134475" cy="61344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875774" y="6942035"/>
            <a:ext cx="383381" cy="27533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392734" y="11351869"/>
            <a:ext cx="3214025" cy="5023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8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B3F12918-F08C-A04B-91D7-1E727377FC09}"/>
              </a:ext>
            </a:extLst>
          </p:cNvPr>
          <p:cNvGrpSpPr/>
          <p:nvPr/>
        </p:nvGrpSpPr>
        <p:grpSpPr>
          <a:xfrm>
            <a:off x="9431317" y="984553"/>
            <a:ext cx="5515017" cy="1678637"/>
            <a:chOff x="9628083" y="984553"/>
            <a:chExt cx="2776357" cy="1678637"/>
          </a:xfrm>
        </p:grpSpPr>
        <p:sp>
          <p:nvSpPr>
            <p:cNvPr id="65" name="Rectangle 64">
              <a:extLst>
                <a:ext uri="{FF2B5EF4-FFF2-40B4-BE49-F238E27FC236}">
                  <a16:creationId xmlns="" xmlns:a16="http://schemas.microsoft.com/office/drawing/2014/main" id="{C1FE9815-2987-564B-AE7F-E3419C87854B}"/>
                </a:ext>
              </a:extLst>
            </p:cNvPr>
            <p:cNvSpPr/>
            <p:nvPr/>
          </p:nvSpPr>
          <p:spPr>
            <a:xfrm>
              <a:off x="9760225" y="2544770"/>
              <a:ext cx="2377874" cy="1184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49EE461F-6FE3-F34B-A1D8-65C934899444}"/>
                </a:ext>
              </a:extLst>
            </p:cNvPr>
            <p:cNvSpPr txBox="1"/>
            <p:nvPr/>
          </p:nvSpPr>
          <p:spPr>
            <a:xfrm>
              <a:off x="9628083" y="984553"/>
              <a:ext cx="2776357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 smtClean="0">
                  <a:solidFill>
                    <a:schemeClr val="tx2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The Model</a:t>
              </a:r>
              <a:endParaRPr lang="en-US" sz="80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endParaRP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3ABCAE8F-4523-3149-A48C-44175F1F35DF}"/>
              </a:ext>
            </a:extLst>
          </p:cNvPr>
          <p:cNvSpPr txBox="1"/>
          <p:nvPr/>
        </p:nvSpPr>
        <p:spPr>
          <a:xfrm>
            <a:off x="8553952" y="3741346"/>
            <a:ext cx="15880143" cy="8971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080"/>
              </a:lnSpc>
              <a:buFont typeface="Arial"/>
              <a:buChar char="•"/>
            </a:pPr>
            <a:r>
              <a:rPr lang="en-US" sz="2800" b="1" dirty="0" smtClean="0">
                <a:latin typeface="Lato Light" charset="0"/>
                <a:ea typeface="Lato Light" charset="0"/>
                <a:cs typeface="Lato Light" charset="0"/>
              </a:rPr>
              <a:t>Model constructed using linear regression on data from 1980 to 2016</a:t>
            </a:r>
            <a:endParaRPr lang="en-US" sz="2800" b="1" dirty="0">
              <a:latin typeface="Lato Light" charset="0"/>
              <a:ea typeface="Lato Light" charset="0"/>
              <a:cs typeface="Lato Light" charset="0"/>
            </a:endParaRPr>
          </a:p>
          <a:p>
            <a:pPr>
              <a:lnSpc>
                <a:spcPts val="4080"/>
              </a:lnSpc>
            </a:pPr>
            <a:endParaRPr lang="en-US" sz="2800" b="1" dirty="0" smtClean="0">
              <a:latin typeface="Lato Light" charset="0"/>
              <a:ea typeface="Lato Light" charset="0"/>
              <a:cs typeface="Lato Light" charset="0"/>
            </a:endParaRPr>
          </a:p>
          <a:p>
            <a:pPr marL="457200" indent="-457200">
              <a:lnSpc>
                <a:spcPts val="4080"/>
              </a:lnSpc>
              <a:buFont typeface="Arial"/>
              <a:buChar char="•"/>
            </a:pPr>
            <a:r>
              <a:rPr lang="en-US" sz="2800" b="1" dirty="0" smtClean="0">
                <a:latin typeface="Lato Light" charset="0"/>
                <a:ea typeface="Lato Light" charset="0"/>
                <a:cs typeface="Lato Light" charset="0"/>
              </a:rPr>
              <a:t>Model for predicting 2017 Super Bowl spread result</a:t>
            </a:r>
          </a:p>
          <a:p>
            <a:pPr>
              <a:lnSpc>
                <a:spcPts val="4080"/>
              </a:lnSpc>
            </a:pPr>
            <a:r>
              <a:rPr lang="en-US" sz="2800" dirty="0" smtClean="0">
                <a:latin typeface="Lato Light" charset="0"/>
                <a:ea typeface="Lato Light" charset="0"/>
                <a:cs typeface="Lato Light" charset="0"/>
              </a:rPr>
              <a:t>     y</a:t>
            </a:r>
            <a:r>
              <a:rPr lang="en-US" sz="2800" dirty="0" smtClean="0">
                <a:latin typeface="Lato Light" charset="0"/>
                <a:ea typeface="Lato Light" charset="0"/>
                <a:cs typeface="Lato Light" charset="0"/>
              </a:rPr>
              <a:t> = </a:t>
            </a:r>
            <a:r>
              <a:rPr lang="en-US" sz="2800" dirty="0" smtClean="0">
                <a:latin typeface="Lato Light" charset="0"/>
                <a:ea typeface="Lato Light" charset="0"/>
                <a:cs typeface="Lato Light" charset="0"/>
              </a:rPr>
              <a:t>31.58 </a:t>
            </a:r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+ </a:t>
            </a:r>
            <a:r>
              <a:rPr lang="en-US" sz="2800" dirty="0" smtClean="0">
                <a:latin typeface="Lato Light" charset="0"/>
                <a:ea typeface="Lato Light" charset="0"/>
                <a:cs typeface="Lato Light" charset="0"/>
              </a:rPr>
              <a:t>2.88 </a:t>
            </a:r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* (Number of wins by favored team during season) </a:t>
            </a:r>
          </a:p>
          <a:p>
            <a:pPr>
              <a:lnSpc>
                <a:spcPts val="4080"/>
              </a:lnSpc>
            </a:pPr>
            <a:r>
              <a:rPr lang="en-US" sz="2800" dirty="0" smtClean="0">
                <a:latin typeface="Lato Light" charset="0"/>
                <a:ea typeface="Lato Light" charset="0"/>
                <a:cs typeface="Lato Light" charset="0"/>
              </a:rPr>
              <a:t>                     - 0.15 </a:t>
            </a:r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* (Points scored against </a:t>
            </a:r>
            <a:r>
              <a:rPr lang="en-US" sz="2800" dirty="0" smtClean="0">
                <a:latin typeface="Lato Light" charset="0"/>
                <a:ea typeface="Lato Light" charset="0"/>
                <a:cs typeface="Lato Light" charset="0"/>
              </a:rPr>
              <a:t>favored team </a:t>
            </a:r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during season) </a:t>
            </a:r>
            <a:endParaRPr lang="en-US" sz="2800" dirty="0" smtClean="0">
              <a:latin typeface="Lato Light" charset="0"/>
              <a:ea typeface="Lato Light" charset="0"/>
              <a:cs typeface="Lato Light" charset="0"/>
            </a:endParaRPr>
          </a:p>
          <a:p>
            <a:pPr>
              <a:lnSpc>
                <a:spcPts val="4080"/>
              </a:lnSpc>
            </a:pPr>
            <a:r>
              <a:rPr lang="en-US" sz="2800" dirty="0" smtClean="0">
                <a:latin typeface="Lato Light" charset="0"/>
                <a:ea typeface="Lato Light" charset="0"/>
                <a:cs typeface="Lato Light" charset="0"/>
              </a:rPr>
              <a:t>                     - 48.19 </a:t>
            </a:r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* </a:t>
            </a:r>
            <a:r>
              <a:rPr lang="en-US" sz="2800" dirty="0" smtClean="0">
                <a:latin typeface="Lato Light" charset="0"/>
                <a:ea typeface="Lato Light" charset="0"/>
                <a:cs typeface="Lato Light" charset="0"/>
              </a:rPr>
              <a:t>(Career </a:t>
            </a:r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playoff win % of coach of </a:t>
            </a:r>
            <a:r>
              <a:rPr lang="en-US" sz="2800" dirty="0" err="1">
                <a:latin typeface="Lato Light" charset="0"/>
                <a:ea typeface="Lato Light" charset="0"/>
                <a:cs typeface="Lato Light" charset="0"/>
              </a:rPr>
              <a:t>unfavored</a:t>
            </a:r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 team going into </a:t>
            </a:r>
            <a:r>
              <a:rPr lang="en-US" sz="2800" dirty="0" smtClean="0">
                <a:latin typeface="Lato Light" charset="0"/>
                <a:ea typeface="Lato Light" charset="0"/>
                <a:cs typeface="Lato Light" charset="0"/>
              </a:rPr>
              <a:t>Super Bowl)</a:t>
            </a:r>
          </a:p>
          <a:p>
            <a:pPr marL="457200" indent="-457200">
              <a:lnSpc>
                <a:spcPts val="4080"/>
              </a:lnSpc>
              <a:buFont typeface="Arial"/>
              <a:buChar char="•"/>
            </a:pPr>
            <a:endParaRPr lang="en-US" sz="2800" b="1" dirty="0" smtClean="0">
              <a:latin typeface="Lato Light" charset="0"/>
              <a:ea typeface="Lato Light" charset="0"/>
              <a:cs typeface="Lato Light" charset="0"/>
            </a:endParaRPr>
          </a:p>
          <a:p>
            <a:pPr marL="457200" indent="-457200">
              <a:lnSpc>
                <a:spcPts val="4080"/>
              </a:lnSpc>
              <a:buFont typeface="Arial"/>
              <a:buChar char="•"/>
            </a:pPr>
            <a:r>
              <a:rPr lang="en-US" sz="2800" b="1" dirty="0" smtClean="0">
                <a:latin typeface="Lato Light" charset="0"/>
                <a:ea typeface="Lato Light" charset="0"/>
                <a:cs typeface="Lato Light" charset="0"/>
              </a:rPr>
              <a:t>2017 Inputs and Predicted Result</a:t>
            </a:r>
          </a:p>
          <a:p>
            <a:pPr marL="1371417" lvl="1" indent="-457200">
              <a:lnSpc>
                <a:spcPts val="4080"/>
              </a:lnSpc>
              <a:buFont typeface="Arial"/>
              <a:buChar char="•"/>
            </a:pPr>
            <a:r>
              <a:rPr lang="en-US" sz="2800" dirty="0" smtClean="0">
                <a:latin typeface="Lato Light" charset="0"/>
                <a:ea typeface="Lato Light" charset="0"/>
                <a:cs typeface="Lato Light" charset="0"/>
              </a:rPr>
              <a:t>Test Data</a:t>
            </a:r>
          </a:p>
          <a:p>
            <a:pPr marL="2285634" lvl="2" indent="-457200">
              <a:lnSpc>
                <a:spcPts val="4080"/>
              </a:lnSpc>
              <a:buFont typeface="Arial"/>
              <a:buChar char="•"/>
            </a:pPr>
            <a:r>
              <a:rPr lang="en-US" sz="2800" dirty="0" smtClean="0">
                <a:latin typeface="Lato Light" charset="0"/>
                <a:ea typeface="Lato Light" charset="0"/>
                <a:cs typeface="Lato Light" charset="0"/>
              </a:rPr>
              <a:t>Number </a:t>
            </a:r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of wins by favored team during </a:t>
            </a:r>
            <a:r>
              <a:rPr lang="en-US" sz="2800" dirty="0" smtClean="0">
                <a:latin typeface="Lato Light" charset="0"/>
                <a:ea typeface="Lato Light" charset="0"/>
                <a:cs typeface="Lato Light" charset="0"/>
              </a:rPr>
              <a:t>season = 15</a:t>
            </a:r>
          </a:p>
          <a:p>
            <a:pPr marL="2285634" lvl="2" indent="-457200">
              <a:lnSpc>
                <a:spcPts val="4080"/>
              </a:lnSpc>
              <a:buFont typeface="Arial"/>
              <a:buChar char="•"/>
            </a:pPr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Points scored against favored team during </a:t>
            </a:r>
            <a:r>
              <a:rPr lang="en-US" sz="2800" dirty="0" smtClean="0">
                <a:latin typeface="Lato Light" charset="0"/>
                <a:ea typeface="Lato Light" charset="0"/>
                <a:cs typeface="Lato Light" charset="0"/>
              </a:rPr>
              <a:t>season = 330</a:t>
            </a:r>
          </a:p>
          <a:p>
            <a:pPr marL="2285634" lvl="2" indent="-457200">
              <a:lnSpc>
                <a:spcPts val="4080"/>
              </a:lnSpc>
              <a:buFont typeface="Arial"/>
              <a:buChar char="•"/>
            </a:pPr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Career playoff win % of coach of </a:t>
            </a:r>
            <a:r>
              <a:rPr lang="en-US" sz="2800" dirty="0" err="1">
                <a:latin typeface="Lato Light" charset="0"/>
                <a:ea typeface="Lato Light" charset="0"/>
                <a:cs typeface="Lato Light" charset="0"/>
              </a:rPr>
              <a:t>unfavored</a:t>
            </a:r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 team going into </a:t>
            </a:r>
            <a:r>
              <a:rPr lang="en-US" sz="2800" dirty="0" err="1" smtClean="0">
                <a:latin typeface="Lato Light" charset="0"/>
                <a:ea typeface="Lato Light" charset="0"/>
                <a:cs typeface="Lato Light" charset="0"/>
              </a:rPr>
              <a:t>superbowl</a:t>
            </a:r>
            <a:r>
              <a:rPr lang="en-US" sz="2800" dirty="0" smtClean="0">
                <a:latin typeface="Lato Light" charset="0"/>
                <a:ea typeface="Lato Light" charset="0"/>
                <a:cs typeface="Lato Light" charset="0"/>
              </a:rPr>
              <a:t> = 0.75</a:t>
            </a:r>
          </a:p>
          <a:p>
            <a:pPr marL="1371417" lvl="1" indent="-457200">
              <a:lnSpc>
                <a:spcPts val="4080"/>
              </a:lnSpc>
              <a:buFont typeface="Arial"/>
              <a:buChar char="•"/>
            </a:pPr>
            <a:r>
              <a:rPr lang="en-US" sz="2800" dirty="0" smtClean="0">
                <a:latin typeface="Lato Light" charset="0"/>
                <a:ea typeface="Lato Light" charset="0"/>
                <a:cs typeface="Lato Light" charset="0"/>
              </a:rPr>
              <a:t>Prediction</a:t>
            </a:r>
          </a:p>
          <a:p>
            <a:pPr marL="2285634" lvl="2" indent="-457200">
              <a:lnSpc>
                <a:spcPts val="4080"/>
              </a:lnSpc>
              <a:buFont typeface="Arial"/>
              <a:buChar char="•"/>
            </a:pPr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How many </a:t>
            </a:r>
            <a:r>
              <a:rPr lang="en-US" sz="2800" dirty="0" smtClean="0">
                <a:latin typeface="Lato Light" charset="0"/>
                <a:ea typeface="Lato Light" charset="0"/>
                <a:cs typeface="Lato Light" charset="0"/>
              </a:rPr>
              <a:t>points the </a:t>
            </a:r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favored team beat </a:t>
            </a:r>
            <a:r>
              <a:rPr lang="en-US" sz="2800" dirty="0" smtClean="0">
                <a:latin typeface="Lato Light" charset="0"/>
                <a:ea typeface="Lato Light" charset="0"/>
                <a:cs typeface="Lato Light" charset="0"/>
              </a:rPr>
              <a:t>the spread </a:t>
            </a:r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by ~ </a:t>
            </a:r>
            <a:r>
              <a:rPr lang="en-US" sz="2800" b="1" dirty="0" smtClean="0">
                <a:latin typeface="Lato Light" charset="0"/>
                <a:ea typeface="Lato Light" charset="0"/>
                <a:cs typeface="Lato Light" charset="0"/>
              </a:rPr>
              <a:t>-10.5</a:t>
            </a:r>
          </a:p>
          <a:p>
            <a:pPr marL="1371417" lvl="1" indent="-457200">
              <a:lnSpc>
                <a:spcPts val="4080"/>
              </a:lnSpc>
              <a:buFont typeface="Arial"/>
              <a:buChar char="•"/>
            </a:pPr>
            <a:r>
              <a:rPr lang="en-US" sz="2800" dirty="0" smtClean="0">
                <a:latin typeface="Lato Light" charset="0"/>
                <a:ea typeface="Lato Light" charset="0"/>
                <a:cs typeface="Lato Light" charset="0"/>
              </a:rPr>
              <a:t>Actual Result</a:t>
            </a:r>
          </a:p>
          <a:p>
            <a:pPr marL="2285634" lvl="2" indent="-457200">
              <a:lnSpc>
                <a:spcPts val="4080"/>
              </a:lnSpc>
              <a:buFont typeface="Arial"/>
              <a:buChar char="•"/>
            </a:pPr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How many </a:t>
            </a:r>
            <a:r>
              <a:rPr lang="en-US" sz="2800" dirty="0" smtClean="0">
                <a:latin typeface="Lato Light" charset="0"/>
                <a:ea typeface="Lato Light" charset="0"/>
                <a:cs typeface="Lato Light" charset="0"/>
              </a:rPr>
              <a:t>points the </a:t>
            </a:r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favored team beat </a:t>
            </a:r>
            <a:r>
              <a:rPr lang="en-US" sz="2800" dirty="0" smtClean="0">
                <a:latin typeface="Lato Light" charset="0"/>
                <a:ea typeface="Lato Light" charset="0"/>
                <a:cs typeface="Lato Light" charset="0"/>
              </a:rPr>
              <a:t>the spread by = </a:t>
            </a:r>
            <a:r>
              <a:rPr lang="en-US" sz="2800" b="1" dirty="0" smtClean="0">
                <a:latin typeface="Lato Light" charset="0"/>
                <a:ea typeface="Lato Light" charset="0"/>
                <a:cs typeface="Lato Light" charset="0"/>
              </a:rPr>
              <a:t>-12</a:t>
            </a:r>
            <a:endParaRPr lang="en-US" sz="2800" b="1" dirty="0">
              <a:latin typeface="Lato Light" charset="0"/>
              <a:ea typeface="Lato Light" charset="0"/>
              <a:cs typeface="Lato Light" charset="0"/>
            </a:endParaRPr>
          </a:p>
          <a:p>
            <a:pPr>
              <a:lnSpc>
                <a:spcPts val="4080"/>
              </a:lnSpc>
            </a:pPr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1910" y="3045352"/>
            <a:ext cx="2006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198191" y="3969034"/>
            <a:ext cx="0" cy="1594969"/>
          </a:xfrm>
          <a:prstGeom prst="straightConnector1">
            <a:avLst/>
          </a:prstGeom>
          <a:ln w="1079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882225" y="3973754"/>
            <a:ext cx="0" cy="1594969"/>
          </a:xfrm>
          <a:prstGeom prst="straightConnector1">
            <a:avLst/>
          </a:prstGeom>
          <a:ln w="1079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566260" y="3969034"/>
            <a:ext cx="0" cy="1594969"/>
          </a:xfrm>
          <a:prstGeom prst="straightConnector1">
            <a:avLst/>
          </a:prstGeom>
          <a:ln w="1079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86791" y="8958995"/>
            <a:ext cx="1345617" cy="0"/>
          </a:xfrm>
          <a:prstGeom prst="straightConnector1">
            <a:avLst/>
          </a:prstGeom>
          <a:ln w="1079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95840" y="10930846"/>
            <a:ext cx="223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023866" y="5603434"/>
            <a:ext cx="3716718" cy="14536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Fitting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829744" y="9680972"/>
            <a:ext cx="0" cy="1165208"/>
          </a:xfrm>
          <a:prstGeom prst="straightConnector1">
            <a:avLst/>
          </a:prstGeom>
          <a:ln w="1079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2112" y="8606293"/>
            <a:ext cx="2134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Data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932408" y="8232180"/>
            <a:ext cx="3716718" cy="14536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Fitted Model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882225" y="7265979"/>
            <a:ext cx="0" cy="877593"/>
          </a:xfrm>
          <a:prstGeom prst="straightConnector1">
            <a:avLst/>
          </a:prstGeom>
          <a:ln w="1079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47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72294CFD-3B2C-4840-A666-4590906DC29E}"/>
              </a:ext>
            </a:extLst>
          </p:cNvPr>
          <p:cNvSpPr txBox="1"/>
          <p:nvPr/>
        </p:nvSpPr>
        <p:spPr>
          <a:xfrm>
            <a:off x="4768404" y="3022410"/>
            <a:ext cx="14840842" cy="1646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</a:t>
            </a:r>
            <a:r>
              <a:rPr lang="en-US" sz="2800" dirty="0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 performance of a null model which always predicts the average value as the outcome is a useful benchmark.  On average, our model performs better than the null model.  As usual,</a:t>
            </a:r>
            <a:r>
              <a:rPr lang="en-US" sz="2800" dirty="0" smtClean="0">
                <a:latin typeface="Lato Light" charset="0"/>
                <a:ea typeface="Lato Light" charset="0"/>
                <a:cs typeface="Lato Light" charset="0"/>
              </a:rPr>
              <a:t> the test data doesn’t perform as well as the training data that was used to create the model.</a:t>
            </a:r>
            <a:endParaRPr lang="en-US" sz="2800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="" xmlns:a16="http://schemas.microsoft.com/office/drawing/2014/main" id="{C1FE9815-2987-564B-AE7F-E3419C87854B}"/>
              </a:ext>
            </a:extLst>
          </p:cNvPr>
          <p:cNvSpPr/>
          <p:nvPr/>
        </p:nvSpPr>
        <p:spPr>
          <a:xfrm>
            <a:off x="6397221" y="2544770"/>
            <a:ext cx="11654293" cy="1184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49EE461F-6FE3-F34B-A1D8-65C934899444}"/>
              </a:ext>
            </a:extLst>
          </p:cNvPr>
          <p:cNvSpPr txBox="1"/>
          <p:nvPr/>
        </p:nvSpPr>
        <p:spPr>
          <a:xfrm>
            <a:off x="6138511" y="984553"/>
            <a:ext cx="1221525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Performance Evaluation</a:t>
            </a:r>
            <a:endParaRPr lang="en-US" sz="8000" b="1" dirty="0">
              <a:solidFill>
                <a:schemeClr val="tx2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EE3535C8-9E2D-B147-8688-C4F92C4C9AAC}"/>
              </a:ext>
            </a:extLst>
          </p:cNvPr>
          <p:cNvGrpSpPr/>
          <p:nvPr/>
        </p:nvGrpSpPr>
        <p:grpSpPr>
          <a:xfrm>
            <a:off x="4440943" y="9953124"/>
            <a:ext cx="4458854" cy="2364438"/>
            <a:chOff x="1701959" y="9885418"/>
            <a:chExt cx="4458854" cy="2364438"/>
          </a:xfrm>
        </p:grpSpPr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943B6849-D82C-9E41-826B-14B1C11C7B9D}"/>
                </a:ext>
              </a:extLst>
            </p:cNvPr>
            <p:cNvSpPr/>
            <p:nvPr/>
          </p:nvSpPr>
          <p:spPr>
            <a:xfrm>
              <a:off x="1820560" y="9885418"/>
              <a:ext cx="422165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Null </a:t>
              </a:r>
              <a:r>
                <a:rPr lang="en-US" b="1" dirty="0" smtClean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Model </a:t>
              </a:r>
            </a:p>
            <a:p>
              <a:pPr algn="ctr"/>
              <a:r>
                <a:rPr lang="en-US" b="1" dirty="0" smtClean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Error Measure</a:t>
              </a:r>
              <a:endParaRPr lang="en-US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D2593D34-A80B-B546-9FF0-A1C7C3864BF4}"/>
                </a:ext>
              </a:extLst>
            </p:cNvPr>
            <p:cNvSpPr/>
            <p:nvPr/>
          </p:nvSpPr>
          <p:spPr>
            <a:xfrm>
              <a:off x="1701959" y="11074983"/>
              <a:ext cx="4458854" cy="11748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 smtClean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Accuracy of model that predicts the average result</a:t>
              </a:r>
              <a:endPara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sp>
        <p:nvSpPr>
          <p:cNvPr id="32" name="Shape 493">
            <a:extLst>
              <a:ext uri="{FF2B5EF4-FFF2-40B4-BE49-F238E27FC236}">
                <a16:creationId xmlns="" xmlns:a16="http://schemas.microsoft.com/office/drawing/2014/main" id="{B6D38E8A-E334-8E42-B67C-2B386DA4BC2C}"/>
              </a:ext>
            </a:extLst>
          </p:cNvPr>
          <p:cNvSpPr/>
          <p:nvPr/>
        </p:nvSpPr>
        <p:spPr>
          <a:xfrm>
            <a:off x="4830431" y="5630204"/>
            <a:ext cx="3679861" cy="3679860"/>
          </a:xfrm>
          <a:prstGeom prst="ellipse">
            <a:avLst/>
          </a:prstGeom>
          <a:solidFill>
            <a:schemeClr val="bg1"/>
          </a:solidFill>
          <a:ln w="3175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389" tIns="45682" rIns="91389" bIns="45682" anchor="ctr" anchorCtr="0">
            <a:noAutofit/>
          </a:bodyPr>
          <a:lstStyle/>
          <a:p>
            <a:pPr algn="ctr"/>
            <a:endParaRPr sz="1349" dirty="0">
              <a:solidFill>
                <a:schemeClr val="lt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Calibri"/>
            </a:endParaRPr>
          </a:p>
        </p:txBody>
      </p:sp>
      <p:sp>
        <p:nvSpPr>
          <p:cNvPr id="34" name="Shape 978">
            <a:extLst>
              <a:ext uri="{FF2B5EF4-FFF2-40B4-BE49-F238E27FC236}">
                <a16:creationId xmlns="" xmlns:a16="http://schemas.microsoft.com/office/drawing/2014/main" id="{4CCAFED3-F305-6641-ADC7-B8A2431F0BD7}"/>
              </a:ext>
            </a:extLst>
          </p:cNvPr>
          <p:cNvSpPr/>
          <p:nvPr/>
        </p:nvSpPr>
        <p:spPr>
          <a:xfrm>
            <a:off x="4861406" y="5661047"/>
            <a:ext cx="3649020" cy="36490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lIns="91389" tIns="45682" rIns="91389" bIns="45682" anchor="ctr" anchorCtr="0">
            <a:noAutofit/>
          </a:bodyPr>
          <a:lstStyle/>
          <a:p>
            <a:pPr algn="ctr"/>
            <a:endParaRPr sz="3599" dirty="0">
              <a:solidFill>
                <a:schemeClr val="lt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Calibri"/>
            </a:endParaRPr>
          </a:p>
        </p:txBody>
      </p:sp>
      <p:sp>
        <p:nvSpPr>
          <p:cNvPr id="36" name="Shape 493">
            <a:extLst>
              <a:ext uri="{FF2B5EF4-FFF2-40B4-BE49-F238E27FC236}">
                <a16:creationId xmlns="" xmlns:a16="http://schemas.microsoft.com/office/drawing/2014/main" id="{53CFAC2A-D5D5-BD4A-A5DE-1FF8C2A1E64B}"/>
              </a:ext>
            </a:extLst>
          </p:cNvPr>
          <p:cNvSpPr/>
          <p:nvPr/>
        </p:nvSpPr>
        <p:spPr>
          <a:xfrm>
            <a:off x="10341675" y="5630204"/>
            <a:ext cx="3679863" cy="3679861"/>
          </a:xfrm>
          <a:prstGeom prst="ellipse">
            <a:avLst/>
          </a:prstGeom>
          <a:solidFill>
            <a:schemeClr val="bg1"/>
          </a:solidFill>
          <a:ln w="3175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389" tIns="45682" rIns="91389" bIns="45682" anchor="ctr" anchorCtr="0">
            <a:noAutofit/>
          </a:bodyPr>
          <a:lstStyle/>
          <a:p>
            <a:pPr algn="ctr"/>
            <a:endParaRPr sz="1349" dirty="0">
              <a:solidFill>
                <a:schemeClr val="lt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Calibri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C2AFA6D6-D6D3-164A-923B-70EFB2010B4D}"/>
              </a:ext>
            </a:extLst>
          </p:cNvPr>
          <p:cNvSpPr txBox="1"/>
          <p:nvPr/>
        </p:nvSpPr>
        <p:spPr>
          <a:xfrm>
            <a:off x="5845185" y="6962302"/>
            <a:ext cx="16822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17.1</a:t>
            </a:r>
            <a:endParaRPr lang="en-US" sz="6000" b="1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="" xmlns:a16="http://schemas.microsoft.com/office/drawing/2014/main" id="{EE3535C8-9E2D-B147-8688-C4F92C4C9AAC}"/>
              </a:ext>
            </a:extLst>
          </p:cNvPr>
          <p:cNvGrpSpPr/>
          <p:nvPr/>
        </p:nvGrpSpPr>
        <p:grpSpPr>
          <a:xfrm>
            <a:off x="9699411" y="9977569"/>
            <a:ext cx="4987042" cy="2364438"/>
            <a:chOff x="1432696" y="9885418"/>
            <a:chExt cx="4987042" cy="2364438"/>
          </a:xfrm>
        </p:grpSpPr>
        <p:sp>
          <p:nvSpPr>
            <p:cNvPr id="47" name="Rectangle 46">
              <a:extLst>
                <a:ext uri="{FF2B5EF4-FFF2-40B4-BE49-F238E27FC236}">
                  <a16:creationId xmlns="" xmlns:a16="http://schemas.microsoft.com/office/drawing/2014/main" id="{943B6849-D82C-9E41-826B-14B1C11C7B9D}"/>
                </a:ext>
              </a:extLst>
            </p:cNvPr>
            <p:cNvSpPr/>
            <p:nvPr/>
          </p:nvSpPr>
          <p:spPr>
            <a:xfrm>
              <a:off x="1432696" y="9885418"/>
              <a:ext cx="498704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Model Error Measure on Training Data</a:t>
              </a:r>
              <a:endParaRPr lang="en-US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="" xmlns:a16="http://schemas.microsoft.com/office/drawing/2014/main" id="{D2593D34-A80B-B546-9FF0-A1C7C3864BF4}"/>
                </a:ext>
              </a:extLst>
            </p:cNvPr>
            <p:cNvSpPr/>
            <p:nvPr/>
          </p:nvSpPr>
          <p:spPr>
            <a:xfrm>
              <a:off x="1701959" y="11074983"/>
              <a:ext cx="4458854" cy="11748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 smtClean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Accuracy of our model applied to training data</a:t>
              </a:r>
              <a:endPara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="" xmlns:a16="http://schemas.microsoft.com/office/drawing/2014/main" id="{EE3535C8-9E2D-B147-8688-C4F92C4C9AAC}"/>
              </a:ext>
            </a:extLst>
          </p:cNvPr>
          <p:cNvGrpSpPr/>
          <p:nvPr/>
        </p:nvGrpSpPr>
        <p:grpSpPr>
          <a:xfrm>
            <a:off x="15151084" y="10024163"/>
            <a:ext cx="4956066" cy="2364438"/>
            <a:chOff x="1435172" y="9885418"/>
            <a:chExt cx="4956066" cy="2364438"/>
          </a:xfrm>
        </p:grpSpPr>
        <p:sp>
          <p:nvSpPr>
            <p:cNvPr id="50" name="Rectangle 49">
              <a:extLst>
                <a:ext uri="{FF2B5EF4-FFF2-40B4-BE49-F238E27FC236}">
                  <a16:creationId xmlns="" xmlns:a16="http://schemas.microsoft.com/office/drawing/2014/main" id="{943B6849-D82C-9E41-826B-14B1C11C7B9D}"/>
                </a:ext>
              </a:extLst>
            </p:cNvPr>
            <p:cNvSpPr/>
            <p:nvPr/>
          </p:nvSpPr>
          <p:spPr>
            <a:xfrm>
              <a:off x="1435172" y="9885418"/>
              <a:ext cx="495606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Model Error Measure on Test Data</a:t>
              </a:r>
              <a:endParaRPr lang="en-US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="" xmlns:a16="http://schemas.microsoft.com/office/drawing/2014/main" id="{D2593D34-A80B-B546-9FF0-A1C7C3864BF4}"/>
                </a:ext>
              </a:extLst>
            </p:cNvPr>
            <p:cNvSpPr/>
            <p:nvPr/>
          </p:nvSpPr>
          <p:spPr>
            <a:xfrm>
              <a:off x="1701959" y="11074983"/>
              <a:ext cx="4458854" cy="11748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Accuracy of our model applied to </a:t>
              </a:r>
              <a:r>
                <a:rPr lang="en-US" sz="2800" dirty="0" smtClean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test </a:t>
              </a: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data</a:t>
              </a:r>
              <a:endPara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sp>
        <p:nvSpPr>
          <p:cNvPr id="53" name="Shape 515">
            <a:extLst>
              <a:ext uri="{FF2B5EF4-FFF2-40B4-BE49-F238E27FC236}">
                <a16:creationId xmlns="" xmlns:a16="http://schemas.microsoft.com/office/drawing/2014/main" id="{BD547B90-1A0E-8E4F-A5E9-EF04382D6487}"/>
              </a:ext>
            </a:extLst>
          </p:cNvPr>
          <p:cNvSpPr/>
          <p:nvPr/>
        </p:nvSpPr>
        <p:spPr>
          <a:xfrm rot="3922487">
            <a:off x="10359704" y="5669269"/>
            <a:ext cx="3679862" cy="3679860"/>
          </a:xfrm>
          <a:prstGeom prst="arc">
            <a:avLst>
              <a:gd name="adj1" fmla="val 16155834"/>
              <a:gd name="adj2" fmla="val 21539485"/>
            </a:avLst>
          </a:prstGeom>
          <a:solidFill>
            <a:schemeClr val="bg1"/>
          </a:solidFill>
          <a:ln w="317500" cap="flat" cmpd="sng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389" tIns="45682" rIns="91389" bIns="45682" anchor="ctr" anchorCtr="0">
            <a:noAutofit/>
          </a:bodyPr>
          <a:lstStyle/>
          <a:p>
            <a:pPr algn="ctr"/>
            <a:endParaRPr sz="1349" dirty="0">
              <a:solidFill>
                <a:schemeClr val="dk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Calibri"/>
            </a:endParaRPr>
          </a:p>
        </p:txBody>
      </p:sp>
      <p:sp>
        <p:nvSpPr>
          <p:cNvPr id="33" name="Shape 515">
            <a:extLst>
              <a:ext uri="{FF2B5EF4-FFF2-40B4-BE49-F238E27FC236}">
                <a16:creationId xmlns="" xmlns:a16="http://schemas.microsoft.com/office/drawing/2014/main" id="{BD547B90-1A0E-8E4F-A5E9-EF04382D6487}"/>
              </a:ext>
            </a:extLst>
          </p:cNvPr>
          <p:cNvSpPr/>
          <p:nvPr/>
        </p:nvSpPr>
        <p:spPr>
          <a:xfrm>
            <a:off x="10362179" y="5630203"/>
            <a:ext cx="3679862" cy="3679860"/>
          </a:xfrm>
          <a:prstGeom prst="arc">
            <a:avLst>
              <a:gd name="adj1" fmla="val 16155834"/>
              <a:gd name="adj2" fmla="val 21539485"/>
            </a:avLst>
          </a:prstGeom>
          <a:solidFill>
            <a:schemeClr val="bg1"/>
          </a:solidFill>
          <a:ln w="317500" cap="flat" cmpd="sng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389" tIns="45682" rIns="91389" bIns="45682" anchor="ctr" anchorCtr="0">
            <a:noAutofit/>
          </a:bodyPr>
          <a:lstStyle/>
          <a:p>
            <a:pPr algn="ctr"/>
            <a:endParaRPr sz="1349" dirty="0">
              <a:solidFill>
                <a:schemeClr val="dk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Calibri"/>
            </a:endParaRPr>
          </a:p>
        </p:txBody>
      </p:sp>
      <p:sp>
        <p:nvSpPr>
          <p:cNvPr id="38" name="Shape 978">
            <a:extLst>
              <a:ext uri="{FF2B5EF4-FFF2-40B4-BE49-F238E27FC236}">
                <a16:creationId xmlns="" xmlns:a16="http://schemas.microsoft.com/office/drawing/2014/main" id="{E7A4AD72-AED4-BD4B-8ABB-42861BCCFEAD}"/>
              </a:ext>
            </a:extLst>
          </p:cNvPr>
          <p:cNvSpPr/>
          <p:nvPr/>
        </p:nvSpPr>
        <p:spPr>
          <a:xfrm>
            <a:off x="10362179" y="5661844"/>
            <a:ext cx="3649024" cy="3649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lIns="91389" tIns="45682" rIns="91389" bIns="45682" anchor="ctr" anchorCtr="0">
            <a:noAutofit/>
          </a:bodyPr>
          <a:lstStyle/>
          <a:p>
            <a:pPr algn="ctr"/>
            <a:endParaRPr sz="3599" dirty="0">
              <a:solidFill>
                <a:schemeClr val="lt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Calibri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821058" y="5630205"/>
            <a:ext cx="3741949" cy="3679861"/>
            <a:chOff x="16436460" y="5630205"/>
            <a:chExt cx="3741949" cy="3679861"/>
          </a:xfrm>
        </p:grpSpPr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B05036CD-F194-DC40-B558-D5077D725FAD}"/>
                </a:ext>
              </a:extLst>
            </p:cNvPr>
            <p:cNvGrpSpPr/>
            <p:nvPr/>
          </p:nvGrpSpPr>
          <p:grpSpPr>
            <a:xfrm>
              <a:off x="16498410" y="5630205"/>
              <a:ext cx="3679999" cy="3679861"/>
              <a:chOff x="17547945" y="3262366"/>
              <a:chExt cx="3503376" cy="3503248"/>
            </a:xfrm>
            <a:solidFill>
              <a:schemeClr val="bg1"/>
            </a:solidFill>
          </p:grpSpPr>
          <p:sp>
            <p:nvSpPr>
              <p:cNvPr id="40" name="Shape 493">
                <a:extLst>
                  <a:ext uri="{FF2B5EF4-FFF2-40B4-BE49-F238E27FC236}">
                    <a16:creationId xmlns="" xmlns:a16="http://schemas.microsoft.com/office/drawing/2014/main" id="{86208879-78B5-4845-A836-020E536C7865}"/>
                  </a:ext>
                </a:extLst>
              </p:cNvPr>
              <p:cNvSpPr/>
              <p:nvPr/>
            </p:nvSpPr>
            <p:spPr>
              <a:xfrm>
                <a:off x="17547945" y="3262366"/>
                <a:ext cx="3503247" cy="3503248"/>
              </a:xfrm>
              <a:prstGeom prst="ellipse">
                <a:avLst/>
              </a:prstGeom>
              <a:grpFill/>
              <a:ln w="31750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389" tIns="45682" rIns="91389" bIns="45682" anchor="ctr" anchorCtr="0">
                <a:noAutofit/>
              </a:bodyPr>
              <a:lstStyle/>
              <a:p>
                <a:pPr algn="ctr"/>
                <a:endParaRPr sz="1349" dirty="0">
                  <a:solidFill>
                    <a:schemeClr val="lt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  <a:sym typeface="Calibri"/>
                </a:endParaRPr>
              </a:p>
            </p:txBody>
          </p:sp>
          <p:sp>
            <p:nvSpPr>
              <p:cNvPr id="42" name="Shape 978">
                <a:extLst>
                  <a:ext uri="{FF2B5EF4-FFF2-40B4-BE49-F238E27FC236}">
                    <a16:creationId xmlns="" xmlns:a16="http://schemas.microsoft.com/office/drawing/2014/main" id="{547E8EDC-BBED-9040-A8B4-11185DF59F39}"/>
                  </a:ext>
                </a:extLst>
              </p:cNvPr>
              <p:cNvSpPr/>
              <p:nvPr/>
            </p:nvSpPr>
            <p:spPr>
              <a:xfrm>
                <a:off x="17577433" y="3284248"/>
                <a:ext cx="3473888" cy="347388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389" tIns="45682" rIns="91389" bIns="45682" anchor="ctr" anchorCtr="0">
                <a:noAutofit/>
              </a:bodyPr>
              <a:lstStyle/>
              <a:p>
                <a:pPr algn="ctr"/>
                <a:endParaRPr sz="3599" dirty="0">
                  <a:solidFill>
                    <a:schemeClr val="lt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  <a:sym typeface="Calibri"/>
                </a:endParaRPr>
              </a:p>
            </p:txBody>
          </p:sp>
        </p:grpSp>
        <p:sp>
          <p:nvSpPr>
            <p:cNvPr id="55" name="Shape 515">
              <a:extLst>
                <a:ext uri="{FF2B5EF4-FFF2-40B4-BE49-F238E27FC236}">
                  <a16:creationId xmlns="" xmlns:a16="http://schemas.microsoft.com/office/drawing/2014/main" id="{BD547B90-1A0E-8E4F-A5E9-EF04382D6487}"/>
                </a:ext>
              </a:extLst>
            </p:cNvPr>
            <p:cNvSpPr/>
            <p:nvPr/>
          </p:nvSpPr>
          <p:spPr>
            <a:xfrm>
              <a:off x="16436460" y="5630865"/>
              <a:ext cx="3679862" cy="2795452"/>
            </a:xfrm>
            <a:prstGeom prst="arc">
              <a:avLst>
                <a:gd name="adj1" fmla="val 16155834"/>
                <a:gd name="adj2" fmla="val 21539485"/>
              </a:avLst>
            </a:prstGeom>
            <a:solidFill>
              <a:schemeClr val="bg1"/>
            </a:solidFill>
            <a:ln w="317500" cap="flat" cmpd="sng">
              <a:solidFill>
                <a:schemeClr val="bg1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389" tIns="45682" rIns="91389" bIns="45682" anchor="ctr" anchorCtr="0">
              <a:noAutofit/>
            </a:bodyPr>
            <a:lstStyle/>
            <a:p>
              <a:pPr algn="ctr"/>
              <a:endParaRPr sz="1349" dirty="0">
                <a:solidFill>
                  <a:schemeClr val="dk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Calibri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0951F989-3E8B-0E43-9337-468B28E645B6}"/>
              </a:ext>
            </a:extLst>
          </p:cNvPr>
          <p:cNvSpPr txBox="1"/>
          <p:nvPr/>
        </p:nvSpPr>
        <p:spPr>
          <a:xfrm>
            <a:off x="11323732" y="6962302"/>
            <a:ext cx="16822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13.5</a:t>
            </a:r>
            <a:endParaRPr lang="en-US" sz="6000" b="1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6" name="Shape 978">
            <a:extLst>
              <a:ext uri="{FF2B5EF4-FFF2-40B4-BE49-F238E27FC236}">
                <a16:creationId xmlns="" xmlns:a16="http://schemas.microsoft.com/office/drawing/2014/main" id="{E7A4AD72-AED4-BD4B-8ABB-42861BCCFEAD}"/>
              </a:ext>
            </a:extLst>
          </p:cNvPr>
          <p:cNvSpPr/>
          <p:nvPr/>
        </p:nvSpPr>
        <p:spPr>
          <a:xfrm>
            <a:off x="15858105" y="5661844"/>
            <a:ext cx="3649024" cy="3649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lIns="91389" tIns="45682" rIns="91389" bIns="45682" anchor="ctr" anchorCtr="0">
            <a:noAutofit/>
          </a:bodyPr>
          <a:lstStyle/>
          <a:p>
            <a:pPr algn="ctr"/>
            <a:endParaRPr sz="3599" dirty="0">
              <a:solidFill>
                <a:schemeClr val="lt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Calibri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834C6B61-759F-CB4E-9B7A-68150D025995}"/>
              </a:ext>
            </a:extLst>
          </p:cNvPr>
          <p:cNvSpPr txBox="1"/>
          <p:nvPr/>
        </p:nvSpPr>
        <p:spPr>
          <a:xfrm>
            <a:off x="16773348" y="6962302"/>
            <a:ext cx="16822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15.3</a:t>
            </a:r>
            <a:endParaRPr lang="en-US" sz="6000" b="1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4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B3F12918-F08C-A04B-91D7-1E727377FC09}"/>
              </a:ext>
            </a:extLst>
          </p:cNvPr>
          <p:cNvGrpSpPr/>
          <p:nvPr/>
        </p:nvGrpSpPr>
        <p:grpSpPr>
          <a:xfrm>
            <a:off x="7066392" y="984553"/>
            <a:ext cx="10244836" cy="1678637"/>
            <a:chOff x="9470649" y="984553"/>
            <a:chExt cx="5405825" cy="1678637"/>
          </a:xfrm>
        </p:grpSpPr>
        <p:sp>
          <p:nvSpPr>
            <p:cNvPr id="65" name="Rectangle 64">
              <a:extLst>
                <a:ext uri="{FF2B5EF4-FFF2-40B4-BE49-F238E27FC236}">
                  <a16:creationId xmlns="" xmlns:a16="http://schemas.microsoft.com/office/drawing/2014/main" id="{C1FE9815-2987-564B-AE7F-E3419C87854B}"/>
                </a:ext>
              </a:extLst>
            </p:cNvPr>
            <p:cNvSpPr/>
            <p:nvPr/>
          </p:nvSpPr>
          <p:spPr>
            <a:xfrm>
              <a:off x="9574961" y="2544770"/>
              <a:ext cx="5087461" cy="1184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49EE461F-6FE3-F34B-A1D8-65C934899444}"/>
                </a:ext>
              </a:extLst>
            </p:cNvPr>
            <p:cNvSpPr txBox="1"/>
            <p:nvPr/>
          </p:nvSpPr>
          <p:spPr>
            <a:xfrm>
              <a:off x="9470649" y="984553"/>
              <a:ext cx="5405825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 smtClean="0">
                  <a:solidFill>
                    <a:schemeClr val="tx2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Impact &amp; Next Steps</a:t>
              </a:r>
              <a:endParaRPr lang="en-US" sz="80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endParaRP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3ABCAE8F-4523-3149-A48C-44175F1F35DF}"/>
              </a:ext>
            </a:extLst>
          </p:cNvPr>
          <p:cNvSpPr txBox="1"/>
          <p:nvPr/>
        </p:nvSpPr>
        <p:spPr>
          <a:xfrm>
            <a:off x="5259635" y="3741346"/>
            <a:ext cx="13858380" cy="4806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ts val="4080"/>
              </a:lnSpc>
              <a:buFont typeface="Arial"/>
              <a:buChar char="•"/>
            </a:pPr>
            <a:r>
              <a:rPr lang="en-US" dirty="0" smtClean="0">
                <a:latin typeface="Lato Light" charset="0"/>
                <a:ea typeface="Lato Light" charset="0"/>
                <a:cs typeface="Lato Light" charset="0"/>
              </a:rPr>
              <a:t>Our model performed better than the null model so the input features chosen do have some predictive power</a:t>
            </a:r>
          </a:p>
          <a:p>
            <a:pPr marL="571500" indent="-571500">
              <a:lnSpc>
                <a:spcPts val="4080"/>
              </a:lnSpc>
              <a:buFont typeface="Arial"/>
              <a:buChar char="•"/>
            </a:pPr>
            <a:endParaRPr lang="en-US" dirty="0" smtClean="0">
              <a:latin typeface="Lato Light" charset="0"/>
              <a:ea typeface="Lato Light" charset="0"/>
              <a:cs typeface="Lato Light" charset="0"/>
            </a:endParaRPr>
          </a:p>
          <a:p>
            <a:pPr marL="571500" indent="-571500">
              <a:lnSpc>
                <a:spcPts val="4080"/>
              </a:lnSpc>
              <a:buFont typeface="Arial"/>
              <a:buChar char="•"/>
            </a:pPr>
            <a:r>
              <a:rPr lang="en-US" dirty="0" smtClean="0">
                <a:latin typeface="Lato Light" charset="0"/>
                <a:ea typeface="Lato Light" charset="0"/>
                <a:cs typeface="Lato Light" charset="0"/>
              </a:rPr>
              <a:t>This model should not be used in solitude to make predictions because it still contains substantial error, but could be used to reinforce predictions made based on other factors</a:t>
            </a:r>
          </a:p>
          <a:p>
            <a:pPr marL="571500" indent="-571500">
              <a:lnSpc>
                <a:spcPts val="4080"/>
              </a:lnSpc>
              <a:buFont typeface="Arial"/>
              <a:buChar char="•"/>
            </a:pPr>
            <a:endParaRPr lang="en-US" dirty="0" smtClean="0">
              <a:latin typeface="Lato Light" charset="0"/>
              <a:ea typeface="Lato Light" charset="0"/>
              <a:cs typeface="Lato Light" charset="0"/>
            </a:endParaRPr>
          </a:p>
          <a:p>
            <a:pPr marL="571500" indent="-571500">
              <a:lnSpc>
                <a:spcPts val="4080"/>
              </a:lnSpc>
              <a:buFont typeface="Arial"/>
              <a:buChar char="•"/>
            </a:pPr>
            <a:r>
              <a:rPr lang="en-US" dirty="0" smtClean="0">
                <a:latin typeface="Lato Light" charset="0"/>
                <a:ea typeface="Lato Light" charset="0"/>
                <a:cs typeface="Lato Light" charset="0"/>
              </a:rPr>
              <a:t>Testing additional input features would likely lead to a more accurate model</a:t>
            </a:r>
            <a:endParaRPr lang="en-US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36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Custom 201">
      <a:dk1>
        <a:srgbClr val="737571"/>
      </a:dk1>
      <a:lt1>
        <a:srgbClr val="FFFFFF"/>
      </a:lt1>
      <a:dk2>
        <a:srgbClr val="44546A"/>
      </a:dk2>
      <a:lt2>
        <a:srgbClr val="E7E6E6"/>
      </a:lt2>
      <a:accent1>
        <a:srgbClr val="263445"/>
      </a:accent1>
      <a:accent2>
        <a:srgbClr val="EEB057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80527</TotalTime>
  <Words>916</Words>
  <Application>Microsoft Macintosh PowerPoint</Application>
  <PresentationFormat>Custom</PresentationFormat>
  <Paragraphs>140</Paragraphs>
  <Slides>13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James Hoffman</cp:lastModifiedBy>
  <cp:revision>13672</cp:revision>
  <dcterms:created xsi:type="dcterms:W3CDTF">2014-11-12T21:47:38Z</dcterms:created>
  <dcterms:modified xsi:type="dcterms:W3CDTF">2018-11-20T04:00:05Z</dcterms:modified>
  <cp:category/>
</cp:coreProperties>
</file>