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17" autoAdjust="0"/>
  </p:normalViewPr>
  <p:slideViewPr>
    <p:cSldViewPr>
      <p:cViewPr varScale="1">
        <p:scale>
          <a:sx n="103" d="100"/>
          <a:sy n="103" d="100"/>
        </p:scale>
        <p:origin x="-2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F626B5E-A99C-4F9C-8755-078EABA5F51E}" type="datetimeFigureOut">
              <a:rPr lang="en-US" smtClean="0"/>
              <a:t>10/21/2013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61A15-0C8D-477C-AA56-BF4B7AC6782E}" type="slidenum">
              <a:rPr lang="en-GB" smtClean="0"/>
              <a:t>‹#›</a:t>
            </a:fld>
            <a:endParaRPr lang="en-GB"/>
          </a:p>
        </p:txBody>
      </p:sp>
      <p:pic>
        <p:nvPicPr>
          <p:cNvPr id="30722" name="Picture 2" descr="NTWeb logo"/>
          <p:cNvPicPr>
            <a:picLocks noChangeAspect="1" noChangeArrowheads="1"/>
          </p:cNvPicPr>
          <p:nvPr userDrawn="1"/>
        </p:nvPicPr>
        <p:blipFill>
          <a:blip r:embed="rId2"/>
          <a:srcRect/>
          <a:stretch>
            <a:fillRect/>
          </a:stretch>
        </p:blipFill>
        <p:spPr bwMode="auto">
          <a:xfrm>
            <a:off x="338118" y="238109"/>
            <a:ext cx="1447800" cy="104775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626B5E-A99C-4F9C-8755-078EABA5F51E}" type="datetimeFigureOut">
              <a:rPr lang="en-US" smtClean="0"/>
              <a:t>10/21/2013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626B5E-A99C-4F9C-8755-078EABA5F51E}" type="datetimeFigureOut">
              <a:rPr lang="en-US" smtClean="0"/>
              <a:t>10/21/2013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626B5E-A99C-4F9C-8755-078EABA5F51E}" type="datetimeFigureOut">
              <a:rPr lang="en-US" smtClean="0"/>
              <a:t>10/21/2013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61A15-0C8D-477C-AA56-BF4B7AC6782E}" type="slidenum">
              <a:rPr lang="en-GB" smtClean="0"/>
              <a:t>‹#›</a:t>
            </a:fld>
            <a:endParaRPr lang="en-GB"/>
          </a:p>
        </p:txBody>
      </p:sp>
      <p:pic>
        <p:nvPicPr>
          <p:cNvPr id="7" name="Picture 2" descr="NTWeb logo"/>
          <p:cNvPicPr>
            <a:picLocks noChangeAspect="1" noChangeArrowheads="1"/>
          </p:cNvPicPr>
          <p:nvPr userDrawn="1"/>
        </p:nvPicPr>
        <p:blipFill>
          <a:blip r:embed="rId2"/>
          <a:srcRect/>
          <a:stretch>
            <a:fillRect/>
          </a:stretch>
        </p:blipFill>
        <p:spPr bwMode="auto">
          <a:xfrm>
            <a:off x="338118" y="238109"/>
            <a:ext cx="1447800" cy="104775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626B5E-A99C-4F9C-8755-078EABA5F51E}" type="datetimeFigureOut">
              <a:rPr lang="en-US" smtClean="0"/>
              <a:t>10/21/2013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F626B5E-A99C-4F9C-8755-078EABA5F51E}" type="datetimeFigureOut">
              <a:rPr lang="en-US" smtClean="0"/>
              <a:t>10/21/2013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626B5E-A99C-4F9C-8755-078EABA5F51E}" type="datetimeFigureOut">
              <a:rPr lang="en-US" smtClean="0"/>
              <a:t>10/21/2013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F626B5E-A99C-4F9C-8755-078EABA5F51E}" type="datetimeFigureOut">
              <a:rPr lang="en-US" smtClean="0"/>
              <a:t>10/21/2013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26B5E-A99C-4F9C-8755-078EABA5F51E}" type="datetimeFigureOut">
              <a:rPr lang="en-US" smtClean="0"/>
              <a:t>10/21/2013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26B5E-A99C-4F9C-8755-078EABA5F51E}" type="datetimeFigureOut">
              <a:rPr lang="en-US" smtClean="0"/>
              <a:t>10/21/2013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26B5E-A99C-4F9C-8755-078EABA5F51E}" type="datetimeFigureOut">
              <a:rPr lang="en-US" smtClean="0"/>
              <a:t>10/21/2013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61A15-0C8D-477C-AA56-BF4B7AC6782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26B5E-A99C-4F9C-8755-078EABA5F51E}" type="datetimeFigureOut">
              <a:rPr lang="en-US" smtClean="0"/>
              <a:t>10/21/2013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61A15-0C8D-477C-AA56-BF4B7AC6782E}"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touchmap.com/latlong.html" TargetMode="Externa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C:\Users\ianp\Local%20Settings\Application%20Data\MindMaple\Temp\Img00000ac888eb.tmp"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NTADs</a:t>
            </a:r>
            <a:endParaRPr lang="en-GB" dirty="0"/>
          </a:p>
        </p:txBody>
      </p:sp>
      <p:sp>
        <p:nvSpPr>
          <p:cNvPr id="3" name="Subtitle 2"/>
          <p:cNvSpPr>
            <a:spLocks noGrp="1"/>
          </p:cNvSpPr>
          <p:nvPr>
            <p:ph type="subTitle" idx="1"/>
          </p:nvPr>
        </p:nvSpPr>
        <p:spPr/>
        <p:txBody>
          <a:bodyPr/>
          <a:lstStyle/>
          <a:p>
            <a:endParaRPr lang="en-GB" dirty="0"/>
          </a:p>
        </p:txBody>
      </p:sp>
      <p:pic>
        <p:nvPicPr>
          <p:cNvPr id="29697" name="Picture 1"/>
          <p:cNvPicPr>
            <a:picLocks noChangeAspect="1" noChangeArrowheads="1"/>
          </p:cNvPicPr>
          <p:nvPr/>
        </p:nvPicPr>
        <p:blipFill>
          <a:blip r:embed="rId2"/>
          <a:srcRect l="1690"/>
          <a:stretch>
            <a:fillRect/>
          </a:stretch>
        </p:blipFill>
        <p:spPr bwMode="auto">
          <a:xfrm>
            <a:off x="1214414" y="3571876"/>
            <a:ext cx="6643734" cy="26742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Dates</a:t>
            </a:r>
            <a:endParaRPr lang="en-GB" dirty="0"/>
          </a:p>
        </p:txBody>
      </p:sp>
      <p:pic>
        <p:nvPicPr>
          <p:cNvPr id="7170" name="Picture 2"/>
          <p:cNvPicPr>
            <a:picLocks noGrp="1" noChangeAspect="1" noChangeArrowheads="1"/>
          </p:cNvPicPr>
          <p:nvPr>
            <p:ph idx="1"/>
          </p:nvPr>
        </p:nvPicPr>
        <p:blipFill>
          <a:blip r:embed="rId2"/>
          <a:srcRect/>
          <a:stretch>
            <a:fillRect/>
          </a:stretch>
        </p:blipFill>
        <p:spPr bwMode="auto">
          <a:xfrm>
            <a:off x="1142976" y="1714488"/>
            <a:ext cx="4563236" cy="3411543"/>
          </a:xfrm>
          <a:prstGeom prst="rect">
            <a:avLst/>
          </a:prstGeom>
          <a:noFill/>
          <a:ln w="9525">
            <a:noFill/>
            <a:miter lim="800000"/>
            <a:headEnd/>
            <a:tailEnd/>
          </a:ln>
          <a:effectLst/>
        </p:spPr>
      </p:pic>
      <p:sp>
        <p:nvSpPr>
          <p:cNvPr id="5" name="TextBox 4"/>
          <p:cNvSpPr txBox="1"/>
          <p:nvPr/>
        </p:nvSpPr>
        <p:spPr>
          <a:xfrm>
            <a:off x="6072199" y="2000240"/>
            <a:ext cx="2428892" cy="461665"/>
          </a:xfrm>
          <a:prstGeom prst="rect">
            <a:avLst/>
          </a:prstGeom>
          <a:noFill/>
        </p:spPr>
        <p:txBody>
          <a:bodyPr wrap="square" rtlCol="0">
            <a:spAutoFit/>
          </a:bodyPr>
          <a:lstStyle/>
          <a:p>
            <a:r>
              <a:rPr lang="en-GB" sz="1200" b="1" dirty="0" smtClean="0"/>
              <a:t>Dates</a:t>
            </a:r>
            <a:r>
              <a:rPr lang="en-GB" sz="1200" dirty="0" smtClean="0"/>
              <a:t> – used for opening and closing times of attractions or shops </a:t>
            </a:r>
            <a:endParaRPr lang="en-GB"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Grading</a:t>
            </a:r>
            <a:endParaRPr lang="en-GB" dirty="0"/>
          </a:p>
        </p:txBody>
      </p:sp>
      <p:pic>
        <p:nvPicPr>
          <p:cNvPr id="8194" name="Picture 2"/>
          <p:cNvPicPr>
            <a:picLocks noGrp="1" noChangeAspect="1" noChangeArrowheads="1"/>
          </p:cNvPicPr>
          <p:nvPr>
            <p:ph idx="1"/>
          </p:nvPr>
        </p:nvPicPr>
        <p:blipFill>
          <a:blip r:embed="rId2"/>
          <a:srcRect/>
          <a:stretch>
            <a:fillRect/>
          </a:stretch>
        </p:blipFill>
        <p:spPr bwMode="auto">
          <a:xfrm>
            <a:off x="1085222" y="1600201"/>
            <a:ext cx="4799071" cy="3114683"/>
          </a:xfrm>
          <a:prstGeom prst="rect">
            <a:avLst/>
          </a:prstGeom>
          <a:noFill/>
          <a:ln w="9525">
            <a:noFill/>
            <a:miter lim="800000"/>
            <a:headEnd/>
            <a:tailEnd/>
          </a:ln>
          <a:effectLst/>
        </p:spPr>
      </p:pic>
      <p:sp>
        <p:nvSpPr>
          <p:cNvPr id="5" name="TextBox 4"/>
          <p:cNvSpPr txBox="1"/>
          <p:nvPr/>
        </p:nvSpPr>
        <p:spPr>
          <a:xfrm>
            <a:off x="6072198" y="2143116"/>
            <a:ext cx="2214578" cy="1754326"/>
          </a:xfrm>
          <a:prstGeom prst="rect">
            <a:avLst/>
          </a:prstGeom>
          <a:noFill/>
          <a:ln w="6350">
            <a:solidFill>
              <a:schemeClr val="tx1"/>
            </a:solidFill>
          </a:ln>
        </p:spPr>
        <p:txBody>
          <a:bodyPr wrap="square" rtlCol="0">
            <a:spAutoFit/>
          </a:bodyPr>
          <a:lstStyle/>
          <a:p>
            <a:r>
              <a:rPr lang="en-GB" sz="1200" dirty="0" smtClean="0"/>
              <a:t>User has to contact DMO to add/amend grading.  </a:t>
            </a:r>
          </a:p>
          <a:p>
            <a:r>
              <a:rPr lang="en-GB" sz="1200" dirty="0" smtClean="0"/>
              <a:t>Measure to ensure individual businesses can’t add a grading they don’t have.</a:t>
            </a:r>
          </a:p>
          <a:p>
            <a:r>
              <a:rPr lang="en-GB" sz="1200" b="1" dirty="0" smtClean="0"/>
              <a:t>Very simple process, selecting relevant grading from a drop down box and entering expiry date</a:t>
            </a:r>
            <a:endParaRPr lang="en-GB" sz="1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Awards</a:t>
            </a:r>
            <a:endParaRPr lang="en-GB" dirty="0"/>
          </a:p>
        </p:txBody>
      </p:sp>
      <p:pic>
        <p:nvPicPr>
          <p:cNvPr id="9218" name="Picture 2"/>
          <p:cNvPicPr>
            <a:picLocks noGrp="1" noChangeAspect="1" noChangeArrowheads="1"/>
          </p:cNvPicPr>
          <p:nvPr>
            <p:ph idx="1"/>
          </p:nvPr>
        </p:nvPicPr>
        <p:blipFill>
          <a:blip r:embed="rId2"/>
          <a:srcRect/>
          <a:stretch>
            <a:fillRect/>
          </a:stretch>
        </p:blipFill>
        <p:spPr bwMode="auto">
          <a:xfrm>
            <a:off x="642910" y="1571612"/>
            <a:ext cx="5089778" cy="3486281"/>
          </a:xfrm>
          <a:prstGeom prst="rect">
            <a:avLst/>
          </a:prstGeom>
          <a:noFill/>
          <a:ln w="9525">
            <a:noFill/>
            <a:miter lim="800000"/>
            <a:headEnd/>
            <a:tailEnd/>
          </a:ln>
          <a:effectLst/>
        </p:spPr>
      </p:pic>
      <p:sp>
        <p:nvSpPr>
          <p:cNvPr id="5" name="TextBox 4"/>
          <p:cNvSpPr txBox="1"/>
          <p:nvPr/>
        </p:nvSpPr>
        <p:spPr>
          <a:xfrm>
            <a:off x="6072198" y="2143116"/>
            <a:ext cx="2214578" cy="1754326"/>
          </a:xfrm>
          <a:prstGeom prst="rect">
            <a:avLst/>
          </a:prstGeom>
          <a:noFill/>
          <a:ln w="6350">
            <a:solidFill>
              <a:schemeClr val="tx1"/>
            </a:solidFill>
          </a:ln>
        </p:spPr>
        <p:txBody>
          <a:bodyPr wrap="square" rtlCol="0">
            <a:spAutoFit/>
          </a:bodyPr>
          <a:lstStyle/>
          <a:p>
            <a:r>
              <a:rPr lang="en-GB" sz="1200" dirty="0" smtClean="0"/>
              <a:t>User has to contact DMO to add/amend award.  Measure to ensure individual businesses can’t add an award they don’t have.</a:t>
            </a:r>
          </a:p>
          <a:p>
            <a:r>
              <a:rPr lang="en-GB" sz="1200" b="1" dirty="0" smtClean="0"/>
              <a:t>Very simple process, selecting relevant grading from a drop down box and entering expiry date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Facilities</a:t>
            </a:r>
            <a:endParaRPr lang="en-GB" dirty="0"/>
          </a:p>
        </p:txBody>
      </p:sp>
      <p:pic>
        <p:nvPicPr>
          <p:cNvPr id="10242" name="Picture 2"/>
          <p:cNvPicPr>
            <a:picLocks noGrp="1" noChangeAspect="1" noChangeArrowheads="1"/>
          </p:cNvPicPr>
          <p:nvPr>
            <p:ph idx="1"/>
          </p:nvPr>
        </p:nvPicPr>
        <p:blipFill>
          <a:blip r:embed="rId2"/>
          <a:srcRect/>
          <a:stretch>
            <a:fillRect/>
          </a:stretch>
        </p:blipFill>
        <p:spPr bwMode="auto">
          <a:xfrm>
            <a:off x="785786" y="1285860"/>
            <a:ext cx="4420251" cy="3696937"/>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l="5103" t="5062" b="8886"/>
          <a:stretch>
            <a:fillRect/>
          </a:stretch>
        </p:blipFill>
        <p:spPr bwMode="auto">
          <a:xfrm>
            <a:off x="5572132" y="3714752"/>
            <a:ext cx="2656956" cy="1214446"/>
          </a:xfrm>
          <a:prstGeom prst="rect">
            <a:avLst/>
          </a:prstGeom>
          <a:noFill/>
          <a:ln w="9525">
            <a:noFill/>
            <a:miter lim="800000"/>
            <a:headEnd/>
            <a:tailEnd/>
          </a:ln>
          <a:effectLst/>
        </p:spPr>
      </p:pic>
      <p:sp>
        <p:nvSpPr>
          <p:cNvPr id="6" name="TextBox 5"/>
          <p:cNvSpPr txBox="1"/>
          <p:nvPr/>
        </p:nvSpPr>
        <p:spPr>
          <a:xfrm>
            <a:off x="5643570" y="1714488"/>
            <a:ext cx="2286016" cy="1015663"/>
          </a:xfrm>
          <a:prstGeom prst="rect">
            <a:avLst/>
          </a:prstGeom>
          <a:noFill/>
          <a:ln w="6350">
            <a:solidFill>
              <a:schemeClr val="tx1"/>
            </a:solidFill>
          </a:ln>
        </p:spPr>
        <p:txBody>
          <a:bodyPr wrap="square" rtlCol="0">
            <a:spAutoFit/>
          </a:bodyPr>
          <a:lstStyle/>
          <a:p>
            <a:r>
              <a:rPr lang="en-GB" sz="1200" dirty="0" smtClean="0"/>
              <a:t>User selects any relevant facility </a:t>
            </a:r>
          </a:p>
          <a:p>
            <a:r>
              <a:rPr lang="en-GB" sz="1200" dirty="0" smtClean="0"/>
              <a:t>symbols for their property.  </a:t>
            </a:r>
          </a:p>
          <a:p>
            <a:r>
              <a:rPr lang="en-GB" sz="1200" dirty="0" smtClean="0"/>
              <a:t>These are from a drop down box so the DMO controls the facility symbols that can be selected.</a:t>
            </a:r>
          </a:p>
        </p:txBody>
      </p:sp>
      <p:sp>
        <p:nvSpPr>
          <p:cNvPr id="7" name="TextBox 6"/>
          <p:cNvSpPr txBox="1"/>
          <p:nvPr/>
        </p:nvSpPr>
        <p:spPr>
          <a:xfrm>
            <a:off x="5572132" y="5072074"/>
            <a:ext cx="2214578" cy="646331"/>
          </a:xfrm>
          <a:prstGeom prst="rect">
            <a:avLst/>
          </a:prstGeom>
          <a:noFill/>
          <a:ln w="6350">
            <a:solidFill>
              <a:schemeClr val="tx1"/>
            </a:solidFill>
          </a:ln>
        </p:spPr>
        <p:txBody>
          <a:bodyPr wrap="square" rtlCol="0">
            <a:spAutoFit/>
          </a:bodyPr>
          <a:lstStyle/>
          <a:p>
            <a:r>
              <a:rPr lang="en-GB" sz="1200" dirty="0" smtClean="0"/>
              <a:t>User can add a short note to the symbol. E.g. Number of pets allowed</a:t>
            </a:r>
            <a:endParaRPr lang="en-GB" sz="1200" dirty="0"/>
          </a:p>
        </p:txBody>
      </p:sp>
      <p:sp>
        <p:nvSpPr>
          <p:cNvPr id="8" name="TextBox 7"/>
          <p:cNvSpPr txBox="1"/>
          <p:nvPr/>
        </p:nvSpPr>
        <p:spPr>
          <a:xfrm>
            <a:off x="714348" y="5500702"/>
            <a:ext cx="4643470" cy="523220"/>
          </a:xfrm>
          <a:prstGeom prst="rect">
            <a:avLst/>
          </a:prstGeom>
          <a:noFill/>
        </p:spPr>
        <p:txBody>
          <a:bodyPr wrap="square" rtlCol="0">
            <a:spAutoFit/>
          </a:bodyPr>
          <a:lstStyle/>
          <a:p>
            <a:r>
              <a:rPr lang="en-GB" sz="1400" b="1" dirty="0" smtClean="0"/>
              <a:t>Very straightforward using drop down boxes to select appropriate facility symbols </a:t>
            </a:r>
            <a:endParaRPr lang="en-GB" sz="1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Attachments</a:t>
            </a:r>
            <a:endParaRPr lang="en-GB" dirty="0"/>
          </a:p>
        </p:txBody>
      </p:sp>
      <p:pic>
        <p:nvPicPr>
          <p:cNvPr id="11266" name="Picture 2"/>
          <p:cNvPicPr>
            <a:picLocks noGrp="1" noChangeAspect="1" noChangeArrowheads="1"/>
          </p:cNvPicPr>
          <p:nvPr>
            <p:ph idx="1"/>
          </p:nvPr>
        </p:nvPicPr>
        <p:blipFill>
          <a:blip r:embed="rId2"/>
          <a:srcRect/>
          <a:stretch>
            <a:fillRect/>
          </a:stretch>
        </p:blipFill>
        <p:spPr bwMode="auto">
          <a:xfrm>
            <a:off x="785786" y="1500174"/>
            <a:ext cx="4673185" cy="3411543"/>
          </a:xfrm>
          <a:prstGeom prst="rect">
            <a:avLst/>
          </a:prstGeom>
          <a:noFill/>
          <a:ln w="9525">
            <a:noFill/>
            <a:miter lim="800000"/>
            <a:headEnd/>
            <a:tailEnd/>
          </a:ln>
          <a:effectLst/>
        </p:spPr>
      </p:pic>
      <p:sp>
        <p:nvSpPr>
          <p:cNvPr id="5" name="TextBox 4"/>
          <p:cNvSpPr txBox="1"/>
          <p:nvPr/>
        </p:nvSpPr>
        <p:spPr>
          <a:xfrm>
            <a:off x="5572132" y="1857364"/>
            <a:ext cx="2428892" cy="461665"/>
          </a:xfrm>
          <a:prstGeom prst="rect">
            <a:avLst/>
          </a:prstGeom>
          <a:noFill/>
          <a:ln w="6350">
            <a:solidFill>
              <a:schemeClr val="tx1"/>
            </a:solidFill>
          </a:ln>
        </p:spPr>
        <p:txBody>
          <a:bodyPr wrap="square" rtlCol="0">
            <a:spAutoFit/>
          </a:bodyPr>
          <a:lstStyle/>
          <a:p>
            <a:r>
              <a:rPr lang="en-GB" sz="1200" dirty="0" smtClean="0"/>
              <a:t>Facility to add an attachment.  E.g. Breakfast menu or price list</a:t>
            </a:r>
            <a:endParaRPr lang="en-GB" sz="1200" dirty="0"/>
          </a:p>
        </p:txBody>
      </p:sp>
      <p:sp>
        <p:nvSpPr>
          <p:cNvPr id="6" name="TextBox 5"/>
          <p:cNvSpPr txBox="1"/>
          <p:nvPr/>
        </p:nvSpPr>
        <p:spPr>
          <a:xfrm>
            <a:off x="1214414" y="5286388"/>
            <a:ext cx="6072230" cy="276999"/>
          </a:xfrm>
          <a:prstGeom prst="rect">
            <a:avLst/>
          </a:prstGeom>
          <a:noFill/>
        </p:spPr>
        <p:txBody>
          <a:bodyPr wrap="square" rtlCol="0">
            <a:spAutoFit/>
          </a:bodyPr>
          <a:lstStyle/>
          <a:p>
            <a:r>
              <a:rPr lang="en-GB" sz="1200" b="1" dirty="0" smtClean="0"/>
              <a:t>Great flexibility, to add relevant information to enhance the clients listing</a:t>
            </a:r>
            <a:endParaRPr lang="en-GB" sz="1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Offers</a:t>
            </a:r>
            <a:endParaRPr lang="en-GB" dirty="0"/>
          </a:p>
        </p:txBody>
      </p:sp>
      <p:pic>
        <p:nvPicPr>
          <p:cNvPr id="15364" name="Picture 4"/>
          <p:cNvPicPr>
            <a:picLocks noGrp="1" noChangeAspect="1" noChangeArrowheads="1"/>
          </p:cNvPicPr>
          <p:nvPr>
            <p:ph idx="1"/>
          </p:nvPr>
        </p:nvPicPr>
        <p:blipFill>
          <a:blip r:embed="rId2"/>
          <a:srcRect/>
          <a:stretch>
            <a:fillRect/>
          </a:stretch>
        </p:blipFill>
        <p:spPr bwMode="auto">
          <a:xfrm>
            <a:off x="714348" y="1357298"/>
            <a:ext cx="4103803" cy="285752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3"/>
          <a:srcRect/>
          <a:stretch>
            <a:fillRect/>
          </a:stretch>
        </p:blipFill>
        <p:spPr bwMode="auto">
          <a:xfrm>
            <a:off x="2500298" y="3286124"/>
            <a:ext cx="4214842" cy="3161842"/>
          </a:xfrm>
          <a:prstGeom prst="rect">
            <a:avLst/>
          </a:prstGeom>
          <a:noFill/>
          <a:ln w="9525">
            <a:noFill/>
            <a:miter lim="800000"/>
            <a:headEnd/>
            <a:tailEnd/>
          </a:ln>
          <a:effectLst/>
        </p:spPr>
      </p:pic>
      <p:sp>
        <p:nvSpPr>
          <p:cNvPr id="10" name="TextBox 9"/>
          <p:cNvSpPr txBox="1"/>
          <p:nvPr/>
        </p:nvSpPr>
        <p:spPr>
          <a:xfrm>
            <a:off x="5000628" y="1571612"/>
            <a:ext cx="3857652" cy="1569660"/>
          </a:xfrm>
          <a:prstGeom prst="rect">
            <a:avLst/>
          </a:prstGeom>
          <a:noFill/>
        </p:spPr>
        <p:txBody>
          <a:bodyPr wrap="square" rtlCol="0">
            <a:spAutoFit/>
          </a:bodyPr>
          <a:lstStyle/>
          <a:p>
            <a:r>
              <a:rPr lang="en-GB" sz="1200" dirty="0" smtClean="0"/>
              <a:t>DMO can create set ‘offers’ e.g. ‘3 for 2’, ‘ Autumn/Winter Warmers’</a:t>
            </a:r>
          </a:p>
          <a:p>
            <a:r>
              <a:rPr lang="en-GB" sz="1200" dirty="0" smtClean="0"/>
              <a:t>Client then adds in their own offer with a description of the offer, including start and end dates</a:t>
            </a:r>
          </a:p>
          <a:p>
            <a:r>
              <a:rPr lang="en-GB" sz="1200" dirty="0" smtClean="0"/>
              <a:t>Offer will be automatically removed by the system on the end date </a:t>
            </a:r>
          </a:p>
          <a:p>
            <a:r>
              <a:rPr lang="en-GB" sz="1200" b="1" dirty="0" smtClean="0"/>
              <a:t>Simple and straight forward to use.  Emphasis on client to add their own offers.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Widgets</a:t>
            </a:r>
            <a:endParaRPr lang="en-GB" dirty="0"/>
          </a:p>
        </p:txBody>
      </p:sp>
      <p:pic>
        <p:nvPicPr>
          <p:cNvPr id="16386" name="Picture 2"/>
          <p:cNvPicPr>
            <a:picLocks noGrp="1" noChangeAspect="1" noChangeArrowheads="1"/>
          </p:cNvPicPr>
          <p:nvPr>
            <p:ph idx="1"/>
          </p:nvPr>
        </p:nvPicPr>
        <p:blipFill>
          <a:blip r:embed="rId2"/>
          <a:srcRect/>
          <a:stretch>
            <a:fillRect/>
          </a:stretch>
        </p:blipFill>
        <p:spPr bwMode="auto">
          <a:xfrm>
            <a:off x="928662" y="1428736"/>
            <a:ext cx="3466961" cy="2828932"/>
          </a:xfrm>
          <a:prstGeom prst="rect">
            <a:avLst/>
          </a:prstGeom>
          <a:noFill/>
          <a:ln w="9525">
            <a:noFill/>
            <a:miter lim="800000"/>
            <a:headEnd/>
            <a:tailEnd/>
          </a:ln>
          <a:effectLst/>
        </p:spPr>
      </p:pic>
      <p:pic>
        <p:nvPicPr>
          <p:cNvPr id="16390" name="Picture 6"/>
          <p:cNvPicPr>
            <a:picLocks noChangeAspect="1" noChangeArrowheads="1"/>
          </p:cNvPicPr>
          <p:nvPr/>
        </p:nvPicPr>
        <p:blipFill>
          <a:blip r:embed="rId3"/>
          <a:srcRect b="6999"/>
          <a:stretch>
            <a:fillRect/>
          </a:stretch>
        </p:blipFill>
        <p:spPr bwMode="auto">
          <a:xfrm>
            <a:off x="4572000" y="2643182"/>
            <a:ext cx="4369564" cy="3643338"/>
          </a:xfrm>
          <a:prstGeom prst="rect">
            <a:avLst/>
          </a:prstGeom>
          <a:noFill/>
          <a:ln w="9525">
            <a:noFill/>
            <a:miter lim="800000"/>
            <a:headEnd/>
            <a:tailEnd/>
          </a:ln>
          <a:effectLst/>
        </p:spPr>
      </p:pic>
      <p:sp>
        <p:nvSpPr>
          <p:cNvPr id="10" name="TextBox 9"/>
          <p:cNvSpPr txBox="1"/>
          <p:nvPr/>
        </p:nvSpPr>
        <p:spPr>
          <a:xfrm>
            <a:off x="1071538" y="4500570"/>
            <a:ext cx="3071834" cy="1569660"/>
          </a:xfrm>
          <a:prstGeom prst="rect">
            <a:avLst/>
          </a:prstGeom>
          <a:noFill/>
          <a:ln w="6350">
            <a:solidFill>
              <a:schemeClr val="tx1"/>
            </a:solidFill>
          </a:ln>
        </p:spPr>
        <p:txBody>
          <a:bodyPr wrap="square" rtlCol="0">
            <a:spAutoFit/>
          </a:bodyPr>
          <a:lstStyle/>
          <a:p>
            <a:r>
              <a:rPr lang="en-GB" sz="1200" dirty="0" smtClean="0"/>
              <a:t>Easy for DMO to add on a </a:t>
            </a:r>
            <a:r>
              <a:rPr lang="en-GB" sz="1200" dirty="0" err="1" smtClean="0"/>
              <a:t>facebook</a:t>
            </a:r>
            <a:r>
              <a:rPr lang="en-GB" sz="1200" dirty="0" smtClean="0"/>
              <a:t> link or Trip Advisor (Assuming DMO has a link with Trip Advisor).</a:t>
            </a:r>
          </a:p>
          <a:p>
            <a:r>
              <a:rPr lang="en-GB" sz="1200" dirty="0" smtClean="0"/>
              <a:t>Can also add ‘Book online’ button from here – taking directly to clients own booking page.</a:t>
            </a:r>
          </a:p>
          <a:p>
            <a:r>
              <a:rPr lang="en-GB" sz="1200" dirty="0" smtClean="0"/>
              <a:t>Links can be developed with booking agents so that availability can be displayed on the web entry</a:t>
            </a:r>
            <a:endParaRPr lang="en-GB"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a:t>
            </a:r>
            <a:endParaRPr lang="en-GB" dirty="0"/>
          </a:p>
        </p:txBody>
      </p:sp>
      <p:pic>
        <p:nvPicPr>
          <p:cNvPr id="12290" name="Picture 2"/>
          <p:cNvPicPr>
            <a:picLocks noGrp="1" noChangeAspect="1" noChangeArrowheads="1"/>
          </p:cNvPicPr>
          <p:nvPr>
            <p:ph idx="1"/>
          </p:nvPr>
        </p:nvPicPr>
        <p:blipFill>
          <a:blip r:embed="rId2"/>
          <a:srcRect/>
          <a:stretch>
            <a:fillRect/>
          </a:stretch>
        </p:blipFill>
        <p:spPr bwMode="auto">
          <a:xfrm>
            <a:off x="785786" y="1571612"/>
            <a:ext cx="3909187" cy="3125791"/>
          </a:xfrm>
          <a:prstGeom prst="rect">
            <a:avLst/>
          </a:prstGeom>
          <a:noFill/>
          <a:ln w="9525">
            <a:noFill/>
            <a:miter lim="800000"/>
            <a:headEnd/>
            <a:tailEnd/>
          </a:ln>
          <a:effectLst/>
        </p:spPr>
      </p:pic>
      <p:sp>
        <p:nvSpPr>
          <p:cNvPr id="5" name="TextBox 4"/>
          <p:cNvSpPr txBox="1"/>
          <p:nvPr/>
        </p:nvSpPr>
        <p:spPr>
          <a:xfrm>
            <a:off x="5214943" y="2000240"/>
            <a:ext cx="3357586" cy="1754326"/>
          </a:xfrm>
          <a:prstGeom prst="rect">
            <a:avLst/>
          </a:prstGeom>
          <a:noFill/>
        </p:spPr>
        <p:txBody>
          <a:bodyPr wrap="square" rtlCol="0">
            <a:spAutoFit/>
          </a:bodyPr>
          <a:lstStyle/>
          <a:p>
            <a:r>
              <a:rPr lang="en-GB" sz="1200" dirty="0" smtClean="0"/>
              <a:t>User can enter exact longitude and latitude to ensure the map is accurate.</a:t>
            </a:r>
          </a:p>
          <a:p>
            <a:r>
              <a:rPr lang="en-GB" sz="1200" dirty="0" smtClean="0"/>
              <a:t>This information can be found using:</a:t>
            </a:r>
          </a:p>
          <a:p>
            <a:endParaRPr lang="en-GB" sz="1200" dirty="0"/>
          </a:p>
          <a:p>
            <a:r>
              <a:rPr lang="en-GB" sz="1200" dirty="0" smtClean="0">
                <a:hlinkClick r:id="rId3"/>
              </a:rPr>
              <a:t>http://www.itouchmap.com/latlong.html</a:t>
            </a:r>
            <a:endParaRPr lang="en-GB" sz="1200" dirty="0" smtClean="0"/>
          </a:p>
          <a:p>
            <a:endParaRPr lang="en-GB" sz="1200" dirty="0"/>
          </a:p>
          <a:p>
            <a:r>
              <a:rPr lang="en-GB" sz="1200" dirty="0" smtClean="0"/>
              <a:t>From this information the system will automatically calculate and display ‘what is nearby’</a:t>
            </a:r>
          </a:p>
          <a:p>
            <a:endParaRPr lang="en-GB" sz="1200" dirty="0"/>
          </a:p>
        </p:txBody>
      </p:sp>
      <p:pic>
        <p:nvPicPr>
          <p:cNvPr id="12291" name="Picture 3"/>
          <p:cNvPicPr>
            <a:picLocks noChangeAspect="1" noChangeArrowheads="1"/>
          </p:cNvPicPr>
          <p:nvPr/>
        </p:nvPicPr>
        <p:blipFill>
          <a:blip r:embed="rId4"/>
          <a:srcRect/>
          <a:stretch>
            <a:fillRect/>
          </a:stretch>
        </p:blipFill>
        <p:spPr bwMode="auto">
          <a:xfrm>
            <a:off x="13930378" y="4429132"/>
            <a:ext cx="18668992" cy="7540523"/>
          </a:xfrm>
          <a:prstGeom prst="rect">
            <a:avLst/>
          </a:prstGeom>
          <a:noFill/>
          <a:ln w="9525">
            <a:noFill/>
            <a:miter lim="800000"/>
            <a:headEnd/>
            <a:tailEnd/>
          </a:ln>
          <a:effectLst/>
        </p:spPr>
      </p:pic>
      <p:pic>
        <p:nvPicPr>
          <p:cNvPr id="12292" name="Picture 4"/>
          <p:cNvPicPr>
            <a:picLocks noChangeAspect="1" noChangeArrowheads="1"/>
          </p:cNvPicPr>
          <p:nvPr/>
        </p:nvPicPr>
        <p:blipFill>
          <a:blip r:embed="rId5" cstate="print"/>
          <a:srcRect/>
          <a:stretch>
            <a:fillRect/>
          </a:stretch>
        </p:blipFill>
        <p:spPr bwMode="auto">
          <a:xfrm>
            <a:off x="5500694" y="3714752"/>
            <a:ext cx="3036203" cy="257176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Websites</a:t>
            </a:r>
            <a:endParaRPr lang="en-GB" dirty="0"/>
          </a:p>
        </p:txBody>
      </p:sp>
      <p:pic>
        <p:nvPicPr>
          <p:cNvPr id="13314" name="Picture 2"/>
          <p:cNvPicPr>
            <a:picLocks noGrp="1" noChangeAspect="1" noChangeArrowheads="1"/>
          </p:cNvPicPr>
          <p:nvPr>
            <p:ph idx="1"/>
          </p:nvPr>
        </p:nvPicPr>
        <p:blipFill>
          <a:blip r:embed="rId2"/>
          <a:srcRect/>
          <a:stretch>
            <a:fillRect/>
          </a:stretch>
        </p:blipFill>
        <p:spPr bwMode="auto">
          <a:xfrm>
            <a:off x="1356023" y="1600200"/>
            <a:ext cx="4933961" cy="3471874"/>
          </a:xfrm>
          <a:prstGeom prst="rect">
            <a:avLst/>
          </a:prstGeom>
          <a:noFill/>
          <a:ln w="9525">
            <a:noFill/>
            <a:miter lim="800000"/>
            <a:headEnd/>
            <a:tailEnd/>
          </a:ln>
          <a:effectLst/>
        </p:spPr>
      </p:pic>
      <p:sp>
        <p:nvSpPr>
          <p:cNvPr id="5" name="TextBox 4"/>
          <p:cNvSpPr txBox="1"/>
          <p:nvPr/>
        </p:nvSpPr>
        <p:spPr>
          <a:xfrm>
            <a:off x="6357950" y="2714620"/>
            <a:ext cx="2571768" cy="1200329"/>
          </a:xfrm>
          <a:prstGeom prst="rect">
            <a:avLst/>
          </a:prstGeom>
          <a:noFill/>
        </p:spPr>
        <p:txBody>
          <a:bodyPr wrap="square" rtlCol="0">
            <a:spAutoFit/>
          </a:bodyPr>
          <a:lstStyle/>
          <a:p>
            <a:pPr>
              <a:buFont typeface="Arial" pitchFamily="34" charset="0"/>
              <a:buChar char="•"/>
            </a:pPr>
            <a:r>
              <a:rPr lang="en-GB" sz="1200" dirty="0" smtClean="0"/>
              <a:t> If a DMO has multiple websites, ability to add the entry to both.</a:t>
            </a:r>
          </a:p>
          <a:p>
            <a:pPr>
              <a:buFont typeface="Arial" pitchFamily="34" charset="0"/>
              <a:buChar char="•"/>
            </a:pPr>
            <a:r>
              <a:rPr lang="en-GB" sz="1200" dirty="0" smtClean="0"/>
              <a:t> Client can click on the URL and will be taken directly to their web entry</a:t>
            </a:r>
          </a:p>
          <a:p>
            <a:pPr>
              <a:buFont typeface="Arial" pitchFamily="34" charset="0"/>
              <a:buChar char="•"/>
            </a:pPr>
            <a:r>
              <a:rPr lang="en-GB" sz="1200" dirty="0" smtClean="0"/>
              <a:t> Can clearly see when the entry is due for renewal</a:t>
            </a:r>
            <a:endParaRPr lang="en-GB"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Stats</a:t>
            </a:r>
            <a:endParaRPr lang="en-GB" dirty="0"/>
          </a:p>
        </p:txBody>
      </p:sp>
      <p:pic>
        <p:nvPicPr>
          <p:cNvPr id="14338" name="Picture 2"/>
          <p:cNvPicPr>
            <a:picLocks noGrp="1" noChangeAspect="1" noChangeArrowheads="1"/>
          </p:cNvPicPr>
          <p:nvPr>
            <p:ph idx="1"/>
          </p:nvPr>
        </p:nvPicPr>
        <p:blipFill>
          <a:blip r:embed="rId2"/>
          <a:srcRect/>
          <a:stretch>
            <a:fillRect/>
          </a:stretch>
        </p:blipFill>
        <p:spPr bwMode="auto">
          <a:xfrm>
            <a:off x="1071539" y="1500175"/>
            <a:ext cx="4721472" cy="3786214"/>
          </a:xfrm>
          <a:prstGeom prst="rect">
            <a:avLst/>
          </a:prstGeom>
          <a:noFill/>
          <a:ln w="9525">
            <a:noFill/>
            <a:miter lim="800000"/>
            <a:headEnd/>
            <a:tailEnd/>
          </a:ln>
          <a:effectLst/>
        </p:spPr>
      </p:pic>
      <p:sp>
        <p:nvSpPr>
          <p:cNvPr id="5" name="TextBox 4"/>
          <p:cNvSpPr txBox="1"/>
          <p:nvPr/>
        </p:nvSpPr>
        <p:spPr>
          <a:xfrm>
            <a:off x="5572132" y="1928802"/>
            <a:ext cx="2714644" cy="3262432"/>
          </a:xfrm>
          <a:prstGeom prst="rect">
            <a:avLst/>
          </a:prstGeom>
          <a:noFill/>
        </p:spPr>
        <p:txBody>
          <a:bodyPr wrap="square" rtlCol="0">
            <a:spAutoFit/>
          </a:bodyPr>
          <a:lstStyle/>
          <a:p>
            <a:r>
              <a:rPr lang="en-GB" sz="1400" b="1" dirty="0" smtClean="0"/>
              <a:t>Real time stats for the web entry:</a:t>
            </a:r>
          </a:p>
          <a:p>
            <a:endParaRPr lang="en-GB" sz="1200" b="1" dirty="0" smtClean="0"/>
          </a:p>
          <a:p>
            <a:r>
              <a:rPr lang="en-GB" sz="1200" b="1" dirty="0" smtClean="0"/>
              <a:t>Views: </a:t>
            </a:r>
            <a:r>
              <a:rPr lang="en-GB" sz="1200" dirty="0" smtClean="0"/>
              <a:t>Number of times the entry has been viewed (Clicked on)</a:t>
            </a:r>
          </a:p>
          <a:p>
            <a:endParaRPr lang="en-GB" sz="1200" dirty="0" smtClean="0"/>
          </a:p>
          <a:p>
            <a:r>
              <a:rPr lang="en-GB" sz="1200" b="1" dirty="0" smtClean="0"/>
              <a:t>Web: </a:t>
            </a:r>
            <a:r>
              <a:rPr lang="en-GB" sz="1200" dirty="0" smtClean="0"/>
              <a:t>Number of times the ‘website’ button has been clicked (Takes the viewer directly to the providers own website)</a:t>
            </a:r>
          </a:p>
          <a:p>
            <a:endParaRPr lang="en-GB" sz="1200" dirty="0" smtClean="0"/>
          </a:p>
          <a:p>
            <a:r>
              <a:rPr lang="en-GB" sz="1200" b="1" dirty="0" smtClean="0"/>
              <a:t>Email: </a:t>
            </a:r>
            <a:r>
              <a:rPr lang="en-GB" sz="1200" dirty="0" smtClean="0"/>
              <a:t>no of times the person has been sent an email directly from the web entry</a:t>
            </a:r>
          </a:p>
          <a:p>
            <a:endParaRPr lang="en-GB" sz="1200" dirty="0" smtClean="0"/>
          </a:p>
          <a:p>
            <a:r>
              <a:rPr lang="en-GB" sz="1200" b="1" dirty="0" smtClean="0"/>
              <a:t>Appearance in results </a:t>
            </a:r>
            <a:r>
              <a:rPr lang="en-GB" sz="1200" dirty="0" smtClean="0"/>
              <a:t>– number of times the advert has been displayed 1</a:t>
            </a:r>
            <a:r>
              <a:rPr lang="en-GB" sz="1200" baseline="30000" dirty="0" smtClean="0"/>
              <a:t>st</a:t>
            </a:r>
            <a:r>
              <a:rPr lang="en-GB" sz="1200" dirty="0" smtClean="0"/>
              <a:t>, 2</a:t>
            </a:r>
            <a:r>
              <a:rPr lang="en-GB" sz="1200" baseline="30000" dirty="0" smtClean="0"/>
              <a:t>nd</a:t>
            </a:r>
            <a:r>
              <a:rPr lang="en-GB" sz="1200" dirty="0" smtClean="0"/>
              <a:t> and 3</a:t>
            </a:r>
            <a:r>
              <a:rPr lang="en-GB" sz="1200" baseline="30000" dirty="0" smtClean="0"/>
              <a:t>rd</a:t>
            </a:r>
            <a:r>
              <a:rPr lang="en-GB" sz="1200" dirty="0" smtClean="0"/>
              <a:t> when a viewer does a search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NTADs?</a:t>
            </a:r>
            <a:endParaRPr lang="en-GB" dirty="0"/>
          </a:p>
        </p:txBody>
      </p:sp>
      <p:sp>
        <p:nvSpPr>
          <p:cNvPr id="3" name="Content Placeholder 2"/>
          <p:cNvSpPr>
            <a:spLocks noGrp="1"/>
          </p:cNvSpPr>
          <p:nvPr>
            <p:ph idx="1"/>
          </p:nvPr>
        </p:nvSpPr>
        <p:spPr/>
        <p:txBody>
          <a:bodyPr/>
          <a:lstStyle/>
          <a:p>
            <a:r>
              <a:rPr lang="en-GB" sz="1800" dirty="0" smtClean="0"/>
              <a:t>Easy to use interface where client can create and amend their own web entries on the DMOs site</a:t>
            </a:r>
          </a:p>
          <a:p>
            <a:endParaRPr lang="en-GB" sz="1800" dirty="0" smtClean="0"/>
          </a:p>
          <a:p>
            <a:pPr lvl="1"/>
            <a:r>
              <a:rPr lang="en-GB" sz="1400" b="1" dirty="0" smtClean="0"/>
              <a:t>Client can amend/update their entry at any time – </a:t>
            </a:r>
            <a:r>
              <a:rPr lang="en-GB" sz="1400" dirty="0" smtClean="0"/>
              <a:t>allowing great flexibility.  E.g. Client can add special offers, change prices, alter photographs (Perhaps adding a seasonal photograph)</a:t>
            </a:r>
            <a:endParaRPr lang="en-GB" sz="1400" b="1" dirty="0" smtClean="0"/>
          </a:p>
          <a:p>
            <a:pPr lvl="1"/>
            <a:r>
              <a:rPr lang="en-GB" sz="1400" b="1" dirty="0" smtClean="0"/>
              <a:t>Real time updates </a:t>
            </a:r>
            <a:r>
              <a:rPr lang="en-GB" sz="1400" dirty="0" smtClean="0"/>
              <a:t>– as soon as the client updates their web entry it refreshes live on the website immediately</a:t>
            </a:r>
          </a:p>
          <a:p>
            <a:pPr lvl="1"/>
            <a:r>
              <a:rPr lang="en-GB" sz="1400" b="1" dirty="0" smtClean="0"/>
              <a:t>Real time stats  </a:t>
            </a:r>
            <a:r>
              <a:rPr lang="en-GB" sz="1400" dirty="0" smtClean="0"/>
              <a:t>- client can see how well their web entry is performing: can see the number of people that have viewed their advert, gone through to their website, emailed them and the number of times the advert has been displayed 1</a:t>
            </a:r>
            <a:r>
              <a:rPr lang="en-GB" sz="1400" baseline="30000" dirty="0" smtClean="0"/>
              <a:t>st</a:t>
            </a:r>
            <a:r>
              <a:rPr lang="en-GB" sz="1400" dirty="0" smtClean="0"/>
              <a:t>, 2</a:t>
            </a:r>
            <a:r>
              <a:rPr lang="en-GB" sz="1400" baseline="30000" dirty="0" smtClean="0"/>
              <a:t>nd</a:t>
            </a:r>
            <a:r>
              <a:rPr lang="en-GB" sz="1400" dirty="0" smtClean="0"/>
              <a:t> or 3</a:t>
            </a:r>
            <a:r>
              <a:rPr lang="en-GB" sz="1400" baseline="30000" dirty="0" smtClean="0"/>
              <a:t>rd</a:t>
            </a:r>
            <a:r>
              <a:rPr lang="en-GB" sz="1400" dirty="0" smtClean="0"/>
              <a:t> in searches</a:t>
            </a:r>
          </a:p>
          <a:p>
            <a:pPr lvl="1"/>
            <a:r>
              <a:rPr lang="en-GB" sz="1400" b="1" dirty="0" smtClean="0"/>
              <a:t>Social Media links </a:t>
            </a:r>
            <a:r>
              <a:rPr lang="en-GB" sz="1400" dirty="0" smtClean="0"/>
              <a:t>– can link to client’s </a:t>
            </a:r>
            <a:r>
              <a:rPr lang="en-GB" sz="1400" dirty="0" err="1" smtClean="0"/>
              <a:t>facebook</a:t>
            </a:r>
            <a:r>
              <a:rPr lang="en-GB" sz="1400" dirty="0" smtClean="0"/>
              <a:t> and twitter pages</a:t>
            </a:r>
          </a:p>
          <a:p>
            <a:pPr lvl="1"/>
            <a:r>
              <a:rPr lang="en-GB" sz="1400" b="1" dirty="0" smtClean="0"/>
              <a:t>Labour Saving </a:t>
            </a:r>
            <a:r>
              <a:rPr lang="en-GB" sz="1400" dirty="0" smtClean="0"/>
              <a:t>– Client creates the majority of their advert and is responsible for amends, therefore less labour intensive for DMO than other systems</a:t>
            </a:r>
          </a:p>
          <a:p>
            <a:pPr lvl="1"/>
            <a:endParaRPr lang="en-GB" sz="1400" dirty="0" smtClean="0"/>
          </a:p>
          <a:p>
            <a:pPr lvl="1"/>
            <a:endParaRPr lang="en-GB" sz="1400" dirty="0" smtClean="0"/>
          </a:p>
          <a:p>
            <a:pPr lvl="1"/>
            <a:endParaRPr lang="en-GB"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it all Link?</a:t>
            </a:r>
            <a:endParaRPr lang="en-GB" dirty="0"/>
          </a:p>
        </p:txBody>
      </p:sp>
      <p:pic>
        <p:nvPicPr>
          <p:cNvPr id="4" name="Img00000ac888eb.tmp" descr="C:\Users\ianp\Local Settings\Application Data\MindMaple\Temp\Img00000ac888eb.tmp"/>
          <p:cNvPicPr>
            <a:picLocks noGrp="1"/>
          </p:cNvPicPr>
          <p:nvPr>
            <p:ph idx="1"/>
          </p:nvPr>
        </p:nvPicPr>
        <p:blipFill>
          <a:blip r:embed="rId2" r:link="rId3"/>
          <a:srcRect/>
          <a:stretch>
            <a:fillRect/>
          </a:stretch>
        </p:blipFill>
        <p:spPr bwMode="auto">
          <a:xfrm>
            <a:off x="642910" y="1643050"/>
            <a:ext cx="7929618" cy="471490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NTADs Log In Screen</a:t>
            </a:r>
            <a:endParaRPr lang="en-GB" dirty="0"/>
          </a:p>
        </p:txBody>
      </p:sp>
      <p:pic>
        <p:nvPicPr>
          <p:cNvPr id="1030" name="Picture 6"/>
          <p:cNvPicPr>
            <a:picLocks noGrp="1" noChangeAspect="1" noChangeArrowheads="1"/>
          </p:cNvPicPr>
          <p:nvPr>
            <p:ph idx="1"/>
          </p:nvPr>
        </p:nvPicPr>
        <p:blipFill>
          <a:blip r:embed="rId2"/>
          <a:srcRect/>
          <a:stretch>
            <a:fillRect/>
          </a:stretch>
        </p:blipFill>
        <p:spPr bwMode="auto">
          <a:xfrm>
            <a:off x="1785918" y="2071678"/>
            <a:ext cx="5052636" cy="3578446"/>
          </a:xfrm>
          <a:prstGeom prst="rect">
            <a:avLst/>
          </a:prstGeom>
          <a:noFill/>
          <a:ln w="9525">
            <a:noFill/>
            <a:miter lim="800000"/>
            <a:headEnd/>
            <a:tailEnd/>
          </a:ln>
          <a:effectLst/>
        </p:spPr>
      </p:pic>
      <p:sp>
        <p:nvSpPr>
          <p:cNvPr id="11" name="TextBox 10"/>
          <p:cNvSpPr txBox="1"/>
          <p:nvPr/>
        </p:nvSpPr>
        <p:spPr>
          <a:xfrm>
            <a:off x="2071670" y="1285860"/>
            <a:ext cx="4214842" cy="461665"/>
          </a:xfrm>
          <a:prstGeom prst="rect">
            <a:avLst/>
          </a:prstGeom>
          <a:noFill/>
          <a:ln w="6350">
            <a:solidFill>
              <a:schemeClr val="tx1"/>
            </a:solidFill>
          </a:ln>
        </p:spPr>
        <p:txBody>
          <a:bodyPr wrap="square" rtlCol="0">
            <a:spAutoFit/>
          </a:bodyPr>
          <a:lstStyle/>
          <a:p>
            <a:r>
              <a:rPr lang="en-GB" sz="1200" dirty="0" smtClean="0"/>
              <a:t>Tabs to select the product they would like to order.  This can be tailored to DMOs requirements for print and online sales</a:t>
            </a:r>
            <a:endParaRPr lang="en-GB" sz="1200" dirty="0"/>
          </a:p>
        </p:txBody>
      </p:sp>
      <p:cxnSp>
        <p:nvCxnSpPr>
          <p:cNvPr id="13" name="Straight Arrow Connector 12"/>
          <p:cNvCxnSpPr>
            <a:stCxn id="11" idx="2"/>
          </p:cNvCxnSpPr>
          <p:nvPr/>
        </p:nvCxnSpPr>
        <p:spPr>
          <a:xfrm rot="5400000">
            <a:off x="3356214" y="2034618"/>
            <a:ext cx="1109970" cy="535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8662" y="5072074"/>
            <a:ext cx="1571636" cy="276999"/>
          </a:xfrm>
          <a:prstGeom prst="rect">
            <a:avLst/>
          </a:prstGeom>
          <a:noFill/>
          <a:ln w="6350">
            <a:solidFill>
              <a:schemeClr val="tx1"/>
            </a:solidFill>
          </a:ln>
        </p:spPr>
        <p:txBody>
          <a:bodyPr wrap="square" rtlCol="0">
            <a:spAutoFit/>
          </a:bodyPr>
          <a:lstStyle/>
          <a:p>
            <a:r>
              <a:rPr lang="en-GB" sz="1200" dirty="0" smtClean="0"/>
              <a:t>List of adverts booked</a:t>
            </a:r>
            <a:endParaRPr lang="en-GB" sz="1200" dirty="0"/>
          </a:p>
        </p:txBody>
      </p:sp>
      <p:cxnSp>
        <p:nvCxnSpPr>
          <p:cNvPr id="16" name="Straight Arrow Connector 15"/>
          <p:cNvCxnSpPr>
            <a:stCxn id="14" idx="3"/>
          </p:cNvCxnSpPr>
          <p:nvPr/>
        </p:nvCxnSpPr>
        <p:spPr>
          <a:xfrm flipV="1">
            <a:off x="2500298" y="5143512"/>
            <a:ext cx="1428760" cy="670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29388" y="5000636"/>
            <a:ext cx="1714512" cy="646331"/>
          </a:xfrm>
          <a:prstGeom prst="rect">
            <a:avLst/>
          </a:prstGeom>
          <a:noFill/>
          <a:ln w="6350">
            <a:solidFill>
              <a:schemeClr val="tx1"/>
            </a:solidFill>
          </a:ln>
        </p:spPr>
        <p:txBody>
          <a:bodyPr wrap="square" rtlCol="0">
            <a:spAutoFit/>
          </a:bodyPr>
          <a:lstStyle/>
          <a:p>
            <a:r>
              <a:rPr lang="en-GB" sz="1200" dirty="0" smtClean="0"/>
              <a:t>To create or make changes to their web entry</a:t>
            </a:r>
            <a:endParaRPr lang="en-GB" sz="1200" dirty="0"/>
          </a:p>
        </p:txBody>
      </p:sp>
      <p:cxnSp>
        <p:nvCxnSpPr>
          <p:cNvPr id="19" name="Straight Arrow Connector 18"/>
          <p:cNvCxnSpPr>
            <a:stCxn id="17" idx="1"/>
          </p:cNvCxnSpPr>
          <p:nvPr/>
        </p:nvCxnSpPr>
        <p:spPr>
          <a:xfrm rot="10800000" flipV="1">
            <a:off x="5286380" y="5323802"/>
            <a:ext cx="1143008" cy="176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71604" y="6000768"/>
            <a:ext cx="6286544" cy="523220"/>
          </a:xfrm>
          <a:prstGeom prst="rect">
            <a:avLst/>
          </a:prstGeom>
          <a:noFill/>
        </p:spPr>
        <p:txBody>
          <a:bodyPr wrap="square" rtlCol="0">
            <a:spAutoFit/>
          </a:bodyPr>
          <a:lstStyle/>
          <a:p>
            <a:pPr>
              <a:buFont typeface="Arial" pitchFamily="34" charset="0"/>
              <a:buChar char="•"/>
            </a:pPr>
            <a:r>
              <a:rPr lang="en-GB" sz="1400" b="1" dirty="0" smtClean="0"/>
              <a:t> Clear, easy to follow welcome screen.  </a:t>
            </a:r>
          </a:p>
          <a:p>
            <a:pPr>
              <a:buFont typeface="Arial" pitchFamily="34" charset="0"/>
              <a:buChar char="•"/>
            </a:pPr>
            <a:r>
              <a:rPr lang="en-GB" sz="1400" b="1" dirty="0" smtClean="0"/>
              <a:t> Easy navigation, even for those who may not be 100% computer literate.</a:t>
            </a:r>
            <a:endParaRPr lang="en-GB" sz="1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Screen</a:t>
            </a:r>
            <a:endParaRPr lang="en-GB" dirty="0"/>
          </a:p>
        </p:txBody>
      </p:sp>
      <p:pic>
        <p:nvPicPr>
          <p:cNvPr id="2050" name="Picture 2"/>
          <p:cNvPicPr>
            <a:picLocks noGrp="1" noChangeAspect="1" noChangeArrowheads="1"/>
          </p:cNvPicPr>
          <p:nvPr>
            <p:ph idx="1"/>
          </p:nvPr>
        </p:nvPicPr>
        <p:blipFill>
          <a:blip r:embed="rId2"/>
          <a:srcRect/>
          <a:stretch>
            <a:fillRect/>
          </a:stretch>
        </p:blipFill>
        <p:spPr bwMode="auto">
          <a:xfrm>
            <a:off x="1928794" y="1428736"/>
            <a:ext cx="4654401" cy="3554419"/>
          </a:xfrm>
          <a:prstGeom prst="rect">
            <a:avLst/>
          </a:prstGeom>
          <a:noFill/>
          <a:ln w="9525">
            <a:noFill/>
            <a:miter lim="800000"/>
            <a:headEnd/>
            <a:tailEnd/>
          </a:ln>
          <a:effectLst/>
        </p:spPr>
      </p:pic>
      <p:sp>
        <p:nvSpPr>
          <p:cNvPr id="5" name="TextBox 4"/>
          <p:cNvSpPr txBox="1"/>
          <p:nvPr/>
        </p:nvSpPr>
        <p:spPr>
          <a:xfrm>
            <a:off x="571472" y="5429264"/>
            <a:ext cx="4143404" cy="492443"/>
          </a:xfrm>
          <a:prstGeom prst="rect">
            <a:avLst/>
          </a:prstGeom>
          <a:noFill/>
          <a:ln w="6350">
            <a:solidFill>
              <a:schemeClr val="tx1"/>
            </a:solidFill>
          </a:ln>
        </p:spPr>
        <p:txBody>
          <a:bodyPr wrap="square" rtlCol="0">
            <a:spAutoFit/>
          </a:bodyPr>
          <a:lstStyle/>
          <a:p>
            <a:pPr algn="ctr"/>
            <a:r>
              <a:rPr lang="en-GB" sz="1200" dirty="0" smtClean="0"/>
              <a:t>Navigation buttons (Blue) used to enter/amend information.</a:t>
            </a:r>
          </a:p>
          <a:p>
            <a:pPr algn="ctr"/>
            <a:r>
              <a:rPr lang="en-GB" sz="1400" b="1" dirty="0" smtClean="0"/>
              <a:t>Clear and easy to follow for the client</a:t>
            </a:r>
            <a:endParaRPr lang="en-GB" sz="1400" b="1" dirty="0"/>
          </a:p>
        </p:txBody>
      </p:sp>
      <p:sp>
        <p:nvSpPr>
          <p:cNvPr id="6" name="TextBox 5"/>
          <p:cNvSpPr txBox="1"/>
          <p:nvPr/>
        </p:nvSpPr>
        <p:spPr>
          <a:xfrm>
            <a:off x="5715008" y="2786058"/>
            <a:ext cx="3213849" cy="646331"/>
          </a:xfrm>
          <a:prstGeom prst="rect">
            <a:avLst/>
          </a:prstGeom>
          <a:noFill/>
          <a:ln w="6350">
            <a:solidFill>
              <a:schemeClr val="tx1"/>
            </a:solidFill>
          </a:ln>
        </p:spPr>
        <p:txBody>
          <a:bodyPr wrap="square" rtlCol="0">
            <a:spAutoFit/>
          </a:bodyPr>
          <a:lstStyle/>
          <a:p>
            <a:r>
              <a:rPr lang="en-GB" sz="1200" b="1" dirty="0" smtClean="0"/>
              <a:t>Type </a:t>
            </a:r>
            <a:r>
              <a:rPr lang="en-GB" sz="1200" dirty="0" smtClean="0"/>
              <a:t>– e.g. Accommodation, attraction, food &amp; drink, shopping...  The categories can be tailored to the requirements of the DMO</a:t>
            </a:r>
            <a:endParaRPr lang="en-GB" sz="1200" dirty="0"/>
          </a:p>
        </p:txBody>
      </p:sp>
      <p:cxnSp>
        <p:nvCxnSpPr>
          <p:cNvPr id="8" name="Straight Arrow Connector 7"/>
          <p:cNvCxnSpPr/>
          <p:nvPr/>
        </p:nvCxnSpPr>
        <p:spPr>
          <a:xfrm rot="5400000" flipH="1" flipV="1">
            <a:off x="428596" y="3500438"/>
            <a:ext cx="2500330" cy="12144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 Details</a:t>
            </a:r>
            <a:endParaRPr lang="en-GB" dirty="0"/>
          </a:p>
        </p:txBody>
      </p:sp>
      <p:pic>
        <p:nvPicPr>
          <p:cNvPr id="3074" name="Picture 2"/>
          <p:cNvPicPr>
            <a:picLocks noGrp="1" noChangeAspect="1" noChangeArrowheads="1"/>
          </p:cNvPicPr>
          <p:nvPr>
            <p:ph idx="1"/>
          </p:nvPr>
        </p:nvPicPr>
        <p:blipFill>
          <a:blip r:embed="rId2"/>
          <a:srcRect/>
          <a:stretch>
            <a:fillRect/>
          </a:stretch>
        </p:blipFill>
        <p:spPr bwMode="auto">
          <a:xfrm>
            <a:off x="1746891" y="1714488"/>
            <a:ext cx="5325439" cy="3840171"/>
          </a:xfrm>
          <a:prstGeom prst="rect">
            <a:avLst/>
          </a:prstGeom>
          <a:noFill/>
          <a:ln w="9525">
            <a:noFill/>
            <a:miter lim="800000"/>
            <a:headEnd/>
            <a:tailEnd/>
          </a:ln>
          <a:effectLst/>
        </p:spPr>
      </p:pic>
      <p:sp>
        <p:nvSpPr>
          <p:cNvPr id="5" name="TextBox 4"/>
          <p:cNvSpPr txBox="1"/>
          <p:nvPr/>
        </p:nvSpPr>
        <p:spPr>
          <a:xfrm>
            <a:off x="6643702" y="2928934"/>
            <a:ext cx="1714512" cy="646331"/>
          </a:xfrm>
          <a:prstGeom prst="rect">
            <a:avLst/>
          </a:prstGeom>
          <a:noFill/>
          <a:ln w="6350">
            <a:solidFill>
              <a:schemeClr val="tx1"/>
            </a:solidFill>
          </a:ln>
        </p:spPr>
        <p:txBody>
          <a:bodyPr wrap="square" rtlCol="0">
            <a:spAutoFit/>
          </a:bodyPr>
          <a:lstStyle/>
          <a:p>
            <a:r>
              <a:rPr lang="en-GB" sz="1200" b="1" dirty="0" smtClean="0"/>
              <a:t>Contact Details </a:t>
            </a:r>
            <a:r>
              <a:rPr lang="en-GB" sz="1200" dirty="0" smtClean="0"/>
              <a:t>as will be displayed on their web entry</a:t>
            </a:r>
            <a:endParaRPr lang="en-GB" sz="1200" dirty="0"/>
          </a:p>
        </p:txBody>
      </p:sp>
      <p:sp>
        <p:nvSpPr>
          <p:cNvPr id="6" name="TextBox 5"/>
          <p:cNvSpPr txBox="1"/>
          <p:nvPr/>
        </p:nvSpPr>
        <p:spPr>
          <a:xfrm>
            <a:off x="6643702" y="3714752"/>
            <a:ext cx="1643074" cy="1569660"/>
          </a:xfrm>
          <a:prstGeom prst="rect">
            <a:avLst/>
          </a:prstGeom>
          <a:noFill/>
          <a:ln w="6350">
            <a:solidFill>
              <a:schemeClr val="tx1"/>
            </a:solidFill>
          </a:ln>
        </p:spPr>
        <p:txBody>
          <a:bodyPr wrap="square" rtlCol="0">
            <a:spAutoFit/>
          </a:bodyPr>
          <a:lstStyle/>
          <a:p>
            <a:r>
              <a:rPr lang="en-GB" sz="1200" b="1" dirty="0" smtClean="0"/>
              <a:t>Website: </a:t>
            </a:r>
            <a:r>
              <a:rPr lang="en-GB" sz="1200" dirty="0" smtClean="0"/>
              <a:t>Creates a ‘button’ on the website which takes the viewer directly to the businesses website</a:t>
            </a:r>
          </a:p>
          <a:p>
            <a:r>
              <a:rPr lang="en-GB" sz="1200" b="1" dirty="0" smtClean="0"/>
              <a:t>Email: </a:t>
            </a:r>
            <a:r>
              <a:rPr lang="en-GB" sz="1200" dirty="0" smtClean="0"/>
              <a:t>‘Button’ so viewer can email the business directly</a:t>
            </a:r>
            <a:endParaRPr lang="en-GB" sz="1200" dirty="0"/>
          </a:p>
        </p:txBody>
      </p:sp>
      <p:sp>
        <p:nvSpPr>
          <p:cNvPr id="7" name="TextBox 6"/>
          <p:cNvSpPr txBox="1"/>
          <p:nvPr/>
        </p:nvSpPr>
        <p:spPr>
          <a:xfrm>
            <a:off x="2857488" y="5643578"/>
            <a:ext cx="3688126" cy="276999"/>
          </a:xfrm>
          <a:prstGeom prst="rect">
            <a:avLst/>
          </a:prstGeom>
          <a:noFill/>
          <a:ln w="6350">
            <a:solidFill>
              <a:schemeClr val="tx1"/>
            </a:solidFill>
          </a:ln>
        </p:spPr>
        <p:txBody>
          <a:bodyPr wrap="none" rtlCol="0">
            <a:spAutoFit/>
          </a:bodyPr>
          <a:lstStyle/>
          <a:p>
            <a:r>
              <a:rPr lang="en-GB" sz="1200" b="1" dirty="0" smtClean="0"/>
              <a:t>Twitter: </a:t>
            </a:r>
            <a:r>
              <a:rPr lang="en-GB" sz="1200" dirty="0" smtClean="0"/>
              <a:t>Adds the client’s twitter feed to their web entry</a:t>
            </a:r>
            <a:endParaRPr lang="en-GB"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Description</a:t>
            </a:r>
            <a:endParaRPr lang="en-GB" dirty="0"/>
          </a:p>
        </p:txBody>
      </p:sp>
      <p:pic>
        <p:nvPicPr>
          <p:cNvPr id="4098" name="Picture 2"/>
          <p:cNvPicPr>
            <a:picLocks noGrp="1" noChangeAspect="1" noChangeArrowheads="1"/>
          </p:cNvPicPr>
          <p:nvPr>
            <p:ph idx="1"/>
          </p:nvPr>
        </p:nvPicPr>
        <p:blipFill>
          <a:blip r:embed="rId2"/>
          <a:srcRect l="9892" r="9320" b="16836"/>
          <a:stretch>
            <a:fillRect/>
          </a:stretch>
        </p:blipFill>
        <p:spPr bwMode="auto">
          <a:xfrm>
            <a:off x="1000100" y="1428736"/>
            <a:ext cx="3500462" cy="250033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l="23008" r="9614"/>
          <a:stretch>
            <a:fillRect/>
          </a:stretch>
        </p:blipFill>
        <p:spPr bwMode="auto">
          <a:xfrm>
            <a:off x="4857752" y="2643182"/>
            <a:ext cx="2928958" cy="3482981"/>
          </a:xfrm>
          <a:prstGeom prst="rect">
            <a:avLst/>
          </a:prstGeom>
          <a:noFill/>
          <a:ln w="9525">
            <a:noFill/>
            <a:miter lim="800000"/>
            <a:headEnd/>
            <a:tailEnd/>
          </a:ln>
          <a:effectLst/>
        </p:spPr>
      </p:pic>
      <p:sp>
        <p:nvSpPr>
          <p:cNvPr id="8" name="TextBox 7"/>
          <p:cNvSpPr txBox="1"/>
          <p:nvPr/>
        </p:nvSpPr>
        <p:spPr>
          <a:xfrm>
            <a:off x="4857752" y="1500174"/>
            <a:ext cx="3071834" cy="646331"/>
          </a:xfrm>
          <a:prstGeom prst="rect">
            <a:avLst/>
          </a:prstGeom>
          <a:noFill/>
        </p:spPr>
        <p:txBody>
          <a:bodyPr wrap="square" rtlCol="0">
            <a:spAutoFit/>
          </a:bodyPr>
          <a:lstStyle/>
          <a:p>
            <a:r>
              <a:rPr lang="en-GB" sz="1200" dirty="0" smtClean="0"/>
              <a:t>Shows the current description .  When the user clicks on edit they are taken to the screen where they can edit (Bottom)</a:t>
            </a:r>
            <a:endParaRPr lang="en-GB" sz="1200" dirty="0"/>
          </a:p>
        </p:txBody>
      </p:sp>
      <p:cxnSp>
        <p:nvCxnSpPr>
          <p:cNvPr id="10" name="Straight Arrow Connector 9"/>
          <p:cNvCxnSpPr>
            <a:stCxn id="8" idx="1"/>
          </p:cNvCxnSpPr>
          <p:nvPr/>
        </p:nvCxnSpPr>
        <p:spPr>
          <a:xfrm rot="10800000" flipV="1">
            <a:off x="4071934" y="1823339"/>
            <a:ext cx="785818" cy="6055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572132" y="2357430"/>
            <a:ext cx="85725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0232" y="3857628"/>
            <a:ext cx="2143140" cy="1015663"/>
          </a:xfrm>
          <a:prstGeom prst="rect">
            <a:avLst/>
          </a:prstGeom>
          <a:noFill/>
          <a:ln w="6350">
            <a:solidFill>
              <a:schemeClr val="tx1"/>
            </a:solidFill>
          </a:ln>
        </p:spPr>
        <p:txBody>
          <a:bodyPr wrap="square" rtlCol="0">
            <a:spAutoFit/>
          </a:bodyPr>
          <a:lstStyle/>
          <a:p>
            <a:r>
              <a:rPr lang="en-GB" sz="1200" dirty="0" smtClean="0"/>
              <a:t>Explains where the two descriptions will be used.  The information in the blue boxes can be tailored to the DMO’s requirements</a:t>
            </a:r>
            <a:endParaRPr lang="en-GB" sz="1200" dirty="0"/>
          </a:p>
        </p:txBody>
      </p:sp>
      <p:cxnSp>
        <p:nvCxnSpPr>
          <p:cNvPr id="15" name="Straight Arrow Connector 14"/>
          <p:cNvCxnSpPr/>
          <p:nvPr/>
        </p:nvCxnSpPr>
        <p:spPr>
          <a:xfrm>
            <a:off x="4143372" y="4286256"/>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00232" y="5143512"/>
            <a:ext cx="2428892" cy="1200329"/>
          </a:xfrm>
          <a:prstGeom prst="rect">
            <a:avLst/>
          </a:prstGeom>
          <a:noFill/>
          <a:ln w="6350">
            <a:solidFill>
              <a:schemeClr val="tx1"/>
            </a:solidFill>
          </a:ln>
        </p:spPr>
        <p:txBody>
          <a:bodyPr wrap="square" rtlCol="0">
            <a:spAutoFit/>
          </a:bodyPr>
          <a:lstStyle/>
          <a:p>
            <a:r>
              <a:rPr lang="en-GB" sz="1200" dirty="0" smtClean="0"/>
              <a:t>User makes changes in the same way as using many Word Processing Programmes and then clicks ‘Update’ when changes made.  As soon as this is done, the changes will be live on the website</a:t>
            </a:r>
            <a:endParaRPr lang="en-GB"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Photography</a:t>
            </a:r>
            <a:endParaRPr lang="en-GB" dirty="0"/>
          </a:p>
        </p:txBody>
      </p:sp>
      <p:pic>
        <p:nvPicPr>
          <p:cNvPr id="5124" name="Picture 4"/>
          <p:cNvPicPr>
            <a:picLocks noGrp="1" noChangeAspect="1" noChangeArrowheads="1"/>
          </p:cNvPicPr>
          <p:nvPr>
            <p:ph idx="1"/>
          </p:nvPr>
        </p:nvPicPr>
        <p:blipFill>
          <a:blip r:embed="rId2"/>
          <a:srcRect/>
          <a:stretch>
            <a:fillRect/>
          </a:stretch>
        </p:blipFill>
        <p:spPr bwMode="auto">
          <a:xfrm>
            <a:off x="785786" y="1357298"/>
            <a:ext cx="5350662" cy="3692771"/>
          </a:xfrm>
          <a:prstGeom prst="rect">
            <a:avLst/>
          </a:prstGeom>
          <a:noFill/>
          <a:ln w="9525">
            <a:noFill/>
            <a:miter lim="800000"/>
            <a:headEnd/>
            <a:tailEnd/>
          </a:ln>
          <a:effectLst/>
        </p:spPr>
      </p:pic>
      <p:sp>
        <p:nvSpPr>
          <p:cNvPr id="9" name="TextBox 8"/>
          <p:cNvSpPr txBox="1"/>
          <p:nvPr/>
        </p:nvSpPr>
        <p:spPr>
          <a:xfrm>
            <a:off x="5643570" y="2571744"/>
            <a:ext cx="2500330" cy="830997"/>
          </a:xfrm>
          <a:prstGeom prst="rect">
            <a:avLst/>
          </a:prstGeom>
          <a:noFill/>
          <a:ln w="6350">
            <a:solidFill>
              <a:schemeClr val="tx1"/>
            </a:solidFill>
          </a:ln>
        </p:spPr>
        <p:txBody>
          <a:bodyPr wrap="square" rtlCol="0">
            <a:spAutoFit/>
          </a:bodyPr>
          <a:lstStyle/>
          <a:p>
            <a:r>
              <a:rPr lang="en-GB" sz="1200" dirty="0" smtClean="0"/>
              <a:t>Very easy for client to upload photographs</a:t>
            </a:r>
          </a:p>
          <a:p>
            <a:r>
              <a:rPr lang="en-GB" sz="1200" dirty="0" smtClean="0"/>
              <a:t>Client selects which image to have as their default image</a:t>
            </a:r>
            <a:endParaRPr lang="en-GB"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Rooms</a:t>
            </a:r>
            <a:endParaRPr lang="en-GB" dirty="0"/>
          </a:p>
        </p:txBody>
      </p:sp>
      <p:pic>
        <p:nvPicPr>
          <p:cNvPr id="6146" name="Picture 2"/>
          <p:cNvPicPr>
            <a:picLocks noGrp="1" noChangeAspect="1" noChangeArrowheads="1"/>
          </p:cNvPicPr>
          <p:nvPr>
            <p:ph idx="1"/>
          </p:nvPr>
        </p:nvPicPr>
        <p:blipFill>
          <a:blip r:embed="rId2"/>
          <a:srcRect/>
          <a:stretch>
            <a:fillRect/>
          </a:stretch>
        </p:blipFill>
        <p:spPr bwMode="auto">
          <a:xfrm>
            <a:off x="928661" y="1714488"/>
            <a:ext cx="4561016" cy="3714776"/>
          </a:xfrm>
          <a:prstGeom prst="rect">
            <a:avLst/>
          </a:prstGeom>
          <a:noFill/>
          <a:ln w="9525">
            <a:noFill/>
            <a:miter lim="800000"/>
            <a:headEnd/>
            <a:tailEnd/>
          </a:ln>
          <a:effectLst/>
        </p:spPr>
      </p:pic>
      <p:sp>
        <p:nvSpPr>
          <p:cNvPr id="5" name="TextBox 4"/>
          <p:cNvSpPr txBox="1"/>
          <p:nvPr/>
        </p:nvSpPr>
        <p:spPr>
          <a:xfrm>
            <a:off x="5572132" y="2714620"/>
            <a:ext cx="2786082" cy="1384995"/>
          </a:xfrm>
          <a:prstGeom prst="rect">
            <a:avLst/>
          </a:prstGeom>
          <a:noFill/>
          <a:ln w="6350">
            <a:solidFill>
              <a:schemeClr val="tx1"/>
            </a:solidFill>
          </a:ln>
        </p:spPr>
        <p:txBody>
          <a:bodyPr wrap="square" rtlCol="0">
            <a:spAutoFit/>
          </a:bodyPr>
          <a:lstStyle/>
          <a:p>
            <a:r>
              <a:rPr lang="en-GB" sz="1200" dirty="0" smtClean="0"/>
              <a:t>Users can amend their prices including Guide price (Shown in bold) and minimum and maximum prices and capacity of each room.</a:t>
            </a:r>
          </a:p>
          <a:p>
            <a:endParaRPr lang="en-GB" sz="1200" dirty="0"/>
          </a:p>
          <a:p>
            <a:r>
              <a:rPr lang="en-GB" sz="1200" b="1" dirty="0" smtClean="0"/>
              <a:t>Clear layout, so client has to fill in all required information</a:t>
            </a:r>
            <a:endParaRPr lang="en-GB" sz="1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945</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NTADs</vt:lpstr>
      <vt:lpstr>What is NTADs?</vt:lpstr>
      <vt:lpstr>How Does it all Link?</vt:lpstr>
      <vt:lpstr>NTADs Log In Screen</vt:lpstr>
      <vt:lpstr>Overview Screen</vt:lpstr>
      <vt:lpstr>Contact Details</vt:lpstr>
      <vt:lpstr>Description</vt:lpstr>
      <vt:lpstr>Photography</vt:lpstr>
      <vt:lpstr>Rooms</vt:lpstr>
      <vt:lpstr>Dates</vt:lpstr>
      <vt:lpstr>Grading</vt:lpstr>
      <vt:lpstr>Awards</vt:lpstr>
      <vt:lpstr>Facilities</vt:lpstr>
      <vt:lpstr>Attachments</vt:lpstr>
      <vt:lpstr>Offers</vt:lpstr>
      <vt:lpstr>Widgets</vt:lpstr>
      <vt:lpstr>Map</vt:lpstr>
      <vt:lpstr>Websites</vt:lpstr>
      <vt:lpstr>Stats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 Brown</dc:creator>
  <cp:lastModifiedBy>Cris Brown</cp:lastModifiedBy>
  <cp:revision>60</cp:revision>
  <dcterms:created xsi:type="dcterms:W3CDTF">2013-10-21T09:07:03Z</dcterms:created>
  <dcterms:modified xsi:type="dcterms:W3CDTF">2013-10-21T13:10:33Z</dcterms:modified>
</cp:coreProperties>
</file>