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702" r:id="rId5"/>
    <p:sldId id="759" r:id="rId6"/>
    <p:sldId id="704" r:id="rId7"/>
    <p:sldId id="701" r:id="rId8"/>
    <p:sldId id="721" r:id="rId9"/>
    <p:sldId id="706" r:id="rId10"/>
    <p:sldId id="707" r:id="rId11"/>
    <p:sldId id="708" r:id="rId12"/>
    <p:sldId id="719" r:id="rId13"/>
    <p:sldId id="709" r:id="rId14"/>
    <p:sldId id="710" r:id="rId15"/>
    <p:sldId id="711" r:id="rId16"/>
    <p:sldId id="712" r:id="rId17"/>
    <p:sldId id="713" r:id="rId18"/>
    <p:sldId id="720" r:id="rId19"/>
    <p:sldId id="714" r:id="rId20"/>
    <p:sldId id="715" r:id="rId21"/>
    <p:sldId id="716" r:id="rId22"/>
    <p:sldId id="717" r:id="rId23"/>
    <p:sldId id="723" r:id="rId24"/>
    <p:sldId id="722" r:id="rId25"/>
    <p:sldId id="725" r:id="rId2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3">
          <p15:clr>
            <a:srgbClr val="A4A3A4"/>
          </p15:clr>
        </p15:guide>
        <p15:guide id="2" orient="horz" pos="903">
          <p15:clr>
            <a:srgbClr val="A4A3A4"/>
          </p15:clr>
        </p15:guide>
        <p15:guide id="3" orient="horz" pos="3984" userDrawn="1">
          <p15:clr>
            <a:srgbClr val="A4A3A4"/>
          </p15:clr>
        </p15:guide>
        <p15:guide id="4" pos="326">
          <p15:clr>
            <a:srgbClr val="A4A3A4"/>
          </p15:clr>
        </p15:guide>
        <p15:guide id="5" pos="735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e Ramsay" initials="CR" lastIdx="15" clrIdx="0">
    <p:extLst>
      <p:ext uri="{19B8F6BF-5375-455C-9EA6-DF929625EA0E}">
        <p15:presenceInfo xmlns:p15="http://schemas.microsoft.com/office/powerpoint/2012/main" userId="Clare Rams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1C5E"/>
    <a:srgbClr val="006BC5"/>
    <a:srgbClr val="006DC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468D5-0680-4DC5-A5C0-BFFEAF616263}" v="17" dt="2022-07-05T07:03:47.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64" autoAdjust="0"/>
    <p:restoredTop sz="52941" autoAdjust="0"/>
  </p:normalViewPr>
  <p:slideViewPr>
    <p:cSldViewPr snapToGrid="0" snapToObjects="1">
      <p:cViewPr>
        <p:scale>
          <a:sx n="60" d="100"/>
          <a:sy n="60" d="100"/>
        </p:scale>
        <p:origin x="2946" y="66"/>
      </p:cViewPr>
      <p:guideLst>
        <p:guide orient="horz" pos="233"/>
        <p:guide orient="horz" pos="903"/>
        <p:guide orient="horz" pos="3984"/>
        <p:guide pos="326"/>
        <p:guide pos="7356"/>
      </p:guideLst>
    </p:cSldViewPr>
  </p:slideViewPr>
  <p:outlineViewPr>
    <p:cViewPr>
      <p:scale>
        <a:sx n="33" d="100"/>
        <a:sy n="33" d="100"/>
      </p:scale>
      <p:origin x="0" y="0"/>
    </p:cViewPr>
  </p:outlineViewPr>
  <p:notesTextViewPr>
    <p:cViewPr>
      <p:scale>
        <a:sx n="1" d="1"/>
        <a:sy n="1" d="1"/>
      </p:scale>
      <p:origin x="0" y="0"/>
    </p:cViewPr>
  </p:notesTextViewPr>
  <p:sorterViewPr>
    <p:cViewPr>
      <p:scale>
        <a:sx n="78" d="100"/>
        <a:sy n="78" d="100"/>
      </p:scale>
      <p:origin x="0" y="0"/>
    </p:cViewPr>
  </p:sorterViewPr>
  <p:notesViewPr>
    <p:cSldViewPr snapToGrid="0" snapToObjects="1" showGuides="1">
      <p:cViewPr varScale="1">
        <p:scale>
          <a:sx n="150" d="100"/>
          <a:sy n="150" d="100"/>
        </p:scale>
        <p:origin x="427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D33BD8-FDD1-094A-A4E6-EDCD9083168D}"/>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A53DA0C-885C-0247-B3CE-6815DCAC2322}"/>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81B6A93-809F-7948-85F3-018E324E55C7}" type="datetimeFigureOut">
              <a:rPr lang="en-US" smtClean="0"/>
              <a:t>7/4/2022</a:t>
            </a:fld>
            <a:endParaRPr lang="en-US" dirty="0"/>
          </a:p>
        </p:txBody>
      </p:sp>
      <p:sp>
        <p:nvSpPr>
          <p:cNvPr id="4" name="Footer Placeholder 3">
            <a:extLst>
              <a:ext uri="{FF2B5EF4-FFF2-40B4-BE49-F238E27FC236}">
                <a16:creationId xmlns:a16="http://schemas.microsoft.com/office/drawing/2014/main" id="{01A38C3D-8117-AE4D-8A82-FFEFFF1BECD1}"/>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C0E9538-AF9A-0149-BBE9-251505EEF4E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D3909AD-F0A8-B140-AD0A-48C42EB3EE29}" type="slidenum">
              <a:rPr lang="en-US" smtClean="0"/>
              <a:t>‹#›</a:t>
            </a:fld>
            <a:endParaRPr lang="en-US" dirty="0"/>
          </a:p>
        </p:txBody>
      </p:sp>
    </p:spTree>
    <p:extLst>
      <p:ext uri="{BB962C8B-B14F-4D97-AF65-F5344CB8AC3E}">
        <p14:creationId xmlns:p14="http://schemas.microsoft.com/office/powerpoint/2010/main" val="7456941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D2DCB935-B14B-9141-A5B7-B65163803703}" type="datetimeFigureOut">
              <a:rPr lang="en-US" smtClean="0"/>
              <a:t>7/4/2022</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E05EC090-49E1-4846-BBB9-5D83CB951608}" type="slidenum">
              <a:rPr lang="en-US" smtClean="0"/>
              <a:t>‹#›</a:t>
            </a:fld>
            <a:endParaRPr lang="en-US" dirty="0"/>
          </a:p>
        </p:txBody>
      </p:sp>
    </p:spTree>
    <p:extLst>
      <p:ext uri="{BB962C8B-B14F-4D97-AF65-F5344CB8AC3E}">
        <p14:creationId xmlns:p14="http://schemas.microsoft.com/office/powerpoint/2010/main" val="347942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afternoon …</a:t>
            </a:r>
          </a:p>
          <a:p>
            <a:endParaRPr lang="en-GB" dirty="0"/>
          </a:p>
          <a:p>
            <a:r>
              <a:rPr lang="en-GB" dirty="0"/>
              <a:t>I’m Steve Davies … Head of Cyber at DLA … and I lead our Security operations, architecture and engineering efforts </a:t>
            </a:r>
          </a:p>
          <a:p>
            <a:endParaRPr lang="en-GB" dirty="0"/>
          </a:p>
          <a:p>
            <a:r>
              <a:rPr lang="en-GB" dirty="0"/>
              <a:t>I’m from Leeds so I’ll apologise now if my accent comes through a bit strong OR if I talk a bit fast  – there’s no subtitles for this talk but I’ll share slides and extended notes on LinkedIn after </a:t>
            </a:r>
          </a:p>
          <a:p>
            <a:endParaRPr lang="en-GB" dirty="0"/>
          </a:p>
          <a:p>
            <a:r>
              <a:rPr lang="en-GB" dirty="0"/>
              <a:t>I’ve been in security just over a decade starting … mostly working on the blue team </a:t>
            </a:r>
          </a:p>
          <a:p>
            <a:endParaRPr lang="en-GB" dirty="0"/>
          </a:p>
          <a:p>
            <a:r>
              <a:rPr lang="en-GB" dirty="0"/>
              <a:t>I’m a technologist at heart so tend to focus on trying to fix real world problems with technology</a:t>
            </a:r>
          </a:p>
          <a:p>
            <a:endParaRPr lang="en-GB" dirty="0"/>
          </a:p>
        </p:txBody>
      </p:sp>
      <p:sp>
        <p:nvSpPr>
          <p:cNvPr id="4" name="Slide Number Placeholder 3"/>
          <p:cNvSpPr>
            <a:spLocks noGrp="1"/>
          </p:cNvSpPr>
          <p:nvPr>
            <p:ph type="sldNum" sz="quarter" idx="5"/>
          </p:nvPr>
        </p:nvSpPr>
        <p:spPr/>
        <p:txBody>
          <a:bodyPr/>
          <a:lstStyle/>
          <a:p>
            <a:fld id="{E05EC090-49E1-4846-BBB9-5D83CB951608}" type="slidenum">
              <a:rPr lang="en-US" smtClean="0"/>
              <a:t>2</a:t>
            </a:fld>
            <a:endParaRPr lang="en-US" dirty="0"/>
          </a:p>
        </p:txBody>
      </p:sp>
    </p:spTree>
    <p:extLst>
      <p:ext uri="{BB962C8B-B14F-4D97-AF65-F5344CB8AC3E}">
        <p14:creationId xmlns:p14="http://schemas.microsoft.com/office/powerpoint/2010/main" val="27173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MAJOR CHALLENGE</a:t>
            </a:r>
          </a:p>
          <a:p>
            <a:endParaRPr lang="en-GB" dirty="0"/>
          </a:p>
          <a:p>
            <a:r>
              <a:rPr lang="en-GB" dirty="0"/>
              <a:t>Not being able to trust the patches we’re trying to rush out is the next big challenge I wanted to mention </a:t>
            </a:r>
          </a:p>
          <a:p>
            <a:endParaRPr lang="en-GB" dirty="0"/>
          </a:p>
          <a:p>
            <a:r>
              <a:rPr lang="en-GB" dirty="0"/>
              <a:t>After NotPetya I remember being on the public IR call with Microsoft and they were really clear – “double down on rolling back bad patches, you’re in an arms race and you can’t wait” </a:t>
            </a:r>
          </a:p>
          <a:p>
            <a:endParaRPr lang="en-GB" dirty="0"/>
          </a:p>
          <a:p>
            <a:r>
              <a:rPr lang="en-GB" dirty="0"/>
              <a:t>Which is fine … until its not … </a:t>
            </a:r>
          </a:p>
          <a:p>
            <a:endParaRPr lang="en-GB" dirty="0"/>
          </a:p>
          <a:p>
            <a:r>
              <a:rPr lang="en-GB" dirty="0"/>
              <a:t>The number of patches we need to consider and apply is only increasing … which simplistically probably means we’ve just got more chances for things to go wrong </a:t>
            </a:r>
          </a:p>
          <a:p>
            <a:endParaRPr lang="en-GB" dirty="0"/>
          </a:p>
          <a:p>
            <a:r>
              <a:rPr lang="en-GB" dirty="0"/>
              <a:t>The business is usually OK with us patching .. Until patches break things </a:t>
            </a:r>
          </a:p>
        </p:txBody>
      </p:sp>
      <p:sp>
        <p:nvSpPr>
          <p:cNvPr id="4" name="Slide Number Placeholder 3"/>
          <p:cNvSpPr>
            <a:spLocks noGrp="1"/>
          </p:cNvSpPr>
          <p:nvPr>
            <p:ph type="sldNum" sz="quarter" idx="5"/>
          </p:nvPr>
        </p:nvSpPr>
        <p:spPr/>
        <p:txBody>
          <a:bodyPr/>
          <a:lstStyle/>
          <a:p>
            <a:fld id="{E05EC090-49E1-4846-BBB9-5D83CB951608}" type="slidenum">
              <a:rPr lang="en-US" smtClean="0"/>
              <a:t>11</a:t>
            </a:fld>
            <a:endParaRPr lang="en-US" dirty="0"/>
          </a:p>
        </p:txBody>
      </p:sp>
    </p:spTree>
    <p:extLst>
      <p:ext uri="{BB962C8B-B14F-4D97-AF65-F5344CB8AC3E}">
        <p14:creationId xmlns:p14="http://schemas.microsoft.com/office/powerpoint/2010/main" val="567226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Again,  I don’t think there is really anything we can do about this</a:t>
            </a:r>
          </a:p>
          <a:p>
            <a:endParaRPr lang="en-GB" dirty="0"/>
          </a:p>
          <a:p>
            <a:r>
              <a:rPr lang="en-GB" dirty="0"/>
              <a:t>IMO patching fast-enough outweighs waiting too long … but there are strategies we can employ to reduce own goals </a:t>
            </a:r>
          </a:p>
          <a:p>
            <a:endParaRPr lang="en-GB" dirty="0"/>
          </a:p>
          <a:p>
            <a:r>
              <a:rPr lang="en-GB" dirty="0"/>
              <a:t>Firstly, set the expectation that things might go wrong – and keep reminding stakeholders that it might happen one day </a:t>
            </a:r>
          </a:p>
          <a:p>
            <a:endParaRPr lang="en-GB" dirty="0"/>
          </a:p>
          <a:p>
            <a:r>
              <a:rPr lang="en-GB" dirty="0"/>
              <a:t>Secondly, deploy  patches in the wild to a suitably representative cross-section of your users and system types … less Guinee pigs, more early adopters …. </a:t>
            </a:r>
          </a:p>
          <a:p>
            <a:endParaRPr lang="en-GB" dirty="0"/>
          </a:p>
          <a:p>
            <a:r>
              <a:rPr lang="en-GB" dirty="0"/>
              <a:t>When you do break things, prioritise those tickets and their break-fix … it helps avoid IT being forced to hit the breaks </a:t>
            </a:r>
          </a:p>
          <a:p>
            <a:endParaRPr lang="en-GB" dirty="0"/>
          </a:p>
          <a:p>
            <a:r>
              <a:rPr lang="en-GB" dirty="0"/>
              <a:t>It’s also useful to know if people can get by without an app OR in the worst case scenario – a device.  Can you use your phone/iPad/non-company </a:t>
            </a:r>
            <a:r>
              <a:rPr lang="en-GB" dirty="0" err="1"/>
              <a:t>Macbook</a:t>
            </a:r>
            <a:r>
              <a:rPr lang="en-GB" dirty="0"/>
              <a:t> that’s connecting over VDI… ? </a:t>
            </a:r>
          </a:p>
          <a:p>
            <a:endParaRPr lang="en-GB" dirty="0"/>
          </a:p>
          <a:p>
            <a:r>
              <a:rPr lang="en-GB" dirty="0"/>
              <a:t>IT are hopefully well on with automating testing and release … but if not get that on the to-do list … rolling back automated patches is probably going to be easier than if they’re pushed out manually  … DevSecOps… </a:t>
            </a:r>
          </a:p>
        </p:txBody>
      </p:sp>
      <p:sp>
        <p:nvSpPr>
          <p:cNvPr id="4" name="Slide Number Placeholder 3"/>
          <p:cNvSpPr>
            <a:spLocks noGrp="1"/>
          </p:cNvSpPr>
          <p:nvPr>
            <p:ph type="sldNum" sz="quarter" idx="5"/>
          </p:nvPr>
        </p:nvSpPr>
        <p:spPr/>
        <p:txBody>
          <a:bodyPr/>
          <a:lstStyle/>
          <a:p>
            <a:fld id="{E05EC090-49E1-4846-BBB9-5D83CB951608}" type="slidenum">
              <a:rPr lang="en-US" smtClean="0"/>
              <a:t>12</a:t>
            </a:fld>
            <a:endParaRPr lang="en-US" dirty="0"/>
          </a:p>
        </p:txBody>
      </p:sp>
    </p:spTree>
    <p:extLst>
      <p:ext uri="{BB962C8B-B14F-4D97-AF65-F5344CB8AC3E}">
        <p14:creationId xmlns:p14="http://schemas.microsoft.com/office/powerpoint/2010/main" val="1577958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THE BIGGEST CHALLENGE THEN – PRIORITISATION VS COMPLIANCE </a:t>
            </a:r>
          </a:p>
          <a:p>
            <a:endParaRPr lang="en-GB" dirty="0"/>
          </a:p>
          <a:p>
            <a:r>
              <a:rPr lang="en-GB" dirty="0"/>
              <a:t>Eventually you’re going to run into the “what’s the priority?” question … if teams CAN’T do everything, they’ll want steer on WHAT to do FIRST</a:t>
            </a:r>
          </a:p>
          <a:p>
            <a:endParaRPr lang="en-GB" dirty="0"/>
          </a:p>
          <a:p>
            <a:r>
              <a:rPr lang="en-GB" dirty="0"/>
              <a:t>You know the situation is both dire and common when the people make up a term for it – SecObs is the term for the “patch all the things” policy position that slows down developers and product teams </a:t>
            </a:r>
          </a:p>
          <a:p>
            <a:endParaRPr lang="en-GB" dirty="0"/>
          </a:p>
          <a:p>
            <a:r>
              <a:rPr lang="en-GB" dirty="0"/>
              <a:t>Shoutout to Kelly @Fastly (see link) </a:t>
            </a:r>
          </a:p>
          <a:p>
            <a:endParaRPr lang="en-GB" dirty="0"/>
          </a:p>
          <a:p>
            <a:r>
              <a:rPr lang="en-GB" dirty="0"/>
              <a:t>Again, just telling people to “fix it” ignores the reason they can’t in the first place </a:t>
            </a:r>
          </a:p>
          <a:p>
            <a:endParaRPr lang="en-GB" dirty="0"/>
          </a:p>
          <a:p>
            <a:endParaRPr lang="en-GB" dirty="0"/>
          </a:p>
        </p:txBody>
      </p:sp>
      <p:sp>
        <p:nvSpPr>
          <p:cNvPr id="4" name="Slide Number Placeholder 3"/>
          <p:cNvSpPr>
            <a:spLocks noGrp="1"/>
          </p:cNvSpPr>
          <p:nvPr>
            <p:ph type="sldNum" sz="quarter" idx="5"/>
          </p:nvPr>
        </p:nvSpPr>
        <p:spPr/>
        <p:txBody>
          <a:bodyPr/>
          <a:lstStyle/>
          <a:p>
            <a:fld id="{E05EC090-49E1-4846-BBB9-5D83CB951608}" type="slidenum">
              <a:rPr lang="en-US" smtClean="0"/>
              <a:t>13</a:t>
            </a:fld>
            <a:endParaRPr lang="en-US" dirty="0"/>
          </a:p>
        </p:txBody>
      </p:sp>
    </p:spTree>
    <p:extLst>
      <p:ext uri="{BB962C8B-B14F-4D97-AF65-F5344CB8AC3E}">
        <p14:creationId xmlns:p14="http://schemas.microsoft.com/office/powerpoint/2010/main" val="413678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think it’s important we break down Prioritisation as a thing and look at CVSS – The Common Vulnerability Scoring System </a:t>
            </a:r>
          </a:p>
          <a:p>
            <a:endParaRPr lang="en-GB" dirty="0"/>
          </a:p>
          <a:p>
            <a:r>
              <a:rPr lang="en-GB" dirty="0"/>
              <a:t>As a system it lets us but a score on Vulnerabilities BUT when IT are trying to work out which Vulns out of the thousands they have to focus on, it doesn’t help </a:t>
            </a:r>
          </a:p>
          <a:p>
            <a:endParaRPr lang="en-GB" dirty="0"/>
          </a:p>
          <a:p>
            <a:r>
              <a:rPr lang="en-GB" dirty="0"/>
              <a:t>In the real world we’re not using it for Prioritisation… BUT all our security standards and frameworks use it for scoring vulnerabilities – for compliance </a:t>
            </a:r>
          </a:p>
          <a:p>
            <a:endParaRPr lang="en-GB" dirty="0"/>
          </a:p>
        </p:txBody>
      </p:sp>
      <p:sp>
        <p:nvSpPr>
          <p:cNvPr id="4" name="Slide Number Placeholder 3"/>
          <p:cNvSpPr>
            <a:spLocks noGrp="1"/>
          </p:cNvSpPr>
          <p:nvPr>
            <p:ph type="sldNum" sz="quarter" idx="5"/>
          </p:nvPr>
        </p:nvSpPr>
        <p:spPr/>
        <p:txBody>
          <a:bodyPr/>
          <a:lstStyle/>
          <a:p>
            <a:fld id="{E05EC090-49E1-4846-BBB9-5D83CB951608}" type="slidenum">
              <a:rPr lang="en-US" smtClean="0"/>
              <a:t>14</a:t>
            </a:fld>
            <a:endParaRPr lang="en-US" dirty="0"/>
          </a:p>
        </p:txBody>
      </p:sp>
    </p:spTree>
    <p:extLst>
      <p:ext uri="{BB962C8B-B14F-4D97-AF65-F5344CB8AC3E}">
        <p14:creationId xmlns:p14="http://schemas.microsoft.com/office/powerpoint/2010/main" val="616611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blog post, more of an essay by Jacques Chester really breaks down CVSS 3 … </a:t>
            </a:r>
          </a:p>
          <a:p>
            <a:endParaRPr lang="en-GB" dirty="0"/>
          </a:p>
          <a:p>
            <a:r>
              <a:rPr lang="en-GB" dirty="0"/>
              <a:t>It’s a big piece of work … defo put the coffee on … </a:t>
            </a:r>
          </a:p>
          <a:p>
            <a:endParaRPr lang="en-GB" dirty="0"/>
          </a:p>
          <a:p>
            <a:r>
              <a:rPr lang="en-GB" dirty="0"/>
              <a:t>But one of the headline worth takeaways hast to be the analysis around CVSS Scores in the real world … and how little use most of the 1 to 10 spectrum gets </a:t>
            </a:r>
          </a:p>
          <a:p>
            <a:endParaRPr lang="en-GB" dirty="0"/>
          </a:p>
          <a:p>
            <a:r>
              <a:rPr lang="en-GB" dirty="0"/>
              <a:t>SO … if you ever felt like you spend most of your time looking at vulnerabilities with the same PATCH NOW scores … you have been </a:t>
            </a:r>
          </a:p>
          <a:p>
            <a:endParaRPr lang="en-GB" dirty="0"/>
          </a:p>
          <a:p>
            <a:r>
              <a:rPr lang="en-GB" dirty="0"/>
              <a:t>CVSS is broken </a:t>
            </a:r>
          </a:p>
        </p:txBody>
      </p:sp>
      <p:sp>
        <p:nvSpPr>
          <p:cNvPr id="4" name="Slide Number Placeholder 3"/>
          <p:cNvSpPr>
            <a:spLocks noGrp="1"/>
          </p:cNvSpPr>
          <p:nvPr>
            <p:ph type="sldNum" sz="quarter" idx="5"/>
          </p:nvPr>
        </p:nvSpPr>
        <p:spPr/>
        <p:txBody>
          <a:bodyPr/>
          <a:lstStyle/>
          <a:p>
            <a:fld id="{E05EC090-49E1-4846-BBB9-5D83CB951608}" type="slidenum">
              <a:rPr lang="en-US" smtClean="0"/>
              <a:t>15</a:t>
            </a:fld>
            <a:endParaRPr lang="en-US" dirty="0"/>
          </a:p>
        </p:txBody>
      </p:sp>
    </p:spTree>
    <p:extLst>
      <p:ext uri="{BB962C8B-B14F-4D97-AF65-F5344CB8AC3E}">
        <p14:creationId xmlns:p14="http://schemas.microsoft.com/office/powerpoint/2010/main" val="401656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Speaking from my own experience … even though I use CVSS weekly, every single company I’ve ever worked at has ended up “OPTIMIZING” CVSS into a binary decision… </a:t>
            </a:r>
          </a:p>
          <a:p>
            <a:endParaRPr lang="en-GB" dirty="0"/>
          </a:p>
          <a:p>
            <a:r>
              <a:rPr lang="en-GB" dirty="0"/>
              <a:t>And that comes down to PATCH now… like really patch now – drop everything, pay over-time  patch now</a:t>
            </a:r>
          </a:p>
          <a:p>
            <a:endParaRPr lang="en-GB" dirty="0"/>
          </a:p>
          <a:p>
            <a:r>
              <a:rPr lang="en-GB" dirty="0"/>
              <a:t>OR</a:t>
            </a:r>
          </a:p>
          <a:p>
            <a:endParaRPr lang="en-GB" dirty="0"/>
          </a:p>
          <a:p>
            <a:r>
              <a:rPr lang="en-GB" dirty="0"/>
              <a:t>We’ll get around to it … probably after the weekend … because the world wont end if we patch later </a:t>
            </a:r>
          </a:p>
        </p:txBody>
      </p:sp>
      <p:sp>
        <p:nvSpPr>
          <p:cNvPr id="4" name="Slide Number Placeholder 3"/>
          <p:cNvSpPr>
            <a:spLocks noGrp="1"/>
          </p:cNvSpPr>
          <p:nvPr>
            <p:ph type="sldNum" sz="quarter" idx="5"/>
          </p:nvPr>
        </p:nvSpPr>
        <p:spPr/>
        <p:txBody>
          <a:bodyPr/>
          <a:lstStyle/>
          <a:p>
            <a:fld id="{E05EC090-49E1-4846-BBB9-5D83CB951608}" type="slidenum">
              <a:rPr lang="en-US" smtClean="0"/>
              <a:t>16</a:t>
            </a:fld>
            <a:endParaRPr lang="en-US" dirty="0"/>
          </a:p>
        </p:txBody>
      </p:sp>
    </p:spTree>
    <p:extLst>
      <p:ext uri="{BB962C8B-B14F-4D97-AF65-F5344CB8AC3E}">
        <p14:creationId xmlns:p14="http://schemas.microsoft.com/office/powerpoint/2010/main" val="987892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a:t>
            </a:r>
          </a:p>
          <a:p>
            <a:endParaRPr lang="en-GB" dirty="0"/>
          </a:p>
          <a:p>
            <a:r>
              <a:rPr lang="en-GB" dirty="0"/>
              <a:t>Compliance and our certifications require us to patch NOW …</a:t>
            </a:r>
          </a:p>
          <a:p>
            <a:endParaRPr lang="en-GB" dirty="0"/>
          </a:p>
          <a:p>
            <a:r>
              <a:rPr lang="en-GB" dirty="0"/>
              <a:t>And as security pros we come to this conversation and just repeat the whole “we should be able to do this in 2 weeks” mindset… for everything…. </a:t>
            </a:r>
          </a:p>
        </p:txBody>
      </p:sp>
      <p:sp>
        <p:nvSpPr>
          <p:cNvPr id="4" name="Slide Number Placeholder 3"/>
          <p:cNvSpPr>
            <a:spLocks noGrp="1"/>
          </p:cNvSpPr>
          <p:nvPr>
            <p:ph type="sldNum" sz="quarter" idx="5"/>
          </p:nvPr>
        </p:nvSpPr>
        <p:spPr/>
        <p:txBody>
          <a:bodyPr/>
          <a:lstStyle/>
          <a:p>
            <a:fld id="{E05EC090-49E1-4846-BBB9-5D83CB951608}" type="slidenum">
              <a:rPr lang="en-US" smtClean="0"/>
              <a:t>17</a:t>
            </a:fld>
            <a:endParaRPr lang="en-US" dirty="0"/>
          </a:p>
        </p:txBody>
      </p:sp>
    </p:spTree>
    <p:extLst>
      <p:ext uri="{BB962C8B-B14F-4D97-AF65-F5344CB8AC3E}">
        <p14:creationId xmlns:p14="http://schemas.microsoft.com/office/powerpoint/2010/main" val="3423220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UICTFontTextStyleBody"/>
                <a:ea typeface="Calibri" panose="020F0502020204030204" pitchFamily="34" charset="0"/>
              </a:rPr>
              <a:t>One size fits all doesn’t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000000"/>
              </a:solidFill>
              <a:effectLst/>
              <a:latin typeface="UICTFontTextStyleBody"/>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UICTFontTextStyleBody"/>
                <a:ea typeface="Calibri" panose="020F0502020204030204" pitchFamily="34" charset="0"/>
              </a:rPr>
              <a:t>Patching desktops (many, cheap) isn’t the same as patching a core switch or an </a:t>
            </a:r>
            <a:r>
              <a:rPr lang="en-GB" sz="1800" dirty="0" err="1">
                <a:solidFill>
                  <a:srgbClr val="000000"/>
                </a:solidFill>
                <a:effectLst/>
                <a:latin typeface="UICTFontTextStyleBody"/>
                <a:ea typeface="Calibri" panose="020F0502020204030204" pitchFamily="34" charset="0"/>
              </a:rPr>
              <a:t>F5</a:t>
            </a:r>
            <a:r>
              <a:rPr lang="en-GB" sz="1800" dirty="0">
                <a:solidFill>
                  <a:srgbClr val="000000"/>
                </a:solidFill>
                <a:effectLst/>
                <a:latin typeface="UICTFontTextStyleBody"/>
                <a:ea typeface="Calibri" panose="020F0502020204030204" pitchFamily="34" charset="0"/>
              </a:rPr>
              <a:t> (few, expensive).   Licensing costs usually makes having ‘spare’ big boxes to apply patches difficult.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000000"/>
              </a:solidFill>
              <a:effectLst/>
              <a:latin typeface="UICTFontTextStyleBody"/>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UICTFontTextStyleBody"/>
                <a:ea typeface="Calibri" panose="020F0502020204030204" pitchFamily="34" charset="0"/>
              </a:rPr>
              <a:t>Know your customers – some need more help than others.   Work through their approach to Vulnerability management with them.  Walk the mile in their shoes. … then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000000"/>
              </a:solidFill>
              <a:effectLst/>
              <a:latin typeface="UICTFontTextStyleBody"/>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UICTFontTextStyleBody"/>
                <a:ea typeface="Calibri" panose="020F0502020204030204" pitchFamily="34" charset="0"/>
              </a:rPr>
              <a:t>Work with IT to streamline what you can, automate away what you can, help them build the cases for resource and investment.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000000"/>
              </a:solidFill>
              <a:effectLst/>
              <a:latin typeface="UICTFontTextStyleBody"/>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UICTFontTextStyleBody"/>
                <a:ea typeface="Calibri" panose="020F0502020204030204" pitchFamily="34" charset="0"/>
              </a:rPr>
              <a:t>Stress other benefits if that helps… in my experience it usually doesn’t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000000"/>
              </a:solidFill>
              <a:effectLst/>
              <a:latin typeface="UICTFontTextStyleBody"/>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E05EC090-49E1-4846-BBB9-5D83CB951608}" type="slidenum">
              <a:rPr lang="en-US" smtClean="0"/>
              <a:t>18</a:t>
            </a:fld>
            <a:endParaRPr lang="en-US" dirty="0"/>
          </a:p>
        </p:txBody>
      </p:sp>
    </p:spTree>
    <p:extLst>
      <p:ext uri="{BB962C8B-B14F-4D97-AF65-F5344CB8AC3E}">
        <p14:creationId xmlns:p14="http://schemas.microsoft.com/office/powerpoint/2010/main" val="2070109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any of this talk has resonated you’re hopefully already on a DevSecOps journey </a:t>
            </a:r>
          </a:p>
          <a:p>
            <a:endParaRPr lang="en-GB" dirty="0"/>
          </a:p>
          <a:p>
            <a:r>
              <a:rPr lang="en-GB" dirty="0"/>
              <a:t>DevSecOps is a massive opportunity to break the old cycle and fix things in a way that lasts </a:t>
            </a:r>
          </a:p>
          <a:p>
            <a:endParaRPr lang="en-GB" dirty="0"/>
          </a:p>
          <a:p>
            <a:r>
              <a:rPr lang="en-GB" dirty="0"/>
              <a:t>The key is automation … automation that keeps the tech in check </a:t>
            </a:r>
          </a:p>
          <a:p>
            <a:endParaRPr lang="en-GB" dirty="0"/>
          </a:p>
          <a:p>
            <a:r>
              <a:rPr lang="en-GB" dirty="0"/>
              <a:t>That requires a big cultural change … and that looks different for everyone … but the move to do cloud properly is probably the best chance we all have of pulling it off </a:t>
            </a:r>
          </a:p>
          <a:p>
            <a:endParaRPr lang="en-GB" dirty="0"/>
          </a:p>
          <a:p>
            <a:r>
              <a:rPr lang="en-GB" dirty="0"/>
              <a:t>At DLA … </a:t>
            </a:r>
          </a:p>
          <a:p>
            <a:endParaRPr lang="en-GB" dirty="0"/>
          </a:p>
          <a:p>
            <a:endParaRPr lang="en-GB" dirty="0"/>
          </a:p>
          <a:p>
            <a:endParaRPr lang="en-GB" dirty="0"/>
          </a:p>
          <a:p>
            <a:r>
              <a:rPr lang="en-GB" sz="1200" dirty="0">
                <a:solidFill>
                  <a:srgbClr val="000000"/>
                </a:solidFill>
                <a:effectLst/>
                <a:latin typeface="UICTFontTextStyleBody"/>
                <a:ea typeface="Calibri" panose="020F0502020204030204" pitchFamily="34" charset="0"/>
              </a:rPr>
              <a:t>It can get better with cloud…. But you can easily take these same problems from on-premise to the cloud. If all your patching capabilities are on-premise then you’re in trouble. </a:t>
            </a:r>
            <a:endParaRPr lang="en-GB" sz="1200" dirty="0">
              <a:effectLst/>
              <a:latin typeface="Calibri" panose="020F0502020204030204" pitchFamily="34" charset="0"/>
              <a:ea typeface="Calibri" panose="020F0502020204030204" pitchFamily="34" charset="0"/>
            </a:endParaRPr>
          </a:p>
          <a:p>
            <a:r>
              <a:rPr lang="en-GB" sz="1200" dirty="0">
                <a:solidFill>
                  <a:srgbClr val="000000"/>
                </a:solidFill>
                <a:effectLst/>
                <a:latin typeface="Calibri" panose="020F0502020204030204" pitchFamily="34" charset="0"/>
                <a:ea typeface="Calibri" panose="020F0502020204030204" pitchFamily="34" charset="0"/>
              </a:rPr>
              <a:t> </a:t>
            </a:r>
            <a:endParaRPr lang="en-GB" sz="1200" dirty="0">
              <a:effectLst/>
              <a:latin typeface="Calibri" panose="020F0502020204030204" pitchFamily="34" charset="0"/>
              <a:ea typeface="Calibri" panose="020F0502020204030204" pitchFamily="34" charset="0"/>
            </a:endParaRPr>
          </a:p>
          <a:p>
            <a:r>
              <a:rPr lang="en-GB" sz="1200" dirty="0">
                <a:solidFill>
                  <a:srgbClr val="000000"/>
                </a:solidFill>
                <a:effectLst/>
                <a:latin typeface="UICTFontTextStyleBody"/>
                <a:ea typeface="Calibri" panose="020F0502020204030204" pitchFamily="34" charset="0"/>
              </a:rPr>
              <a:t>Make the case for ephemeral and immutable infrastructure but don’t bank on that stuff day one - that’s a huge change and leap up the maturity curve that can take many orgs years to achieve. </a:t>
            </a:r>
            <a:endParaRPr lang="en-GB" sz="1200" dirty="0">
              <a:effectLst/>
              <a:latin typeface="Calibri" panose="020F0502020204030204" pitchFamily="34" charset="0"/>
              <a:ea typeface="Calibri" panose="020F0502020204030204" pitchFamily="34" charset="0"/>
            </a:endParaRPr>
          </a:p>
          <a:p>
            <a:endParaRPr lang="en-GB" dirty="0"/>
          </a:p>
          <a:p>
            <a:endParaRPr lang="en-GB" dirty="0"/>
          </a:p>
        </p:txBody>
      </p:sp>
      <p:sp>
        <p:nvSpPr>
          <p:cNvPr id="4" name="Slide Number Placeholder 3"/>
          <p:cNvSpPr>
            <a:spLocks noGrp="1"/>
          </p:cNvSpPr>
          <p:nvPr>
            <p:ph type="sldNum" sz="quarter" idx="5"/>
          </p:nvPr>
        </p:nvSpPr>
        <p:spPr/>
        <p:txBody>
          <a:bodyPr/>
          <a:lstStyle/>
          <a:p>
            <a:fld id="{E05EC090-49E1-4846-BBB9-5D83CB951608}" type="slidenum">
              <a:rPr lang="en-US" smtClean="0"/>
              <a:t>19</a:t>
            </a:fld>
            <a:endParaRPr lang="en-US" dirty="0"/>
          </a:p>
        </p:txBody>
      </p:sp>
    </p:spTree>
    <p:extLst>
      <p:ext uri="{BB962C8B-B14F-4D97-AF65-F5344CB8AC3E}">
        <p14:creationId xmlns:p14="http://schemas.microsoft.com/office/powerpoint/2010/main" val="2664649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Going back to that first slide … hopefully you’ve got most of the boxes ticked on the THEN and NOW lists</a:t>
            </a:r>
          </a:p>
          <a:p>
            <a:endParaRPr lang="en-GB" dirty="0"/>
          </a:p>
          <a:p>
            <a:r>
              <a:rPr lang="en-GB" dirty="0"/>
              <a:t>If you don’t you should be asking yourself and your technology team what your gaps are and working up a roadmap </a:t>
            </a:r>
          </a:p>
        </p:txBody>
      </p:sp>
      <p:sp>
        <p:nvSpPr>
          <p:cNvPr id="4" name="Slide Number Placeholder 3"/>
          <p:cNvSpPr>
            <a:spLocks noGrp="1"/>
          </p:cNvSpPr>
          <p:nvPr>
            <p:ph type="sldNum" sz="quarter" idx="5"/>
          </p:nvPr>
        </p:nvSpPr>
        <p:spPr/>
        <p:txBody>
          <a:bodyPr/>
          <a:lstStyle/>
          <a:p>
            <a:fld id="{E05EC090-49E1-4846-BBB9-5D83CB951608}" type="slidenum">
              <a:rPr lang="en-US" smtClean="0"/>
              <a:t>20</a:t>
            </a:fld>
            <a:endParaRPr lang="en-US" dirty="0"/>
          </a:p>
        </p:txBody>
      </p:sp>
    </p:spTree>
    <p:extLst>
      <p:ext uri="{BB962C8B-B14F-4D97-AF65-F5344CB8AC3E}">
        <p14:creationId xmlns:p14="http://schemas.microsoft.com/office/powerpoint/2010/main" val="322085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here today to talk about vulnerability management in the real world …  I’ve got about 20 minutes and I’ve got about 20 slides</a:t>
            </a:r>
          </a:p>
          <a:p>
            <a:endParaRPr lang="en-GB" dirty="0"/>
          </a:p>
          <a:p>
            <a:r>
              <a:rPr lang="en-GB" dirty="0"/>
              <a:t>I’m going to talk about the challenges I’ve seen in my career so far ..  and  I’m going to share some ideas around working through them </a:t>
            </a:r>
          </a:p>
          <a:p>
            <a:endParaRPr lang="en-GB" dirty="0"/>
          </a:p>
          <a:p>
            <a:r>
              <a:rPr lang="en-GB" dirty="0"/>
              <a:t>I’m going to try focus on the Prioritisation VS Compliance dilemma because I think  it’s a big problem that some security teams handle badly AND it’s a problem that can impact Digital Transformation AND the move to cloud </a:t>
            </a:r>
          </a:p>
          <a:p>
            <a:endParaRPr lang="en-GB" dirty="0"/>
          </a:p>
          <a:p>
            <a:r>
              <a:rPr lang="en-GB" dirty="0"/>
              <a:t>I’m going to end on a very token “Do DevSecOps” recommendation – but you probably all know that already </a:t>
            </a:r>
          </a:p>
        </p:txBody>
      </p:sp>
      <p:sp>
        <p:nvSpPr>
          <p:cNvPr id="4" name="Slide Number Placeholder 3"/>
          <p:cNvSpPr>
            <a:spLocks noGrp="1"/>
          </p:cNvSpPr>
          <p:nvPr>
            <p:ph type="sldNum" sz="quarter" idx="5"/>
          </p:nvPr>
        </p:nvSpPr>
        <p:spPr/>
        <p:txBody>
          <a:bodyPr/>
          <a:lstStyle/>
          <a:p>
            <a:fld id="{E05EC090-49E1-4846-BBB9-5D83CB951608}" type="slidenum">
              <a:rPr lang="en-US" smtClean="0"/>
              <a:t>3</a:t>
            </a:fld>
            <a:endParaRPr lang="en-US" dirty="0"/>
          </a:p>
        </p:txBody>
      </p:sp>
    </p:spTree>
    <p:extLst>
      <p:ext uri="{BB962C8B-B14F-4D97-AF65-F5344CB8AC3E}">
        <p14:creationId xmlns:p14="http://schemas.microsoft.com/office/powerpoint/2010/main" val="4284201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Closing thoughts .. </a:t>
            </a:r>
          </a:p>
          <a:p>
            <a:endParaRPr lang="en-GB" dirty="0"/>
          </a:p>
          <a:p>
            <a:r>
              <a:rPr lang="en-GB" dirty="0" err="1"/>
              <a:t>VM</a:t>
            </a:r>
            <a:r>
              <a:rPr lang="en-GB" dirty="0"/>
              <a:t> is hard but not impossible</a:t>
            </a:r>
          </a:p>
          <a:p>
            <a:endParaRPr lang="en-GB" dirty="0"/>
          </a:p>
          <a:p>
            <a:r>
              <a:rPr lang="en-GB" dirty="0" err="1"/>
              <a:t>VM</a:t>
            </a:r>
            <a:r>
              <a:rPr lang="en-GB" dirty="0"/>
              <a:t> is not just a technology problem … you need to be able to juggle stakeholders … work with people … navigate processes … share the blame when things go wrong or are just inconvenient </a:t>
            </a:r>
          </a:p>
          <a:p>
            <a:endParaRPr lang="en-GB" dirty="0"/>
          </a:p>
          <a:p>
            <a:r>
              <a:rPr lang="en-GB" dirty="0"/>
              <a:t>You need to understand a lot about your organisation … current problems and future plans … you need to be able to do vulnerability management as you org adopt new technology and services </a:t>
            </a:r>
          </a:p>
          <a:p>
            <a:endParaRPr lang="en-GB" dirty="0"/>
          </a:p>
          <a:p>
            <a:r>
              <a:rPr lang="en-GB" dirty="0"/>
              <a:t>Inevitably, you’ll need to be prepared to lead on the vulnerability management topic with the firms leadership … explain what’s really going on and what the risks are – really </a:t>
            </a:r>
          </a:p>
        </p:txBody>
      </p:sp>
      <p:sp>
        <p:nvSpPr>
          <p:cNvPr id="4" name="Slide Number Placeholder 3"/>
          <p:cNvSpPr>
            <a:spLocks noGrp="1"/>
          </p:cNvSpPr>
          <p:nvPr>
            <p:ph type="sldNum" sz="quarter" idx="5"/>
          </p:nvPr>
        </p:nvSpPr>
        <p:spPr/>
        <p:txBody>
          <a:bodyPr/>
          <a:lstStyle/>
          <a:p>
            <a:fld id="{E05EC090-49E1-4846-BBB9-5D83CB951608}" type="slidenum">
              <a:rPr lang="en-US" smtClean="0"/>
              <a:t>21</a:t>
            </a:fld>
            <a:endParaRPr lang="en-US" dirty="0"/>
          </a:p>
        </p:txBody>
      </p:sp>
    </p:spTree>
    <p:extLst>
      <p:ext uri="{BB962C8B-B14F-4D97-AF65-F5344CB8AC3E}">
        <p14:creationId xmlns:p14="http://schemas.microsoft.com/office/powerpoint/2010/main" val="344604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Speaking Tokens … here is a super high level ‘What is Vulnerability Management’ definition slide </a:t>
            </a:r>
          </a:p>
          <a:p>
            <a:endParaRPr lang="en-GB" dirty="0"/>
          </a:p>
          <a:p>
            <a:r>
              <a:rPr lang="en-GB" dirty="0"/>
              <a:t>We all know this? </a:t>
            </a:r>
          </a:p>
          <a:p>
            <a:endParaRPr lang="en-GB" dirty="0"/>
          </a:p>
          <a:p>
            <a:r>
              <a:rPr lang="en-GB" dirty="0"/>
              <a:t>The never ending loop of patching and scanning we all go through … usually starting around the 2</a:t>
            </a:r>
            <a:r>
              <a:rPr lang="en-GB" baseline="30000" dirty="0"/>
              <a:t>nd</a:t>
            </a:r>
            <a:r>
              <a:rPr lang="en-GB" dirty="0"/>
              <a:t> Tuesday of the month </a:t>
            </a:r>
          </a:p>
          <a:p>
            <a:endParaRPr lang="en-GB" dirty="0"/>
          </a:p>
          <a:p>
            <a:r>
              <a:rPr lang="en-GB" dirty="0"/>
              <a:t>SANS used to call it </a:t>
            </a:r>
            <a:r>
              <a:rPr lang="en-GB" dirty="0" err="1"/>
              <a:t>CVAR</a:t>
            </a:r>
            <a:r>
              <a:rPr lang="en-GB" dirty="0"/>
              <a:t> – Continuous Vulnerability Assessment and Remediation … which I still think is the best name for it </a:t>
            </a:r>
          </a:p>
        </p:txBody>
      </p:sp>
      <p:sp>
        <p:nvSpPr>
          <p:cNvPr id="4" name="Slide Number Placeholder 3"/>
          <p:cNvSpPr>
            <a:spLocks noGrp="1"/>
          </p:cNvSpPr>
          <p:nvPr>
            <p:ph type="sldNum" sz="quarter" idx="5"/>
          </p:nvPr>
        </p:nvSpPr>
        <p:spPr/>
        <p:txBody>
          <a:bodyPr/>
          <a:lstStyle/>
          <a:p>
            <a:fld id="{E05EC090-49E1-4846-BBB9-5D83CB951608}" type="slidenum">
              <a:rPr lang="en-US" smtClean="0"/>
              <a:t>4</a:t>
            </a:fld>
            <a:endParaRPr lang="en-US" dirty="0"/>
          </a:p>
        </p:txBody>
      </p:sp>
    </p:spTree>
    <p:extLst>
      <p:ext uri="{BB962C8B-B14F-4D97-AF65-F5344CB8AC3E}">
        <p14:creationId xmlns:p14="http://schemas.microsoft.com/office/powerpoint/2010/main" val="328533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Shout out to John Carroll who recently wrote about ‘Vertical Vulnerability Management’ </a:t>
            </a:r>
          </a:p>
          <a:p>
            <a:endParaRPr lang="en-GB" dirty="0"/>
          </a:p>
          <a:p>
            <a:r>
              <a:rPr lang="en-GB" dirty="0"/>
              <a:t>He calls that cycle ‘Traditional Vulnerability Management’ … that’s the red box here … Scanning stuff</a:t>
            </a:r>
          </a:p>
          <a:p>
            <a:endParaRPr lang="en-GB" dirty="0"/>
          </a:p>
          <a:p>
            <a:r>
              <a:rPr lang="en-GB" dirty="0"/>
              <a:t>Over the last </a:t>
            </a:r>
            <a:r>
              <a:rPr lang="en-GB" dirty="0" err="1"/>
              <a:t>10ish</a:t>
            </a:r>
            <a:r>
              <a:rPr lang="en-GB" dirty="0"/>
              <a:t> years Vulnerability management has grown and added new tools to cover new areas of technology</a:t>
            </a:r>
          </a:p>
          <a:p>
            <a:endParaRPr lang="en-GB" dirty="0"/>
          </a:p>
          <a:p>
            <a:r>
              <a:rPr lang="en-GB" b="1" dirty="0"/>
              <a:t>FOR CLOUD</a:t>
            </a:r>
          </a:p>
          <a:p>
            <a:r>
              <a:rPr lang="en-GB" dirty="0"/>
              <a:t>We’ve ended up with CSPM – security OF CLOUD through posture </a:t>
            </a:r>
          </a:p>
          <a:p>
            <a:r>
              <a:rPr lang="en-GB" dirty="0"/>
              <a:t>We’ve ended up with CWPP for the security IN CLOUD </a:t>
            </a:r>
          </a:p>
          <a:p>
            <a:r>
              <a:rPr lang="en-GB" b="0" dirty="0"/>
              <a:t>Sometimes the ‘scanning’ from traditional vulnerability management gets extended to cloud … which usually means we’re treating cloud like a datacentre :/</a:t>
            </a:r>
          </a:p>
          <a:p>
            <a:endParaRPr lang="en-GB" b="1" dirty="0"/>
          </a:p>
          <a:p>
            <a:r>
              <a:rPr lang="en-GB" b="1" dirty="0"/>
              <a:t>FOR THE INTERNET / EXTERNAL STUFF</a:t>
            </a:r>
          </a:p>
          <a:p>
            <a:r>
              <a:rPr lang="en-GB" dirty="0"/>
              <a:t>We’ve got Attack surface monitoring or similar to scan our outside edge </a:t>
            </a:r>
          </a:p>
          <a:p>
            <a:r>
              <a:rPr lang="en-GB" dirty="0"/>
              <a:t>I’ve lumped 3</a:t>
            </a:r>
            <a:r>
              <a:rPr lang="en-GB" baseline="30000" dirty="0"/>
              <a:t>rd</a:t>
            </a:r>
            <a:r>
              <a:rPr lang="en-GB" dirty="0"/>
              <a:t> party “reputation”  monitoring in this bracket too</a:t>
            </a:r>
          </a:p>
          <a:p>
            <a:endParaRPr lang="en-GB" b="1" dirty="0"/>
          </a:p>
          <a:p>
            <a:r>
              <a:rPr lang="en-GB" b="1" dirty="0"/>
              <a:t>FOR DEVELOPERS </a:t>
            </a:r>
          </a:p>
          <a:p>
            <a:r>
              <a:rPr lang="en-GB" dirty="0"/>
              <a:t>Finally, there’s a load of tools in the Engineering/Developer bracket – think CI/CD security, container scanning, repository management …. </a:t>
            </a:r>
          </a:p>
          <a:p>
            <a:endParaRPr lang="en-GB" dirty="0"/>
          </a:p>
          <a:p>
            <a:r>
              <a:rPr lang="en-GB" dirty="0"/>
              <a:t>(PAUSE .. Introduce </a:t>
            </a:r>
            <a:r>
              <a:rPr lang="en-GB" dirty="0" err="1"/>
              <a:t>challengs</a:t>
            </a:r>
            <a:r>
              <a:rPr lang="en-GB" dirty="0"/>
              <a:t>) </a:t>
            </a:r>
          </a:p>
        </p:txBody>
      </p:sp>
      <p:sp>
        <p:nvSpPr>
          <p:cNvPr id="4" name="Slide Number Placeholder 3"/>
          <p:cNvSpPr>
            <a:spLocks noGrp="1"/>
          </p:cNvSpPr>
          <p:nvPr>
            <p:ph type="sldNum" sz="quarter" idx="5"/>
          </p:nvPr>
        </p:nvSpPr>
        <p:spPr/>
        <p:txBody>
          <a:bodyPr/>
          <a:lstStyle/>
          <a:p>
            <a:fld id="{E05EC090-49E1-4846-BBB9-5D83CB951608}" type="slidenum">
              <a:rPr lang="en-US" smtClean="0"/>
              <a:t>5</a:t>
            </a:fld>
            <a:endParaRPr lang="en-US" dirty="0"/>
          </a:p>
        </p:txBody>
      </p:sp>
    </p:spTree>
    <p:extLst>
      <p:ext uri="{BB962C8B-B14F-4D97-AF65-F5344CB8AC3E}">
        <p14:creationId xmlns:p14="http://schemas.microsoft.com/office/powerpoint/2010/main" val="635511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OK – first of the BIG CHALLENGES </a:t>
            </a:r>
          </a:p>
          <a:p>
            <a:endParaRPr lang="en-GB" dirty="0"/>
          </a:p>
          <a:p>
            <a:r>
              <a:rPr lang="en-GB" dirty="0"/>
              <a:t>Got to put People first … I cant overstate the amount of stress and pain patching causes ops teams </a:t>
            </a:r>
          </a:p>
          <a:p>
            <a:endParaRPr lang="en-GB" dirty="0"/>
          </a:p>
          <a:p>
            <a:r>
              <a:rPr lang="en-GB" sz="1200" dirty="0">
                <a:solidFill>
                  <a:srgbClr val="000000"/>
                </a:solidFill>
                <a:effectLst/>
                <a:latin typeface="UICTFontTextStyleBody"/>
                <a:ea typeface="Calibri" panose="020F0502020204030204" pitchFamily="34" charset="0"/>
              </a:rPr>
              <a:t>Imagine having to take your car to the garage once a month because the manufacturer found a problem… every month … that’s patching … forced maintenance </a:t>
            </a:r>
          </a:p>
          <a:p>
            <a:endParaRPr lang="en-GB" sz="1200" dirty="0">
              <a:solidFill>
                <a:srgbClr val="000000"/>
              </a:solidFill>
              <a:effectLst/>
              <a:latin typeface="UICTFontTextStyleBody"/>
              <a:ea typeface="Calibri" panose="020F0502020204030204" pitchFamily="34" charset="0"/>
            </a:endParaRPr>
          </a:p>
          <a:p>
            <a:r>
              <a:rPr lang="en-GB" sz="1200" dirty="0">
                <a:solidFill>
                  <a:srgbClr val="000000"/>
                </a:solidFill>
                <a:effectLst/>
                <a:latin typeface="UICTFontTextStyleBody"/>
                <a:ea typeface="Calibri" panose="020F0502020204030204" pitchFamily="34" charset="0"/>
              </a:rPr>
              <a:t>Patching SUCKS … and time spent patching is time spent not doing value add, maybe makes a difference come bonus time stuff</a:t>
            </a:r>
          </a:p>
          <a:p>
            <a:endParaRPr lang="en-GB" sz="1200" dirty="0">
              <a:solidFill>
                <a:srgbClr val="000000"/>
              </a:solidFill>
              <a:effectLst/>
              <a:latin typeface="UICTFontTextStyleBody"/>
              <a:ea typeface="Calibri" panose="020F0502020204030204" pitchFamily="34" charset="0"/>
            </a:endParaRPr>
          </a:p>
          <a:p>
            <a:r>
              <a:rPr lang="en-GB" sz="1200" dirty="0">
                <a:solidFill>
                  <a:srgbClr val="000000"/>
                </a:solidFill>
                <a:effectLst/>
                <a:latin typeface="UICTFontTextStyleBody"/>
                <a:ea typeface="Calibri" panose="020F0502020204030204" pitchFamily="34" charset="0"/>
              </a:rPr>
              <a:t>In my experience, Vulnerability Management is the </a:t>
            </a:r>
            <a:r>
              <a:rPr lang="en-GB" sz="1200" dirty="0" err="1">
                <a:solidFill>
                  <a:srgbClr val="000000"/>
                </a:solidFill>
                <a:effectLst/>
                <a:latin typeface="UICTFontTextStyleBody"/>
                <a:ea typeface="Calibri" panose="020F0502020204030204" pitchFamily="34" charset="0"/>
              </a:rPr>
              <a:t>No.1</a:t>
            </a:r>
            <a:r>
              <a:rPr lang="en-GB" sz="1200" dirty="0">
                <a:solidFill>
                  <a:srgbClr val="000000"/>
                </a:solidFill>
                <a:effectLst/>
                <a:latin typeface="UICTFontTextStyleBody"/>
                <a:ea typeface="Calibri" panose="020F0502020204030204" pitchFamily="34" charset="0"/>
              </a:rPr>
              <a:t> reason security teams and IT fall out </a:t>
            </a:r>
          </a:p>
          <a:p>
            <a:endParaRPr lang="en-GB" sz="1200" dirty="0">
              <a:solidFill>
                <a:srgbClr val="000000"/>
              </a:solidFill>
              <a:effectLst/>
              <a:latin typeface="UICTFontTextStyleBody"/>
              <a:ea typeface="Calibri" panose="020F0502020204030204" pitchFamily="34" charset="0"/>
            </a:endParaRPr>
          </a:p>
          <a:p>
            <a:r>
              <a:rPr lang="en-GB" sz="1200" dirty="0">
                <a:solidFill>
                  <a:srgbClr val="000000"/>
                </a:solidFill>
                <a:effectLst/>
                <a:latin typeface="UICTFontTextStyleBody"/>
                <a:ea typeface="Calibri" panose="020F0502020204030204" pitchFamily="34" charset="0"/>
              </a:rPr>
              <a:t>It can only usually get worse if the security team pits IT teams against each other   </a:t>
            </a:r>
            <a:endParaRPr lang="en-GB" sz="12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E05EC090-49E1-4846-BBB9-5D83CB951608}" type="slidenum">
              <a:rPr lang="en-US" smtClean="0"/>
              <a:t>6</a:t>
            </a:fld>
            <a:endParaRPr lang="en-US" dirty="0"/>
          </a:p>
        </p:txBody>
      </p:sp>
    </p:spTree>
    <p:extLst>
      <p:ext uri="{BB962C8B-B14F-4D97-AF65-F5344CB8AC3E}">
        <p14:creationId xmlns:p14="http://schemas.microsoft.com/office/powerpoint/2010/main" val="213400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effectLst/>
                <a:latin typeface="UICTFontTextStyleBody"/>
                <a:ea typeface="Calibri" panose="020F0502020204030204" pitchFamily="34" charset="0"/>
              </a:rPr>
              <a:t>First round of recommendations …</a:t>
            </a:r>
          </a:p>
          <a:p>
            <a:endParaRPr lang="en-GB" sz="1800" dirty="0">
              <a:solidFill>
                <a:srgbClr val="000000"/>
              </a:solidFill>
              <a:effectLst/>
              <a:latin typeface="UICTFontTextStyleBody"/>
              <a:ea typeface="Calibri" panose="020F0502020204030204" pitchFamily="34" charset="0"/>
            </a:endParaRPr>
          </a:p>
          <a:p>
            <a:r>
              <a:rPr lang="en-GB" sz="1800" b="1" dirty="0">
                <a:solidFill>
                  <a:srgbClr val="000000"/>
                </a:solidFill>
                <a:effectLst/>
                <a:latin typeface="UICTFontTextStyleBody"/>
                <a:ea typeface="Calibri" panose="020F0502020204030204" pitchFamily="34" charset="0"/>
              </a:rPr>
              <a:t>Stop beating IT up.        </a:t>
            </a:r>
            <a:r>
              <a:rPr lang="en-GB" sz="1800" dirty="0">
                <a:solidFill>
                  <a:srgbClr val="000000"/>
                </a:solidFill>
                <a:effectLst/>
                <a:latin typeface="UICTFontTextStyleBody"/>
                <a:ea typeface="Calibri" panose="020F0502020204030204" pitchFamily="34" charset="0"/>
              </a:rPr>
              <a:t>IT and Security leaders need to be clear that this is a shared problem.  If teams aren’t getting on, a reset might be required. </a:t>
            </a:r>
          </a:p>
          <a:p>
            <a:endParaRPr lang="en-GB" sz="1800" dirty="0">
              <a:solidFill>
                <a:srgbClr val="000000"/>
              </a:solidFill>
              <a:effectLst/>
              <a:latin typeface="UICTFontTextStyleBody"/>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0000"/>
                </a:solidFill>
                <a:effectLst/>
                <a:latin typeface="UICTFontTextStyleBody"/>
                <a:ea typeface="Calibri" panose="020F0502020204030204" pitchFamily="34" charset="0"/>
              </a:rPr>
              <a:t>Reposition the security team as an ally.     </a:t>
            </a:r>
            <a:r>
              <a:rPr lang="en-GB" sz="1800" dirty="0">
                <a:solidFill>
                  <a:srgbClr val="000000"/>
                </a:solidFill>
                <a:effectLst/>
                <a:latin typeface="UICTFontTextStyleBody"/>
                <a:ea typeface="Calibri" panose="020F0502020204030204" pitchFamily="34" charset="0"/>
              </a:rPr>
              <a:t>Make reporting useful and non-adversarial. Take the heat out of equation.  Stop asking “How are you doing?” and start asking “How are WE doing?”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000000"/>
              </a:solidFill>
              <a:effectLst/>
              <a:latin typeface="UICTFontTextStyleBody"/>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0000"/>
                </a:solidFill>
                <a:effectLst/>
                <a:latin typeface="UICTFontTextStyleBody"/>
                <a:ea typeface="Calibri" panose="020F0502020204030204" pitchFamily="34" charset="0"/>
              </a:rPr>
              <a:t>Once you’ve done that, start being useful… </a:t>
            </a:r>
            <a:endParaRPr lang="en-GB" sz="1800" b="1" dirty="0">
              <a:effectLst/>
              <a:latin typeface="Calibri" panose="020F0502020204030204" pitchFamily="34" charset="0"/>
              <a:ea typeface="Calibri" panose="020F0502020204030204" pitchFamily="34" charset="0"/>
            </a:endParaRPr>
          </a:p>
          <a:p>
            <a:endParaRPr lang="en-GB" sz="1800" dirty="0">
              <a:solidFill>
                <a:srgbClr val="000000"/>
              </a:solidFill>
              <a:effectLst/>
              <a:latin typeface="UICTFontTextStyleBody"/>
              <a:ea typeface="Calibri" panose="020F0502020204030204" pitchFamily="34" charset="0"/>
            </a:endParaRPr>
          </a:p>
          <a:p>
            <a:r>
              <a:rPr lang="en-GB" sz="1800" b="1" dirty="0">
                <a:solidFill>
                  <a:srgbClr val="000000"/>
                </a:solidFill>
                <a:effectLst/>
                <a:latin typeface="UICTFontTextStyleBody"/>
                <a:ea typeface="Calibri" panose="020F0502020204030204" pitchFamily="34" charset="0"/>
              </a:rPr>
              <a:t>Provide really clear steer around results and what they mean.   </a:t>
            </a:r>
            <a:r>
              <a:rPr lang="en-GB" sz="1800" dirty="0">
                <a:solidFill>
                  <a:srgbClr val="000000"/>
                </a:solidFill>
                <a:effectLst/>
                <a:latin typeface="UICTFontTextStyleBody"/>
                <a:ea typeface="Calibri" panose="020F0502020204030204" pitchFamily="34" charset="0"/>
              </a:rPr>
              <a:t>IT shouldn’t have to interpret scan results – walk them through them.  Help them understand. </a:t>
            </a:r>
          </a:p>
          <a:p>
            <a:endParaRPr lang="en-GB" sz="1800" dirty="0">
              <a:solidFill>
                <a:srgbClr val="000000"/>
              </a:solidFill>
              <a:effectLst/>
              <a:latin typeface="UICTFontTextStyleBody"/>
              <a:ea typeface="Calibri" panose="020F0502020204030204" pitchFamily="34" charset="0"/>
            </a:endParaRPr>
          </a:p>
          <a:p>
            <a:r>
              <a:rPr lang="en-GB" sz="1800" b="1" dirty="0">
                <a:solidFill>
                  <a:srgbClr val="000000"/>
                </a:solidFill>
                <a:effectLst/>
                <a:latin typeface="UICTFontTextStyleBody"/>
                <a:ea typeface="Calibri" panose="020F0502020204030204" pitchFamily="34" charset="0"/>
              </a:rPr>
              <a:t>Provide air cover.   </a:t>
            </a:r>
            <a:r>
              <a:rPr lang="en-GB" sz="1800" dirty="0">
                <a:solidFill>
                  <a:srgbClr val="000000"/>
                </a:solidFill>
                <a:effectLst/>
                <a:latin typeface="UICTFontTextStyleBody"/>
                <a:ea typeface="Calibri" panose="020F0502020204030204" pitchFamily="34" charset="0"/>
              </a:rPr>
              <a:t>If IT can’t patch help them fix that.   Help the business understand the problems and encourage them to help IT … resources,  outage windows etc. </a:t>
            </a:r>
          </a:p>
          <a:p>
            <a:r>
              <a:rPr lang="en-GB" sz="1800" dirty="0">
                <a:solidFill>
                  <a:srgbClr val="000000"/>
                </a:solidFill>
                <a:effectLst/>
                <a:latin typeface="Calibri" panose="020F0502020204030204" pitchFamily="34" charset="0"/>
                <a:ea typeface="Calibri" panose="020F0502020204030204" pitchFamily="34" charset="0"/>
              </a:rPr>
              <a:t> </a:t>
            </a:r>
          </a:p>
          <a:p>
            <a:r>
              <a:rPr lang="en-GB" sz="1800" b="1" dirty="0">
                <a:solidFill>
                  <a:srgbClr val="000000"/>
                </a:solidFill>
                <a:effectLst/>
                <a:latin typeface="Calibri" panose="020F0502020204030204" pitchFamily="34" charset="0"/>
                <a:ea typeface="Calibri" panose="020F0502020204030204" pitchFamily="34" charset="0"/>
              </a:rPr>
              <a:t>As for the tech, get hands on…  </a:t>
            </a:r>
            <a:r>
              <a:rPr lang="en-GB" sz="1800" dirty="0">
                <a:solidFill>
                  <a:srgbClr val="000000"/>
                </a:solidFill>
                <a:effectLst/>
                <a:latin typeface="UICTFontTextStyleBody"/>
                <a:ea typeface="Calibri" panose="020F0502020204030204" pitchFamily="34" charset="0"/>
              </a:rPr>
              <a:t>Work with IT to streamline what you can, automate away what you can.  If you have Security engineers, bring them to the table. </a:t>
            </a:r>
          </a:p>
          <a:p>
            <a:r>
              <a:rPr lang="en-GB" sz="1800" dirty="0">
                <a:solidFill>
                  <a:srgbClr val="000000"/>
                </a:solidFill>
                <a:effectLst/>
                <a:latin typeface="Calibri" panose="020F0502020204030204" pitchFamily="34" charset="0"/>
                <a:ea typeface="Calibri" panose="020F0502020204030204" pitchFamily="34" charset="0"/>
              </a:rPr>
              <a:t> </a:t>
            </a:r>
            <a:endParaRPr lang="en-GB" sz="1800" dirty="0">
              <a:effectLst/>
              <a:latin typeface="Calibri" panose="020F0502020204030204" pitchFamily="34" charset="0"/>
              <a:ea typeface="Calibri" panose="020F0502020204030204" pitchFamily="34" charset="0"/>
            </a:endParaRPr>
          </a:p>
          <a:p>
            <a:r>
              <a:rPr lang="en-GB" sz="1800" b="1" dirty="0">
                <a:solidFill>
                  <a:srgbClr val="000000"/>
                </a:solidFill>
                <a:effectLst/>
                <a:latin typeface="UICTFontTextStyleBody"/>
                <a:ea typeface="Calibri" panose="020F0502020204030204" pitchFamily="34" charset="0"/>
              </a:rPr>
              <a:t>False positives are the enemy…  </a:t>
            </a:r>
            <a:r>
              <a:rPr lang="en-GB" sz="1800" dirty="0">
                <a:solidFill>
                  <a:srgbClr val="000000"/>
                </a:solidFill>
                <a:effectLst/>
                <a:latin typeface="UICTFontTextStyleBody"/>
                <a:ea typeface="Calibri" panose="020F0502020204030204" pitchFamily="34" charset="0"/>
              </a:rPr>
              <a:t>Burn them to the ground. Triple check everything.  Turn on safe checks.  Keep scopes up-to-date.  Keep tabs on the support forum for issues. </a:t>
            </a:r>
            <a:endParaRPr lang="en-GB" sz="1800" dirty="0">
              <a:effectLst/>
              <a:latin typeface="Calibri" panose="020F0502020204030204" pitchFamily="34" charset="0"/>
              <a:ea typeface="Calibri" panose="020F0502020204030204" pitchFamily="34" charset="0"/>
            </a:endParaRPr>
          </a:p>
          <a:p>
            <a:r>
              <a:rPr lang="en-GB" sz="1800" dirty="0">
                <a:solidFill>
                  <a:srgbClr val="000000"/>
                </a:solidFill>
                <a:effectLst/>
                <a:latin typeface="Calibri" panose="020F0502020204030204" pitchFamily="34" charset="0"/>
                <a:ea typeface="Calibri" panose="020F0502020204030204" pitchFamily="34" charset="0"/>
              </a:rPr>
              <a:t> </a:t>
            </a:r>
            <a:endParaRPr lang="en-GB" sz="1800" dirty="0">
              <a:effectLst/>
              <a:latin typeface="Calibri" panose="020F0502020204030204" pitchFamily="34" charset="0"/>
              <a:ea typeface="Calibri" panose="020F0502020204030204" pitchFamily="34" charset="0"/>
            </a:endParaRPr>
          </a:p>
          <a:p>
            <a:r>
              <a:rPr lang="en-GB" sz="1800" dirty="0">
                <a:solidFill>
                  <a:srgbClr val="000000"/>
                </a:solidFill>
                <a:effectLst/>
                <a:latin typeface="UICTFontTextStyleBody"/>
                <a:ea typeface="Calibri" panose="020F0502020204030204" pitchFamily="34" charset="0"/>
              </a:rPr>
              <a:t>Document everything - avoid the pitfalls of tribal knowledge both in vuln management and in vuln detection </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E05EC090-49E1-4846-BBB9-5D83CB951608}" type="slidenum">
              <a:rPr lang="en-US" smtClean="0"/>
              <a:t>7</a:t>
            </a:fld>
            <a:endParaRPr lang="en-US" dirty="0"/>
          </a:p>
        </p:txBody>
      </p:sp>
    </p:spTree>
    <p:extLst>
      <p:ext uri="{BB962C8B-B14F-4D97-AF65-F5344CB8AC3E}">
        <p14:creationId xmlns:p14="http://schemas.microsoft.com/office/powerpoint/2010/main" val="1079044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BIG CHALLENGE  I want to talk about is the </a:t>
            </a:r>
            <a:r>
              <a:rPr lang="en-GB" b="1" dirty="0"/>
              <a:t>state of transparency </a:t>
            </a:r>
            <a:r>
              <a:rPr lang="en-GB" dirty="0"/>
              <a:t>BUT also the </a:t>
            </a:r>
            <a:r>
              <a:rPr lang="en-GB" b="1" dirty="0"/>
              <a:t>unrealistic expectations some of us have had about the cloud. </a:t>
            </a:r>
          </a:p>
          <a:p>
            <a:endParaRPr lang="en-GB" dirty="0"/>
          </a:p>
          <a:p>
            <a:r>
              <a:rPr lang="en-GB" dirty="0"/>
              <a:t>When we ran all our own things, the ‘ethical disclosure’ movement made huge gains in transparency, not always without cost.  People used to get sued for finding stuff .. That still happens. </a:t>
            </a:r>
          </a:p>
          <a:p>
            <a:endParaRPr lang="en-GB" dirty="0"/>
          </a:p>
          <a:p>
            <a:endParaRPr lang="en-GB" dirty="0"/>
          </a:p>
          <a:p>
            <a:r>
              <a:rPr lang="en-GB" dirty="0"/>
              <a:t>That led to bug bounty and the high standards of reporting we still enjoy today.</a:t>
            </a:r>
          </a:p>
          <a:p>
            <a:endParaRPr lang="en-GB" dirty="0"/>
          </a:p>
          <a:p>
            <a:endParaRPr lang="en-GB" dirty="0"/>
          </a:p>
          <a:p>
            <a:r>
              <a:rPr lang="en-GB" dirty="0"/>
              <a:t>But that’s changing thanks to cloud … </a:t>
            </a:r>
          </a:p>
          <a:p>
            <a:endParaRPr lang="en-GB" dirty="0"/>
          </a:p>
          <a:p>
            <a:r>
              <a:rPr lang="en-GB" dirty="0"/>
              <a:t>Cloud is just computers managed by someone else.   </a:t>
            </a:r>
          </a:p>
          <a:p>
            <a:endParaRPr lang="en-GB" dirty="0"/>
          </a:p>
          <a:p>
            <a:r>
              <a:rPr lang="en-GB" dirty="0"/>
              <a:t>The shared responsibility model can work against cloud service providers.     Their honesty can be detrimental to customer trust. </a:t>
            </a:r>
          </a:p>
          <a:p>
            <a:endParaRPr lang="en-GB" dirty="0"/>
          </a:p>
          <a:p>
            <a:r>
              <a:rPr lang="en-GB" b="1" dirty="0"/>
              <a:t>LINKS</a:t>
            </a:r>
          </a:p>
          <a:p>
            <a:endParaRPr lang="en-GB" dirty="0"/>
          </a:p>
          <a:p>
            <a:r>
              <a:rPr lang="en-GB" dirty="0"/>
              <a:t>Recent stories about botched patching and the high number of issues relating to common problems should be cause for concern. </a:t>
            </a:r>
          </a:p>
          <a:p>
            <a:endParaRPr lang="en-GB" dirty="0"/>
          </a:p>
          <a:p>
            <a:r>
              <a:rPr lang="en-GB" dirty="0"/>
              <a:t>The link at the bottom is a talk by the guy who sued to run </a:t>
            </a:r>
            <a:r>
              <a:rPr lang="en-GB" dirty="0" err="1"/>
              <a:t>VM</a:t>
            </a:r>
            <a:r>
              <a:rPr lang="en-GB" dirty="0"/>
              <a:t> at Azure, Nate Warfield … it’s a solid cloud security talk but really shows that they’re just a really big IT teams using the same tools we have, just at bigger scale and higher stakes…. </a:t>
            </a:r>
          </a:p>
        </p:txBody>
      </p:sp>
      <p:sp>
        <p:nvSpPr>
          <p:cNvPr id="4" name="Slide Number Placeholder 3"/>
          <p:cNvSpPr>
            <a:spLocks noGrp="1"/>
          </p:cNvSpPr>
          <p:nvPr>
            <p:ph type="sldNum" sz="quarter" idx="5"/>
          </p:nvPr>
        </p:nvSpPr>
        <p:spPr/>
        <p:txBody>
          <a:bodyPr/>
          <a:lstStyle/>
          <a:p>
            <a:fld id="{E05EC090-49E1-4846-BBB9-5D83CB951608}" type="slidenum">
              <a:rPr lang="en-US" smtClean="0"/>
              <a:t>8</a:t>
            </a:fld>
            <a:endParaRPr lang="en-US" dirty="0"/>
          </a:p>
        </p:txBody>
      </p:sp>
    </p:spTree>
    <p:extLst>
      <p:ext uri="{BB962C8B-B14F-4D97-AF65-F5344CB8AC3E}">
        <p14:creationId xmlns:p14="http://schemas.microsoft.com/office/powerpoint/2010/main" val="315084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 of Interest, who is using bug bounty in legal?</a:t>
            </a:r>
          </a:p>
          <a:p>
            <a:endParaRPr lang="en-GB" dirty="0"/>
          </a:p>
          <a:p>
            <a:r>
              <a:rPr lang="en-GB" dirty="0"/>
              <a:t>I deliberately left it off the first slide … </a:t>
            </a:r>
          </a:p>
          <a:p>
            <a:endParaRPr lang="en-GB" dirty="0"/>
          </a:p>
          <a:p>
            <a:r>
              <a:rPr lang="en-GB" dirty="0"/>
              <a:t>There was a headline Friday/Saturday about abuse in one of these schemes … with someone selling the reports and disclosing them externally (!) </a:t>
            </a:r>
          </a:p>
          <a:p>
            <a:endParaRPr lang="en-GB" dirty="0"/>
          </a:p>
          <a:p>
            <a:r>
              <a:rPr lang="en-GB" dirty="0"/>
              <a:t>BACK to DISCLOSURE:  I just heard on the train down that in the UK we’re introducing some form of Statutory defence for ‘ethical hacking’ under the computer misuse act … </a:t>
            </a:r>
          </a:p>
          <a:p>
            <a:endParaRPr lang="en-GB" dirty="0"/>
          </a:p>
          <a:p>
            <a:r>
              <a:rPr lang="en-GB" dirty="0"/>
              <a:t>Which I think means we’re all in the bug bounty game now! </a:t>
            </a:r>
          </a:p>
        </p:txBody>
      </p:sp>
      <p:sp>
        <p:nvSpPr>
          <p:cNvPr id="4" name="Slide Number Placeholder 3"/>
          <p:cNvSpPr>
            <a:spLocks noGrp="1"/>
          </p:cNvSpPr>
          <p:nvPr>
            <p:ph type="sldNum" sz="quarter" idx="5"/>
          </p:nvPr>
        </p:nvSpPr>
        <p:spPr/>
        <p:txBody>
          <a:bodyPr/>
          <a:lstStyle/>
          <a:p>
            <a:fld id="{E05EC090-49E1-4846-BBB9-5D83CB951608}" type="slidenum">
              <a:rPr lang="en-US" smtClean="0"/>
              <a:t>9</a:t>
            </a:fld>
            <a:endParaRPr lang="en-US" dirty="0"/>
          </a:p>
        </p:txBody>
      </p:sp>
    </p:spTree>
    <p:extLst>
      <p:ext uri="{BB962C8B-B14F-4D97-AF65-F5344CB8AC3E}">
        <p14:creationId xmlns:p14="http://schemas.microsoft.com/office/powerpoint/2010/main" val="134471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don’t think there’s a lot we can do about cloud disclosure right now … but that doesn’t mean we should do nothing</a:t>
            </a:r>
          </a:p>
          <a:p>
            <a:endParaRPr lang="en-GB" dirty="0"/>
          </a:p>
          <a:p>
            <a:r>
              <a:rPr lang="en-GB" dirty="0"/>
              <a:t>We need to be ready for those 1-in-a-thousand occasions where the cloud goes bad </a:t>
            </a:r>
          </a:p>
          <a:p>
            <a:endParaRPr lang="en-GB" dirty="0"/>
          </a:p>
          <a:p>
            <a:r>
              <a:rPr lang="en-GB" dirty="0"/>
              <a:t>In that talk from the Azure guy he describes a situation where Microsoft decided to just patch all Kubernetes … no warning … for the greater good! </a:t>
            </a:r>
          </a:p>
          <a:p>
            <a:endParaRPr lang="en-GB" dirty="0"/>
          </a:p>
          <a:p>
            <a:r>
              <a:rPr lang="en-GB" dirty="0"/>
              <a:t>We need to be able to cope with situations where things either break or get fixed with no notice</a:t>
            </a:r>
          </a:p>
          <a:p>
            <a:endParaRPr lang="en-GB" dirty="0"/>
          </a:p>
          <a:p>
            <a:r>
              <a:rPr lang="en-GB" dirty="0"/>
              <a:t>We should try build things in a way where we don’t 100% trust anything … which is hard but not impossible </a:t>
            </a:r>
          </a:p>
          <a:p>
            <a:endParaRPr lang="en-GB" dirty="0"/>
          </a:p>
          <a:p>
            <a:r>
              <a:rPr lang="en-GB" dirty="0"/>
              <a:t>We should employ detection strategies for detecting breaches in cloud … think deception strategies … honey-tokens, honey-credentials, hone-pots… set those trips wires … Insider threat is still a thing! </a:t>
            </a:r>
          </a:p>
          <a:p>
            <a:endParaRPr lang="en-GB" dirty="0"/>
          </a:p>
          <a:p>
            <a:r>
              <a:rPr lang="en-GB" dirty="0"/>
              <a:t>When it does hit the news get in front of IT and take the heat off –work with them to respond and work with the leadership, legal and privacy teams on the external response </a:t>
            </a:r>
          </a:p>
          <a:p>
            <a:endParaRPr lang="en-GB" dirty="0"/>
          </a:p>
          <a:p>
            <a:endParaRPr lang="en-GB" dirty="0"/>
          </a:p>
        </p:txBody>
      </p:sp>
      <p:sp>
        <p:nvSpPr>
          <p:cNvPr id="4" name="Slide Number Placeholder 3"/>
          <p:cNvSpPr>
            <a:spLocks noGrp="1"/>
          </p:cNvSpPr>
          <p:nvPr>
            <p:ph type="sldNum" sz="quarter" idx="5"/>
          </p:nvPr>
        </p:nvSpPr>
        <p:spPr/>
        <p:txBody>
          <a:bodyPr/>
          <a:lstStyle/>
          <a:p>
            <a:fld id="{E05EC090-49E1-4846-BBB9-5D83CB951608}" type="slidenum">
              <a:rPr lang="en-US" smtClean="0"/>
              <a:t>10</a:t>
            </a:fld>
            <a:endParaRPr lang="en-US" dirty="0"/>
          </a:p>
        </p:txBody>
      </p:sp>
    </p:spTree>
    <p:extLst>
      <p:ext uri="{BB962C8B-B14F-4D97-AF65-F5344CB8AC3E}">
        <p14:creationId xmlns:p14="http://schemas.microsoft.com/office/powerpoint/2010/main" val="28694841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Image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40CF8B-694B-D74A-9EA0-5A303585C64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15938" y="6062542"/>
            <a:ext cx="730800" cy="427158"/>
          </a:xfrm>
          <a:prstGeom prst="rect">
            <a:avLst/>
          </a:prstGeom>
        </p:spPr>
      </p:pic>
      <p:sp>
        <p:nvSpPr>
          <p:cNvPr id="2" name="Title 1"/>
          <p:cNvSpPr>
            <a:spLocks noGrp="1"/>
          </p:cNvSpPr>
          <p:nvPr>
            <p:ph type="title"/>
          </p:nvPr>
        </p:nvSpPr>
        <p:spPr>
          <a:xfrm>
            <a:off x="515938" y="1789948"/>
            <a:ext cx="5832476" cy="1000317"/>
          </a:xfrm>
          <a:prstGeom prst="rect">
            <a:avLst/>
          </a:prstGeom>
        </p:spPr>
        <p:txBody>
          <a:bodyPr lIns="0" tIns="0" rIns="0" bIns="0"/>
          <a:lstStyle>
            <a:lvl1pPr algn="l">
              <a:defRPr sz="3600" b="0" i="0">
                <a:solidFill>
                  <a:schemeClr val="bg1"/>
                </a:solidFill>
                <a:latin typeface="Cambria" charset="0"/>
                <a:ea typeface="Cambria" charset="0"/>
                <a:cs typeface="Cambria" charset="0"/>
              </a:defRPr>
            </a:lvl1pPr>
          </a:lstStyle>
          <a:p>
            <a:r>
              <a:rPr lang="en-US"/>
              <a:t>Click to edit Master title style</a:t>
            </a:r>
            <a:endParaRPr lang="en-US" dirty="0"/>
          </a:p>
        </p:txBody>
      </p:sp>
      <p:sp>
        <p:nvSpPr>
          <p:cNvPr id="9"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515938" y="2903865"/>
            <a:ext cx="5832475" cy="525135"/>
          </a:xfrm>
          <a:prstGeom prst="rect">
            <a:avLst/>
          </a:prstGeom>
        </p:spPr>
        <p:txBody>
          <a:bodyPr wrap="square" lIns="0" tIns="0" rIns="0" bIns="0"/>
          <a:lstStyle>
            <a:lvl1pPr marL="0" indent="0" algn="l">
              <a:lnSpc>
                <a:spcPct val="100000"/>
              </a:lnSpc>
              <a:buNone/>
              <a:defRPr sz="2000" b="0" i="0">
                <a:solidFill>
                  <a:schemeClr val="bg1"/>
                </a:solidFill>
                <a:latin typeface="Arial" charset="0"/>
                <a:ea typeface="Arial" charset="0"/>
                <a:cs typeface="Arial" charset="0"/>
              </a:defRPr>
            </a:lvl1pPr>
          </a:lstStyle>
          <a:p>
            <a:pPr lvl="0"/>
            <a:r>
              <a:rPr lang="en-US" dirty="0"/>
              <a:t>Subhead Line 1</a:t>
            </a:r>
          </a:p>
        </p:txBody>
      </p:sp>
      <p:sp>
        <p:nvSpPr>
          <p:cNvPr id="10"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Gra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1432200"/>
            <a:ext cx="12192000" cy="5149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3" name="Content Placeholder 8"/>
          <p:cNvSpPr>
            <a:spLocks noGrp="1"/>
          </p:cNvSpPr>
          <p:nvPr>
            <p:ph sz="quarter" idx="18"/>
          </p:nvPr>
        </p:nvSpPr>
        <p:spPr>
          <a:xfrm>
            <a:off x="515938" y="1882171"/>
            <a:ext cx="11160125"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Dark w/Side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7380288"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a:xfrm>
            <a:off x="515939" y="368300"/>
            <a:ext cx="7383054"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3" name="Content Placeholder 8"/>
          <p:cNvSpPr>
            <a:spLocks noGrp="1"/>
          </p:cNvSpPr>
          <p:nvPr>
            <p:ph sz="quarter" idx="18"/>
          </p:nvPr>
        </p:nvSpPr>
        <p:spPr>
          <a:xfrm>
            <a:off x="515939" y="1432200"/>
            <a:ext cx="7380286" cy="4876525"/>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0" name="TextBox 9">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cxnSp>
        <p:nvCxnSpPr>
          <p:cNvPr id="16" name="Straight Connector 15"/>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Layout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200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8" name="TextBox 7">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5C996B-0918-804B-BD4C-32A658B584F3}"/>
              </a:ext>
            </a:extLst>
          </p:cNvPr>
          <p:cNvSpPr/>
          <p:nvPr userDrawn="1"/>
        </p:nvSpPr>
        <p:spPr>
          <a:xfrm>
            <a:off x="0" y="6581819"/>
            <a:ext cx="12192000"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8FE51E-6A48-4848-9860-F25854EC97B4}"/>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496659"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496659"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2" name="Title 1"/>
          <p:cNvSpPr>
            <a:spLocks noGrp="1"/>
          </p:cNvSpPr>
          <p:nvPr>
            <p:ph type="title" hasCustomPrompt="1"/>
          </p:nvPr>
        </p:nvSpPr>
        <p:spPr>
          <a:xfrm>
            <a:off x="515939" y="368300"/>
            <a:ext cx="5500804"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3" name="Content Placeholder 8"/>
          <p:cNvSpPr>
            <a:spLocks noGrp="1"/>
          </p:cNvSpPr>
          <p:nvPr>
            <p:ph sz="quarter" idx="18"/>
          </p:nvPr>
        </p:nvSpPr>
        <p:spPr>
          <a:xfrm>
            <a:off x="515939" y="1882171"/>
            <a:ext cx="5500686"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w/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4F97E5-7B26-6041-BF85-BD601BCEF688}"/>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dirty="0"/>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dirty="0"/>
              <a:t>Date</a:t>
            </a:r>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Tree>
    <p:extLst>
      <p:ext uri="{BB962C8B-B14F-4D97-AF65-F5344CB8AC3E}">
        <p14:creationId xmlns:p14="http://schemas.microsoft.com/office/powerpoint/2010/main" val="3147558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nk">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A999862-C875-6E4E-903D-73992F31A975}"/>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dirty="0"/>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dirty="0"/>
              <a:t>Date</a:t>
            </a:r>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Imag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5C996B-0918-804B-BD4C-32A658B584F3}"/>
              </a:ext>
            </a:extLst>
          </p:cNvPr>
          <p:cNvSpPr/>
          <p:nvPr userDrawn="1"/>
        </p:nvSpPr>
        <p:spPr>
          <a:xfrm>
            <a:off x="-1"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A614D23-A84A-8745-9FF1-46CC0873C2CA}"/>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515938" y="1431382"/>
            <a:ext cx="10969625" cy="412750"/>
          </a:xfrm>
          <a:prstGeom prst="rect">
            <a:avLst/>
          </a:prstGeom>
        </p:spPr>
        <p:txBody>
          <a:bodyPr/>
          <a:lstStyle>
            <a:lvl1pPr>
              <a:defRPr sz="3600">
                <a:solidFill>
                  <a:schemeClr val="accent5"/>
                </a:solidFill>
                <a:latin typeface="Cambria" panose="02040503050406030204" pitchFamily="18" charset="0"/>
              </a:defRPr>
            </a:lvl1pPr>
          </a:lstStyle>
          <a:p>
            <a:r>
              <a:rPr lang="en-US" altLang="x-none" dirty="0"/>
              <a:t>Divider Slide</a:t>
            </a:r>
          </a:p>
        </p:txBody>
      </p:sp>
      <p:sp>
        <p:nvSpPr>
          <p:cNvPr id="8" name="Text Placeholder 1">
            <a:extLst>
              <a:ext uri="{FF2B5EF4-FFF2-40B4-BE49-F238E27FC236}">
                <a16:creationId xmlns:a16="http://schemas.microsoft.com/office/drawing/2014/main" id="{FC917BFA-C928-954E-8176-7D0958DCA0D5}"/>
              </a:ext>
            </a:extLst>
          </p:cNvPr>
          <p:cNvSpPr>
            <a:spLocks noGrp="1"/>
          </p:cNvSpPr>
          <p:nvPr>
            <p:ph type="body" sz="quarter" idx="13" hasCustomPrompt="1"/>
          </p:nvPr>
        </p:nvSpPr>
        <p:spPr>
          <a:xfrm>
            <a:off x="515938" y="1962243"/>
            <a:ext cx="1096962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dirty="0"/>
              <a:t>Date</a:t>
            </a:r>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
        <p:nvSpPr>
          <p:cNvPr id="10" name="Picture Placeholder 3">
            <a:extLst>
              <a:ext uri="{FF2B5EF4-FFF2-40B4-BE49-F238E27FC236}">
                <a16:creationId xmlns:a16="http://schemas.microsoft.com/office/drawing/2014/main" id="{8FE3E370-8AA3-324B-B9CA-F20864AA9415}"/>
              </a:ext>
            </a:extLst>
          </p:cNvPr>
          <p:cNvSpPr>
            <a:spLocks noGrp="1"/>
          </p:cNvSpPr>
          <p:nvPr>
            <p:ph type="pic" sz="quarter" idx="18"/>
          </p:nvPr>
        </p:nvSpPr>
        <p:spPr>
          <a:xfrm>
            <a:off x="0" y="3435657"/>
            <a:ext cx="12191999" cy="3146159"/>
          </a:xfrm>
          <a:prstGeom prst="rect">
            <a:avLst/>
          </a:prstGeom>
          <a:solidFill>
            <a:schemeClr val="bg2"/>
          </a:solidFill>
        </p:spPr>
        <p:txBody>
          <a:bodyPr/>
          <a:lstStyle/>
          <a:p>
            <a:r>
              <a:rPr lang="en-US" dirty="0"/>
              <a:t>Click icon to add picture</a:t>
            </a:r>
          </a:p>
        </p:txBody>
      </p:sp>
      <p:cxnSp>
        <p:nvCxnSpPr>
          <p:cNvPr id="14" name="Straight Connector 13"/>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671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5C996B-0918-804B-BD4C-32A658B584F3}"/>
              </a:ext>
            </a:extLst>
          </p:cNvPr>
          <p:cNvSpPr/>
          <p:nvPr userDrawn="1"/>
        </p:nvSpPr>
        <p:spPr>
          <a:xfrm>
            <a:off x="0" y="6581819"/>
            <a:ext cx="12191999" cy="276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856926C-4DD1-A84D-AFCF-296FEB703257}"/>
              </a:ext>
            </a:extLst>
          </p:cNvPr>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2">
            <a:extLst>
              <a:ext uri="{FF2B5EF4-FFF2-40B4-BE49-F238E27FC236}">
                <a16:creationId xmlns:a16="http://schemas.microsoft.com/office/drawing/2014/main" id="{B12EB4D1-1B47-C945-BFB8-A1269CA392F7}"/>
              </a:ext>
            </a:extLst>
          </p:cNvPr>
          <p:cNvSpPr>
            <a:spLocks noGrp="1"/>
          </p:cNvSpPr>
          <p:nvPr>
            <p:ph type="title" hasCustomPrompt="1"/>
          </p:nvPr>
        </p:nvSpPr>
        <p:spPr>
          <a:xfrm>
            <a:off x="2400302" y="368300"/>
            <a:ext cx="7391398" cy="3081910"/>
          </a:xfrm>
          <a:prstGeom prst="rect">
            <a:avLst/>
          </a:prstGeom>
        </p:spPr>
        <p:txBody>
          <a:bodyPr anchor="ctr" anchorCtr="1"/>
          <a:lstStyle>
            <a:lvl1pPr algn="ctr">
              <a:lnSpc>
                <a:spcPct val="100000"/>
              </a:lnSpc>
              <a:spcAft>
                <a:spcPts val="600"/>
              </a:spcAft>
              <a:defRPr sz="3600" i="1">
                <a:solidFill>
                  <a:schemeClr val="bg1"/>
                </a:solidFill>
                <a:latin typeface="Cambria" panose="02040503050406030204" pitchFamily="18" charset="0"/>
              </a:defRPr>
            </a:lvl1pPr>
          </a:lstStyle>
          <a:p>
            <a:r>
              <a:rPr lang="en-US" altLang="x-none" dirty="0"/>
              <a:t>“Insert Quote”</a:t>
            </a:r>
          </a:p>
        </p:txBody>
      </p:sp>
      <p:sp>
        <p:nvSpPr>
          <p:cNvPr id="7" name="TextBox 6">
            <a:extLst>
              <a:ext uri="{FF2B5EF4-FFF2-40B4-BE49-F238E27FC236}">
                <a16:creationId xmlns:a16="http://schemas.microsoft.com/office/drawing/2014/main" id="{FD14F7DB-AE00-4DF4-8C80-EDAC1F09033A}"/>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
        <p:nvSpPr>
          <p:cNvPr id="9"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11"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dirty="0"/>
              <a:t>Date</a:t>
            </a:r>
          </a:p>
        </p:txBody>
      </p:sp>
      <p:sp>
        <p:nvSpPr>
          <p:cNvPr id="12"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1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89435"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8943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739219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6"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8521549" y="0"/>
            <a:ext cx="3670450" cy="6581817"/>
          </a:xfrm>
          <a:prstGeom prst="rect">
            <a:avLst/>
          </a:prstGeom>
          <a:solidFill>
            <a:schemeClr val="bg2"/>
          </a:solidFill>
        </p:spPr>
        <p:txBody>
          <a:bodyPr/>
          <a:lstStyle/>
          <a:p>
            <a:r>
              <a:rPr lang="en-US" dirty="0"/>
              <a:t>Click icon to add picture</a:t>
            </a:r>
          </a:p>
        </p:txBody>
      </p:sp>
      <p:sp>
        <p:nvSpPr>
          <p:cNvPr id="13" name="Content Placeholder 8"/>
          <p:cNvSpPr>
            <a:spLocks noGrp="1"/>
          </p:cNvSpPr>
          <p:nvPr>
            <p:ph sz="quarter" idx="19"/>
          </p:nvPr>
        </p:nvSpPr>
        <p:spPr>
          <a:xfrm>
            <a:off x="515938" y="1882171"/>
            <a:ext cx="7386637"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ring 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40CF8B-694B-D74A-9EA0-5A303585C648}"/>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15938" y="6062542"/>
            <a:ext cx="730800" cy="427158"/>
          </a:xfrm>
          <a:prstGeom prst="rect">
            <a:avLst/>
          </a:prstGeom>
        </p:spPr>
      </p:pic>
      <p:sp>
        <p:nvSpPr>
          <p:cNvPr id="2" name="Title 1"/>
          <p:cNvSpPr>
            <a:spLocks noGrp="1"/>
          </p:cNvSpPr>
          <p:nvPr>
            <p:ph type="title"/>
          </p:nvPr>
        </p:nvSpPr>
        <p:spPr>
          <a:xfrm>
            <a:off x="1552135" y="4748270"/>
            <a:ext cx="9087730" cy="1000317"/>
          </a:xfrm>
          <a:prstGeom prst="rect">
            <a:avLst/>
          </a:prstGeom>
        </p:spPr>
        <p:txBody>
          <a:bodyPr/>
          <a:lstStyle>
            <a:lvl1pPr algn="ctr">
              <a:defRPr sz="3600" b="0" i="0">
                <a:solidFill>
                  <a:schemeClr val="bg1"/>
                </a:solidFill>
                <a:latin typeface="Cambria" charset="0"/>
                <a:ea typeface="Cambria" charset="0"/>
                <a:cs typeface="Cambria" charset="0"/>
              </a:defRPr>
            </a:lvl1pPr>
          </a:lstStyle>
          <a:p>
            <a:r>
              <a:rPr lang="en-US"/>
              <a:t>Click to edit Master title style</a:t>
            </a:r>
            <a:endParaRPr lang="en-US" dirty="0"/>
          </a:p>
        </p:txBody>
      </p:sp>
      <p:sp>
        <p:nvSpPr>
          <p:cNvPr id="9"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a:solidFill>
                  <a:schemeClr val="bg1"/>
                </a:solidFill>
                <a:latin typeface="Arial" charset="0"/>
                <a:ea typeface="Arial" charset="0"/>
                <a:cs typeface="Arial" charset="0"/>
              </a:defRPr>
            </a:lvl1pPr>
          </a:lstStyle>
          <a:p>
            <a:pPr lvl="0"/>
            <a:r>
              <a:rPr lang="en-US" dirty="0"/>
              <a:t>Subhead Line 1</a:t>
            </a:r>
          </a:p>
        </p:txBody>
      </p:sp>
      <p:sp>
        <p:nvSpPr>
          <p:cNvPr id="10"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dirty="0"/>
              <a:t>Date</a:t>
            </a:r>
          </a:p>
        </p:txBody>
      </p:sp>
    </p:spTree>
    <p:extLst>
      <p:ext uri="{BB962C8B-B14F-4D97-AF65-F5344CB8AC3E}">
        <p14:creationId xmlns:p14="http://schemas.microsoft.com/office/powerpoint/2010/main" val="3644612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Image 1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1" y="0"/>
            <a:ext cx="8525690"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89348"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7383796"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a:xfrm>
            <a:off x="515938" y="368300"/>
            <a:ext cx="7386559"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8525690" y="0"/>
            <a:ext cx="3666309" cy="6581817"/>
          </a:xfrm>
          <a:prstGeom prst="rect">
            <a:avLst/>
          </a:prstGeom>
          <a:solidFill>
            <a:schemeClr val="bg2"/>
          </a:solidFill>
        </p:spPr>
        <p:txBody>
          <a:bodyPr/>
          <a:lstStyle/>
          <a:p>
            <a:r>
              <a:rPr lang="en-US" dirty="0"/>
              <a:t>Click icon to add picture</a:t>
            </a:r>
          </a:p>
        </p:txBody>
      </p:sp>
      <p:sp>
        <p:nvSpPr>
          <p:cNvPr id="13" name="Content Placeholder 8"/>
          <p:cNvSpPr>
            <a:spLocks noGrp="1"/>
          </p:cNvSpPr>
          <p:nvPr>
            <p:ph sz="quarter" idx="19"/>
          </p:nvPr>
        </p:nvSpPr>
        <p:spPr>
          <a:xfrm>
            <a:off x="515938" y="1882171"/>
            <a:ext cx="7386637"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6CBF0F17-D7C8-7243-BD94-CF6519775FE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cxnSp>
        <p:nvCxnSpPr>
          <p:cNvPr id="18" name="Straight Connector 17"/>
          <p:cNvCxnSpPr/>
          <p:nvPr userDrawn="1"/>
        </p:nvCxnSpPr>
        <p:spPr>
          <a:xfrm>
            <a:off x="0" y="6582427"/>
            <a:ext cx="12192000" cy="0"/>
          </a:xfrm>
          <a:prstGeom prst="line">
            <a:avLst/>
          </a:prstGeom>
          <a:ln w="190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Image 2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500681"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500681"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5504825"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6"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6544300" y="0"/>
            <a:ext cx="5647699" cy="6581817"/>
          </a:xfrm>
          <a:prstGeom prst="rect">
            <a:avLst/>
          </a:prstGeom>
          <a:solidFill>
            <a:schemeClr val="bg2"/>
          </a:solidFill>
        </p:spPr>
        <p:txBody>
          <a:bodyPr/>
          <a:lstStyle/>
          <a:p>
            <a:r>
              <a:rPr lang="en-US" dirty="0"/>
              <a:t>Click icon to add picture</a:t>
            </a:r>
          </a:p>
        </p:txBody>
      </p:sp>
      <p:sp>
        <p:nvSpPr>
          <p:cNvPr id="13" name="Content Placeholder 8"/>
          <p:cNvSpPr>
            <a:spLocks noGrp="1"/>
          </p:cNvSpPr>
          <p:nvPr>
            <p:ph sz="quarter" idx="19"/>
          </p:nvPr>
        </p:nvSpPr>
        <p:spPr>
          <a:xfrm>
            <a:off x="515938" y="1882171"/>
            <a:ext cx="5500687"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090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1" y="0"/>
            <a:ext cx="65442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9" y="1432200"/>
            <a:ext cx="5500676"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5496543"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a:xfrm>
            <a:off x="515937" y="368300"/>
            <a:ext cx="5500689"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6544300" y="0"/>
            <a:ext cx="5647699" cy="6581817"/>
          </a:xfrm>
          <a:prstGeom prst="rect">
            <a:avLst/>
          </a:prstGeom>
          <a:solidFill>
            <a:schemeClr val="bg2"/>
          </a:solidFill>
        </p:spPr>
        <p:txBody>
          <a:bodyPr/>
          <a:lstStyle/>
          <a:p>
            <a:r>
              <a:rPr lang="en-US" dirty="0"/>
              <a:t>Click icon to add picture</a:t>
            </a:r>
          </a:p>
        </p:txBody>
      </p:sp>
      <p:sp>
        <p:nvSpPr>
          <p:cNvPr id="13" name="Content Placeholder 8"/>
          <p:cNvSpPr>
            <a:spLocks noGrp="1"/>
          </p:cNvSpPr>
          <p:nvPr>
            <p:ph sz="quarter" idx="19"/>
          </p:nvPr>
        </p:nvSpPr>
        <p:spPr>
          <a:xfrm>
            <a:off x="515937" y="1882171"/>
            <a:ext cx="5500688"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54F65428-031B-6B4C-AE35-E0B11D3D3315}"/>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Tree>
    <p:extLst>
      <p:ext uri="{BB962C8B-B14F-4D97-AF65-F5344CB8AC3E}">
        <p14:creationId xmlns:p14="http://schemas.microsoft.com/office/powerpoint/2010/main" val="4002295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Image 3 -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9" y="368300"/>
            <a:ext cx="11160124"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0" y="3671047"/>
            <a:ext cx="12191999" cy="2910770"/>
          </a:xfrm>
          <a:prstGeom prst="rect">
            <a:avLst/>
          </a:prstGeom>
          <a:solidFill>
            <a:schemeClr val="bg2"/>
          </a:solidFill>
        </p:spPr>
        <p:txBody>
          <a:bodyPr/>
          <a:lstStyle/>
          <a:p>
            <a:r>
              <a:rPr lang="en-US" dirty="0"/>
              <a:t>Click icon to add picture</a:t>
            </a:r>
          </a:p>
        </p:txBody>
      </p:sp>
      <p:sp>
        <p:nvSpPr>
          <p:cNvPr id="11" name="Content Placeholder 8"/>
          <p:cNvSpPr>
            <a:spLocks noGrp="1"/>
          </p:cNvSpPr>
          <p:nvPr>
            <p:ph sz="quarter" idx="19"/>
          </p:nvPr>
        </p:nvSpPr>
        <p:spPr>
          <a:xfrm>
            <a:off x="515938" y="1432200"/>
            <a:ext cx="11160125" cy="204783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Image 3 -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0"/>
            <a:ext cx="12191998" cy="36710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tx1"/>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tx1"/>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9" y="899161"/>
            <a:ext cx="11151740"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2" name="Title 1"/>
          <p:cNvSpPr>
            <a:spLocks noGrp="1"/>
          </p:cNvSpPr>
          <p:nvPr>
            <p:ph type="title" hasCustomPrompt="1"/>
          </p:nvPr>
        </p:nvSpPr>
        <p:spPr>
          <a:xfrm>
            <a:off x="515939" y="368300"/>
            <a:ext cx="11151744" cy="577153"/>
          </a:xfrm>
        </p:spPr>
        <p:txBody>
          <a:bodyPr/>
          <a:lstStyle>
            <a:lvl1pPr>
              <a:defRPr>
                <a:solidFill>
                  <a:schemeClr val="bg1"/>
                </a:solidFill>
              </a:defRPr>
            </a:lvl1p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tx1"/>
                </a:solidFill>
              </a:defRPr>
            </a:lvl1pPr>
          </a:lstStyle>
          <a:p>
            <a:endParaRPr lang="en-US" dirty="0"/>
          </a:p>
        </p:txBody>
      </p:sp>
      <p:sp>
        <p:nvSpPr>
          <p:cNvPr id="12"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0" y="3671047"/>
            <a:ext cx="12191999" cy="2910770"/>
          </a:xfrm>
          <a:prstGeom prst="rect">
            <a:avLst/>
          </a:prstGeom>
          <a:solidFill>
            <a:schemeClr val="bg2"/>
          </a:solidFill>
        </p:spPr>
        <p:txBody>
          <a:bodyPr/>
          <a:lstStyle/>
          <a:p>
            <a:r>
              <a:rPr lang="en-US" dirty="0"/>
              <a:t>Click icon to add picture</a:t>
            </a:r>
          </a:p>
        </p:txBody>
      </p:sp>
      <p:sp>
        <p:nvSpPr>
          <p:cNvPr id="13" name="Content Placeholder 8"/>
          <p:cNvSpPr>
            <a:spLocks noGrp="1"/>
          </p:cNvSpPr>
          <p:nvPr>
            <p:ph sz="quarter" idx="19"/>
          </p:nvPr>
        </p:nvSpPr>
        <p:spPr>
          <a:xfrm>
            <a:off x="515938" y="1431926"/>
            <a:ext cx="11160125" cy="2048106"/>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extLst>
              <a:ext uri="{FF2B5EF4-FFF2-40B4-BE49-F238E27FC236}">
                <a16:creationId xmlns:a16="http://schemas.microsoft.com/office/drawing/2014/main" id="{5F3931A9-2131-D746-8471-7C1586A1E156}"/>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tx1"/>
                </a:solidFill>
              </a:rPr>
              <a:t>www.dlapiper.com</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Page x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7" y="1867800"/>
            <a:ext cx="11160126" cy="4221056"/>
          </a:xfrm>
          <a:prstGeom prst="rect">
            <a:avLst/>
          </a:prstGeom>
          <a:solidFill>
            <a:schemeClr val="bg2"/>
          </a:solidFill>
        </p:spPr>
        <p:txBody>
          <a:bodyPr/>
          <a:lstStyle/>
          <a:p>
            <a:r>
              <a:rPr lang="en-US" dirty="0"/>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11160126"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Page x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7" y="1867800"/>
            <a:ext cx="5508626" cy="4221056"/>
          </a:xfrm>
          <a:prstGeom prst="rect">
            <a:avLst/>
          </a:prstGeom>
          <a:solidFill>
            <a:schemeClr val="bg2"/>
          </a:solidFill>
        </p:spPr>
        <p:txBody>
          <a:bodyPr/>
          <a:lstStyle/>
          <a:p>
            <a:r>
              <a:rPr lang="en-US" dirty="0"/>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5086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5508625"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
        <p:nvSpPr>
          <p:cNvPr id="18" name="Picture Placeholder 3">
            <a:extLst>
              <a:ext uri="{FF2B5EF4-FFF2-40B4-BE49-F238E27FC236}">
                <a16:creationId xmlns:a16="http://schemas.microsoft.com/office/drawing/2014/main" id="{A643DD79-296D-1D4D-9489-1DCF3F20B120}"/>
              </a:ext>
            </a:extLst>
          </p:cNvPr>
          <p:cNvSpPr>
            <a:spLocks noGrp="1"/>
          </p:cNvSpPr>
          <p:nvPr>
            <p:ph type="pic" sz="quarter" idx="20"/>
          </p:nvPr>
        </p:nvSpPr>
        <p:spPr>
          <a:xfrm>
            <a:off x="6167438" y="1867800"/>
            <a:ext cx="5500456" cy="4221056"/>
          </a:xfrm>
          <a:prstGeom prst="rect">
            <a:avLst/>
          </a:prstGeom>
          <a:solidFill>
            <a:schemeClr val="bg2"/>
          </a:solidFill>
        </p:spPr>
        <p:txBody>
          <a:bodyPr/>
          <a:lstStyle/>
          <a:p>
            <a:r>
              <a:rPr lang="en-US" dirty="0"/>
              <a:t>Click icon to add picture</a:t>
            </a:r>
          </a:p>
        </p:txBody>
      </p:sp>
      <p:sp>
        <p:nvSpPr>
          <p:cNvPr id="19" name="Text Placeholder 4">
            <a:extLst>
              <a:ext uri="{FF2B5EF4-FFF2-40B4-BE49-F238E27FC236}">
                <a16:creationId xmlns:a16="http://schemas.microsoft.com/office/drawing/2014/main" id="{3A869F09-321E-4B40-A232-56F628E3867D}"/>
              </a:ext>
            </a:extLst>
          </p:cNvPr>
          <p:cNvSpPr>
            <a:spLocks noGrp="1"/>
          </p:cNvSpPr>
          <p:nvPr>
            <p:ph type="body" sz="quarter" idx="21" hasCustomPrompt="1"/>
          </p:nvPr>
        </p:nvSpPr>
        <p:spPr>
          <a:xfrm>
            <a:off x="6159268" y="6093965"/>
            <a:ext cx="5508625"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
        <p:nvSpPr>
          <p:cNvPr id="20" name="Text Placeholder 2">
            <a:extLst>
              <a:ext uri="{FF2B5EF4-FFF2-40B4-BE49-F238E27FC236}">
                <a16:creationId xmlns:a16="http://schemas.microsoft.com/office/drawing/2014/main" id="{65975A82-7EB2-6E48-B38C-B5AEBD5D9A89}"/>
              </a:ext>
            </a:extLst>
          </p:cNvPr>
          <p:cNvSpPr>
            <a:spLocks noGrp="1" noChangeAspect="1"/>
          </p:cNvSpPr>
          <p:nvPr>
            <p:ph type="body" idx="22" hasCustomPrompt="1"/>
          </p:nvPr>
        </p:nvSpPr>
        <p:spPr>
          <a:xfrm>
            <a:off x="6167439" y="1432200"/>
            <a:ext cx="55086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Page x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7" y="368300"/>
            <a:ext cx="11160125"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Picture Placeholder 3">
            <a:extLst>
              <a:ext uri="{FF2B5EF4-FFF2-40B4-BE49-F238E27FC236}">
                <a16:creationId xmlns:a16="http://schemas.microsoft.com/office/drawing/2014/main" id="{A643DD79-296D-1D4D-9489-1DCF3F20B120}"/>
              </a:ext>
            </a:extLst>
          </p:cNvPr>
          <p:cNvSpPr>
            <a:spLocks noGrp="1"/>
          </p:cNvSpPr>
          <p:nvPr>
            <p:ph type="pic" sz="quarter" idx="18"/>
          </p:nvPr>
        </p:nvSpPr>
        <p:spPr>
          <a:xfrm>
            <a:off x="515939" y="1867800"/>
            <a:ext cx="3614736" cy="4221056"/>
          </a:xfrm>
          <a:prstGeom prst="rect">
            <a:avLst/>
          </a:prstGeom>
          <a:solidFill>
            <a:schemeClr val="bg2"/>
          </a:solidFill>
        </p:spPr>
        <p:txBody>
          <a:bodyPr/>
          <a:lstStyle/>
          <a:p>
            <a:r>
              <a:rPr lang="en-US" dirty="0"/>
              <a:t>Click icon to add picture</a:t>
            </a:r>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6" name="Text Placeholder 4">
            <a:extLst>
              <a:ext uri="{FF2B5EF4-FFF2-40B4-BE49-F238E27FC236}">
                <a16:creationId xmlns:a16="http://schemas.microsoft.com/office/drawing/2014/main" id="{3A869F09-321E-4B40-A232-56F628E3867D}"/>
              </a:ext>
            </a:extLst>
          </p:cNvPr>
          <p:cNvSpPr>
            <a:spLocks noGrp="1"/>
          </p:cNvSpPr>
          <p:nvPr>
            <p:ph type="body" sz="quarter" idx="19" hasCustomPrompt="1"/>
          </p:nvPr>
        </p:nvSpPr>
        <p:spPr>
          <a:xfrm>
            <a:off x="515937"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
        <p:nvSpPr>
          <p:cNvPr id="24" name="Picture Placeholder 3">
            <a:extLst>
              <a:ext uri="{FF2B5EF4-FFF2-40B4-BE49-F238E27FC236}">
                <a16:creationId xmlns:a16="http://schemas.microsoft.com/office/drawing/2014/main" id="{A643DD79-296D-1D4D-9489-1DCF3F20B120}"/>
              </a:ext>
            </a:extLst>
          </p:cNvPr>
          <p:cNvSpPr>
            <a:spLocks noGrp="1"/>
          </p:cNvSpPr>
          <p:nvPr>
            <p:ph type="pic" sz="quarter" idx="20"/>
          </p:nvPr>
        </p:nvSpPr>
        <p:spPr>
          <a:xfrm>
            <a:off x="4286249" y="1867800"/>
            <a:ext cx="3616325" cy="4221056"/>
          </a:xfrm>
          <a:prstGeom prst="rect">
            <a:avLst/>
          </a:prstGeom>
          <a:solidFill>
            <a:schemeClr val="bg2"/>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65975A82-7EB2-6E48-B38C-B5AEBD5D9A89}"/>
              </a:ext>
            </a:extLst>
          </p:cNvPr>
          <p:cNvSpPr>
            <a:spLocks noGrp="1" noChangeAspect="1"/>
          </p:cNvSpPr>
          <p:nvPr>
            <p:ph type="body" idx="21" hasCustomPrompt="1"/>
          </p:nvPr>
        </p:nvSpPr>
        <p:spPr>
          <a:xfrm>
            <a:off x="4286249"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26" name="Text Placeholder 4">
            <a:extLst>
              <a:ext uri="{FF2B5EF4-FFF2-40B4-BE49-F238E27FC236}">
                <a16:creationId xmlns:a16="http://schemas.microsoft.com/office/drawing/2014/main" id="{3A869F09-321E-4B40-A232-56F628E3867D}"/>
              </a:ext>
            </a:extLst>
          </p:cNvPr>
          <p:cNvSpPr>
            <a:spLocks noGrp="1"/>
          </p:cNvSpPr>
          <p:nvPr>
            <p:ph type="body" sz="quarter" idx="22" hasCustomPrompt="1"/>
          </p:nvPr>
        </p:nvSpPr>
        <p:spPr>
          <a:xfrm>
            <a:off x="4286248"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
        <p:nvSpPr>
          <p:cNvPr id="27" name="Picture Placeholder 3">
            <a:extLst>
              <a:ext uri="{FF2B5EF4-FFF2-40B4-BE49-F238E27FC236}">
                <a16:creationId xmlns:a16="http://schemas.microsoft.com/office/drawing/2014/main" id="{A643DD79-296D-1D4D-9489-1DCF3F20B120}"/>
              </a:ext>
            </a:extLst>
          </p:cNvPr>
          <p:cNvSpPr>
            <a:spLocks noGrp="1"/>
          </p:cNvSpPr>
          <p:nvPr>
            <p:ph type="pic" sz="quarter" idx="23"/>
          </p:nvPr>
        </p:nvSpPr>
        <p:spPr>
          <a:xfrm>
            <a:off x="8061327" y="1867800"/>
            <a:ext cx="3614736" cy="4221056"/>
          </a:xfrm>
          <a:prstGeom prst="rect">
            <a:avLst/>
          </a:prstGeom>
          <a:solidFill>
            <a:schemeClr val="bg2"/>
          </a:solidFill>
        </p:spPr>
        <p:txBody>
          <a:bodyPr/>
          <a:lstStyle/>
          <a:p>
            <a:r>
              <a:rPr lang="en-US" dirty="0"/>
              <a:t>Click icon to add picture</a:t>
            </a:r>
          </a:p>
        </p:txBody>
      </p:sp>
      <p:sp>
        <p:nvSpPr>
          <p:cNvPr id="28" name="Text Placeholder 2">
            <a:extLst>
              <a:ext uri="{FF2B5EF4-FFF2-40B4-BE49-F238E27FC236}">
                <a16:creationId xmlns:a16="http://schemas.microsoft.com/office/drawing/2014/main" id="{65975A82-7EB2-6E48-B38C-B5AEBD5D9A89}"/>
              </a:ext>
            </a:extLst>
          </p:cNvPr>
          <p:cNvSpPr>
            <a:spLocks noGrp="1" noChangeAspect="1"/>
          </p:cNvSpPr>
          <p:nvPr>
            <p:ph type="body" idx="24" hasCustomPrompt="1"/>
          </p:nvPr>
        </p:nvSpPr>
        <p:spPr>
          <a:xfrm>
            <a:off x="8061326" y="1432200"/>
            <a:ext cx="361473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29" name="Text Placeholder 4">
            <a:extLst>
              <a:ext uri="{FF2B5EF4-FFF2-40B4-BE49-F238E27FC236}">
                <a16:creationId xmlns:a16="http://schemas.microsoft.com/office/drawing/2014/main" id="{3A869F09-321E-4B40-A232-56F628E3867D}"/>
              </a:ext>
            </a:extLst>
          </p:cNvPr>
          <p:cNvSpPr>
            <a:spLocks noGrp="1"/>
          </p:cNvSpPr>
          <p:nvPr>
            <p:ph type="body" sz="quarter" idx="25" hasCustomPrompt="1"/>
          </p:nvPr>
        </p:nvSpPr>
        <p:spPr>
          <a:xfrm>
            <a:off x="8061325" y="6093965"/>
            <a:ext cx="3614737" cy="214760"/>
          </a:xfrm>
          <a:prstGeom prst="rect">
            <a:avLst/>
          </a:prstGeom>
        </p:spPr>
        <p:txBody>
          <a:bodyPr/>
          <a:lstStyle>
            <a:lvl1pPr marL="0" indent="0">
              <a:lnSpc>
                <a:spcPct val="100000"/>
              </a:lnSpc>
              <a:buNone/>
              <a:defRPr sz="1200">
                <a:solidFill>
                  <a:schemeClr val="tx2"/>
                </a:solidFill>
              </a:defRPr>
            </a:lvl1pPr>
          </a:lstStyle>
          <a:p>
            <a:pPr lvl="0"/>
            <a:r>
              <a:rPr lang="en-US" dirty="0"/>
              <a:t>Optional caption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Image Page x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4" cy="237308"/>
          </a:xfrm>
          <a:prstGeom prst="rect">
            <a:avLst/>
          </a:prstGeom>
        </p:spPr>
        <p:txBody>
          <a:bodyPr rtlCol="0"/>
          <a:lstStyle>
            <a:lvl1pPr marL="0" indent="0">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9" y="368300"/>
            <a:ext cx="11160123"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24" name="Picture Placeholder 5">
            <a:extLst>
              <a:ext uri="{FF2B5EF4-FFF2-40B4-BE49-F238E27FC236}">
                <a16:creationId xmlns:a16="http://schemas.microsoft.com/office/drawing/2014/main" id="{EBF22DA3-A49C-6440-A6F8-4BDC8A933B20}"/>
              </a:ext>
            </a:extLst>
          </p:cNvPr>
          <p:cNvSpPr>
            <a:spLocks noGrp="1"/>
          </p:cNvSpPr>
          <p:nvPr>
            <p:ph type="pic" sz="quarter" idx="13"/>
          </p:nvPr>
        </p:nvSpPr>
        <p:spPr>
          <a:xfrm>
            <a:off x="515939" y="2072640"/>
            <a:ext cx="1727538" cy="1991537"/>
          </a:xfrm>
          <a:prstGeom prst="rect">
            <a:avLst/>
          </a:prstGeom>
          <a:solidFill>
            <a:schemeClr val="bg2"/>
          </a:solidFill>
        </p:spPr>
        <p:txBody>
          <a:bodyPr/>
          <a:lstStyle/>
          <a:p>
            <a:r>
              <a:rPr lang="en-US" dirty="0"/>
              <a:t>Click icon to add picture</a:t>
            </a:r>
          </a:p>
        </p:txBody>
      </p:sp>
      <p:sp>
        <p:nvSpPr>
          <p:cNvPr id="26" name="Text Placeholder 4">
            <a:extLst>
              <a:ext uri="{FF2B5EF4-FFF2-40B4-BE49-F238E27FC236}">
                <a16:creationId xmlns:a16="http://schemas.microsoft.com/office/drawing/2014/main" id="{3A869F09-321E-4B40-A232-56F628E3867D}"/>
              </a:ext>
            </a:extLst>
          </p:cNvPr>
          <p:cNvSpPr>
            <a:spLocks noGrp="1"/>
          </p:cNvSpPr>
          <p:nvPr>
            <p:ph type="body" sz="quarter" idx="26" hasCustomPrompt="1"/>
          </p:nvPr>
        </p:nvSpPr>
        <p:spPr>
          <a:xfrm>
            <a:off x="515938"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27" name="Text Placeholder 2">
            <a:extLst>
              <a:ext uri="{FF2B5EF4-FFF2-40B4-BE49-F238E27FC236}">
                <a16:creationId xmlns:a16="http://schemas.microsoft.com/office/drawing/2014/main" id="{65975A82-7EB2-6E48-B38C-B5AEBD5D9A89}"/>
              </a:ext>
            </a:extLst>
          </p:cNvPr>
          <p:cNvSpPr>
            <a:spLocks noGrp="1" noChangeAspect="1"/>
          </p:cNvSpPr>
          <p:nvPr>
            <p:ph type="body" idx="27" hasCustomPrompt="1"/>
          </p:nvPr>
        </p:nvSpPr>
        <p:spPr>
          <a:xfrm>
            <a:off x="2403136"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28" name="Picture Placeholder 5">
            <a:extLst>
              <a:ext uri="{FF2B5EF4-FFF2-40B4-BE49-F238E27FC236}">
                <a16:creationId xmlns:a16="http://schemas.microsoft.com/office/drawing/2014/main" id="{EBF22DA3-A49C-6440-A6F8-4BDC8A933B20}"/>
              </a:ext>
            </a:extLst>
          </p:cNvPr>
          <p:cNvSpPr>
            <a:spLocks noGrp="1"/>
          </p:cNvSpPr>
          <p:nvPr>
            <p:ph type="pic" sz="quarter" idx="28"/>
          </p:nvPr>
        </p:nvSpPr>
        <p:spPr>
          <a:xfrm>
            <a:off x="2403137" y="2072640"/>
            <a:ext cx="1727538" cy="1991537"/>
          </a:xfrm>
          <a:prstGeom prst="rect">
            <a:avLst/>
          </a:prstGeom>
          <a:solidFill>
            <a:schemeClr val="bg2"/>
          </a:solidFill>
        </p:spPr>
        <p:txBody>
          <a:bodyPr/>
          <a:lstStyle/>
          <a:p>
            <a:r>
              <a:rPr lang="en-US" dirty="0"/>
              <a:t>Click icon to add picture</a:t>
            </a:r>
          </a:p>
        </p:txBody>
      </p:sp>
      <p:sp>
        <p:nvSpPr>
          <p:cNvPr id="29" name="Text Placeholder 4">
            <a:extLst>
              <a:ext uri="{FF2B5EF4-FFF2-40B4-BE49-F238E27FC236}">
                <a16:creationId xmlns:a16="http://schemas.microsoft.com/office/drawing/2014/main" id="{3A869F09-321E-4B40-A232-56F628E3867D}"/>
              </a:ext>
            </a:extLst>
          </p:cNvPr>
          <p:cNvSpPr>
            <a:spLocks noGrp="1"/>
          </p:cNvSpPr>
          <p:nvPr>
            <p:ph type="body" sz="quarter" idx="29" hasCustomPrompt="1"/>
          </p:nvPr>
        </p:nvSpPr>
        <p:spPr>
          <a:xfrm>
            <a:off x="2403136"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0" name="Text Placeholder 2">
            <a:extLst>
              <a:ext uri="{FF2B5EF4-FFF2-40B4-BE49-F238E27FC236}">
                <a16:creationId xmlns:a16="http://schemas.microsoft.com/office/drawing/2014/main" id="{65975A82-7EB2-6E48-B38C-B5AEBD5D9A89}"/>
              </a:ext>
            </a:extLst>
          </p:cNvPr>
          <p:cNvSpPr>
            <a:spLocks noGrp="1" noChangeAspect="1"/>
          </p:cNvSpPr>
          <p:nvPr>
            <p:ph type="body" idx="30" hasCustomPrompt="1"/>
          </p:nvPr>
        </p:nvSpPr>
        <p:spPr>
          <a:xfrm>
            <a:off x="4286250"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31" name="Picture Placeholder 5">
            <a:extLst>
              <a:ext uri="{FF2B5EF4-FFF2-40B4-BE49-F238E27FC236}">
                <a16:creationId xmlns:a16="http://schemas.microsoft.com/office/drawing/2014/main" id="{EBF22DA3-A49C-6440-A6F8-4BDC8A933B20}"/>
              </a:ext>
            </a:extLst>
          </p:cNvPr>
          <p:cNvSpPr>
            <a:spLocks noGrp="1"/>
          </p:cNvSpPr>
          <p:nvPr>
            <p:ph type="pic" sz="quarter" idx="31"/>
          </p:nvPr>
        </p:nvSpPr>
        <p:spPr>
          <a:xfrm>
            <a:off x="4286251" y="2072640"/>
            <a:ext cx="1727538" cy="1991537"/>
          </a:xfrm>
          <a:prstGeom prst="rect">
            <a:avLst/>
          </a:prstGeom>
          <a:solidFill>
            <a:schemeClr val="bg2"/>
          </a:solidFill>
        </p:spPr>
        <p:txBody>
          <a:bodyPr/>
          <a:lstStyle/>
          <a:p>
            <a:r>
              <a:rPr lang="en-US" dirty="0"/>
              <a:t>Click icon to add picture</a:t>
            </a:r>
          </a:p>
        </p:txBody>
      </p:sp>
      <p:sp>
        <p:nvSpPr>
          <p:cNvPr id="32" name="Text Placeholder 4">
            <a:extLst>
              <a:ext uri="{FF2B5EF4-FFF2-40B4-BE49-F238E27FC236}">
                <a16:creationId xmlns:a16="http://schemas.microsoft.com/office/drawing/2014/main" id="{3A869F09-321E-4B40-A232-56F628E3867D}"/>
              </a:ext>
            </a:extLst>
          </p:cNvPr>
          <p:cNvSpPr>
            <a:spLocks noGrp="1"/>
          </p:cNvSpPr>
          <p:nvPr>
            <p:ph type="body" sz="quarter" idx="32" hasCustomPrompt="1"/>
          </p:nvPr>
        </p:nvSpPr>
        <p:spPr>
          <a:xfrm>
            <a:off x="4286250"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3" name="Text Placeholder 2">
            <a:extLst>
              <a:ext uri="{FF2B5EF4-FFF2-40B4-BE49-F238E27FC236}">
                <a16:creationId xmlns:a16="http://schemas.microsoft.com/office/drawing/2014/main" id="{65975A82-7EB2-6E48-B38C-B5AEBD5D9A89}"/>
              </a:ext>
            </a:extLst>
          </p:cNvPr>
          <p:cNvSpPr>
            <a:spLocks noGrp="1" noChangeAspect="1"/>
          </p:cNvSpPr>
          <p:nvPr>
            <p:ph type="body" idx="33" hasCustomPrompt="1"/>
          </p:nvPr>
        </p:nvSpPr>
        <p:spPr>
          <a:xfrm>
            <a:off x="6175036"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34" name="Picture Placeholder 5">
            <a:extLst>
              <a:ext uri="{FF2B5EF4-FFF2-40B4-BE49-F238E27FC236}">
                <a16:creationId xmlns:a16="http://schemas.microsoft.com/office/drawing/2014/main" id="{EBF22DA3-A49C-6440-A6F8-4BDC8A933B20}"/>
              </a:ext>
            </a:extLst>
          </p:cNvPr>
          <p:cNvSpPr>
            <a:spLocks noGrp="1"/>
          </p:cNvSpPr>
          <p:nvPr>
            <p:ph type="pic" sz="quarter" idx="34"/>
          </p:nvPr>
        </p:nvSpPr>
        <p:spPr>
          <a:xfrm>
            <a:off x="6175037" y="2072640"/>
            <a:ext cx="1727538" cy="1991537"/>
          </a:xfrm>
          <a:prstGeom prst="rect">
            <a:avLst/>
          </a:prstGeom>
          <a:solidFill>
            <a:schemeClr val="bg2"/>
          </a:solidFill>
        </p:spPr>
        <p:txBody>
          <a:bodyPr/>
          <a:lstStyle/>
          <a:p>
            <a:r>
              <a:rPr lang="en-US" dirty="0"/>
              <a:t>Click icon to add picture</a:t>
            </a:r>
          </a:p>
        </p:txBody>
      </p:sp>
      <p:sp>
        <p:nvSpPr>
          <p:cNvPr id="35" name="Text Placeholder 4">
            <a:extLst>
              <a:ext uri="{FF2B5EF4-FFF2-40B4-BE49-F238E27FC236}">
                <a16:creationId xmlns:a16="http://schemas.microsoft.com/office/drawing/2014/main" id="{3A869F09-321E-4B40-A232-56F628E3867D}"/>
              </a:ext>
            </a:extLst>
          </p:cNvPr>
          <p:cNvSpPr>
            <a:spLocks noGrp="1"/>
          </p:cNvSpPr>
          <p:nvPr>
            <p:ph type="body" sz="quarter" idx="35" hasCustomPrompt="1"/>
          </p:nvPr>
        </p:nvSpPr>
        <p:spPr>
          <a:xfrm>
            <a:off x="6175036"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6" name="Text Placeholder 2">
            <a:extLst>
              <a:ext uri="{FF2B5EF4-FFF2-40B4-BE49-F238E27FC236}">
                <a16:creationId xmlns:a16="http://schemas.microsoft.com/office/drawing/2014/main" id="{65975A82-7EB2-6E48-B38C-B5AEBD5D9A89}"/>
              </a:ext>
            </a:extLst>
          </p:cNvPr>
          <p:cNvSpPr>
            <a:spLocks noGrp="1" noChangeAspect="1"/>
          </p:cNvSpPr>
          <p:nvPr>
            <p:ph type="body" idx="36" hasCustomPrompt="1"/>
          </p:nvPr>
        </p:nvSpPr>
        <p:spPr>
          <a:xfrm>
            <a:off x="8058149"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37" name="Picture Placeholder 5">
            <a:extLst>
              <a:ext uri="{FF2B5EF4-FFF2-40B4-BE49-F238E27FC236}">
                <a16:creationId xmlns:a16="http://schemas.microsoft.com/office/drawing/2014/main" id="{EBF22DA3-A49C-6440-A6F8-4BDC8A933B20}"/>
              </a:ext>
            </a:extLst>
          </p:cNvPr>
          <p:cNvSpPr>
            <a:spLocks noGrp="1"/>
          </p:cNvSpPr>
          <p:nvPr>
            <p:ph type="pic" sz="quarter" idx="37"/>
          </p:nvPr>
        </p:nvSpPr>
        <p:spPr>
          <a:xfrm>
            <a:off x="8058150" y="2072640"/>
            <a:ext cx="1727538" cy="1991537"/>
          </a:xfrm>
          <a:prstGeom prst="rect">
            <a:avLst/>
          </a:prstGeom>
          <a:solidFill>
            <a:schemeClr val="bg2"/>
          </a:solidFill>
        </p:spPr>
        <p:txBody>
          <a:bodyPr/>
          <a:lstStyle/>
          <a:p>
            <a:r>
              <a:rPr lang="en-US" dirty="0"/>
              <a:t>Click icon to add picture</a:t>
            </a:r>
          </a:p>
        </p:txBody>
      </p:sp>
      <p:sp>
        <p:nvSpPr>
          <p:cNvPr id="38" name="Text Placeholder 4">
            <a:extLst>
              <a:ext uri="{FF2B5EF4-FFF2-40B4-BE49-F238E27FC236}">
                <a16:creationId xmlns:a16="http://schemas.microsoft.com/office/drawing/2014/main" id="{3A869F09-321E-4B40-A232-56F628E3867D}"/>
              </a:ext>
            </a:extLst>
          </p:cNvPr>
          <p:cNvSpPr>
            <a:spLocks noGrp="1"/>
          </p:cNvSpPr>
          <p:nvPr>
            <p:ph type="body" sz="quarter" idx="38" hasCustomPrompt="1"/>
          </p:nvPr>
        </p:nvSpPr>
        <p:spPr>
          <a:xfrm>
            <a:off x="8058149"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
        <p:nvSpPr>
          <p:cNvPr id="39" name="Text Placeholder 2">
            <a:extLst>
              <a:ext uri="{FF2B5EF4-FFF2-40B4-BE49-F238E27FC236}">
                <a16:creationId xmlns:a16="http://schemas.microsoft.com/office/drawing/2014/main" id="{65975A82-7EB2-6E48-B38C-B5AEBD5D9A89}"/>
              </a:ext>
            </a:extLst>
          </p:cNvPr>
          <p:cNvSpPr>
            <a:spLocks noGrp="1" noChangeAspect="1"/>
          </p:cNvSpPr>
          <p:nvPr>
            <p:ph type="body" idx="39" hasCustomPrompt="1"/>
          </p:nvPr>
        </p:nvSpPr>
        <p:spPr>
          <a:xfrm>
            <a:off x="9948863" y="1637040"/>
            <a:ext cx="1727199" cy="435600"/>
          </a:xfrm>
          <a:prstGeom prst="rect">
            <a:avLst/>
          </a:prstGeom>
        </p:spPr>
        <p:txBody>
          <a:bodyPr anchor="t" anchorCtr="0">
            <a:normAutofit/>
          </a:bodyPr>
          <a:lstStyle>
            <a:lvl1pPr marL="0" indent="0">
              <a:lnSpc>
                <a:spcPct val="100000"/>
              </a:lnSpc>
              <a:buNone/>
              <a:defRPr sz="16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40" name="Picture Placeholder 5">
            <a:extLst>
              <a:ext uri="{FF2B5EF4-FFF2-40B4-BE49-F238E27FC236}">
                <a16:creationId xmlns:a16="http://schemas.microsoft.com/office/drawing/2014/main" id="{EBF22DA3-A49C-6440-A6F8-4BDC8A933B20}"/>
              </a:ext>
            </a:extLst>
          </p:cNvPr>
          <p:cNvSpPr>
            <a:spLocks noGrp="1"/>
          </p:cNvSpPr>
          <p:nvPr>
            <p:ph type="pic" sz="quarter" idx="40"/>
          </p:nvPr>
        </p:nvSpPr>
        <p:spPr>
          <a:xfrm>
            <a:off x="9948864" y="2072640"/>
            <a:ext cx="1727538" cy="1991537"/>
          </a:xfrm>
          <a:prstGeom prst="rect">
            <a:avLst/>
          </a:prstGeom>
          <a:solidFill>
            <a:schemeClr val="bg2"/>
          </a:solidFill>
        </p:spPr>
        <p:txBody>
          <a:bodyPr/>
          <a:lstStyle/>
          <a:p>
            <a:r>
              <a:rPr lang="en-US" dirty="0"/>
              <a:t>Click icon to add picture</a:t>
            </a:r>
          </a:p>
        </p:txBody>
      </p:sp>
      <p:sp>
        <p:nvSpPr>
          <p:cNvPr id="41" name="Text Placeholder 4">
            <a:extLst>
              <a:ext uri="{FF2B5EF4-FFF2-40B4-BE49-F238E27FC236}">
                <a16:creationId xmlns:a16="http://schemas.microsoft.com/office/drawing/2014/main" id="{3A869F09-321E-4B40-A232-56F628E3867D}"/>
              </a:ext>
            </a:extLst>
          </p:cNvPr>
          <p:cNvSpPr>
            <a:spLocks noGrp="1"/>
          </p:cNvSpPr>
          <p:nvPr>
            <p:ph type="body" sz="quarter" idx="41" hasCustomPrompt="1"/>
          </p:nvPr>
        </p:nvSpPr>
        <p:spPr>
          <a:xfrm>
            <a:off x="9948863" y="4105283"/>
            <a:ext cx="1727200" cy="222250"/>
          </a:xfrm>
          <a:prstGeom prst="rect">
            <a:avLst/>
          </a:prstGeom>
        </p:spPr>
        <p:txBody>
          <a:bodyPr anchor="t" anchorCtr="0"/>
          <a:lstStyle>
            <a:lvl1pPr marL="0" indent="0">
              <a:lnSpc>
                <a:spcPct val="100000"/>
              </a:lnSpc>
              <a:buNone/>
              <a:defRPr sz="1200" baseline="0">
                <a:solidFill>
                  <a:schemeClr val="tx2"/>
                </a:solidFill>
              </a:defRPr>
            </a:lvl1pPr>
          </a:lstStyle>
          <a:p>
            <a:pPr lvl="0"/>
            <a:r>
              <a:rPr lang="en-US"/>
              <a:t>Optional caption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lm Inser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C03EBA-2624-CC44-BE10-049F6DF7D16D}"/>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93B488E4-5E8A-7B4B-82AE-D89AE18204CB}"/>
              </a:ext>
            </a:extLst>
          </p:cNvPr>
          <p:cNvSpPr>
            <a:spLocks noGrp="1"/>
          </p:cNvSpPr>
          <p:nvPr>
            <p:ph type="dt" sz="half" idx="10"/>
          </p:nvPr>
        </p:nvSpPr>
        <p:spPr>
          <a:xfrm>
            <a:off x="9948863" y="6582426"/>
            <a:ext cx="1727201" cy="275573"/>
          </a:xfrm>
        </p:spPr>
        <p:txBody>
          <a:bodyPr/>
          <a:lstStyle>
            <a:lvl1pPr>
              <a:defRPr>
                <a:solidFill>
                  <a:schemeClr val="bg1"/>
                </a:solidFill>
              </a:defRPr>
            </a:lvl1pPr>
          </a:lstStyle>
          <a:p>
            <a:r>
              <a:rPr lang="en-US" dirty="0"/>
              <a:t>Date</a:t>
            </a:r>
          </a:p>
        </p:txBody>
      </p:sp>
      <p:sp>
        <p:nvSpPr>
          <p:cNvPr id="6" name="Slide Number Placeholder 5">
            <a:extLst>
              <a:ext uri="{FF2B5EF4-FFF2-40B4-BE49-F238E27FC236}">
                <a16:creationId xmlns:a16="http://schemas.microsoft.com/office/drawing/2014/main" id="{1D7FD609-4A3F-DB41-BC12-36CA9622AEB9}"/>
              </a:ext>
            </a:extLst>
          </p:cNvPr>
          <p:cNvSpPr>
            <a:spLocks noGrp="1"/>
          </p:cNvSpPr>
          <p:nvPr>
            <p:ph type="sldNum" sz="quarter" idx="12"/>
          </p:nvPr>
        </p:nvSpPr>
        <p:spPr>
          <a:xfrm>
            <a:off x="11676063" y="6582426"/>
            <a:ext cx="515935" cy="275573"/>
          </a:xfrm>
        </p:spPr>
        <p:txBody>
          <a:bodyPr/>
          <a:lstStyle>
            <a:lvl1pPr>
              <a:defRPr>
                <a:solidFill>
                  <a:schemeClr val="bg1"/>
                </a:solidFill>
              </a:defRPr>
            </a:lvl1pPr>
          </a:lstStyle>
          <a:p>
            <a:fld id="{F9591D4C-BB8F-AE46-BE73-C616F30BBC5B}" type="slidenum">
              <a:rPr lang="en-US" smtClean="0"/>
              <a:pPr/>
              <a:t>‹#›</a:t>
            </a:fld>
            <a:endParaRPr lang="en-US" dirty="0"/>
          </a:p>
        </p:txBody>
      </p:sp>
      <p:sp>
        <p:nvSpPr>
          <p:cNvPr id="16" name="Text Placeholder 3">
            <a:extLst>
              <a:ext uri="{FF2B5EF4-FFF2-40B4-BE49-F238E27FC236}">
                <a16:creationId xmlns:a16="http://schemas.microsoft.com/office/drawing/2014/main" id="{01B967B4-A4A5-4E49-8E24-3D0268114DEC}"/>
              </a:ext>
            </a:extLst>
          </p:cNvPr>
          <p:cNvSpPr>
            <a:spLocks noGrp="1"/>
          </p:cNvSpPr>
          <p:nvPr>
            <p:ph type="body" sz="half" idx="13" hasCustomPrompt="1"/>
          </p:nvPr>
        </p:nvSpPr>
        <p:spPr>
          <a:xfrm>
            <a:off x="515938" y="1379152"/>
            <a:ext cx="3600450" cy="312517"/>
          </a:xfrm>
          <a:prstGeom prst="rect">
            <a:avLst/>
          </a:prstGeom>
        </p:spPr>
        <p:txBody>
          <a:bodyPr/>
          <a:lstStyle>
            <a:lvl1pPr marL="0" indent="0">
              <a:lnSpc>
                <a:spcPct val="100000"/>
              </a:lnSpc>
              <a:buNone/>
              <a:defRPr sz="2200" b="1">
                <a:solidFill>
                  <a:schemeClr val="accent6"/>
                </a:solidFill>
                <a:latin typeface="Cambria" panose="020405030504060302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Optional Subhead</a:t>
            </a:r>
          </a:p>
        </p:txBody>
      </p:sp>
      <p:sp>
        <p:nvSpPr>
          <p:cNvPr id="9" name="Media Placeholder 8">
            <a:extLst>
              <a:ext uri="{FF2B5EF4-FFF2-40B4-BE49-F238E27FC236}">
                <a16:creationId xmlns:a16="http://schemas.microsoft.com/office/drawing/2014/main" id="{3586BF4F-ECBA-DA41-A8F5-55F0BC9F1C92}"/>
              </a:ext>
            </a:extLst>
          </p:cNvPr>
          <p:cNvSpPr>
            <a:spLocks noGrp="1"/>
          </p:cNvSpPr>
          <p:nvPr>
            <p:ph type="media" sz="quarter" idx="14"/>
          </p:nvPr>
        </p:nvSpPr>
        <p:spPr>
          <a:xfrm>
            <a:off x="4295776" y="1456408"/>
            <a:ext cx="7380288" cy="4102266"/>
          </a:xfrm>
          <a:prstGeom prst="rect">
            <a:avLst/>
          </a:prstGeom>
          <a:solidFill>
            <a:schemeClr val="bg2"/>
          </a:solidFill>
        </p:spPr>
        <p:txBody>
          <a:bodyPr/>
          <a:lstStyle/>
          <a:p>
            <a:r>
              <a:rPr lang="en-US" dirty="0"/>
              <a:t>Click icon to add media</a:t>
            </a:r>
          </a:p>
        </p:txBody>
      </p:sp>
      <p:sp>
        <p:nvSpPr>
          <p:cNvPr id="11" name="Title 1">
            <a:extLst>
              <a:ext uri="{FF2B5EF4-FFF2-40B4-BE49-F238E27FC236}">
                <a16:creationId xmlns:a16="http://schemas.microsoft.com/office/drawing/2014/main" id="{13CA4D8C-442E-FB42-8F3E-E451E540B551}"/>
              </a:ext>
            </a:extLst>
          </p:cNvPr>
          <p:cNvSpPr>
            <a:spLocks noGrp="1"/>
          </p:cNvSpPr>
          <p:nvPr>
            <p:ph type="title" hasCustomPrompt="1"/>
          </p:nvPr>
        </p:nvSpPr>
        <p:spPr>
          <a:xfrm>
            <a:off x="515938" y="368300"/>
            <a:ext cx="11160125" cy="416263"/>
          </a:xfrm>
          <a:prstGeom prst="rect">
            <a:avLst/>
          </a:prstGeom>
        </p:spPr>
        <p:txBody>
          <a:bodyPr/>
          <a:lstStyle>
            <a:lvl1pPr>
              <a:defRPr sz="3600">
                <a:solidFill>
                  <a:schemeClr val="tx1"/>
                </a:solidFill>
                <a:latin typeface="Cambria" panose="02040503050406030204" pitchFamily="18" charset="0"/>
              </a:defRPr>
            </a:lvl1pPr>
          </a:lstStyle>
          <a:p>
            <a:r>
              <a:rPr lang="en-US" dirty="0"/>
              <a:t>Click to edit title</a:t>
            </a:r>
          </a:p>
        </p:txBody>
      </p:sp>
      <p:sp>
        <p:nvSpPr>
          <p:cNvPr id="12" name="Text Placeholder 1">
            <a:extLst>
              <a:ext uri="{FF2B5EF4-FFF2-40B4-BE49-F238E27FC236}">
                <a16:creationId xmlns:a16="http://schemas.microsoft.com/office/drawing/2014/main" id="{21F87D48-DB15-B446-8592-675A5648A46E}"/>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4" name="TextBox 13">
            <a:extLst>
              <a:ext uri="{FF2B5EF4-FFF2-40B4-BE49-F238E27FC236}">
                <a16:creationId xmlns:a16="http://schemas.microsoft.com/office/drawing/2014/main" id="{A732BC2D-7883-43E8-AE7E-0B7C8E2B772C}"/>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5" name="Footer Placeholder 4">
            <a:extLst>
              <a:ext uri="{FF2B5EF4-FFF2-40B4-BE49-F238E27FC236}">
                <a16:creationId xmlns:a16="http://schemas.microsoft.com/office/drawing/2014/main" id="{F3E55AFB-B7E1-E34D-8E64-9DF8E0FA6433}"/>
              </a:ext>
            </a:extLst>
          </p:cNvPr>
          <p:cNvSpPr>
            <a:spLocks noGrp="1"/>
          </p:cNvSpPr>
          <p:nvPr>
            <p:ph type="ftr" sz="quarter" idx="11"/>
          </p:nvPr>
        </p:nvSpPr>
        <p:spPr>
          <a:xfrm>
            <a:off x="2387600" y="6582425"/>
            <a:ext cx="7416800" cy="275575"/>
          </a:xfrm>
          <a:prstGeom prst="rect">
            <a:avLst/>
          </a:prstGeom>
        </p:spPr>
        <p:txBody>
          <a:bodyPr/>
          <a:lstStyle>
            <a:lvl1pPr>
              <a:defRPr>
                <a:solidFill>
                  <a:schemeClr val="bg1"/>
                </a:solidFill>
              </a:defRPr>
            </a:lvl1pPr>
          </a:lstStyle>
          <a:p>
            <a:endParaRPr lang="en-US" dirty="0"/>
          </a:p>
        </p:txBody>
      </p:sp>
      <p:sp>
        <p:nvSpPr>
          <p:cNvPr id="13" name="Content Placeholder 8"/>
          <p:cNvSpPr>
            <a:spLocks noGrp="1"/>
          </p:cNvSpPr>
          <p:nvPr>
            <p:ph sz="quarter" idx="19"/>
          </p:nvPr>
        </p:nvSpPr>
        <p:spPr>
          <a:xfrm>
            <a:off x="515939" y="1726616"/>
            <a:ext cx="3600450" cy="458210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171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hotographic Cover Dar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B553E1-B08F-F745-81D2-F26D7718E7AC}"/>
              </a:ext>
            </a:extLst>
          </p:cNvPr>
          <p:cNvPicPr>
            <a:picLocks noChangeAspect="1"/>
          </p:cNvPicPr>
          <p:nvPr userDrawn="1"/>
        </p:nvPicPr>
        <p:blipFill>
          <a:blip r:embed="rId2"/>
          <a:stretch>
            <a:fillRect/>
          </a:stretch>
        </p:blipFill>
        <p:spPr>
          <a:xfrm>
            <a:off x="0" y="1562100"/>
            <a:ext cx="12192000" cy="5295900"/>
          </a:xfrm>
          <a:prstGeom prst="rect">
            <a:avLst/>
          </a:prstGeom>
        </p:spPr>
      </p:pic>
      <p:sp>
        <p:nvSpPr>
          <p:cNvPr id="14" name="Rectangle 13">
            <a:extLst>
              <a:ext uri="{FF2B5EF4-FFF2-40B4-BE49-F238E27FC236}">
                <a16:creationId xmlns:a16="http://schemas.microsoft.com/office/drawing/2014/main" id="{AA5AEFF1-2D6F-0C41-9FB6-0ADAB0AAF096}"/>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1"/>
            <a:ext cx="12192000" cy="6857999"/>
          </a:xfrm>
          <a:prstGeom prst="rect">
            <a:avLst/>
          </a:prstGeom>
          <a:noFill/>
          <a:ln w="190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B330B11-E3CA-0542-B9E9-ACFD6565355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15938" y="6062542"/>
            <a:ext cx="730800" cy="427158"/>
          </a:xfrm>
          <a:prstGeom prst="rect">
            <a:avLst/>
          </a:prstGeom>
        </p:spPr>
      </p:pic>
      <p:sp>
        <p:nvSpPr>
          <p:cNvPr id="6"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b="0" i="0">
                <a:solidFill>
                  <a:schemeClr val="bg1"/>
                </a:solidFill>
                <a:latin typeface="Arial" charset="0"/>
                <a:ea typeface="Arial" charset="0"/>
                <a:cs typeface="Arial" charset="0"/>
              </a:defRPr>
            </a:lvl1pPr>
          </a:lstStyle>
          <a:p>
            <a:pPr lvl="0"/>
            <a:r>
              <a:rPr lang="en-US" dirty="0"/>
              <a:t>Subhead Line 1</a:t>
            </a:r>
          </a:p>
        </p:txBody>
      </p:sp>
      <p:sp>
        <p:nvSpPr>
          <p:cNvPr id="2" name="Title 1"/>
          <p:cNvSpPr>
            <a:spLocks noGrp="1"/>
          </p:cNvSpPr>
          <p:nvPr>
            <p:ph type="title"/>
          </p:nvPr>
        </p:nvSpPr>
        <p:spPr>
          <a:xfrm>
            <a:off x="1552135" y="4737099"/>
            <a:ext cx="9087730" cy="1011487"/>
          </a:xfrm>
          <a:prstGeom prst="rect">
            <a:avLst/>
          </a:prstGeom>
        </p:spPr>
        <p:txBody>
          <a:bodyPr/>
          <a:lstStyle>
            <a:lvl1pPr algn="ctr">
              <a:defRPr sz="3600" b="0" i="0">
                <a:solidFill>
                  <a:schemeClr val="bg1"/>
                </a:solidFill>
                <a:latin typeface="Cambria" charset="0"/>
                <a:ea typeface="Cambria" charset="0"/>
                <a:cs typeface="Cambria" charset="0"/>
              </a:defRPr>
            </a:lvl1pPr>
          </a:lstStyle>
          <a:p>
            <a:r>
              <a:rPr lang="en-US"/>
              <a:t>Click to edit Master title style</a:t>
            </a:r>
            <a:endParaRPr lang="en-US" dirty="0"/>
          </a:p>
        </p:txBody>
      </p:sp>
      <p:sp>
        <p:nvSpPr>
          <p:cNvPr id="12"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bg1"/>
                </a:solidFill>
                <a:latin typeface="+mn-lt"/>
                <a:ea typeface="Cambria" charset="0"/>
                <a:cs typeface="Cambria" charset="0"/>
              </a:defRPr>
            </a:lvl1pPr>
          </a:lstStyle>
          <a:p>
            <a:r>
              <a:rPr lang="en-US" dirty="0"/>
              <a:t>Date</a:t>
            </a:r>
          </a:p>
        </p:txBody>
      </p:sp>
    </p:spTree>
    <p:extLst>
      <p:ext uri="{BB962C8B-B14F-4D97-AF65-F5344CB8AC3E}">
        <p14:creationId xmlns:p14="http://schemas.microsoft.com/office/powerpoint/2010/main" val="3831587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882172"/>
            <a:ext cx="7380287" cy="1781666"/>
          </a:xfrm>
        </p:spPr>
        <p:txBody>
          <a:bodyPr/>
          <a:lstStyle>
            <a:lvl1pPr>
              <a:lnSpc>
                <a:spcPct val="100000"/>
              </a:lnSpc>
              <a:defRPr/>
            </a:lvl1pPr>
            <a:lvl2pPr>
              <a:lnSpc>
                <a:spcPct val="100000"/>
              </a:lnSpc>
              <a:defRPr/>
            </a:lvl2pPr>
            <a:lvl3pPr>
              <a:lnSpc>
                <a:spcPct val="100000"/>
              </a:lnSpc>
              <a:defRPr/>
            </a:lvl3pPr>
          </a:lstStyle>
          <a:p>
            <a:pPr lvl="0"/>
            <a:r>
              <a:rPr lang="en-US"/>
              <a:t>Click to edit Master text styles</a:t>
            </a:r>
          </a:p>
          <a:p>
            <a:pPr lvl="1"/>
            <a:r>
              <a:rPr lang="en-US"/>
              <a:t>Second level</a:t>
            </a:r>
          </a:p>
          <a:p>
            <a:pPr lvl="2"/>
            <a:r>
              <a:rPr lang="en-US"/>
              <a:t>Third level</a:t>
            </a: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058150" y="0"/>
            <a:ext cx="413384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Picture Placeholder 4">
            <a:extLst>
              <a:ext uri="{FF2B5EF4-FFF2-40B4-BE49-F238E27FC236}">
                <a16:creationId xmlns:a16="http://schemas.microsoft.com/office/drawing/2014/main" id="{CEF10358-DE3B-1C41-B905-26A91041C344}"/>
              </a:ext>
            </a:extLst>
          </p:cNvPr>
          <p:cNvSpPr>
            <a:spLocks noGrp="1"/>
          </p:cNvSpPr>
          <p:nvPr>
            <p:ph type="pic" sz="quarter" idx="22"/>
          </p:nvPr>
        </p:nvSpPr>
        <p:spPr>
          <a:xfrm>
            <a:off x="8308657" y="1292247"/>
            <a:ext cx="3603626" cy="2371591"/>
          </a:xfrm>
          <a:solidFill>
            <a:schemeClr val="bg2"/>
          </a:solidFill>
        </p:spPr>
        <p:txBody>
          <a:bodyPr/>
          <a:lstStyle/>
          <a:p>
            <a:r>
              <a:rPr lang="en-US" dirty="0"/>
              <a:t>Click icon to add picture</a:t>
            </a:r>
          </a:p>
        </p:txBody>
      </p:sp>
      <p:sp>
        <p:nvSpPr>
          <p:cNvPr id="16" name="Picture Placeholder 4">
            <a:extLst>
              <a:ext uri="{FF2B5EF4-FFF2-40B4-BE49-F238E27FC236}">
                <a16:creationId xmlns:a16="http://schemas.microsoft.com/office/drawing/2014/main" id="{E503EE10-EC69-8441-89CD-18D4329ECC67}"/>
              </a:ext>
            </a:extLst>
          </p:cNvPr>
          <p:cNvSpPr>
            <a:spLocks noGrp="1"/>
          </p:cNvSpPr>
          <p:nvPr>
            <p:ph type="pic" sz="quarter" idx="23"/>
          </p:nvPr>
        </p:nvSpPr>
        <p:spPr>
          <a:xfrm>
            <a:off x="8308656" y="3937329"/>
            <a:ext cx="3603626" cy="2371396"/>
          </a:xfrm>
          <a:solidFill>
            <a:schemeClr val="bg2"/>
          </a:solidFill>
        </p:spPr>
        <p:txBody>
          <a:bodyPr/>
          <a:lstStyle/>
          <a:p>
            <a:r>
              <a:rPr lang="en-US" dirty="0"/>
              <a:t>Click icon to add picture</a:t>
            </a:r>
          </a:p>
        </p:txBody>
      </p:sp>
      <p:sp>
        <p:nvSpPr>
          <p:cNvPr id="18"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737759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9" name="Content Placeholder 8"/>
          <p:cNvSpPr>
            <a:spLocks noGrp="1"/>
          </p:cNvSpPr>
          <p:nvPr>
            <p:ph sz="quarter" idx="24"/>
          </p:nvPr>
        </p:nvSpPr>
        <p:spPr>
          <a:xfrm>
            <a:off x="515938" y="4527059"/>
            <a:ext cx="7380287" cy="1781666"/>
          </a:xfrm>
        </p:spPr>
        <p:txBody>
          <a:bodyPr/>
          <a:lstStyle>
            <a:lvl1pPr>
              <a:lnSpc>
                <a:spcPct val="100000"/>
              </a:lnSpc>
              <a:defRPr/>
            </a:lvl1pPr>
            <a:lvl2pPr>
              <a:lnSpc>
                <a:spcPct val="100000"/>
              </a:lnSpc>
              <a:defRPr/>
            </a:lvl2pPr>
            <a:lvl3pPr>
              <a:lnSpc>
                <a:spcPct val="100000"/>
              </a:lnSpc>
              <a:defRPr/>
            </a:lvl3pPr>
          </a:lstStyle>
          <a:p>
            <a:pPr lvl="0"/>
            <a:r>
              <a:rPr lang="en-US"/>
              <a:t>Click to edit Master text styles</a:t>
            </a:r>
          </a:p>
          <a:p>
            <a:pPr lvl="1"/>
            <a:r>
              <a:rPr lang="en-US"/>
              <a:t>Second level</a:t>
            </a:r>
          </a:p>
          <a:p>
            <a:pPr lvl="2"/>
            <a:r>
              <a:rPr lang="en-US"/>
              <a:t>Third level</a:t>
            </a:r>
          </a:p>
        </p:txBody>
      </p:sp>
      <p:sp>
        <p:nvSpPr>
          <p:cNvPr id="20" name="Text Placeholder 2">
            <a:extLst>
              <a:ext uri="{FF2B5EF4-FFF2-40B4-BE49-F238E27FC236}">
                <a16:creationId xmlns:a16="http://schemas.microsoft.com/office/drawing/2014/main" id="{65975A82-7EB2-6E48-B38C-B5AEBD5D9A89}"/>
              </a:ext>
            </a:extLst>
          </p:cNvPr>
          <p:cNvSpPr>
            <a:spLocks noGrp="1" noChangeAspect="1"/>
          </p:cNvSpPr>
          <p:nvPr>
            <p:ph type="body" idx="25" hasCustomPrompt="1"/>
          </p:nvPr>
        </p:nvSpPr>
        <p:spPr>
          <a:xfrm>
            <a:off x="515938" y="4077087"/>
            <a:ext cx="7377597"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9" y="1882171"/>
            <a:ext cx="5206682"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520244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520680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6096000" y="0"/>
            <a:ext cx="60959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3" name="Content Placeholder 8"/>
          <p:cNvSpPr>
            <a:spLocks noGrp="1"/>
          </p:cNvSpPr>
          <p:nvPr>
            <p:ph sz="quarter" idx="19"/>
          </p:nvPr>
        </p:nvSpPr>
        <p:spPr>
          <a:xfrm>
            <a:off x="6477194" y="1882171"/>
            <a:ext cx="5198745" cy="4426554"/>
          </a:xfrm>
        </p:spPr>
        <p:txBody>
          <a:bodyPr/>
          <a:lstStyle>
            <a:lvl1pPr>
              <a:lnSpc>
                <a:spcPct val="100000"/>
              </a:lnSpc>
              <a:defRPr>
                <a:solidFill>
                  <a:schemeClr val="bg1"/>
                </a:solidFill>
              </a:defRPr>
            </a:lvl1pPr>
            <a:lvl2pPr>
              <a:lnSpc>
                <a:spcPct val="100000"/>
              </a:lnSpc>
              <a:defRPr>
                <a:solidFill>
                  <a:schemeClr val="bg1"/>
                </a:solidFill>
              </a:defRPr>
            </a:lvl2pPr>
            <a:lvl3pPr>
              <a:lnSpc>
                <a:spcPct val="100000"/>
              </a:lnSpc>
              <a:defRPr>
                <a:solidFill>
                  <a:schemeClr val="bg1"/>
                </a:solidFill>
              </a:defRPr>
            </a:lvl3pPr>
            <a:lvl4pPr>
              <a:lnSpc>
                <a:spcPct val="100000"/>
              </a:lnSpc>
              <a:defRPr>
                <a:solidFill>
                  <a:schemeClr val="bg1"/>
                </a:solidFill>
              </a:defRPr>
            </a:lvl4pPr>
            <a:lvl5pPr>
              <a:lnSpc>
                <a:spcPct val="100000"/>
              </a:lnSpc>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
            <a:extLst>
              <a:ext uri="{FF2B5EF4-FFF2-40B4-BE49-F238E27FC236}">
                <a16:creationId xmlns:a16="http://schemas.microsoft.com/office/drawing/2014/main" id="{65975A82-7EB2-6E48-B38C-B5AEBD5D9A89}"/>
              </a:ext>
            </a:extLst>
          </p:cNvPr>
          <p:cNvSpPr>
            <a:spLocks noGrp="1" noChangeAspect="1"/>
          </p:cNvSpPr>
          <p:nvPr>
            <p:ph type="body" idx="20" hasCustomPrompt="1"/>
          </p:nvPr>
        </p:nvSpPr>
        <p:spPr>
          <a:xfrm>
            <a:off x="6469257" y="1432200"/>
            <a:ext cx="520244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99161"/>
            <a:ext cx="520244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6" name="Text Placeholder 5"/>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bg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dirty="0"/>
              <a:t>Click to edit title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Slide no Tex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520680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6096000" y="0"/>
            <a:ext cx="609599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99161"/>
            <a:ext cx="5202445" cy="237308"/>
          </a:xfrm>
          <a:prstGeom prst="rect">
            <a:avLst/>
          </a:prstGeom>
        </p:spPr>
        <p:txBody>
          <a:bodyPr rtlCol="0"/>
          <a:lstStyle>
            <a:lvl1pPr marL="0" indent="0">
              <a:lnSpc>
                <a:spcPct val="100000"/>
              </a:lnSpc>
              <a:buNone/>
              <a:defRPr sz="1800">
                <a:solidFill>
                  <a:schemeClr val="bg2"/>
                </a:solidFill>
              </a:defRPr>
            </a:lvl1pPr>
          </a:lstStyle>
          <a:p>
            <a:pPr defTabSz="180000" fontAlgn="auto">
              <a:spcAft>
                <a:spcPts val="0"/>
              </a:spcAft>
              <a:defRPr/>
            </a:pPr>
            <a:r>
              <a:rPr lang="en-US" dirty="0"/>
              <a:t>Optional Subtitle</a:t>
            </a:r>
          </a:p>
        </p:txBody>
      </p:sp>
      <p:sp>
        <p:nvSpPr>
          <p:cNvPr id="13" name="Text Placeholder 5">
            <a:extLst>
              <a:ext uri="{FF2B5EF4-FFF2-40B4-BE49-F238E27FC236}">
                <a16:creationId xmlns:a16="http://schemas.microsoft.com/office/drawing/2014/main" id="{A7EBFAC4-DC05-1441-BF3C-861FA1725BE0}"/>
              </a:ext>
            </a:extLst>
          </p:cNvPr>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bg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dirty="0"/>
              <a:t>Click to edit title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Slide 2">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5" y="4289456"/>
            <a:ext cx="5206686" cy="201926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383103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307049"/>
            <a:ext cx="5206806" cy="570278"/>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Content Placeholder 8"/>
          <p:cNvSpPr>
            <a:spLocks noGrp="1"/>
          </p:cNvSpPr>
          <p:nvPr>
            <p:ph sz="quarter" idx="19"/>
          </p:nvPr>
        </p:nvSpPr>
        <p:spPr>
          <a:xfrm>
            <a:off x="6477194" y="4289456"/>
            <a:ext cx="5198745" cy="2019269"/>
          </a:xfrm>
        </p:spPr>
        <p:txBody>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383103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9" name="Picture Placeholder 4">
            <a:extLst>
              <a:ext uri="{FF2B5EF4-FFF2-40B4-BE49-F238E27FC236}">
                <a16:creationId xmlns:a16="http://schemas.microsoft.com/office/drawing/2014/main" id="{CEF10358-DE3B-1C41-B905-26A91041C344}"/>
              </a:ext>
            </a:extLst>
          </p:cNvPr>
          <p:cNvSpPr>
            <a:spLocks noGrp="1"/>
          </p:cNvSpPr>
          <p:nvPr>
            <p:ph type="pic" sz="quarter" idx="23"/>
          </p:nvPr>
        </p:nvSpPr>
        <p:spPr>
          <a:xfrm>
            <a:off x="0" y="0"/>
            <a:ext cx="6096000" cy="3116033"/>
          </a:xfrm>
          <a:solidFill>
            <a:schemeClr val="bg2"/>
          </a:solidFill>
        </p:spPr>
        <p:txBody>
          <a:bodyPr/>
          <a:lstStyle/>
          <a:p>
            <a:r>
              <a:rPr lang="en-US" dirty="0"/>
              <a:t>Click icon to add picture</a:t>
            </a:r>
          </a:p>
        </p:txBody>
      </p:sp>
      <p:sp>
        <p:nvSpPr>
          <p:cNvPr id="20" name="Picture Placeholder 4">
            <a:extLst>
              <a:ext uri="{FF2B5EF4-FFF2-40B4-BE49-F238E27FC236}">
                <a16:creationId xmlns:a16="http://schemas.microsoft.com/office/drawing/2014/main" id="{CEF10358-DE3B-1C41-B905-26A91041C344}"/>
              </a:ext>
            </a:extLst>
          </p:cNvPr>
          <p:cNvSpPr>
            <a:spLocks noGrp="1"/>
          </p:cNvSpPr>
          <p:nvPr>
            <p:ph type="pic" sz="quarter" idx="24"/>
          </p:nvPr>
        </p:nvSpPr>
        <p:spPr>
          <a:xfrm>
            <a:off x="6095998" y="0"/>
            <a:ext cx="6096000" cy="3116033"/>
          </a:xfrm>
          <a:solidFill>
            <a:schemeClr val="bg2"/>
          </a:solidFill>
        </p:spPr>
        <p:txBody>
          <a:bodyPr/>
          <a:lstStyle/>
          <a:p>
            <a:r>
              <a:rPr lang="en-US" dirty="0"/>
              <a:t>Click icon to add picture</a:t>
            </a:r>
          </a:p>
        </p:txBody>
      </p:sp>
      <p:cxnSp>
        <p:nvCxnSpPr>
          <p:cNvPr id="7" name="Straight Connector 6"/>
          <p:cNvCxnSpPr/>
          <p:nvPr userDrawn="1"/>
        </p:nvCxnSpPr>
        <p:spPr>
          <a:xfrm>
            <a:off x="6095998" y="0"/>
            <a:ext cx="0" cy="658242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5">
            <a:extLst>
              <a:ext uri="{FF2B5EF4-FFF2-40B4-BE49-F238E27FC236}">
                <a16:creationId xmlns:a16="http://schemas.microsoft.com/office/drawing/2014/main" id="{1C24C823-2B6F-1243-A14A-AF8B8CA8C28A}"/>
              </a:ext>
            </a:extLst>
          </p:cNvPr>
          <p:cNvSpPr>
            <a:spLocks noGrp="1"/>
          </p:cNvSpPr>
          <p:nvPr>
            <p:ph type="body" sz="quarter" idx="25" hasCustomPrompt="1"/>
          </p:nvPr>
        </p:nvSpPr>
        <p:spPr>
          <a:xfrm>
            <a:off x="6469257" y="3312125"/>
            <a:ext cx="5207000" cy="577850"/>
          </a:xfrm>
        </p:spPr>
        <p:txBody>
          <a:bodyPr tIns="155448" anchor="t" anchorCtr="0"/>
          <a:lstStyle>
            <a:lvl1pPr marL="0" indent="0">
              <a:buNone/>
              <a:defRPr sz="3600">
                <a:solidFill>
                  <a:schemeClr val="tx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dirty="0"/>
              <a:t>Click to edit title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mparison Slide 3">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5" y="4472336"/>
            <a:ext cx="5206686" cy="183638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4013915"/>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4" y="3489929"/>
            <a:ext cx="5206810" cy="570278"/>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Content Placeholder 8"/>
          <p:cNvSpPr>
            <a:spLocks noGrp="1"/>
          </p:cNvSpPr>
          <p:nvPr>
            <p:ph sz="quarter" idx="19"/>
          </p:nvPr>
        </p:nvSpPr>
        <p:spPr>
          <a:xfrm>
            <a:off x="6477194" y="1327102"/>
            <a:ext cx="5198745" cy="2019269"/>
          </a:xfrm>
        </p:spPr>
        <p:txBody>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
            <a:extLst>
              <a:ext uri="{FF2B5EF4-FFF2-40B4-BE49-F238E27FC236}">
                <a16:creationId xmlns:a16="http://schemas.microsoft.com/office/drawing/2014/main" id="{B425B684-C025-7A40-8525-E424A3D79E9C}"/>
              </a:ext>
            </a:extLst>
          </p:cNvPr>
          <p:cNvSpPr>
            <a:spLocks noGrp="1"/>
          </p:cNvSpPr>
          <p:nvPr>
            <p:ph type="body" sz="quarter" idx="21" hasCustomPrompt="1"/>
          </p:nvPr>
        </p:nvSpPr>
        <p:spPr>
          <a:xfrm>
            <a:off x="6469257" y="868681"/>
            <a:ext cx="520244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9" name="Picture Placeholder 4">
            <a:extLst>
              <a:ext uri="{FF2B5EF4-FFF2-40B4-BE49-F238E27FC236}">
                <a16:creationId xmlns:a16="http://schemas.microsoft.com/office/drawing/2014/main" id="{CEF10358-DE3B-1C41-B905-26A91041C344}"/>
              </a:ext>
            </a:extLst>
          </p:cNvPr>
          <p:cNvSpPr>
            <a:spLocks noGrp="1"/>
          </p:cNvSpPr>
          <p:nvPr>
            <p:ph type="pic" sz="quarter" idx="23"/>
          </p:nvPr>
        </p:nvSpPr>
        <p:spPr>
          <a:xfrm>
            <a:off x="0" y="0"/>
            <a:ext cx="6096000" cy="3276600"/>
          </a:xfrm>
          <a:solidFill>
            <a:schemeClr val="bg2"/>
          </a:solidFill>
        </p:spPr>
        <p:txBody>
          <a:bodyPr/>
          <a:lstStyle/>
          <a:p>
            <a:r>
              <a:rPr lang="en-US" dirty="0"/>
              <a:t>Click icon to add picture</a:t>
            </a:r>
          </a:p>
        </p:txBody>
      </p:sp>
      <p:sp>
        <p:nvSpPr>
          <p:cNvPr id="20" name="Picture Placeholder 4">
            <a:extLst>
              <a:ext uri="{FF2B5EF4-FFF2-40B4-BE49-F238E27FC236}">
                <a16:creationId xmlns:a16="http://schemas.microsoft.com/office/drawing/2014/main" id="{CEF10358-DE3B-1C41-B905-26A91041C344}"/>
              </a:ext>
            </a:extLst>
          </p:cNvPr>
          <p:cNvSpPr>
            <a:spLocks noGrp="1"/>
          </p:cNvSpPr>
          <p:nvPr>
            <p:ph type="pic" sz="quarter" idx="24"/>
          </p:nvPr>
        </p:nvSpPr>
        <p:spPr>
          <a:xfrm>
            <a:off x="6095998" y="3276600"/>
            <a:ext cx="6096000" cy="3298641"/>
          </a:xfrm>
          <a:solidFill>
            <a:schemeClr val="bg2"/>
          </a:solidFill>
        </p:spPr>
        <p:txBody>
          <a:bodyPr/>
          <a:lstStyle/>
          <a:p>
            <a:r>
              <a:rPr lang="en-US" dirty="0"/>
              <a:t>Click icon to add picture</a:t>
            </a:r>
          </a:p>
        </p:txBody>
      </p:sp>
      <p:cxnSp>
        <p:nvCxnSpPr>
          <p:cNvPr id="7" name="Straight Connector 6"/>
          <p:cNvCxnSpPr/>
          <p:nvPr userDrawn="1"/>
        </p:nvCxnSpPr>
        <p:spPr>
          <a:xfrm>
            <a:off x="6095998" y="0"/>
            <a:ext cx="0" cy="658242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 Placeholder 5">
            <a:extLst>
              <a:ext uri="{FF2B5EF4-FFF2-40B4-BE49-F238E27FC236}">
                <a16:creationId xmlns:a16="http://schemas.microsoft.com/office/drawing/2014/main" id="{026CBC9B-50DD-B646-80D0-F5FAA5759DBE}"/>
              </a:ext>
            </a:extLst>
          </p:cNvPr>
          <p:cNvSpPr>
            <a:spLocks noGrp="1"/>
          </p:cNvSpPr>
          <p:nvPr>
            <p:ph type="body" sz="quarter" idx="22" hasCustomPrompt="1"/>
          </p:nvPr>
        </p:nvSpPr>
        <p:spPr>
          <a:xfrm>
            <a:off x="6469257" y="398780"/>
            <a:ext cx="5207000" cy="577850"/>
          </a:xfrm>
        </p:spPr>
        <p:txBody>
          <a:bodyPr tIns="155448" anchor="t" anchorCtr="0"/>
          <a:lstStyle>
            <a:lvl1pPr marL="0" indent="0">
              <a:buNone/>
              <a:defRPr sz="3600">
                <a:solidFill>
                  <a:schemeClr val="tx1"/>
                </a:solidFill>
                <a:latin typeface="Cambria" charset="0"/>
                <a:ea typeface="Cambria" charset="0"/>
                <a:cs typeface="Cambria" charset="0"/>
              </a:defRPr>
            </a:lvl1pPr>
            <a:lvl2pPr marL="225425" indent="0">
              <a:buNone/>
              <a:defRPr>
                <a:solidFill>
                  <a:schemeClr val="bg1"/>
                </a:solidFill>
                <a:latin typeface="Cambria" charset="0"/>
                <a:ea typeface="Cambria" charset="0"/>
                <a:cs typeface="Cambria" charset="0"/>
              </a:defRPr>
            </a:lvl2pPr>
            <a:lvl3pPr marL="457200" indent="0">
              <a:buNone/>
              <a:defRPr>
                <a:solidFill>
                  <a:schemeClr val="bg1"/>
                </a:solidFill>
                <a:latin typeface="Cambria" charset="0"/>
                <a:ea typeface="Cambria" charset="0"/>
                <a:cs typeface="Cambria" charset="0"/>
              </a:defRPr>
            </a:lvl3pPr>
            <a:lvl4pPr marL="687387" indent="0">
              <a:buNone/>
              <a:defRPr>
                <a:solidFill>
                  <a:schemeClr val="bg1"/>
                </a:solidFill>
                <a:latin typeface="Cambria" charset="0"/>
                <a:ea typeface="Cambria" charset="0"/>
                <a:cs typeface="Cambria" charset="0"/>
              </a:defRPr>
            </a:lvl4pPr>
            <a:lvl5pPr marL="919163" indent="0">
              <a:buNone/>
              <a:defRPr>
                <a:solidFill>
                  <a:schemeClr val="bg1"/>
                </a:solidFill>
                <a:latin typeface="Cambria" charset="0"/>
                <a:ea typeface="Cambria" charset="0"/>
                <a:cs typeface="Cambria" charset="0"/>
              </a:defRPr>
            </a:lvl5pPr>
          </a:lstStyle>
          <a:p>
            <a:pPr lvl="0"/>
            <a:r>
              <a:rPr lang="en-US" dirty="0"/>
              <a:t>Click to edit title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7"/>
            <a:ext cx="1727201" cy="261203"/>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olid Dark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28A888-D00A-714F-942B-CBD4BC8214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8538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st P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1"/>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94879B44-18AC-2341-9FB3-6A4BB7813EB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938" y="6062542"/>
            <a:ext cx="730800" cy="427158"/>
          </a:xfrm>
          <a:prstGeom prst="rect">
            <a:avLst/>
          </a:prstGeom>
        </p:spPr>
      </p:pic>
    </p:spTree>
    <p:extLst>
      <p:ext uri="{BB962C8B-B14F-4D97-AF65-F5344CB8AC3E}">
        <p14:creationId xmlns:p14="http://schemas.microsoft.com/office/powerpoint/2010/main" val="255955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graphic Cover White">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466F37-6FA9-F145-AD31-68850EA0AB03}"/>
              </a:ext>
            </a:extLst>
          </p:cNvPr>
          <p:cNvPicPr>
            <a:picLocks noChangeAspect="1"/>
          </p:cNvPicPr>
          <p:nvPr userDrawn="1"/>
        </p:nvPicPr>
        <p:blipFill>
          <a:blip r:embed="rId2"/>
          <a:stretch>
            <a:fillRect/>
          </a:stretch>
        </p:blipFill>
        <p:spPr>
          <a:xfrm>
            <a:off x="0" y="1562100"/>
            <a:ext cx="12192000" cy="5295900"/>
          </a:xfrm>
          <a:prstGeom prst="rect">
            <a:avLst/>
          </a:prstGeom>
        </p:spPr>
      </p:pic>
      <p:pic>
        <p:nvPicPr>
          <p:cNvPr id="13" name="Picture 12">
            <a:extLst>
              <a:ext uri="{FF2B5EF4-FFF2-40B4-BE49-F238E27FC236}">
                <a16:creationId xmlns:a16="http://schemas.microsoft.com/office/drawing/2014/main" id="{4117C15C-1CA4-3447-B96C-74DD64F795F1}"/>
              </a:ext>
            </a:extLst>
          </p:cNvPr>
          <p:cNvPicPr>
            <a:picLocks noChangeAspect="1"/>
          </p:cNvPicPr>
          <p:nvPr userDrawn="1"/>
        </p:nvPicPr>
        <p:blipFill>
          <a:blip r:embed="rId3"/>
          <a:stretch>
            <a:fillRect/>
          </a:stretch>
        </p:blipFill>
        <p:spPr>
          <a:xfrm>
            <a:off x="515938" y="6063980"/>
            <a:ext cx="728340" cy="425720"/>
          </a:xfrm>
          <a:prstGeom prst="rect">
            <a:avLst/>
          </a:prstGeom>
        </p:spPr>
      </p:pic>
      <p:sp>
        <p:nvSpPr>
          <p:cNvPr id="6" name="Text Placeholder 7">
            <a:extLst>
              <a:ext uri="{FF2B5EF4-FFF2-40B4-BE49-F238E27FC236}">
                <a16:creationId xmlns:a16="http://schemas.microsoft.com/office/drawing/2014/main" id="{4F8E9120-7FF1-4744-A198-62808AD32342}"/>
              </a:ext>
            </a:extLst>
          </p:cNvPr>
          <p:cNvSpPr>
            <a:spLocks noGrp="1"/>
          </p:cNvSpPr>
          <p:nvPr>
            <p:ph type="body" sz="quarter" idx="13" hasCustomPrompt="1"/>
          </p:nvPr>
        </p:nvSpPr>
        <p:spPr>
          <a:xfrm>
            <a:off x="3179763" y="5862187"/>
            <a:ext cx="5832475" cy="525135"/>
          </a:xfrm>
          <a:prstGeom prst="rect">
            <a:avLst/>
          </a:prstGeom>
        </p:spPr>
        <p:txBody>
          <a:bodyPr wrap="square" lIns="0" tIns="0" rIns="0" bIns="0"/>
          <a:lstStyle>
            <a:lvl1pPr marL="0" indent="0" algn="ctr">
              <a:lnSpc>
                <a:spcPct val="100000"/>
              </a:lnSpc>
              <a:buNone/>
              <a:defRPr sz="2000" b="0" i="0">
                <a:solidFill>
                  <a:schemeClr val="tx1"/>
                </a:solidFill>
                <a:latin typeface="Arial" charset="0"/>
                <a:ea typeface="Arial" charset="0"/>
                <a:cs typeface="Arial" charset="0"/>
              </a:defRPr>
            </a:lvl1pPr>
          </a:lstStyle>
          <a:p>
            <a:pPr lvl="0"/>
            <a:r>
              <a:rPr lang="en-US" dirty="0"/>
              <a:t>Subhead Line 1</a:t>
            </a:r>
          </a:p>
        </p:txBody>
      </p:sp>
      <p:sp>
        <p:nvSpPr>
          <p:cNvPr id="2" name="Title 1"/>
          <p:cNvSpPr>
            <a:spLocks noGrp="1"/>
          </p:cNvSpPr>
          <p:nvPr>
            <p:ph type="title"/>
          </p:nvPr>
        </p:nvSpPr>
        <p:spPr>
          <a:xfrm>
            <a:off x="1552135" y="4737099"/>
            <a:ext cx="9087730" cy="1011487"/>
          </a:xfrm>
          <a:prstGeom prst="rect">
            <a:avLst/>
          </a:prstGeom>
        </p:spPr>
        <p:txBody>
          <a:bodyPr/>
          <a:lstStyle>
            <a:lvl1pPr algn="ctr">
              <a:defRPr sz="3600" b="0" i="0">
                <a:solidFill>
                  <a:schemeClr val="tx1"/>
                </a:solidFill>
                <a:latin typeface="Cambria" charset="0"/>
                <a:ea typeface="Cambria" charset="0"/>
                <a:cs typeface="Cambria" charset="0"/>
              </a:defRPr>
            </a:lvl1pPr>
          </a:lstStyle>
          <a:p>
            <a:r>
              <a:rPr lang="en-US"/>
              <a:t>Click to edit Master title style</a:t>
            </a:r>
            <a:endParaRPr lang="en-US" dirty="0"/>
          </a:p>
        </p:txBody>
      </p:sp>
      <p:sp>
        <p:nvSpPr>
          <p:cNvPr id="12"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14457" y="6222223"/>
            <a:ext cx="1727200" cy="260593"/>
          </a:xfrm>
          <a:prstGeom prst="rect">
            <a:avLst/>
          </a:prstGeom>
        </p:spPr>
        <p:txBody>
          <a:bodyPr vert="horz" lIns="0" tIns="0" rIns="0" bIns="0" rtlCol="0" anchor="ctr"/>
          <a:lstStyle>
            <a:lvl1pPr algn="r">
              <a:defRPr sz="1100" b="0" i="0">
                <a:solidFill>
                  <a:schemeClr val="tx1"/>
                </a:solidFill>
                <a:latin typeface="+mn-lt"/>
                <a:ea typeface="Cambria" charset="0"/>
                <a:cs typeface="Cambria" charset="0"/>
              </a:defRPr>
            </a:lvl1pPr>
          </a:lstStyle>
          <a:p>
            <a:r>
              <a:rPr lang="en-US" dirty="0"/>
              <a:t>Date</a:t>
            </a:r>
          </a:p>
        </p:txBody>
      </p:sp>
      <p:sp>
        <p:nvSpPr>
          <p:cNvPr id="9" name="Rectangle 8">
            <a:extLst>
              <a:ext uri="{FF2B5EF4-FFF2-40B4-BE49-F238E27FC236}">
                <a16:creationId xmlns:a16="http://schemas.microsoft.com/office/drawing/2014/main" id="{BB9968AB-77DC-3741-8F67-6C51E6D747FE}"/>
              </a:ext>
            </a:extLst>
          </p:cNvPr>
          <p:cNvSpPr/>
          <p:nvPr userDrawn="1"/>
        </p:nvSpPr>
        <p:spPr>
          <a:xfrm>
            <a:off x="0" y="6582427"/>
            <a:ext cx="12191999" cy="2755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White">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9" y="1882171"/>
            <a:ext cx="11160124" cy="442655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5975A82-7EB2-6E48-B38C-B5AEBD5D9A89}"/>
              </a:ext>
            </a:extLst>
          </p:cNvPr>
          <p:cNvSpPr>
            <a:spLocks noGrp="1" noChangeAspect="1"/>
          </p:cNvSpPr>
          <p:nvPr>
            <p:ph type="body" idx="1" hasCustomPrompt="1"/>
          </p:nvPr>
        </p:nvSpPr>
        <p:spPr>
          <a:xfrm>
            <a:off x="515938" y="1432200"/>
            <a:ext cx="11160124" cy="435600"/>
          </a:xfrm>
          <a:prstGeom prst="rect">
            <a:avLst/>
          </a:prstGeom>
        </p:spPr>
        <p:txBody>
          <a:bodyPr anchor="t" anchorCtr="0">
            <a:normAutofit/>
          </a:bodyPr>
          <a:lstStyle>
            <a:lvl1pPr marL="0" indent="0">
              <a:lnSpc>
                <a:spcPct val="100000"/>
              </a:lnSpc>
              <a:buNone/>
              <a:defRPr sz="2200" b="1" baseline="0">
                <a:solidFill>
                  <a:schemeClr val="accent6"/>
                </a:solidFill>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Optional Subhead</a:t>
            </a:r>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ayout White w/Dark Sidebar">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432200"/>
            <a:ext cx="7380287" cy="4876525"/>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Layout White w/Gray Sidebar">
    <p:spTree>
      <p:nvGrpSpPr>
        <p:cNvPr id="1" name=""/>
        <p:cNvGrpSpPr/>
        <p:nvPr/>
      </p:nvGrpSpPr>
      <p:grpSpPr>
        <a:xfrm>
          <a:off x="0" y="0"/>
          <a:ext cx="0" cy="0"/>
          <a:chOff x="0" y="0"/>
          <a:chExt cx="0" cy="0"/>
        </a:xfrm>
      </p:grpSpPr>
      <p:sp>
        <p:nvSpPr>
          <p:cNvPr id="9" name="Content Placeholder 8"/>
          <p:cNvSpPr>
            <a:spLocks noGrp="1"/>
          </p:cNvSpPr>
          <p:nvPr>
            <p:ph sz="quarter" idx="18"/>
          </p:nvPr>
        </p:nvSpPr>
        <p:spPr>
          <a:xfrm>
            <a:off x="515938" y="1431926"/>
            <a:ext cx="7380287" cy="48768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8"/>
            <a:ext cx="1727201" cy="261201"/>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7377597"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a:xfrm>
            <a:off x="515938" y="368300"/>
            <a:ext cx="7380366" cy="577153"/>
          </a:xfrm>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1" name="Rectangle 10">
            <a:extLst>
              <a:ext uri="{FF2B5EF4-FFF2-40B4-BE49-F238E27FC236}">
                <a16:creationId xmlns:a16="http://schemas.microsoft.com/office/drawing/2014/main" id="{8B5C996B-0918-804B-BD4C-32A658B584F3}"/>
              </a:ext>
            </a:extLst>
          </p:cNvPr>
          <p:cNvSpPr/>
          <p:nvPr userDrawn="1"/>
        </p:nvSpPr>
        <p:spPr>
          <a:xfrm>
            <a:off x="8525690" y="0"/>
            <a:ext cx="3666309" cy="65818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Layout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96797"/>
            <a:ext cx="1727201" cy="261203"/>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Gra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B5C996B-0918-804B-BD4C-32A658B584F3}"/>
              </a:ext>
            </a:extLst>
          </p:cNvPr>
          <p:cNvSpPr/>
          <p:nvPr userDrawn="1"/>
        </p:nvSpPr>
        <p:spPr>
          <a:xfrm>
            <a:off x="0" y="1432200"/>
            <a:ext cx="12192000" cy="51496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2" name="Rectangle 11">
            <a:extLst>
              <a:ext uri="{FF2B5EF4-FFF2-40B4-BE49-F238E27FC236}">
                <a16:creationId xmlns:a16="http://schemas.microsoft.com/office/drawing/2014/main" id="{FD7420B5-0C7D-8A40-916E-9DC1FF97152E}"/>
              </a:ext>
            </a:extLst>
          </p:cNvPr>
          <p:cNvSpPr/>
          <p:nvPr userDrawn="1"/>
        </p:nvSpPr>
        <p:spPr>
          <a:xfrm>
            <a:off x="0" y="6582427"/>
            <a:ext cx="12191999" cy="2755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95453CEA-0594-AC4A-BD6E-7EB2750A8464}"/>
              </a:ext>
            </a:extLst>
          </p:cNvPr>
          <p:cNvSpPr>
            <a:spLocks noGrp="1"/>
          </p:cNvSpPr>
          <p:nvPr>
            <p:ph type="dt" sz="half" idx="10"/>
          </p:nvPr>
        </p:nvSpPr>
        <p:spPr>
          <a:xfrm>
            <a:off x="9948863" y="6582427"/>
            <a:ext cx="1727201" cy="274964"/>
          </a:xfrm>
        </p:spPr>
        <p:txBody>
          <a:bodyPr/>
          <a:lstStyle>
            <a:lvl1pPr>
              <a:defRPr>
                <a:solidFill>
                  <a:schemeClr val="accent5"/>
                </a:solidFill>
              </a:defRPr>
            </a:lvl1pPr>
          </a:lstStyle>
          <a:p>
            <a:r>
              <a:rPr lang="en-US" dirty="0"/>
              <a:t>Date</a:t>
            </a:r>
          </a:p>
        </p:txBody>
      </p:sp>
      <p:sp>
        <p:nvSpPr>
          <p:cNvPr id="15" name="Slide Number Placeholder 6">
            <a:extLst>
              <a:ext uri="{FF2B5EF4-FFF2-40B4-BE49-F238E27FC236}">
                <a16:creationId xmlns:a16="http://schemas.microsoft.com/office/drawing/2014/main" id="{3C85EFBF-591E-C04B-B78E-407F8CD2F721}"/>
              </a:ext>
            </a:extLst>
          </p:cNvPr>
          <p:cNvSpPr>
            <a:spLocks noGrp="1"/>
          </p:cNvSpPr>
          <p:nvPr>
            <p:ph type="sldNum" sz="quarter" idx="12"/>
          </p:nvPr>
        </p:nvSpPr>
        <p:spPr>
          <a:xfrm>
            <a:off x="11676063" y="6582426"/>
            <a:ext cx="515935" cy="275573"/>
          </a:xfrm>
        </p:spPr>
        <p:txBody>
          <a:bodyPr/>
          <a:lstStyle>
            <a:lvl1pPr>
              <a:defRPr>
                <a:solidFill>
                  <a:schemeClr val="accent5"/>
                </a:solidFill>
              </a:defRPr>
            </a:lvl1pPr>
          </a:lstStyle>
          <a:p>
            <a:fld id="{F9591D4C-BB8F-AE46-BE73-C616F30BBC5B}" type="slidenum">
              <a:rPr lang="en-US" smtClean="0"/>
              <a:pPr/>
              <a:t>‹#›</a:t>
            </a:fld>
            <a:endParaRPr lang="en-US" dirty="0"/>
          </a:p>
        </p:txBody>
      </p:sp>
      <p:sp>
        <p:nvSpPr>
          <p:cNvPr id="17" name="Text Placeholder 1">
            <a:extLst>
              <a:ext uri="{FF2B5EF4-FFF2-40B4-BE49-F238E27FC236}">
                <a16:creationId xmlns:a16="http://schemas.microsoft.com/office/drawing/2014/main" id="{B425B684-C025-7A40-8525-E424A3D79E9C}"/>
              </a:ext>
            </a:extLst>
          </p:cNvPr>
          <p:cNvSpPr>
            <a:spLocks noGrp="1"/>
          </p:cNvSpPr>
          <p:nvPr>
            <p:ph type="body" sz="quarter" idx="15" hasCustomPrompt="1"/>
          </p:nvPr>
        </p:nvSpPr>
        <p:spPr>
          <a:xfrm>
            <a:off x="515938" y="899161"/>
            <a:ext cx="11160125" cy="237308"/>
          </a:xfrm>
          <a:prstGeom prst="rect">
            <a:avLst/>
          </a:prstGeom>
        </p:spPr>
        <p:txBody>
          <a:bodyPr rtlCol="0"/>
          <a:lstStyle>
            <a:lvl1pPr marL="0" indent="0">
              <a:lnSpc>
                <a:spcPct val="100000"/>
              </a:lnSpc>
              <a:buNone/>
              <a:defRPr sz="1800">
                <a:solidFill>
                  <a:schemeClr val="tx2"/>
                </a:solidFill>
              </a:defRPr>
            </a:lvl1pPr>
          </a:lstStyle>
          <a:p>
            <a:pPr defTabSz="180000" fontAlgn="auto">
              <a:spcAft>
                <a:spcPts val="0"/>
              </a:spcAft>
              <a:defRPr/>
            </a:pPr>
            <a:r>
              <a:rPr lang="en-US" dirty="0"/>
              <a:t>Optional Subtitle</a:t>
            </a:r>
          </a:p>
        </p:txBody>
      </p:sp>
      <p:sp>
        <p:nvSpPr>
          <p:cNvPr id="10" name="TextBox 9">
            <a:extLst>
              <a:ext uri="{FF2B5EF4-FFF2-40B4-BE49-F238E27FC236}">
                <a16:creationId xmlns:a16="http://schemas.microsoft.com/office/drawing/2014/main" id="{ED625D71-D389-4AAD-A767-6FB8822E9777}"/>
              </a:ext>
            </a:extLst>
          </p:cNvPr>
          <p:cNvSpPr txBox="1"/>
          <p:nvPr userDrawn="1"/>
        </p:nvSpPr>
        <p:spPr>
          <a:xfrm>
            <a:off x="515938" y="6596798"/>
            <a:ext cx="1727199" cy="246221"/>
          </a:xfrm>
          <a:prstGeom prst="rect">
            <a:avLst/>
          </a:prstGeom>
          <a:noFill/>
        </p:spPr>
        <p:txBody>
          <a:bodyPr wrap="square" lIns="0" rtlCol="0">
            <a:spAutoFit/>
          </a:bodyPr>
          <a:lstStyle/>
          <a:p>
            <a:r>
              <a:rPr lang="en-US" sz="1000" b="0" dirty="0">
                <a:solidFill>
                  <a:schemeClr val="bg1"/>
                </a:solidFill>
              </a:rPr>
              <a:t>www.dlapiper.com</a:t>
            </a:r>
          </a:p>
        </p:txBody>
      </p:sp>
      <p:sp>
        <p:nvSpPr>
          <p:cNvPr id="2" name="Title 1"/>
          <p:cNvSpPr>
            <a:spLocks noGrp="1"/>
          </p:cNvSpPr>
          <p:nvPr>
            <p:ph type="title" hasCustomPrompt="1"/>
          </p:nvPr>
        </p:nvSpPr>
        <p:spPr/>
        <p:txBody>
          <a:bodyPr/>
          <a:lstStyle/>
          <a:p>
            <a:r>
              <a:rPr lang="en-US" dirty="0"/>
              <a:t>Click to edit title</a:t>
            </a:r>
          </a:p>
        </p:txBody>
      </p:sp>
      <p:sp>
        <p:nvSpPr>
          <p:cNvPr id="4" name="Footer Placeholder 3"/>
          <p:cNvSpPr>
            <a:spLocks noGrp="1"/>
          </p:cNvSpPr>
          <p:nvPr>
            <p:ph type="ftr" sz="quarter" idx="17"/>
          </p:nvPr>
        </p:nvSpPr>
        <p:spPr/>
        <p:txBody>
          <a:bodyPr/>
          <a:lstStyle>
            <a:lvl1pPr>
              <a:defRPr>
                <a:solidFill>
                  <a:schemeClr val="bg1"/>
                </a:solidFill>
              </a:defRPr>
            </a:lvl1pPr>
          </a:lstStyle>
          <a:p>
            <a:endParaRPr lang="en-US" dirty="0"/>
          </a:p>
        </p:txBody>
      </p:sp>
      <p:sp>
        <p:nvSpPr>
          <p:cNvPr id="13" name="Content Placeholder 8"/>
          <p:cNvSpPr>
            <a:spLocks noGrp="1"/>
          </p:cNvSpPr>
          <p:nvPr>
            <p:ph sz="quarter" idx="18"/>
          </p:nvPr>
        </p:nvSpPr>
        <p:spPr>
          <a:xfrm>
            <a:off x="515938" y="1797269"/>
            <a:ext cx="11160125" cy="451145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5BB08A7-8085-8845-B707-4F97CCAD6E1B}"/>
              </a:ext>
            </a:extLst>
          </p:cNvPr>
          <p:cNvSpPr>
            <a:spLocks noGrp="1"/>
          </p:cNvSpPr>
          <p:nvPr>
            <p:ph type="dt" sz="half" idx="2"/>
          </p:nvPr>
        </p:nvSpPr>
        <p:spPr>
          <a:xfrm>
            <a:off x="9948864" y="6596797"/>
            <a:ext cx="1727200" cy="260593"/>
          </a:xfrm>
          <a:prstGeom prst="rect">
            <a:avLst/>
          </a:prstGeom>
        </p:spPr>
        <p:txBody>
          <a:bodyPr vert="horz" lIns="0" tIns="0" rIns="0" bIns="0" rtlCol="0" anchor="ctr"/>
          <a:lstStyle>
            <a:lvl1pPr algn="ctr">
              <a:defRPr sz="1000" b="0">
                <a:solidFill>
                  <a:schemeClr val="tx1"/>
                </a:solidFill>
              </a:defRPr>
            </a:lvl1pPr>
          </a:lstStyle>
          <a:p>
            <a:r>
              <a:rPr lang="en-US" dirty="0"/>
              <a:t>Date</a:t>
            </a:r>
          </a:p>
        </p:txBody>
      </p:sp>
      <p:sp>
        <p:nvSpPr>
          <p:cNvPr id="6" name="Slide Number Placeholder 5">
            <a:extLst>
              <a:ext uri="{FF2B5EF4-FFF2-40B4-BE49-F238E27FC236}">
                <a16:creationId xmlns:a16="http://schemas.microsoft.com/office/drawing/2014/main" id="{ED4D4C61-8619-194B-8CBC-6D26A1A8D157}"/>
              </a:ext>
            </a:extLst>
          </p:cNvPr>
          <p:cNvSpPr>
            <a:spLocks noGrp="1"/>
          </p:cNvSpPr>
          <p:nvPr>
            <p:ph type="sldNum" sz="quarter" idx="4"/>
          </p:nvPr>
        </p:nvSpPr>
        <p:spPr>
          <a:xfrm>
            <a:off x="11676064" y="6596797"/>
            <a:ext cx="515935" cy="261203"/>
          </a:xfrm>
          <a:prstGeom prst="rect">
            <a:avLst/>
          </a:prstGeom>
        </p:spPr>
        <p:txBody>
          <a:bodyPr vert="horz" lIns="0" tIns="0" rIns="0" bIns="0" rtlCol="0" anchor="ctr"/>
          <a:lstStyle>
            <a:lvl1pPr algn="ctr">
              <a:defRPr sz="1000" b="0">
                <a:solidFill>
                  <a:schemeClr val="tx1"/>
                </a:solidFill>
              </a:defRPr>
            </a:lvl1pPr>
          </a:lstStyle>
          <a:p>
            <a:fld id="{F9591D4C-BB8F-AE46-BE73-C616F30BBC5B}" type="slidenum">
              <a:rPr lang="en-US" smtClean="0"/>
              <a:pPr/>
              <a:t>‹#›</a:t>
            </a:fld>
            <a:endParaRPr lang="en-US" dirty="0"/>
          </a:p>
        </p:txBody>
      </p:sp>
      <p:sp>
        <p:nvSpPr>
          <p:cNvPr id="8" name="Title Placeholder 7">
            <a:extLst>
              <a:ext uri="{FF2B5EF4-FFF2-40B4-BE49-F238E27FC236}">
                <a16:creationId xmlns:a16="http://schemas.microsoft.com/office/drawing/2014/main" id="{CB1DE175-AEB7-854B-A8AD-D98BDA536033}"/>
              </a:ext>
            </a:extLst>
          </p:cNvPr>
          <p:cNvSpPr>
            <a:spLocks noGrp="1"/>
          </p:cNvSpPr>
          <p:nvPr>
            <p:ph type="title"/>
          </p:nvPr>
        </p:nvSpPr>
        <p:spPr>
          <a:xfrm>
            <a:off x="515939" y="368300"/>
            <a:ext cx="11160124" cy="577153"/>
          </a:xfrm>
          <a:prstGeom prst="rect">
            <a:avLst/>
          </a:prstGeom>
        </p:spPr>
        <p:txBody>
          <a:bodyPr vert="horz" lIns="0" tIns="0" rIns="0" bIns="0" rtlCol="0" anchor="t" anchorCtr="0">
            <a:noAutofit/>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4A36D4A1-2ACB-2340-90BD-5A606111D088}"/>
              </a:ext>
            </a:extLst>
          </p:cNvPr>
          <p:cNvSpPr>
            <a:spLocks noGrp="1"/>
          </p:cNvSpPr>
          <p:nvPr>
            <p:ph type="body" idx="1"/>
          </p:nvPr>
        </p:nvSpPr>
        <p:spPr>
          <a:xfrm>
            <a:off x="515938" y="1431925"/>
            <a:ext cx="11160127" cy="4751593"/>
          </a:xfrm>
          <a:prstGeom prst="rect">
            <a:avLst/>
          </a:prstGeom>
        </p:spPr>
        <p:txBody>
          <a:bodyPr vert="horz" lIns="0" tIns="0" rIns="0" bIns="0" spcCol="13716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3"/>
          </p:nvPr>
        </p:nvSpPr>
        <p:spPr>
          <a:xfrm>
            <a:off x="2387600" y="6596798"/>
            <a:ext cx="7416800" cy="256092"/>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3" name="Rectangle 2"/>
          <p:cNvSpPr/>
          <p:nvPr userDrawn="1"/>
        </p:nvSpPr>
        <p:spPr>
          <a:xfrm>
            <a:off x="0" y="1"/>
            <a:ext cx="12192000" cy="6857999"/>
          </a:xfrm>
          <a:prstGeom prst="rect">
            <a:avLst/>
          </a:prstGeom>
          <a:noFill/>
          <a:ln w="190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4744996"/>
      </p:ext>
    </p:extLst>
  </p:cSld>
  <p:clrMap bg1="lt1" tx1="dk1" bg2="lt2" tx2="dk2" accent1="accent1" accent2="accent2" accent3="accent3" accent4="accent4" accent5="accent5" accent6="accent6" hlink="hlink" folHlink="folHlink"/>
  <p:sldLayoutIdLst>
    <p:sldLayoutId id="2147483785" r:id="rId1"/>
    <p:sldLayoutId id="2147483728" r:id="rId2"/>
    <p:sldLayoutId id="2147483663" r:id="rId3"/>
    <p:sldLayoutId id="2147483759" r:id="rId4"/>
    <p:sldLayoutId id="2147483760" r:id="rId5"/>
    <p:sldLayoutId id="2147483780" r:id="rId6"/>
    <p:sldLayoutId id="2147483782" r:id="rId7"/>
    <p:sldLayoutId id="2147483761" r:id="rId8"/>
    <p:sldLayoutId id="2147483766" r:id="rId9"/>
    <p:sldLayoutId id="2147483779" r:id="rId10"/>
    <p:sldLayoutId id="2147483762" r:id="rId11"/>
    <p:sldLayoutId id="2147483781" r:id="rId12"/>
    <p:sldLayoutId id="2147483765" r:id="rId13"/>
    <p:sldLayoutId id="2147483793" r:id="rId14"/>
    <p:sldLayoutId id="2147483738" r:id="rId15"/>
    <p:sldLayoutId id="2147483787" r:id="rId16"/>
    <p:sldLayoutId id="2147483799" r:id="rId17"/>
    <p:sldLayoutId id="2147483786" r:id="rId18"/>
    <p:sldLayoutId id="2147483769" r:id="rId19"/>
    <p:sldLayoutId id="2147483768" r:id="rId20"/>
    <p:sldLayoutId id="2147483796" r:id="rId21"/>
    <p:sldLayoutId id="2147483797" r:id="rId22"/>
    <p:sldLayoutId id="2147483771" r:id="rId23"/>
    <p:sldLayoutId id="2147483770" r:id="rId24"/>
    <p:sldLayoutId id="2147483775" r:id="rId25"/>
    <p:sldLayoutId id="2147483776" r:id="rId26"/>
    <p:sldLayoutId id="2147483777" r:id="rId27"/>
    <p:sldLayoutId id="2147483778" r:id="rId28"/>
    <p:sldLayoutId id="2147483695" r:id="rId29"/>
    <p:sldLayoutId id="2147483788" r:id="rId30"/>
    <p:sldLayoutId id="2147483789" r:id="rId31"/>
    <p:sldLayoutId id="2147483794" r:id="rId32"/>
    <p:sldLayoutId id="2147483790" r:id="rId33"/>
    <p:sldLayoutId id="2147483791" r:id="rId34"/>
    <p:sldLayoutId id="2147483795" r:id="rId35"/>
    <p:sldLayoutId id="2147483800" r:id="rId36"/>
    <p:sldLayoutId id="2147483801" r:id="rId37"/>
  </p:sldLayoutIdLst>
  <p:hf hdr="0" ftr="0" dt="0"/>
  <p:txStyles>
    <p:titleStyle>
      <a:lvl1pPr algn="l" defTabSz="914400" rtl="0" eaLnBrk="1" latinLnBrk="0" hangingPunct="1">
        <a:lnSpc>
          <a:spcPct val="90000"/>
        </a:lnSpc>
        <a:spcBef>
          <a:spcPct val="0"/>
        </a:spcBef>
        <a:buNone/>
        <a:defRPr sz="3600" kern="1200">
          <a:solidFill>
            <a:schemeClr val="tx1"/>
          </a:solidFill>
          <a:latin typeface="Cambria" panose="02040503050406030204" pitchFamily="18" charset="0"/>
          <a:ea typeface="+mj-ea"/>
          <a:cs typeface="+mj-cs"/>
        </a:defRPr>
      </a:lvl1pPr>
    </p:titleStyle>
    <p:bodyStyle>
      <a:lvl1pPr marL="230188" indent="-230188" algn="l" defTabSz="914400" rtl="0" eaLnBrk="1" latinLnBrk="0" hangingPunct="1">
        <a:lnSpc>
          <a:spcPts val="2200"/>
        </a:lnSpc>
        <a:spcBef>
          <a:spcPts val="1000"/>
        </a:spcBef>
        <a:buClrTx/>
        <a:buFont typeface="Arial" panose="020B0604020202020204" pitchFamily="34" charset="0"/>
        <a:buChar char="•"/>
        <a:defRPr sz="2000" kern="1200">
          <a:solidFill>
            <a:schemeClr val="tx1"/>
          </a:solidFill>
          <a:latin typeface="+mn-lt"/>
          <a:ea typeface="+mn-ea"/>
          <a:cs typeface="+mn-cs"/>
        </a:defRPr>
      </a:lvl1pPr>
      <a:lvl2pPr marL="461963" indent="-236538" algn="l" defTabSz="914400" rtl="0" eaLnBrk="1" latinLnBrk="0" hangingPunct="1">
        <a:lnSpc>
          <a:spcPts val="2200"/>
        </a:lnSpc>
        <a:spcBef>
          <a:spcPts val="500"/>
        </a:spcBef>
        <a:buClr>
          <a:schemeClr val="bg2">
            <a:lumMod val="50000"/>
          </a:schemeClr>
        </a:buClr>
        <a:buFont typeface="Arial" panose="020B0604020202020204" pitchFamily="34" charset="0"/>
        <a:buChar char="•"/>
        <a:defRPr sz="2000" kern="1200">
          <a:solidFill>
            <a:schemeClr val="tx1"/>
          </a:solidFill>
          <a:latin typeface="+mn-lt"/>
          <a:ea typeface="+mn-ea"/>
          <a:cs typeface="+mn-cs"/>
        </a:defRPr>
      </a:lvl2pPr>
      <a:lvl3pPr marL="684213" indent="-227013" algn="l" defTabSz="914400" rtl="0" eaLnBrk="1" latinLnBrk="0" hangingPunct="1">
        <a:lnSpc>
          <a:spcPts val="2200"/>
        </a:lnSpc>
        <a:spcBef>
          <a:spcPts val="500"/>
        </a:spcBef>
        <a:buClr>
          <a:schemeClr val="bg2">
            <a:lumMod val="75000"/>
          </a:schemeClr>
        </a:buClr>
        <a:buFont typeface="Arial" panose="020B0604020202020204" pitchFamily="34" charset="0"/>
        <a:buChar char="•"/>
        <a:defRPr sz="2000" kern="1200">
          <a:solidFill>
            <a:schemeClr val="tx1"/>
          </a:solidFill>
          <a:latin typeface="+mn-lt"/>
          <a:ea typeface="+mn-ea"/>
          <a:cs typeface="+mn-cs"/>
        </a:defRPr>
      </a:lvl3pPr>
      <a:lvl4pPr marL="914400" indent="-227013"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4pPr>
      <a:lvl5pPr marL="1144588" indent="-225425"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5pPr>
      <a:lvl6pPr marL="1381125"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a:solidFill>
            <a:schemeClr val="tx1"/>
          </a:solidFill>
          <a:latin typeface="+mn-lt"/>
          <a:ea typeface="+mn-ea"/>
          <a:cs typeface="+mn-cs"/>
        </a:defRPr>
      </a:lvl6pPr>
      <a:lvl7pPr marL="1606550"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7pPr>
      <a:lvl8pPr marL="1822450" indent="-225425"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8pPr>
      <a:lvl9pPr marL="1998663" indent="-169863" algn="l" defTabSz="914400" rtl="0" eaLnBrk="1" latinLnBrk="0" hangingPunct="1">
        <a:lnSpc>
          <a:spcPct val="90000"/>
        </a:lnSpc>
        <a:spcBef>
          <a:spcPts val="500"/>
        </a:spcBef>
        <a:buClr>
          <a:schemeClr val="accent5">
            <a:lumMod val="75000"/>
          </a:schemeClr>
        </a:buClr>
        <a:buFont typeface="Arial" panose="020B0604020202020204" pitchFamily="34" charset="0"/>
        <a:buChar char="•"/>
        <a:defRPr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88" userDrawn="1">
          <p15:clr>
            <a:srgbClr val="A4A3A4"/>
          </p15:clr>
        </p15:guide>
        <p15:guide id="3" orient="horz" pos="232">
          <p15:clr>
            <a:srgbClr val="F26B43"/>
          </p15:clr>
        </p15:guide>
        <p15:guide id="4" pos="325" userDrawn="1">
          <p15:clr>
            <a:srgbClr val="F26B43"/>
          </p15:clr>
        </p15:guide>
        <p15:guide id="5" pos="7355" userDrawn="1">
          <p15:clr>
            <a:srgbClr val="F26B43"/>
          </p15:clr>
        </p15:guide>
        <p15:guide id="6" pos="1414" userDrawn="1">
          <p15:clr>
            <a:srgbClr val="A4A3A4"/>
          </p15:clr>
        </p15:guide>
        <p15:guide id="7" pos="1512" userDrawn="1">
          <p15:clr>
            <a:srgbClr val="A4A3A4"/>
          </p15:clr>
        </p15:guide>
        <p15:guide id="10" pos="3790" userDrawn="1">
          <p15:clr>
            <a:srgbClr val="A4A3A4"/>
          </p15:clr>
        </p15:guide>
        <p15:guide id="11" pos="4978" userDrawn="1">
          <p15:clr>
            <a:srgbClr val="A4A3A4"/>
          </p15:clr>
        </p15:guide>
        <p15:guide id="12" pos="5076" userDrawn="1">
          <p15:clr>
            <a:srgbClr val="A4A3A4"/>
          </p15:clr>
        </p15:guide>
        <p15:guide id="13" pos="6168" userDrawn="1">
          <p15:clr>
            <a:srgbClr val="A4A3A4"/>
          </p15:clr>
        </p15:guide>
        <p15:guide id="14" pos="6266" userDrawn="1">
          <p15:clr>
            <a:srgbClr val="A4A3A4"/>
          </p15:clr>
        </p15:guide>
        <p15:guide id="15" pos="2602" userDrawn="1">
          <p15:clr>
            <a:srgbClr val="A4A3A4"/>
          </p15:clr>
        </p15:guide>
        <p15:guide id="16" pos="2700" userDrawn="1">
          <p15:clr>
            <a:srgbClr val="A4A3A4"/>
          </p15:clr>
        </p15:guide>
        <p15:guide id="17" orient="horz" pos="3974">
          <p15:clr>
            <a:srgbClr val="F26B43"/>
          </p15:clr>
        </p15:guide>
        <p15:guide id="18" orient="horz" pos="90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swagitda.com/blog/posts/the-security-obstructionism-secobs-market/"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theoryof.predictable.software/articles/a-closer-look-at-cvss-score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dhat.com/en/topics/devops/what-is-devsecops#built-in-security"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hyperlink" Target="https://theroute.io/vertical-vulnerability-managment/amp/" TargetMode="External"/><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www.rapid7.com/fundamentals/vulnerability-management-and-scanning/" TargetMode="Externa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hyperlink" Target="https://theroute.io/vertical-vulnerability-managment/amp/"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rstechnica.com/information-technology/2022/06/botched-and-silent-patches-from-microsoft-put-customers-at-risk-critics-say/" TargetMode="External"/><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youtube.com/watch?v=7BTcqSrxyX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8BAA43-F45B-DAE3-0059-8D6DFA18B110}"/>
              </a:ext>
            </a:extLst>
          </p:cNvPr>
          <p:cNvSpPr>
            <a:spLocks noGrp="1"/>
          </p:cNvSpPr>
          <p:nvPr>
            <p:ph type="body" sz="quarter" idx="13"/>
          </p:nvPr>
        </p:nvSpPr>
        <p:spPr/>
        <p:txBody>
          <a:bodyPr/>
          <a:lstStyle/>
          <a:p>
            <a:r>
              <a:rPr lang="en-US" dirty="0"/>
              <a:t>Securing the Law Firm 2022</a:t>
            </a:r>
            <a:endParaRPr lang="en-GB" dirty="0"/>
          </a:p>
        </p:txBody>
      </p:sp>
      <p:sp>
        <p:nvSpPr>
          <p:cNvPr id="2" name="Title 1">
            <a:extLst>
              <a:ext uri="{FF2B5EF4-FFF2-40B4-BE49-F238E27FC236}">
                <a16:creationId xmlns:a16="http://schemas.microsoft.com/office/drawing/2014/main" id="{46303203-E631-C732-ED32-20387BE0B6FF}"/>
              </a:ext>
            </a:extLst>
          </p:cNvPr>
          <p:cNvSpPr>
            <a:spLocks noGrp="1"/>
          </p:cNvSpPr>
          <p:nvPr>
            <p:ph type="title"/>
          </p:nvPr>
        </p:nvSpPr>
        <p:spPr/>
        <p:txBody>
          <a:bodyPr/>
          <a:lstStyle/>
          <a:p>
            <a:r>
              <a:rPr lang="en-US" dirty="0"/>
              <a:t>Vulnerability Management in the real-world</a:t>
            </a:r>
            <a:endParaRPr lang="en-GB" dirty="0"/>
          </a:p>
        </p:txBody>
      </p:sp>
    </p:spTree>
    <p:extLst>
      <p:ext uri="{BB962C8B-B14F-4D97-AF65-F5344CB8AC3E}">
        <p14:creationId xmlns:p14="http://schemas.microsoft.com/office/powerpoint/2010/main" val="51650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We should accept that there’s nothing we can do about this right now</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We should accept that at times we might have entire technologies out of play or that we can’t trust </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Security teams should; </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employ defence in depth strategies where possible to limit impact</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focus on protecting data and enhancing detection (assume breach!)</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play through these scenarios in advance (TTX, war games)</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manage </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media events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so IT don’t have to (“here’s what’s going on, let them work on it”)</a:t>
            </a:r>
          </a:p>
          <a:p>
            <a:endParaRPr lang="en-US" dirty="0"/>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t>Disclosure and Transparency remain a </a:t>
            </a:r>
            <a:r>
              <a:rPr lang="en-US" i="1" dirty="0"/>
              <a:t>WIP – </a:t>
            </a:r>
            <a:r>
              <a:rPr lang="en-US" dirty="0"/>
              <a:t>recommendations </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10</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spTree>
    <p:extLst>
      <p:ext uri="{BB962C8B-B14F-4D97-AF65-F5344CB8AC3E}">
        <p14:creationId xmlns:p14="http://schemas.microsoft.com/office/powerpoint/2010/main" val="112927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After WannaCry / NotPetya (2017)</a:t>
            </a:r>
            <a:r>
              <a:rPr lang="en-GB" sz="1800" dirty="0">
                <a:latin typeface="Calibri" panose="020F0502020204030204" pitchFamily="34" charset="0"/>
                <a:ea typeface="Times New Roman" panose="02020603050405020304" pitchFamily="18" charset="0"/>
                <a:cs typeface="Times New Roman" panose="02020603050405020304" pitchFamily="18" charset="0"/>
              </a:rPr>
              <a:t>,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Microsoft (and the wider industry) doubled down on </a:t>
            </a:r>
            <a:r>
              <a:rPr lang="en-GB" sz="1800" i="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patch first, worry later</a:t>
            </a:r>
            <a:r>
              <a:rPr lang="en-GB" sz="1800"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W</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e’ve been told to patch and focus on rollback over testing, but that doesn’t work when it impacts the business</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O</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ur appreciation for the threat doesn’t help explain away </a:t>
            </a:r>
            <a:r>
              <a:rPr lang="en-GB" sz="1800" i="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patching own-goals</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Nobody is going to thank us for </a:t>
            </a:r>
            <a:r>
              <a:rPr lang="en-GB" sz="1800" i="1"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installing an outage</a:t>
            </a:r>
            <a:endParaRPr lang="en-GB" sz="1800" i="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It’s 2022 and Microsoft have pulled 2x Patch Tuesdays so far this year</a:t>
            </a:r>
          </a:p>
          <a:p>
            <a:pPr>
              <a:buFont typeface="Wingdings" panose="05000000000000000000" pitchFamily="2" charset="2"/>
              <a:buChar char="§"/>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More patches mean there are more chances for things to go wrong </a:t>
            </a:r>
          </a:p>
          <a:p>
            <a:pPr>
              <a:buFont typeface="Wingdings" panose="05000000000000000000" pitchFamily="2" charset="2"/>
              <a:buChar char="§"/>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Our application landscape is ever expanding - more things = more chances for things to go wrong</a:t>
            </a:r>
          </a:p>
          <a:p>
            <a:endParaRPr lang="en-US" dirty="0"/>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Patching remains a </a:t>
            </a:r>
            <a:r>
              <a:rPr lang="en-US" i="1" dirty="0">
                <a:solidFill>
                  <a:schemeClr val="accent1"/>
                </a:solidFill>
              </a:rPr>
              <a:t>gamble</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11</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spTree>
    <p:extLst>
      <p:ext uri="{BB962C8B-B14F-4D97-AF65-F5344CB8AC3E}">
        <p14:creationId xmlns:p14="http://schemas.microsoft.com/office/powerpoint/2010/main" val="1951680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We should a</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ccept that there’s nothing </a:t>
            </a:r>
            <a:r>
              <a:rPr lang="en-GB" sz="1800" dirty="0">
                <a:latin typeface="Calibri" panose="020F0502020204030204" pitchFamily="34" charset="0"/>
                <a:ea typeface="Times New Roman" panose="02020603050405020304" pitchFamily="18" charset="0"/>
                <a:cs typeface="Times New Roman" panose="02020603050405020304" pitchFamily="18" charset="0"/>
              </a:rPr>
              <a:t>we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can do about it</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We should a</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ccept that at times, </a:t>
            </a:r>
            <a:r>
              <a:rPr lang="en-GB" sz="1800" dirty="0">
                <a:latin typeface="Calibri" panose="020F0502020204030204" pitchFamily="34" charset="0"/>
                <a:ea typeface="Times New Roman" panose="02020603050405020304" pitchFamily="18" charset="0"/>
                <a:cs typeface="Times New Roman" panose="02020603050405020304" pitchFamily="18" charset="0"/>
              </a:rPr>
              <a:t>we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’re going to cause an outage and set this expectation in advance </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We need to k</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now our customers, tweak deployment and adapt testing schedules (early adopters) to cover all bases / archetypes </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We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’ll probably never have a 100% knowledge of who is really using what software, but we should assume it’s all </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“mission critical” …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and have a process for driving ownership for patching as new apps are discovered </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We should embrace and normalise hybrid device working</a:t>
            </a:r>
          </a:p>
          <a:p>
            <a:pPr lvl="1">
              <a:buFont typeface="Wingdings" panose="05000000000000000000" pitchFamily="2" charset="2"/>
              <a:buChar char="§"/>
            </a:pPr>
            <a:r>
              <a:rPr lang="en-GB" sz="1800" i="1" dirty="0">
                <a:latin typeface="Calibri" panose="020F0502020204030204" pitchFamily="34" charset="0"/>
                <a:ea typeface="Times New Roman" panose="02020603050405020304" pitchFamily="18" charset="0"/>
                <a:cs typeface="Times New Roman" panose="02020603050405020304" pitchFamily="18" charset="0"/>
              </a:rPr>
              <a:t>I</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f I lose my W10 device for a day, can I get by on my iPad?</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We should automate what we can (testing, deployment, rollback, reboots, etc)</a:t>
            </a: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t>Patching remains a </a:t>
            </a:r>
            <a:r>
              <a:rPr lang="en-US" i="1" dirty="0"/>
              <a:t>gamble - </a:t>
            </a:r>
            <a:r>
              <a:rPr lang="en-US" dirty="0"/>
              <a:t>recommendations</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12</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spTree>
    <p:extLst>
      <p:ext uri="{BB962C8B-B14F-4D97-AF65-F5344CB8AC3E}">
        <p14:creationId xmlns:p14="http://schemas.microsoft.com/office/powerpoint/2010/main" val="428756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a:xfrm>
            <a:off x="515939" y="1882171"/>
            <a:ext cx="7267695" cy="4426554"/>
          </a:xfrm>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This is the area all teams eventually struggle with</a:t>
            </a:r>
          </a:p>
          <a:p>
            <a:pPr>
              <a:buFont typeface="Wingdings" panose="05000000000000000000" pitchFamily="2" charset="2"/>
              <a:buChar char="§"/>
            </a:pPr>
            <a:r>
              <a:rPr lang="en-GB" sz="1800" i="1" dirty="0">
                <a:latin typeface="Calibri" panose="020F0502020204030204" pitchFamily="34" charset="0"/>
                <a:ea typeface="Times New Roman" panose="02020603050405020304" pitchFamily="18" charset="0"/>
                <a:cs typeface="Times New Roman" panose="02020603050405020304" pitchFamily="18" charset="0"/>
              </a:rPr>
              <a:t>“</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do we need to patch it all?.....do we need to patch it all now?”</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There’s now a term for it….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SecObs – Security Obstructionism</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“patch-all-the-things” ignores </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 how hard patching is and </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ii) that a lot of things aren’t really a risk </a:t>
            </a: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Prioritisation Vs. Compliance </a:t>
            </a:r>
            <a:endParaRPr lang="en-US" i="1" dirty="0">
              <a:solidFill>
                <a:schemeClr val="accent1"/>
              </a:solidFill>
            </a:endParaRP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13</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sp>
        <p:nvSpPr>
          <p:cNvPr id="7" name="TextBox 6">
            <a:extLst>
              <a:ext uri="{FF2B5EF4-FFF2-40B4-BE49-F238E27FC236}">
                <a16:creationId xmlns:a16="http://schemas.microsoft.com/office/drawing/2014/main" id="{7E649FBC-3427-42C8-A9E6-85E6453BFB1C}"/>
              </a:ext>
            </a:extLst>
          </p:cNvPr>
          <p:cNvSpPr txBox="1"/>
          <p:nvPr/>
        </p:nvSpPr>
        <p:spPr>
          <a:xfrm>
            <a:off x="7119937" y="6122533"/>
            <a:ext cx="4556126" cy="253916"/>
          </a:xfrm>
          <a:prstGeom prst="rect">
            <a:avLst/>
          </a:prstGeom>
          <a:noFill/>
        </p:spPr>
        <p:txBody>
          <a:bodyPr wrap="square">
            <a:spAutoFit/>
          </a:bodyPr>
          <a:lstStyle/>
          <a:p>
            <a:r>
              <a:rPr lang="en-GB" sz="1050" b="1" i="0" u="none" strike="noStrike" dirty="0">
                <a:solidFill>
                  <a:schemeClr val="tx2">
                    <a:lumMod val="75000"/>
                  </a:schemeClr>
                </a:solidFill>
                <a:effectLst/>
                <a:hlinkClick r:id="rId3">
                  <a:extLst>
                    <a:ext uri="{A12FA001-AC4F-418D-AE19-62706E023703}">
                      <ahyp:hlinkClr xmlns:ahyp="http://schemas.microsoft.com/office/drawing/2018/hyperlinkcolor" val="tx"/>
                    </a:ext>
                  </a:extLst>
                </a:hlinkClick>
              </a:rPr>
              <a:t>The Security Obstructionism (SecObs) Market</a:t>
            </a:r>
            <a:endParaRPr lang="en-GB" sz="1050" dirty="0">
              <a:solidFill>
                <a:schemeClr val="tx2">
                  <a:lumMod val="75000"/>
                </a:schemeClr>
              </a:solidFill>
            </a:endParaRPr>
          </a:p>
        </p:txBody>
      </p:sp>
      <p:pic>
        <p:nvPicPr>
          <p:cNvPr id="2050" name="Picture 2" descr="The Infernal Quadrant for Security Obstructionism">
            <a:extLst>
              <a:ext uri="{FF2B5EF4-FFF2-40B4-BE49-F238E27FC236}">
                <a16:creationId xmlns:a16="http://schemas.microsoft.com/office/drawing/2014/main" id="{B0637350-C73C-48BD-B770-F66E0A64EE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8581" y="641537"/>
            <a:ext cx="4807480" cy="5354038"/>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B13EDF60-7CE2-47B7-ABA2-B29B2E262D25}"/>
              </a:ext>
            </a:extLst>
          </p:cNvPr>
          <p:cNvSpPr/>
          <p:nvPr/>
        </p:nvSpPr>
        <p:spPr>
          <a:xfrm>
            <a:off x="9644185" y="2055446"/>
            <a:ext cx="1633415" cy="43833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6417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a:xfrm>
            <a:off x="515935" y="1882171"/>
            <a:ext cx="11032442" cy="4426554"/>
          </a:xfrm>
        </p:spPr>
        <p:txBody>
          <a:bodyPr/>
          <a:lstStyle/>
          <a:p>
            <a:r>
              <a:rPr lang="en-GB" sz="1800" dirty="0">
                <a:latin typeface="Calibri" panose="020F0502020204030204" pitchFamily="34" charset="0"/>
                <a:ea typeface="Times New Roman" panose="02020603050405020304" pitchFamily="18" charset="0"/>
                <a:cs typeface="Times New Roman" panose="02020603050405020304" pitchFamily="18" charset="0"/>
              </a:rPr>
              <a:t>In practice, complicated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prioritisation doesn’t work</a:t>
            </a:r>
          </a:p>
          <a:p>
            <a:r>
              <a:rPr lang="en-GB" sz="1800" dirty="0">
                <a:latin typeface="Calibri" panose="020F0502020204030204" pitchFamily="34" charset="0"/>
                <a:ea typeface="Times New Roman" panose="02020603050405020304" pitchFamily="18" charset="0"/>
                <a:cs typeface="Times New Roman" panose="02020603050405020304" pitchFamily="18" charset="0"/>
              </a:rPr>
              <a:t>T</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he idea is OK, but…</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CVSS doesn’t really work, or at least it doesn’t help us make decisions</a:t>
            </a: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Prioritisation Vs. Compliance </a:t>
            </a:r>
            <a:endParaRPr lang="en-US" i="1" dirty="0">
              <a:solidFill>
                <a:schemeClr val="accent1"/>
              </a:solidFill>
            </a:endParaRP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14</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a:xfrm>
            <a:off x="-123501810" y="368300"/>
            <a:ext cx="259195622" cy="577153"/>
          </a:xfrm>
        </p:spPr>
        <p:txBody>
          <a:bodyPr/>
          <a:lstStyle/>
          <a:p>
            <a:r>
              <a:rPr lang="en-US" dirty="0"/>
              <a:t>Major Challenges</a:t>
            </a:r>
          </a:p>
        </p:txBody>
      </p:sp>
      <p:pic>
        <p:nvPicPr>
          <p:cNvPr id="7" name="Picture 6">
            <a:extLst>
              <a:ext uri="{FF2B5EF4-FFF2-40B4-BE49-F238E27FC236}">
                <a16:creationId xmlns:a16="http://schemas.microsoft.com/office/drawing/2014/main" id="{A151A8D1-28AA-FE5B-4498-668D7E801D1E}"/>
              </a:ext>
            </a:extLst>
          </p:cNvPr>
          <p:cNvPicPr>
            <a:picLocks noChangeAspect="1"/>
          </p:cNvPicPr>
          <p:nvPr/>
        </p:nvPicPr>
        <p:blipFill>
          <a:blip r:embed="rId3"/>
          <a:stretch>
            <a:fillRect/>
          </a:stretch>
        </p:blipFill>
        <p:spPr>
          <a:xfrm>
            <a:off x="7302339" y="857833"/>
            <a:ext cx="4246037" cy="4780344"/>
          </a:xfrm>
          <a:prstGeom prst="rect">
            <a:avLst/>
          </a:prstGeom>
        </p:spPr>
      </p:pic>
      <p:sp>
        <p:nvSpPr>
          <p:cNvPr id="8" name="Title 5">
            <a:extLst>
              <a:ext uri="{FF2B5EF4-FFF2-40B4-BE49-F238E27FC236}">
                <a16:creationId xmlns:a16="http://schemas.microsoft.com/office/drawing/2014/main" id="{AFB95AD9-D9B8-4EAB-ACB2-20E02B7DB9EF}"/>
              </a:ext>
            </a:extLst>
          </p:cNvPr>
          <p:cNvSpPr txBox="1">
            <a:spLocks/>
          </p:cNvSpPr>
          <p:nvPr/>
        </p:nvSpPr>
        <p:spPr>
          <a:xfrm>
            <a:off x="515939" y="368300"/>
            <a:ext cx="11160124" cy="577153"/>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600" kern="1200">
                <a:solidFill>
                  <a:schemeClr val="tx1"/>
                </a:solidFill>
                <a:latin typeface="Cambria" panose="02040503050406030204" pitchFamily="18" charset="0"/>
                <a:ea typeface="+mj-ea"/>
                <a:cs typeface="+mj-cs"/>
              </a:defRPr>
            </a:lvl1pPr>
          </a:lstStyle>
          <a:p>
            <a:r>
              <a:rPr lang="en-US"/>
              <a:t>Major Challenges</a:t>
            </a:r>
            <a:endParaRPr lang="en-US" dirty="0"/>
          </a:p>
        </p:txBody>
      </p:sp>
    </p:spTree>
    <p:extLst>
      <p:ext uri="{BB962C8B-B14F-4D97-AF65-F5344CB8AC3E}">
        <p14:creationId xmlns:p14="http://schemas.microsoft.com/office/powerpoint/2010/main" val="248290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a:xfrm>
            <a:off x="515939" y="1882171"/>
            <a:ext cx="5957050" cy="4426554"/>
          </a:xfrm>
        </p:spPr>
        <p:txBody>
          <a:bodyPr/>
          <a:lstStyle/>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If you’ve ever wondered why…</a:t>
            </a:r>
          </a:p>
          <a:p>
            <a:r>
              <a:rPr lang="en-GB" sz="1800" dirty="0">
                <a:effectLst/>
                <a:latin typeface="Calibri" panose="020F0502020204030204" pitchFamily="34" charset="0"/>
                <a:ea typeface="Times New Roman" panose="02020603050405020304" pitchFamily="18" charset="0"/>
                <a:cs typeface="Times New Roman" panose="02020603050405020304" pitchFamily="18" charset="0"/>
              </a:rPr>
              <a:t>Most vulnerabilities reported appear in the big 4;</a:t>
            </a:r>
            <a:r>
              <a:rPr lang="en-GB" sz="1800" dirty="0">
                <a:latin typeface="Calibri" panose="020F0502020204030204" pitchFamily="34" charset="0"/>
                <a:ea typeface="Times New Roman" panose="02020603050405020304" pitchFamily="18" charset="0"/>
                <a:cs typeface="Times New Roman" panose="02020603050405020304" pitchFamily="18" charset="0"/>
              </a:rPr>
              <a:t> </a:t>
            </a:r>
          </a:p>
          <a:p>
            <a:pPr lvl="1"/>
            <a:r>
              <a:rPr lang="en-GB" sz="1800" b="1" dirty="0">
                <a:latin typeface="Calibri" panose="020F0502020204030204" pitchFamily="34" charset="0"/>
                <a:ea typeface="Times New Roman" panose="02020603050405020304" pitchFamily="18" charset="0"/>
                <a:cs typeface="Times New Roman" panose="02020603050405020304" pitchFamily="18" charset="0"/>
              </a:rPr>
              <a:t>7.5</a:t>
            </a:r>
            <a:r>
              <a:rPr lang="en-GB" sz="1800" dirty="0">
                <a:latin typeface="Calibri" panose="020F0502020204030204" pitchFamily="34" charset="0"/>
                <a:ea typeface="Times New Roman" panose="02020603050405020304" pitchFamily="18" charset="0"/>
                <a:cs typeface="Times New Roman" panose="02020603050405020304" pitchFamily="18" charset="0"/>
              </a:rPr>
              <a:t>, </a:t>
            </a:r>
            <a:r>
              <a:rPr lang="en-GB" sz="1800" b="1" dirty="0">
                <a:latin typeface="Calibri" panose="020F0502020204030204" pitchFamily="34" charset="0"/>
                <a:ea typeface="Times New Roman" panose="02020603050405020304" pitchFamily="18" charset="0"/>
                <a:cs typeface="Times New Roman" panose="02020603050405020304" pitchFamily="18" charset="0"/>
              </a:rPr>
              <a:t>7.8</a:t>
            </a:r>
            <a:r>
              <a:rPr lang="en-GB" sz="1800" dirty="0">
                <a:latin typeface="Calibri" panose="020F0502020204030204" pitchFamily="34" charset="0"/>
                <a:ea typeface="Times New Roman" panose="02020603050405020304" pitchFamily="18" charset="0"/>
                <a:cs typeface="Times New Roman" panose="02020603050405020304" pitchFamily="18" charset="0"/>
              </a:rPr>
              <a:t>, </a:t>
            </a:r>
            <a:r>
              <a:rPr lang="en-GB" sz="1800" b="1" dirty="0">
                <a:latin typeface="Calibri" panose="020F0502020204030204" pitchFamily="34" charset="0"/>
                <a:ea typeface="Times New Roman" panose="02020603050405020304" pitchFamily="18" charset="0"/>
                <a:cs typeface="Times New Roman" panose="02020603050405020304" pitchFamily="18" charset="0"/>
              </a:rPr>
              <a:t>8.8</a:t>
            </a:r>
            <a:r>
              <a:rPr lang="en-GB" sz="1800" dirty="0">
                <a:latin typeface="Calibri" panose="020F0502020204030204" pitchFamily="34" charset="0"/>
                <a:ea typeface="Times New Roman" panose="02020603050405020304" pitchFamily="18" charset="0"/>
                <a:cs typeface="Times New Roman" panose="02020603050405020304" pitchFamily="18" charset="0"/>
              </a:rPr>
              <a:t>, or </a:t>
            </a:r>
            <a:r>
              <a:rPr lang="en-GB" sz="1800" b="1" dirty="0">
                <a:latin typeface="Calibri" panose="020F0502020204030204" pitchFamily="34" charset="0"/>
                <a:ea typeface="Times New Roman" panose="02020603050405020304" pitchFamily="18" charset="0"/>
                <a:cs typeface="Times New Roman" panose="02020603050405020304" pitchFamily="18" charset="0"/>
              </a:rPr>
              <a:t>9.8</a:t>
            </a:r>
          </a:p>
          <a:p>
            <a:pPr lvl="1"/>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maths supports this (CVSS)</a:t>
            </a:r>
          </a:p>
          <a:p>
            <a:pPr lvl="1"/>
            <a:r>
              <a:rPr lang="en-GB" sz="1800" dirty="0">
                <a:effectLst/>
                <a:latin typeface="Calibri" panose="020F0502020204030204" pitchFamily="34" charset="0"/>
                <a:ea typeface="Times New Roman" panose="02020603050405020304" pitchFamily="18" charset="0"/>
                <a:cs typeface="Times New Roman" panose="02020603050405020304" pitchFamily="18" charset="0"/>
              </a:rPr>
              <a:t>Vulnerability disc</a:t>
            </a:r>
            <a:r>
              <a:rPr lang="en-GB" sz="1800" dirty="0">
                <a:latin typeface="Calibri" panose="020F0502020204030204" pitchFamily="34" charset="0"/>
                <a:ea typeface="Times New Roman" panose="02020603050405020304" pitchFamily="18" charset="0"/>
                <a:cs typeface="Times New Roman" panose="02020603050405020304" pitchFamily="18" charset="0"/>
              </a:rPr>
              <a:t>losure encourages this</a:t>
            </a:r>
          </a:p>
          <a:p>
            <a:pPr lvl="1"/>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way modern systems are built results in this</a:t>
            </a: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Prioritisation Vs. Compliance </a:t>
            </a:r>
            <a:endParaRPr lang="en-US" i="1" dirty="0">
              <a:solidFill>
                <a:schemeClr val="accent1"/>
              </a:solidFill>
            </a:endParaRP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15</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pic>
        <p:nvPicPr>
          <p:cNvPr id="10" name="Picture 9" descr="Chart, bar chart&#10;&#10;Description automatically generated">
            <a:extLst>
              <a:ext uri="{FF2B5EF4-FFF2-40B4-BE49-F238E27FC236}">
                <a16:creationId xmlns:a16="http://schemas.microsoft.com/office/drawing/2014/main" id="{FA10E425-1910-A113-4BC2-EFEE89F5B067}"/>
              </a:ext>
            </a:extLst>
          </p:cNvPr>
          <p:cNvPicPr>
            <a:picLocks noChangeAspect="1"/>
          </p:cNvPicPr>
          <p:nvPr/>
        </p:nvPicPr>
        <p:blipFill>
          <a:blip r:embed="rId3"/>
          <a:stretch>
            <a:fillRect/>
          </a:stretch>
        </p:blipFill>
        <p:spPr>
          <a:xfrm>
            <a:off x="6574810" y="191160"/>
            <a:ext cx="4763984" cy="5777842"/>
          </a:xfrm>
          <a:prstGeom prst="rect">
            <a:avLst/>
          </a:prstGeom>
        </p:spPr>
      </p:pic>
      <p:sp>
        <p:nvSpPr>
          <p:cNvPr id="12" name="TextBox 11">
            <a:extLst>
              <a:ext uri="{FF2B5EF4-FFF2-40B4-BE49-F238E27FC236}">
                <a16:creationId xmlns:a16="http://schemas.microsoft.com/office/drawing/2014/main" id="{781F7798-C912-508C-4FF0-D02A7E9C5D83}"/>
              </a:ext>
            </a:extLst>
          </p:cNvPr>
          <p:cNvSpPr txBox="1"/>
          <p:nvPr/>
        </p:nvSpPr>
        <p:spPr>
          <a:xfrm>
            <a:off x="7153193" y="6019184"/>
            <a:ext cx="6099932" cy="253916"/>
          </a:xfrm>
          <a:prstGeom prst="rect">
            <a:avLst/>
          </a:prstGeom>
          <a:noFill/>
        </p:spPr>
        <p:txBody>
          <a:bodyPr wrap="square">
            <a:spAutoFit/>
          </a:bodyPr>
          <a:lstStyle/>
          <a:p>
            <a:r>
              <a:rPr lang="en-US" sz="1050" i="1" dirty="0">
                <a:solidFill>
                  <a:schemeClr val="bg2">
                    <a:lumMod val="25000"/>
                  </a:schemeClr>
                </a:solidFill>
                <a:hlinkClick r:id="rId4">
                  <a:extLst>
                    <a:ext uri="{A12FA001-AC4F-418D-AE19-62706E023703}">
                      <ahyp:hlinkClr xmlns:ahyp="http://schemas.microsoft.com/office/drawing/2018/hyperlinkcolor" val="tx"/>
                    </a:ext>
                  </a:extLst>
                </a:hlinkClick>
              </a:rPr>
              <a:t>A closer look at CVSS scores :: Theory of Predictable Software</a:t>
            </a:r>
            <a:endParaRPr lang="en-GB" sz="1050" i="1" dirty="0">
              <a:solidFill>
                <a:schemeClr val="bg2">
                  <a:lumMod val="25000"/>
                </a:schemeClr>
              </a:solidFill>
            </a:endParaRPr>
          </a:p>
        </p:txBody>
      </p:sp>
    </p:spTree>
    <p:extLst>
      <p:ext uri="{BB962C8B-B14F-4D97-AF65-F5344CB8AC3E}">
        <p14:creationId xmlns:p14="http://schemas.microsoft.com/office/powerpoint/2010/main" val="417587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Experience - even though we have a scale, everything comes down to a binary decision…</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patch now (or turn it off) or patch later</a:t>
            </a:r>
          </a:p>
          <a:p>
            <a:pPr>
              <a:buFont typeface="Wingdings" panose="05000000000000000000" pitchFamily="2" charset="2"/>
              <a:buChar char="§"/>
            </a:pP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b="1" dirty="0">
                <a:latin typeface="Calibri" panose="020F0502020204030204" pitchFamily="34" charset="0"/>
                <a:ea typeface="Times New Roman" panose="02020603050405020304" pitchFamily="18" charset="0"/>
                <a:cs typeface="Times New Roman" panose="02020603050405020304" pitchFamily="18" charset="0"/>
              </a:rPr>
              <a:t>Prioritisation in the real-world </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is internet ? Patch now</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is being exploited ? Patch now</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is on the news?  Patch now </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else </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patch on schedule, after testing </a:t>
            </a:r>
            <a:r>
              <a:rPr lang="en-GB" sz="1800" dirty="0">
                <a:latin typeface="Calibri" panose="020F0502020204030204" pitchFamily="34" charset="0"/>
                <a:ea typeface="Times New Roman" panose="02020603050405020304" pitchFamily="18" charset="0"/>
                <a:cs typeface="Times New Roman" panose="02020603050405020304" pitchFamily="18" charset="0"/>
              </a:rPr>
              <a:t>and checking that the patch hasn’t been rolled back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Prioritisation Vs. Compliance </a:t>
            </a:r>
            <a:endParaRPr lang="en-US" i="1" dirty="0">
              <a:solidFill>
                <a:schemeClr val="accent1"/>
              </a:solidFill>
            </a:endParaRP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16</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spTree>
    <p:extLst>
      <p:ext uri="{BB962C8B-B14F-4D97-AF65-F5344CB8AC3E}">
        <p14:creationId xmlns:p14="http://schemas.microsoft.com/office/powerpoint/2010/main" val="3539818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But… we’ve still got to patch all the things…</a:t>
            </a: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D</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ay 1 should </a:t>
            </a:r>
            <a:r>
              <a:rPr lang="en-GB" sz="1800" dirty="0">
                <a:latin typeface="Calibri" panose="020F0502020204030204" pitchFamily="34" charset="0"/>
                <a:ea typeface="Times New Roman" panose="02020603050405020304" pitchFamily="18" charset="0"/>
                <a:cs typeface="Times New Roman" panose="02020603050405020304" pitchFamily="18" charset="0"/>
              </a:rPr>
              <a:t>provoke that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real-world prioritisation…</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BUT by day 14 we should be able to apply patches… (right?)</a:t>
            </a: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Reality check: I</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f we can’t patch something in 2 weeks we still have a lot of work to do</a:t>
            </a: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Prioritisation Vs. Compliance </a:t>
            </a:r>
            <a:endParaRPr lang="en-US" i="1" dirty="0">
              <a:solidFill>
                <a:schemeClr val="accent1"/>
              </a:solidFill>
            </a:endParaRP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17</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pic>
        <p:nvPicPr>
          <p:cNvPr id="1026" name="Picture 2" descr="See the source image">
            <a:extLst>
              <a:ext uri="{FF2B5EF4-FFF2-40B4-BE49-F238E27FC236}">
                <a16:creationId xmlns:a16="http://schemas.microsoft.com/office/drawing/2014/main" id="{739FC1C2-670A-C676-681E-C994A7F7D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253" y="2354547"/>
            <a:ext cx="2915119" cy="193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857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Treat end user, mobile, server and cloud accordingly - there is no one-size fits all approach </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W</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ork with respective services owners and tailor support </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Work with leadership to highlight and address resource / skills gaps</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Stress the non-security benefits of patching (support, consistency, features) </a:t>
            </a: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t>Prioritisation Vs. Compliance – recommendations </a:t>
            </a:r>
            <a:endParaRPr lang="en-US" i="1" dirty="0"/>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18</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spTree>
    <p:extLst>
      <p:ext uri="{BB962C8B-B14F-4D97-AF65-F5344CB8AC3E}">
        <p14:creationId xmlns:p14="http://schemas.microsoft.com/office/powerpoint/2010/main" val="213261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r>
              <a:rPr lang="en-GB" sz="1800" i="1" dirty="0">
                <a:effectLst/>
                <a:ea typeface="Times New Roman" panose="02020603050405020304" pitchFamily="18" charset="0"/>
                <a:cs typeface="Times New Roman" panose="02020603050405020304" pitchFamily="18" charset="0"/>
              </a:rPr>
              <a:t>“</a:t>
            </a:r>
            <a:r>
              <a:rPr lang="en-GB" sz="1800" b="0" i="1" dirty="0">
                <a:solidFill>
                  <a:srgbClr val="151515"/>
                </a:solidFill>
                <a:effectLst/>
              </a:rPr>
              <a:t>DevSecOps stands for development, security, and operations. It's an approach to culture, automation, and platform design that integrates security as a shared responsibility throughout the entire IT lifecycle.” </a:t>
            </a:r>
            <a:endParaRPr lang="en-GB" sz="1800" i="1" dirty="0">
              <a:effectLst/>
              <a:ea typeface="Times New Roman" panose="02020603050405020304" pitchFamily="18" charset="0"/>
              <a:cs typeface="Times New Roman" panose="02020603050405020304" pitchFamily="18" charset="0"/>
            </a:endParaRPr>
          </a:p>
          <a:p>
            <a:r>
              <a:rPr lang="en-GB" sz="1800" dirty="0">
                <a:effectLst/>
                <a:ea typeface="Times New Roman" panose="02020603050405020304" pitchFamily="18" charset="0"/>
                <a:cs typeface="Times New Roman" panose="02020603050405020304" pitchFamily="18" charset="0"/>
              </a:rPr>
              <a:t>It’s the only clean slate* we’re likely to get (*mileage may vary)</a:t>
            </a:r>
          </a:p>
          <a:p>
            <a:r>
              <a:rPr lang="en-GB" sz="1800" dirty="0">
                <a:effectLst/>
                <a:ea typeface="Times New Roman" panose="02020603050405020304" pitchFamily="18" charset="0"/>
                <a:cs typeface="Times New Roman" panose="02020603050405020304" pitchFamily="18" charset="0"/>
              </a:rPr>
              <a:t>By baking security into IT we make everything easier and remove the chance for backlogs to form </a:t>
            </a:r>
          </a:p>
          <a:p>
            <a:r>
              <a:rPr lang="en-GB" sz="1800" dirty="0">
                <a:effectLst/>
                <a:ea typeface="Times New Roman" panose="02020603050405020304" pitchFamily="18" charset="0"/>
                <a:cs typeface="Times New Roman" panose="02020603050405020304" pitchFamily="18" charset="0"/>
              </a:rPr>
              <a:t>It’s still difficult, but it’s probably easier than fixing 10+ years worth of tech challenges which still impact us today</a:t>
            </a:r>
          </a:p>
          <a:p>
            <a:r>
              <a:rPr lang="en-GB" sz="1800" dirty="0">
                <a:ea typeface="Times New Roman" panose="02020603050405020304" pitchFamily="18" charset="0"/>
                <a:cs typeface="Times New Roman" panose="02020603050405020304" pitchFamily="18" charset="0"/>
              </a:rPr>
              <a:t>It will present us with new challenges and </a:t>
            </a:r>
            <a:r>
              <a:rPr lang="en-GB" sz="1800" dirty="0">
                <a:effectLst/>
                <a:ea typeface="Times New Roman" panose="02020603050405020304" pitchFamily="18" charset="0"/>
                <a:cs typeface="Times New Roman" panose="02020603050405020304" pitchFamily="18" charset="0"/>
              </a:rPr>
              <a:t>risks … but it’s the direction we’re already heading in </a:t>
            </a:r>
          </a:p>
          <a:p>
            <a:r>
              <a:rPr lang="en-GB" sz="1800" dirty="0">
                <a:effectLst/>
                <a:ea typeface="Times New Roman" panose="02020603050405020304" pitchFamily="18" charset="0"/>
                <a:cs typeface="Times New Roman" panose="02020603050405020304" pitchFamily="18" charset="0"/>
              </a:rPr>
              <a:t>What the move to cloud / digital transformation looks like is different for all of us….</a:t>
            </a:r>
          </a:p>
          <a:p>
            <a:r>
              <a:rPr lang="en-GB" sz="1800" dirty="0">
                <a:effectLst/>
                <a:ea typeface="Times New Roman" panose="02020603050405020304" pitchFamily="18" charset="0"/>
                <a:cs typeface="Times New Roman" panose="02020603050405020304" pitchFamily="18" charset="0"/>
              </a:rPr>
              <a:t>For us it looks a lot like on-premise </a:t>
            </a:r>
            <a:r>
              <a:rPr lang="en-GB" sz="1800" dirty="0">
                <a:ea typeface="Times New Roman" panose="02020603050405020304" pitchFamily="18" charset="0"/>
                <a:cs typeface="Times New Roman" panose="02020603050405020304" pitchFamily="18" charset="0"/>
              </a:rPr>
              <a:t>to begin with… </a:t>
            </a:r>
            <a:endParaRPr lang="en-GB" sz="1800" dirty="0">
              <a:effectLst/>
              <a:ea typeface="Times New Roman" panose="02020603050405020304" pitchFamily="18" charset="0"/>
              <a:cs typeface="Times New Roman" panose="02020603050405020304" pitchFamily="18" charset="0"/>
            </a:endParaRPr>
          </a:p>
          <a:p>
            <a:r>
              <a:rPr lang="en-GB" sz="1800" dirty="0">
                <a:effectLst/>
                <a:ea typeface="Times New Roman" panose="02020603050405020304" pitchFamily="18" charset="0"/>
                <a:cs typeface="Times New Roman" panose="02020603050405020304" pitchFamily="18" charset="0"/>
              </a:rPr>
              <a:t>We’re working with our CCoE</a:t>
            </a:r>
            <a:r>
              <a:rPr lang="en-GB" sz="1800" dirty="0">
                <a:ea typeface="Times New Roman" panose="02020603050405020304" pitchFamily="18" charset="0"/>
                <a:cs typeface="Times New Roman" panose="02020603050405020304" pitchFamily="18" charset="0"/>
              </a:rPr>
              <a:t>, IT and Developers to bake security into </a:t>
            </a:r>
            <a:r>
              <a:rPr lang="en-GB" sz="1800" i="1" dirty="0">
                <a:ea typeface="Times New Roman" panose="02020603050405020304" pitchFamily="18" charset="0"/>
                <a:cs typeface="Times New Roman" panose="02020603050405020304" pitchFamily="18" charset="0"/>
              </a:rPr>
              <a:t>new world </a:t>
            </a:r>
            <a:endParaRPr lang="en-GB" sz="1800" i="1" dirty="0">
              <a:effectLst/>
              <a:ea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t>A rare opportunity</a:t>
            </a:r>
            <a:endParaRPr lang="en-US" i="1" dirty="0"/>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19</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DevSecOps</a:t>
            </a:r>
          </a:p>
        </p:txBody>
      </p:sp>
      <p:sp>
        <p:nvSpPr>
          <p:cNvPr id="13" name="TextBox 12">
            <a:extLst>
              <a:ext uri="{FF2B5EF4-FFF2-40B4-BE49-F238E27FC236}">
                <a16:creationId xmlns:a16="http://schemas.microsoft.com/office/drawing/2014/main" id="{DF8C84A6-609D-442E-B4D9-AE97031CE574}"/>
              </a:ext>
            </a:extLst>
          </p:cNvPr>
          <p:cNvSpPr txBox="1"/>
          <p:nvPr/>
        </p:nvSpPr>
        <p:spPr>
          <a:xfrm>
            <a:off x="10132955" y="6029509"/>
            <a:ext cx="6099906" cy="253916"/>
          </a:xfrm>
          <a:prstGeom prst="rect">
            <a:avLst/>
          </a:prstGeom>
          <a:noFill/>
        </p:spPr>
        <p:txBody>
          <a:bodyPr wrap="square">
            <a:spAutoFit/>
          </a:bodyPr>
          <a:lstStyle/>
          <a:p>
            <a:r>
              <a:rPr lang="en-GB" sz="1050" i="1" dirty="0">
                <a:solidFill>
                  <a:schemeClr val="tx2">
                    <a:lumMod val="75000"/>
                  </a:schemeClr>
                </a:solidFill>
                <a:hlinkClick r:id="rId3">
                  <a:extLst>
                    <a:ext uri="{A12FA001-AC4F-418D-AE19-62706E023703}">
                      <ahyp:hlinkClr xmlns:ahyp="http://schemas.microsoft.com/office/drawing/2018/hyperlinkcolor" val="tx"/>
                    </a:ext>
                  </a:extLst>
                </a:hlinkClick>
              </a:rPr>
              <a:t>What is DevSecOps</a:t>
            </a:r>
            <a:endParaRPr lang="en-GB" sz="1050" i="1" dirty="0">
              <a:solidFill>
                <a:schemeClr val="tx2">
                  <a:lumMod val="75000"/>
                </a:schemeClr>
              </a:solidFill>
            </a:endParaRPr>
          </a:p>
        </p:txBody>
      </p:sp>
      <p:pic>
        <p:nvPicPr>
          <p:cNvPr id="3074" name="Picture 2" descr="What is DevSecOps? | Dynatrace news">
            <a:extLst>
              <a:ext uri="{FF2B5EF4-FFF2-40B4-BE49-F238E27FC236}">
                <a16:creationId xmlns:a16="http://schemas.microsoft.com/office/drawing/2014/main" id="{277F18B0-C0E6-49BC-A622-E52B5CB77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2230" y="275172"/>
            <a:ext cx="2363831" cy="134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3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650D7-1C28-48C9-A4AC-629F9BA82AB8}"/>
              </a:ext>
            </a:extLst>
          </p:cNvPr>
          <p:cNvSpPr>
            <a:spLocks noGrp="1"/>
          </p:cNvSpPr>
          <p:nvPr>
            <p:ph type="sldNum" sz="quarter" idx="12"/>
          </p:nvPr>
        </p:nvSpPr>
        <p:spPr>
          <a:xfrm>
            <a:off x="11676063" y="6582426"/>
            <a:ext cx="515935" cy="275573"/>
          </a:xfrm>
        </p:spPr>
        <p:txBody>
          <a:bodyPr/>
          <a:lstStyle/>
          <a:p>
            <a:fld id="{F9591D4C-BB8F-AE46-BE73-C616F30BBC5B}" type="slidenum">
              <a:rPr lang="en-US" smtClean="0"/>
              <a:pPr/>
              <a:t>2</a:t>
            </a:fld>
            <a:endParaRPr lang="en-US" dirty="0"/>
          </a:p>
        </p:txBody>
      </p:sp>
      <p:sp>
        <p:nvSpPr>
          <p:cNvPr id="3" name="Text Placeholder 2">
            <a:extLst>
              <a:ext uri="{FF2B5EF4-FFF2-40B4-BE49-F238E27FC236}">
                <a16:creationId xmlns:a16="http://schemas.microsoft.com/office/drawing/2014/main" id="{C58B957F-A7AC-4DD0-AA78-D34BD3D355DF}"/>
              </a:ext>
            </a:extLst>
          </p:cNvPr>
          <p:cNvSpPr>
            <a:spLocks noGrp="1"/>
          </p:cNvSpPr>
          <p:nvPr>
            <p:ph type="body" sz="quarter" idx="15"/>
          </p:nvPr>
        </p:nvSpPr>
        <p:spPr/>
        <p:txBody>
          <a:bodyPr/>
          <a:lstStyle/>
          <a:p>
            <a:endParaRPr lang="en-GB" dirty="0"/>
          </a:p>
        </p:txBody>
      </p:sp>
      <p:sp>
        <p:nvSpPr>
          <p:cNvPr id="4" name="Title 3">
            <a:extLst>
              <a:ext uri="{FF2B5EF4-FFF2-40B4-BE49-F238E27FC236}">
                <a16:creationId xmlns:a16="http://schemas.microsoft.com/office/drawing/2014/main" id="{CDFD70CD-5D48-4FA4-8D0C-54F640095B14}"/>
              </a:ext>
            </a:extLst>
          </p:cNvPr>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F2884E7D-1491-42E2-9598-F0B7FA4FE2D9}"/>
              </a:ext>
            </a:extLst>
          </p:cNvPr>
          <p:cNvSpPr txBox="1">
            <a:spLocks/>
          </p:cNvSpPr>
          <p:nvPr/>
        </p:nvSpPr>
        <p:spPr>
          <a:xfrm>
            <a:off x="1160210" y="1432200"/>
            <a:ext cx="7653355" cy="4876525"/>
          </a:xfrm>
          <a:prstGeom prst="rect">
            <a:avLst/>
          </a:prstGeom>
        </p:spPr>
        <p:txBody>
          <a:bodyPr/>
          <a:lstStyle>
            <a:lvl1pPr marL="230188" indent="-230188" algn="l" defTabSz="914400" rtl="0" eaLnBrk="1" latinLnBrk="0" hangingPunct="1">
              <a:lnSpc>
                <a:spcPts val="2200"/>
              </a:lnSpc>
              <a:spcBef>
                <a:spcPts val="1000"/>
              </a:spcBef>
              <a:buClrTx/>
              <a:buFont typeface="Arial" panose="020B0604020202020204" pitchFamily="34" charset="0"/>
              <a:buChar char="•"/>
              <a:defRPr sz="2000" kern="1200">
                <a:solidFill>
                  <a:schemeClr val="tx1"/>
                </a:solidFill>
                <a:latin typeface="+mn-lt"/>
                <a:ea typeface="+mn-ea"/>
                <a:cs typeface="+mn-cs"/>
              </a:defRPr>
            </a:lvl1pPr>
            <a:lvl2pPr marL="461963" indent="-236538" algn="l" defTabSz="914400" rtl="0" eaLnBrk="1" latinLnBrk="0" hangingPunct="1">
              <a:lnSpc>
                <a:spcPts val="2200"/>
              </a:lnSpc>
              <a:spcBef>
                <a:spcPts val="500"/>
              </a:spcBef>
              <a:buClr>
                <a:schemeClr val="bg2">
                  <a:lumMod val="50000"/>
                </a:schemeClr>
              </a:buClr>
              <a:buFont typeface="Arial" panose="020B0604020202020204" pitchFamily="34" charset="0"/>
              <a:buChar char="•"/>
              <a:defRPr sz="2000" kern="1200">
                <a:solidFill>
                  <a:schemeClr val="tx1"/>
                </a:solidFill>
                <a:latin typeface="+mn-lt"/>
                <a:ea typeface="+mn-ea"/>
                <a:cs typeface="+mn-cs"/>
              </a:defRPr>
            </a:lvl2pPr>
            <a:lvl3pPr marL="684213" indent="-227013" algn="l" defTabSz="914400" rtl="0" eaLnBrk="1" latinLnBrk="0" hangingPunct="1">
              <a:lnSpc>
                <a:spcPts val="2200"/>
              </a:lnSpc>
              <a:spcBef>
                <a:spcPts val="500"/>
              </a:spcBef>
              <a:buClr>
                <a:schemeClr val="bg2">
                  <a:lumMod val="75000"/>
                </a:schemeClr>
              </a:buClr>
              <a:buFont typeface="Arial" panose="020B0604020202020204" pitchFamily="34" charset="0"/>
              <a:buChar char="•"/>
              <a:defRPr sz="2000" kern="1200">
                <a:solidFill>
                  <a:schemeClr val="tx1"/>
                </a:solidFill>
                <a:latin typeface="+mn-lt"/>
                <a:ea typeface="+mn-ea"/>
                <a:cs typeface="+mn-cs"/>
              </a:defRPr>
            </a:lvl3pPr>
            <a:lvl4pPr marL="914400" indent="-227013"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4pPr>
            <a:lvl5pPr marL="1144588" indent="-225425"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5pPr>
            <a:lvl6pPr marL="1381125"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a:solidFill>
                  <a:schemeClr val="tx1"/>
                </a:solidFill>
                <a:latin typeface="+mn-lt"/>
                <a:ea typeface="+mn-ea"/>
                <a:cs typeface="+mn-cs"/>
              </a:defRPr>
            </a:lvl6pPr>
            <a:lvl7pPr marL="1606550"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7pPr>
            <a:lvl8pPr marL="1822450" indent="-225425"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8pPr>
            <a:lvl9pPr marL="1998663" indent="-169863" algn="l" defTabSz="914400" rtl="0" eaLnBrk="1" latinLnBrk="0" hangingPunct="1">
              <a:lnSpc>
                <a:spcPct val="90000"/>
              </a:lnSpc>
              <a:spcBef>
                <a:spcPts val="500"/>
              </a:spcBef>
              <a:buClr>
                <a:schemeClr val="accent5">
                  <a:lumMod val="75000"/>
                </a:schemeClr>
              </a:buClr>
              <a:buFont typeface="Arial" panose="020B0604020202020204" pitchFamily="34" charset="0"/>
              <a:buChar char="•"/>
              <a:defRPr sz="1800" kern="1200" baseline="0">
                <a:solidFill>
                  <a:schemeClr val="tx1"/>
                </a:solidFill>
                <a:latin typeface="+mn-lt"/>
                <a:ea typeface="+mn-ea"/>
                <a:cs typeface="+mn-cs"/>
              </a:defRPr>
            </a:lvl9pPr>
          </a:lstStyle>
          <a:p>
            <a:pPr marL="0" indent="0">
              <a:buFont typeface="Arial" panose="020B0604020202020204" pitchFamily="34" charset="0"/>
              <a:buNone/>
            </a:pPr>
            <a:r>
              <a:rPr lang="en-GB" dirty="0"/>
              <a:t>           Steve Davies  CISSP CISSP-ISSAP CCSP CISM</a:t>
            </a:r>
          </a:p>
          <a:p>
            <a:endParaRPr lang="en-GB" dirty="0"/>
          </a:p>
          <a:p>
            <a:endParaRPr lang="en-GB" dirty="0"/>
          </a:p>
          <a:p>
            <a:endParaRPr lang="en-GB" dirty="0"/>
          </a:p>
          <a:p>
            <a:pPr>
              <a:lnSpc>
                <a:spcPct val="150000"/>
              </a:lnSpc>
            </a:pPr>
            <a:r>
              <a:rPr lang="en-GB" dirty="0"/>
              <a:t>Head of Cyber Security at DLA Piper (International)</a:t>
            </a:r>
          </a:p>
          <a:p>
            <a:pPr lvl="1">
              <a:lnSpc>
                <a:spcPct val="150000"/>
              </a:lnSpc>
            </a:pPr>
            <a:r>
              <a:rPr lang="en-GB" dirty="0"/>
              <a:t>Security Engineering &amp; Architecture </a:t>
            </a:r>
          </a:p>
          <a:p>
            <a:pPr lvl="1">
              <a:lnSpc>
                <a:spcPct val="150000"/>
              </a:lnSpc>
            </a:pPr>
            <a:r>
              <a:rPr lang="en-GB" dirty="0"/>
              <a:t>Security Operations </a:t>
            </a:r>
          </a:p>
          <a:p>
            <a:pPr>
              <a:lnSpc>
                <a:spcPct val="150000"/>
              </a:lnSpc>
            </a:pPr>
            <a:r>
              <a:rPr lang="en-GB" dirty="0"/>
              <a:t>Enterprise Security Architect at Sky Betting and Gaming</a:t>
            </a:r>
          </a:p>
          <a:p>
            <a:pPr>
              <a:lnSpc>
                <a:spcPct val="150000"/>
              </a:lnSpc>
            </a:pPr>
            <a:r>
              <a:rPr lang="en-GB" dirty="0"/>
              <a:t>Security Architect at William Hill </a:t>
            </a:r>
          </a:p>
          <a:p>
            <a:endParaRPr lang="en-GB" dirty="0"/>
          </a:p>
        </p:txBody>
      </p:sp>
      <p:pic>
        <p:nvPicPr>
          <p:cNvPr id="6" name="Picture 2" descr="DLA Piper">
            <a:extLst>
              <a:ext uri="{FF2B5EF4-FFF2-40B4-BE49-F238E27FC236}">
                <a16:creationId xmlns:a16="http://schemas.microsoft.com/office/drawing/2014/main" id="{5037E4A7-1B53-42A2-8270-647F3D1F57D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0611" y="3104036"/>
            <a:ext cx="441076" cy="4410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ky Betting &amp; Gaming">
            <a:extLst>
              <a:ext uri="{FF2B5EF4-FFF2-40B4-BE49-F238E27FC236}">
                <a16:creationId xmlns:a16="http://schemas.microsoft.com/office/drawing/2014/main" id="{11EEDDFD-687C-4614-A845-6A5DA7607DF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40611" y="4807356"/>
            <a:ext cx="441076" cy="4410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William Hill">
            <a:extLst>
              <a:ext uri="{FF2B5EF4-FFF2-40B4-BE49-F238E27FC236}">
                <a16:creationId xmlns:a16="http://schemas.microsoft.com/office/drawing/2014/main" id="{88A2D375-5A28-40E9-B90D-F2CCBD8C2A22}"/>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40611" y="5386241"/>
            <a:ext cx="441076" cy="4410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ADDC62E-9061-4F6A-9B99-E5CB155B47AF}"/>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002033" y="1913034"/>
            <a:ext cx="400632" cy="340695"/>
          </a:xfrm>
          <a:prstGeom prst="rect">
            <a:avLst/>
          </a:prstGeom>
        </p:spPr>
      </p:pic>
      <p:sp>
        <p:nvSpPr>
          <p:cNvPr id="11" name="Subtitle 2">
            <a:extLst>
              <a:ext uri="{FF2B5EF4-FFF2-40B4-BE49-F238E27FC236}">
                <a16:creationId xmlns:a16="http://schemas.microsoft.com/office/drawing/2014/main" id="{4CCCCDA4-89DF-4D77-81F8-1B68415D203E}"/>
              </a:ext>
            </a:extLst>
          </p:cNvPr>
          <p:cNvSpPr txBox="1">
            <a:spLocks/>
          </p:cNvSpPr>
          <p:nvPr/>
        </p:nvSpPr>
        <p:spPr>
          <a:xfrm>
            <a:off x="2264230" y="1719989"/>
            <a:ext cx="8436206" cy="115673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2000" dirty="0">
                <a:solidFill>
                  <a:schemeClr val="tx1"/>
                </a:solidFill>
                <a:latin typeface="+mn-lt"/>
                <a:ea typeface="Roboto Light" panose="02000000000000000000" pitchFamily="2" charset="0"/>
                <a:cs typeface="Lato Light" panose="020F0502020204030203" pitchFamily="34" charset="0"/>
              </a:rPr>
              <a:t>linkedin.com/in/sldavies</a:t>
            </a:r>
          </a:p>
          <a:p>
            <a:pPr algn="l">
              <a:lnSpc>
                <a:spcPct val="150000"/>
              </a:lnSpc>
            </a:pPr>
            <a:r>
              <a:rPr lang="en-US" sz="2000" dirty="0">
                <a:solidFill>
                  <a:schemeClr val="tx1"/>
                </a:solidFill>
                <a:latin typeface="+mn-lt"/>
                <a:ea typeface="Roboto Light" panose="02000000000000000000" pitchFamily="2" charset="0"/>
                <a:cs typeface="Lato Light" panose="020F0502020204030203" pitchFamily="34" charset="0"/>
              </a:rPr>
              <a:t>about.me/stephendavies</a:t>
            </a:r>
          </a:p>
        </p:txBody>
      </p:sp>
      <p:pic>
        <p:nvPicPr>
          <p:cNvPr id="4098" name="Picture 2" descr="about.me badge">
            <a:extLst>
              <a:ext uri="{FF2B5EF4-FFF2-40B4-BE49-F238E27FC236}">
                <a16:creationId xmlns:a16="http://schemas.microsoft.com/office/drawing/2014/main" id="{0E20FF5A-3367-46CF-AC0A-9B3004A28D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2033" y="2393069"/>
            <a:ext cx="340696" cy="340696"/>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3D7DE5FE-785C-4170-B3DD-AFDA9DF3E6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938" y="1497952"/>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476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row: Pentagon 41">
            <a:extLst>
              <a:ext uri="{FF2B5EF4-FFF2-40B4-BE49-F238E27FC236}">
                <a16:creationId xmlns:a16="http://schemas.microsoft.com/office/drawing/2014/main" id="{C84693B7-5A06-E9CD-C36A-E3F5BD1B151D}"/>
              </a:ext>
            </a:extLst>
          </p:cNvPr>
          <p:cNvSpPr/>
          <p:nvPr/>
        </p:nvSpPr>
        <p:spPr>
          <a:xfrm>
            <a:off x="2769439" y="5242713"/>
            <a:ext cx="8906624" cy="484632"/>
          </a:xfrm>
          <a:prstGeom prst="homePlate">
            <a:avLst/>
          </a:prstGeom>
          <a:solidFill>
            <a:schemeClr val="accent6">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endParaRPr lang="en-GB" dirty="0"/>
          </a:p>
        </p:txBody>
      </p:sp>
      <p:sp>
        <p:nvSpPr>
          <p:cNvPr id="2" name="Slide Number Placeholder 1">
            <a:extLst>
              <a:ext uri="{FF2B5EF4-FFF2-40B4-BE49-F238E27FC236}">
                <a16:creationId xmlns:a16="http://schemas.microsoft.com/office/drawing/2014/main" id="{980C71B6-AA1F-E8F5-76ED-F3A9F45716B7}"/>
              </a:ext>
            </a:extLst>
          </p:cNvPr>
          <p:cNvSpPr>
            <a:spLocks noGrp="1"/>
          </p:cNvSpPr>
          <p:nvPr>
            <p:ph type="sldNum" sz="quarter" idx="12"/>
          </p:nvPr>
        </p:nvSpPr>
        <p:spPr/>
        <p:txBody>
          <a:bodyPr/>
          <a:lstStyle/>
          <a:p>
            <a:fld id="{F9591D4C-BB8F-AE46-BE73-C616F30BBC5B}" type="slidenum">
              <a:rPr lang="en-US" smtClean="0"/>
              <a:pPr/>
              <a:t>20</a:t>
            </a:fld>
            <a:endParaRPr lang="en-US" dirty="0"/>
          </a:p>
        </p:txBody>
      </p:sp>
      <p:sp>
        <p:nvSpPr>
          <p:cNvPr id="3" name="Text Placeholder 2">
            <a:extLst>
              <a:ext uri="{FF2B5EF4-FFF2-40B4-BE49-F238E27FC236}">
                <a16:creationId xmlns:a16="http://schemas.microsoft.com/office/drawing/2014/main" id="{2783603B-F621-2FA9-DC26-1C92886783ED}"/>
              </a:ext>
            </a:extLst>
          </p:cNvPr>
          <p:cNvSpPr>
            <a:spLocks noGrp="1"/>
          </p:cNvSpPr>
          <p:nvPr>
            <p:ph type="body" sz="quarter" idx="15"/>
          </p:nvPr>
        </p:nvSpPr>
        <p:spPr/>
        <p:txBody>
          <a:bodyPr/>
          <a:lstStyle/>
          <a:p>
            <a:endParaRPr lang="en-GB" dirty="0"/>
          </a:p>
        </p:txBody>
      </p:sp>
      <p:sp>
        <p:nvSpPr>
          <p:cNvPr id="4" name="Title 3">
            <a:extLst>
              <a:ext uri="{FF2B5EF4-FFF2-40B4-BE49-F238E27FC236}">
                <a16:creationId xmlns:a16="http://schemas.microsoft.com/office/drawing/2014/main" id="{6B4611CF-E3C5-A734-512C-E4067B0DB112}"/>
              </a:ext>
            </a:extLst>
          </p:cNvPr>
          <p:cNvSpPr>
            <a:spLocks noGrp="1"/>
          </p:cNvSpPr>
          <p:nvPr>
            <p:ph type="title"/>
          </p:nvPr>
        </p:nvSpPr>
        <p:spPr/>
        <p:txBody>
          <a:bodyPr/>
          <a:lstStyle/>
          <a:p>
            <a:r>
              <a:rPr lang="en-US" dirty="0"/>
              <a:t>Vulnerability Management then and now</a:t>
            </a:r>
            <a:endParaRPr lang="en-GB" dirty="0"/>
          </a:p>
        </p:txBody>
      </p:sp>
      <p:sp>
        <p:nvSpPr>
          <p:cNvPr id="5" name="Text Placeholder 4">
            <a:extLst>
              <a:ext uri="{FF2B5EF4-FFF2-40B4-BE49-F238E27FC236}">
                <a16:creationId xmlns:a16="http://schemas.microsoft.com/office/drawing/2014/main" id="{5DCE775A-990B-8533-8535-F79A30A5C476}"/>
              </a:ext>
            </a:extLst>
          </p:cNvPr>
          <p:cNvSpPr>
            <a:spLocks noGrp="1"/>
          </p:cNvSpPr>
          <p:nvPr>
            <p:ph type="body" idx="1"/>
          </p:nvPr>
        </p:nvSpPr>
        <p:spPr>
          <a:xfrm>
            <a:off x="556745" y="1637040"/>
            <a:ext cx="2516976" cy="435600"/>
          </a:xfrm>
        </p:spPr>
        <p:txBody>
          <a:bodyPr>
            <a:normAutofit fontScale="92500" lnSpcReduction="10000"/>
          </a:bodyPr>
          <a:lstStyle/>
          <a:p>
            <a:r>
              <a:rPr lang="en-GB" b="1" dirty="0">
                <a:solidFill>
                  <a:srgbClr val="3A4145"/>
                </a:solidFill>
                <a:effectLst/>
                <a:latin typeface="+mj-lt"/>
              </a:rPr>
              <a:t>Traditional </a:t>
            </a:r>
            <a:r>
              <a:rPr lang="en-GB" b="1" i="0" dirty="0">
                <a:solidFill>
                  <a:srgbClr val="3A4145"/>
                </a:solidFill>
                <a:effectLst/>
                <a:latin typeface="+mj-lt"/>
              </a:rPr>
              <a:t>Vulnerability Management</a:t>
            </a:r>
            <a:endParaRPr lang="en-GB" dirty="0">
              <a:latin typeface="+mj-lt"/>
            </a:endParaRPr>
          </a:p>
        </p:txBody>
      </p:sp>
      <p:sp>
        <p:nvSpPr>
          <p:cNvPr id="7" name="Text Placeholder 6">
            <a:extLst>
              <a:ext uri="{FF2B5EF4-FFF2-40B4-BE49-F238E27FC236}">
                <a16:creationId xmlns:a16="http://schemas.microsoft.com/office/drawing/2014/main" id="{2A6F8C61-2323-3A3C-8D5D-2BAB183825AC}"/>
              </a:ext>
            </a:extLst>
          </p:cNvPr>
          <p:cNvSpPr>
            <a:spLocks noGrp="1"/>
          </p:cNvSpPr>
          <p:nvPr>
            <p:ph type="body" sz="quarter" idx="26"/>
          </p:nvPr>
        </p:nvSpPr>
        <p:spPr>
          <a:xfrm>
            <a:off x="556744" y="2141321"/>
            <a:ext cx="2516977" cy="2367023"/>
          </a:xfrm>
        </p:spPr>
        <p:txBody>
          <a:bodyPr/>
          <a:lstStyle/>
          <a:p>
            <a:r>
              <a:rPr lang="en-US" b="0" i="0" dirty="0">
                <a:solidFill>
                  <a:srgbClr val="3A4145"/>
                </a:solidFill>
                <a:effectLst/>
                <a:latin typeface="-apple-system"/>
              </a:rPr>
              <a:t>You use scanners and agents to periodically check end-user compute (laptops, desktops), Servers and network devices via an agent or literal scans of the network. </a:t>
            </a:r>
          </a:p>
          <a:p>
            <a:r>
              <a:rPr lang="en-US" b="0" i="0" dirty="0">
                <a:solidFill>
                  <a:srgbClr val="3A4145"/>
                </a:solidFill>
                <a:effectLst/>
                <a:latin typeface="-apple-system"/>
              </a:rPr>
              <a:t>The data feeds </a:t>
            </a:r>
            <a:r>
              <a:rPr lang="en-US" dirty="0">
                <a:solidFill>
                  <a:srgbClr val="3A4145"/>
                </a:solidFill>
                <a:latin typeface="-apple-system"/>
              </a:rPr>
              <a:t>reports and dashboards which either drive prioritization or confirm patching has been successful. </a:t>
            </a:r>
          </a:p>
          <a:p>
            <a:r>
              <a:rPr lang="en-US" dirty="0">
                <a:solidFill>
                  <a:srgbClr val="3A4145"/>
                </a:solidFill>
                <a:latin typeface="-apple-system"/>
              </a:rPr>
              <a:t>Traditional vulnerability management offerings are expanding…</a:t>
            </a:r>
            <a:endParaRPr lang="en-GB" dirty="0"/>
          </a:p>
        </p:txBody>
      </p:sp>
      <p:sp>
        <p:nvSpPr>
          <p:cNvPr id="8" name="Text Placeholder 7">
            <a:extLst>
              <a:ext uri="{FF2B5EF4-FFF2-40B4-BE49-F238E27FC236}">
                <a16:creationId xmlns:a16="http://schemas.microsoft.com/office/drawing/2014/main" id="{A4E2CAF8-5791-FEDF-5039-AEDE754EB6C1}"/>
              </a:ext>
            </a:extLst>
          </p:cNvPr>
          <p:cNvSpPr>
            <a:spLocks noGrp="1"/>
          </p:cNvSpPr>
          <p:nvPr>
            <p:ph type="body" idx="27"/>
          </p:nvPr>
        </p:nvSpPr>
        <p:spPr>
          <a:xfrm>
            <a:off x="3459946" y="1635245"/>
            <a:ext cx="2516976" cy="435600"/>
          </a:xfrm>
        </p:spPr>
        <p:txBody>
          <a:bodyPr>
            <a:normAutofit fontScale="92500" lnSpcReduction="10000"/>
          </a:bodyPr>
          <a:lstStyle/>
          <a:p>
            <a:r>
              <a:rPr lang="en-GB" b="1" i="0" dirty="0">
                <a:solidFill>
                  <a:srgbClr val="3A4145"/>
                </a:solidFill>
                <a:effectLst/>
                <a:latin typeface="+mj-lt"/>
              </a:rPr>
              <a:t>Cloud Vulnerability Management</a:t>
            </a:r>
            <a:endParaRPr lang="en-GB" dirty="0">
              <a:latin typeface="+mj-lt"/>
            </a:endParaRPr>
          </a:p>
        </p:txBody>
      </p:sp>
      <p:sp>
        <p:nvSpPr>
          <p:cNvPr id="10" name="Text Placeholder 9">
            <a:extLst>
              <a:ext uri="{FF2B5EF4-FFF2-40B4-BE49-F238E27FC236}">
                <a16:creationId xmlns:a16="http://schemas.microsoft.com/office/drawing/2014/main" id="{980DF20D-1D31-876C-70F4-4C62DB82B412}"/>
              </a:ext>
            </a:extLst>
          </p:cNvPr>
          <p:cNvSpPr>
            <a:spLocks noGrp="1"/>
          </p:cNvSpPr>
          <p:nvPr>
            <p:ph type="body" sz="quarter" idx="29"/>
          </p:nvPr>
        </p:nvSpPr>
        <p:spPr>
          <a:xfrm>
            <a:off x="3459945" y="2139526"/>
            <a:ext cx="2516977" cy="2367023"/>
          </a:xfrm>
        </p:spPr>
        <p:txBody>
          <a:bodyPr/>
          <a:lstStyle/>
          <a:p>
            <a:r>
              <a:rPr lang="en-US" dirty="0">
                <a:solidFill>
                  <a:srgbClr val="3A4145"/>
                </a:solidFill>
                <a:latin typeface="-apple-system"/>
              </a:rPr>
              <a:t>Cloud Security Posture Management (CSPM) checks the configuration </a:t>
            </a:r>
            <a:r>
              <a:rPr lang="en-US" b="1" i="1" dirty="0">
                <a:solidFill>
                  <a:srgbClr val="3A4145"/>
                </a:solidFill>
                <a:latin typeface="-apple-system"/>
              </a:rPr>
              <a:t>of your cloud </a:t>
            </a:r>
            <a:r>
              <a:rPr lang="en-US" dirty="0">
                <a:solidFill>
                  <a:srgbClr val="3A4145"/>
                </a:solidFill>
                <a:latin typeface="-apple-system"/>
              </a:rPr>
              <a:t>(hardening, access policy, configuration drift).</a:t>
            </a:r>
          </a:p>
          <a:p>
            <a:r>
              <a:rPr lang="en-US" dirty="0">
                <a:solidFill>
                  <a:srgbClr val="3A4145"/>
                </a:solidFill>
                <a:latin typeface="-apple-system"/>
              </a:rPr>
              <a:t>Cloud Workload Protection Platforms (CWPP) checks the configuration and monitors the posture of servers, containers and  functions </a:t>
            </a:r>
            <a:r>
              <a:rPr lang="en-US" b="1" i="1" dirty="0">
                <a:solidFill>
                  <a:srgbClr val="3A4145"/>
                </a:solidFill>
                <a:latin typeface="-apple-system"/>
              </a:rPr>
              <a:t>in your cloud</a:t>
            </a:r>
            <a:r>
              <a:rPr lang="en-US" dirty="0">
                <a:solidFill>
                  <a:srgbClr val="3A4145"/>
                </a:solidFill>
                <a:latin typeface="-apple-system"/>
              </a:rPr>
              <a:t>.</a:t>
            </a:r>
          </a:p>
          <a:p>
            <a:r>
              <a:rPr lang="en-US" dirty="0">
                <a:solidFill>
                  <a:srgbClr val="3A4145"/>
                </a:solidFill>
                <a:latin typeface="-apple-system"/>
              </a:rPr>
              <a:t>Both CSPM and CWPP offerings can include automatic remediation options. </a:t>
            </a:r>
          </a:p>
          <a:p>
            <a:r>
              <a:rPr lang="en-US" dirty="0">
                <a:solidFill>
                  <a:srgbClr val="3A4145"/>
                </a:solidFill>
                <a:latin typeface="-apple-system"/>
              </a:rPr>
              <a:t>Cloud vulnerability management offerings are expanding… </a:t>
            </a:r>
          </a:p>
        </p:txBody>
      </p:sp>
      <p:sp>
        <p:nvSpPr>
          <p:cNvPr id="11" name="Text Placeholder 10">
            <a:extLst>
              <a:ext uri="{FF2B5EF4-FFF2-40B4-BE49-F238E27FC236}">
                <a16:creationId xmlns:a16="http://schemas.microsoft.com/office/drawing/2014/main" id="{31B92286-7DBF-27DF-EAC3-18796F6C05D5}"/>
              </a:ext>
            </a:extLst>
          </p:cNvPr>
          <p:cNvSpPr>
            <a:spLocks noGrp="1"/>
          </p:cNvSpPr>
          <p:nvPr>
            <p:ph type="body" idx="30"/>
          </p:nvPr>
        </p:nvSpPr>
        <p:spPr>
          <a:xfrm>
            <a:off x="6254397" y="1637039"/>
            <a:ext cx="2516976" cy="435600"/>
          </a:xfrm>
        </p:spPr>
        <p:txBody>
          <a:bodyPr>
            <a:normAutofit fontScale="92500" lnSpcReduction="10000"/>
          </a:bodyPr>
          <a:lstStyle/>
          <a:p>
            <a:r>
              <a:rPr lang="en-GB" b="1" i="0" dirty="0">
                <a:solidFill>
                  <a:srgbClr val="3A4145"/>
                </a:solidFill>
                <a:effectLst/>
                <a:latin typeface="+mj-lt"/>
              </a:rPr>
              <a:t>Internet Landscape Vulnerability Management</a:t>
            </a:r>
            <a:endParaRPr lang="en-GB" dirty="0">
              <a:latin typeface="+mj-lt"/>
            </a:endParaRPr>
          </a:p>
        </p:txBody>
      </p:sp>
      <p:sp>
        <p:nvSpPr>
          <p:cNvPr id="13" name="Text Placeholder 12">
            <a:extLst>
              <a:ext uri="{FF2B5EF4-FFF2-40B4-BE49-F238E27FC236}">
                <a16:creationId xmlns:a16="http://schemas.microsoft.com/office/drawing/2014/main" id="{6A7B2DC2-2ED2-4F3A-FA83-F211B4054479}"/>
              </a:ext>
            </a:extLst>
          </p:cNvPr>
          <p:cNvSpPr>
            <a:spLocks noGrp="1"/>
          </p:cNvSpPr>
          <p:nvPr>
            <p:ph type="body" sz="quarter" idx="32"/>
          </p:nvPr>
        </p:nvSpPr>
        <p:spPr>
          <a:xfrm>
            <a:off x="6254396" y="2141320"/>
            <a:ext cx="2516977" cy="2367023"/>
          </a:xfrm>
        </p:spPr>
        <p:txBody>
          <a:bodyPr/>
          <a:lstStyle/>
          <a:p>
            <a:r>
              <a:rPr lang="en-US" b="0" i="0" dirty="0">
                <a:solidFill>
                  <a:srgbClr val="3A4145"/>
                </a:solidFill>
                <a:effectLst/>
                <a:latin typeface="-apple-system"/>
              </a:rPr>
              <a:t>Attack </a:t>
            </a:r>
            <a:r>
              <a:rPr lang="en-US" dirty="0">
                <a:solidFill>
                  <a:srgbClr val="3A4145"/>
                </a:solidFill>
                <a:latin typeface="-apple-system"/>
              </a:rPr>
              <a:t>S</a:t>
            </a:r>
            <a:r>
              <a:rPr lang="en-US" b="0" i="0" dirty="0">
                <a:solidFill>
                  <a:srgbClr val="3A4145"/>
                </a:solidFill>
                <a:effectLst/>
                <a:latin typeface="-apple-system"/>
              </a:rPr>
              <a:t>urface Management OR Cyber Risk Detection (etc) check internet facing systems and services associated with your organisation for exploitable and/or known targeted systems. </a:t>
            </a:r>
          </a:p>
          <a:p>
            <a:r>
              <a:rPr lang="en-US" b="0" i="0" dirty="0">
                <a:solidFill>
                  <a:srgbClr val="3A4145"/>
                </a:solidFill>
                <a:effectLst/>
                <a:latin typeface="-apple-system"/>
              </a:rPr>
              <a:t>Attack Surface Management offerings are often used to monitor 3</a:t>
            </a:r>
            <a:r>
              <a:rPr lang="en-US" b="0" i="0" baseline="30000" dirty="0">
                <a:solidFill>
                  <a:srgbClr val="3A4145"/>
                </a:solidFill>
                <a:effectLst/>
                <a:latin typeface="-apple-system"/>
              </a:rPr>
              <a:t>rd</a:t>
            </a:r>
            <a:r>
              <a:rPr lang="en-US" b="0" i="0" dirty="0">
                <a:solidFill>
                  <a:srgbClr val="3A4145"/>
                </a:solidFill>
                <a:effectLst/>
                <a:latin typeface="-apple-system"/>
              </a:rPr>
              <a:t> Parties.</a:t>
            </a:r>
          </a:p>
          <a:p>
            <a:endParaRPr lang="en-US" b="0" i="0" dirty="0">
              <a:solidFill>
                <a:srgbClr val="3A4145"/>
              </a:solidFill>
              <a:effectLst/>
              <a:latin typeface="-apple-system"/>
            </a:endParaRPr>
          </a:p>
          <a:p>
            <a:endParaRPr lang="en-US" b="0" i="0" dirty="0">
              <a:solidFill>
                <a:srgbClr val="3A4145"/>
              </a:solidFill>
              <a:effectLst/>
              <a:latin typeface="-apple-system"/>
            </a:endParaRPr>
          </a:p>
          <a:p>
            <a:endParaRPr lang="en-US" dirty="0">
              <a:solidFill>
                <a:srgbClr val="3A4145"/>
              </a:solidFill>
              <a:latin typeface="-apple-system"/>
            </a:endParaRPr>
          </a:p>
        </p:txBody>
      </p:sp>
      <p:sp>
        <p:nvSpPr>
          <p:cNvPr id="14" name="Text Placeholder 13">
            <a:extLst>
              <a:ext uri="{FF2B5EF4-FFF2-40B4-BE49-F238E27FC236}">
                <a16:creationId xmlns:a16="http://schemas.microsoft.com/office/drawing/2014/main" id="{85CA985E-ABBC-FBAF-E891-AC4C9F203466}"/>
              </a:ext>
            </a:extLst>
          </p:cNvPr>
          <p:cNvSpPr>
            <a:spLocks noGrp="1"/>
          </p:cNvSpPr>
          <p:nvPr>
            <p:ph type="body" idx="33"/>
          </p:nvPr>
        </p:nvSpPr>
        <p:spPr>
          <a:xfrm>
            <a:off x="9158592" y="1637040"/>
            <a:ext cx="2516976" cy="435600"/>
          </a:xfrm>
        </p:spPr>
        <p:txBody>
          <a:bodyPr>
            <a:normAutofit fontScale="92500" lnSpcReduction="10000"/>
          </a:bodyPr>
          <a:lstStyle/>
          <a:p>
            <a:r>
              <a:rPr lang="en-GB" b="1" i="0" dirty="0">
                <a:solidFill>
                  <a:srgbClr val="3A4145"/>
                </a:solidFill>
                <a:effectLst/>
                <a:latin typeface="+mj-lt"/>
              </a:rPr>
              <a:t>Engineering / Developer Vulnerability Management</a:t>
            </a:r>
            <a:endParaRPr lang="en-GB" dirty="0">
              <a:latin typeface="+mj-lt"/>
            </a:endParaRPr>
          </a:p>
        </p:txBody>
      </p:sp>
      <p:sp>
        <p:nvSpPr>
          <p:cNvPr id="16" name="Text Placeholder 15">
            <a:extLst>
              <a:ext uri="{FF2B5EF4-FFF2-40B4-BE49-F238E27FC236}">
                <a16:creationId xmlns:a16="http://schemas.microsoft.com/office/drawing/2014/main" id="{80892A1C-0D02-B792-4AD2-33E807D2977D}"/>
              </a:ext>
            </a:extLst>
          </p:cNvPr>
          <p:cNvSpPr>
            <a:spLocks noGrp="1"/>
          </p:cNvSpPr>
          <p:nvPr>
            <p:ph type="body" sz="quarter" idx="35"/>
          </p:nvPr>
        </p:nvSpPr>
        <p:spPr>
          <a:xfrm>
            <a:off x="9158591" y="2141321"/>
            <a:ext cx="2516977" cy="2367023"/>
          </a:xfrm>
        </p:spPr>
        <p:txBody>
          <a:bodyPr/>
          <a:lstStyle/>
          <a:p>
            <a:r>
              <a:rPr lang="en-US" b="0" i="0" dirty="0">
                <a:solidFill>
                  <a:srgbClr val="3A4145"/>
                </a:solidFill>
                <a:effectLst/>
                <a:latin typeface="-apple-system"/>
              </a:rPr>
              <a:t>Whoever builds and deploys code or new services will have a myriad of security challenges including vulnerability management; </a:t>
            </a:r>
            <a:r>
              <a:rPr lang="en-US" dirty="0">
                <a:solidFill>
                  <a:srgbClr val="3A4145"/>
                </a:solidFill>
                <a:latin typeface="-apple-system"/>
              </a:rPr>
              <a:t>Dependency management, Containers registry and scanning, Infrastructure-as-code checks, Web/API Scanning…</a:t>
            </a:r>
          </a:p>
          <a:p>
            <a:r>
              <a:rPr lang="en-US" dirty="0">
                <a:solidFill>
                  <a:srgbClr val="3A4145"/>
                </a:solidFill>
                <a:latin typeface="-apple-system"/>
              </a:rPr>
              <a:t>These platforms typically focus on </a:t>
            </a:r>
            <a:r>
              <a:rPr lang="en-US" b="1" i="1" dirty="0">
                <a:solidFill>
                  <a:srgbClr val="3A4145"/>
                </a:solidFill>
                <a:latin typeface="-apple-system"/>
              </a:rPr>
              <a:t>pipeline security </a:t>
            </a:r>
            <a:r>
              <a:rPr lang="en-US" dirty="0">
                <a:solidFill>
                  <a:srgbClr val="3A4145"/>
                </a:solidFill>
                <a:latin typeface="-apple-system"/>
              </a:rPr>
              <a:t>and aim to detect vulnerabilities before they make it into production environments. </a:t>
            </a:r>
          </a:p>
          <a:p>
            <a:endParaRPr lang="en-US" b="0" i="0" dirty="0">
              <a:solidFill>
                <a:srgbClr val="3A4145"/>
              </a:solidFill>
              <a:effectLst/>
              <a:latin typeface="-apple-system"/>
            </a:endParaRPr>
          </a:p>
          <a:p>
            <a:endParaRPr lang="en-US" b="0" i="0" dirty="0">
              <a:solidFill>
                <a:srgbClr val="3A4145"/>
              </a:solidFill>
              <a:effectLst/>
              <a:latin typeface="-apple-system"/>
            </a:endParaRPr>
          </a:p>
          <a:p>
            <a:endParaRPr lang="en-US" dirty="0">
              <a:solidFill>
                <a:srgbClr val="3A4145"/>
              </a:solidFill>
              <a:latin typeface="-apple-system"/>
            </a:endParaRPr>
          </a:p>
        </p:txBody>
      </p:sp>
      <p:sp>
        <p:nvSpPr>
          <p:cNvPr id="40" name="TextBox 39">
            <a:extLst>
              <a:ext uri="{FF2B5EF4-FFF2-40B4-BE49-F238E27FC236}">
                <a16:creationId xmlns:a16="http://schemas.microsoft.com/office/drawing/2014/main" id="{331C9F24-27D3-AF94-3A09-8F9824B15E65}"/>
              </a:ext>
            </a:extLst>
          </p:cNvPr>
          <p:cNvSpPr txBox="1"/>
          <p:nvPr/>
        </p:nvSpPr>
        <p:spPr>
          <a:xfrm>
            <a:off x="8553691" y="6120368"/>
            <a:ext cx="6099858" cy="253916"/>
          </a:xfrm>
          <a:prstGeom prst="rect">
            <a:avLst/>
          </a:prstGeom>
          <a:noFill/>
        </p:spPr>
        <p:txBody>
          <a:bodyPr wrap="square">
            <a:spAutoFit/>
          </a:bodyPr>
          <a:lstStyle/>
          <a:p>
            <a:r>
              <a:rPr lang="en-US" sz="1050" i="1" dirty="0">
                <a:solidFill>
                  <a:schemeClr val="bg2">
                    <a:lumMod val="25000"/>
                  </a:schemeClr>
                </a:solidFill>
                <a:hlinkClick r:id="rId3">
                  <a:extLst>
                    <a:ext uri="{A12FA001-AC4F-418D-AE19-62706E023703}">
                      <ahyp:hlinkClr xmlns:ahyp="http://schemas.microsoft.com/office/drawing/2018/hyperlinkcolor" val="tx"/>
                    </a:ext>
                  </a:extLst>
                </a:hlinkClick>
              </a:rPr>
              <a:t>Vertical Vulnerability Management (theroute.io)</a:t>
            </a:r>
            <a:endParaRPr lang="en-GB" sz="1050" i="1" dirty="0">
              <a:solidFill>
                <a:schemeClr val="bg2">
                  <a:lumMod val="25000"/>
                </a:schemeClr>
              </a:solidFill>
            </a:endParaRPr>
          </a:p>
        </p:txBody>
      </p:sp>
      <p:sp>
        <p:nvSpPr>
          <p:cNvPr id="41" name="Arrow: Pentagon 40">
            <a:extLst>
              <a:ext uri="{FF2B5EF4-FFF2-40B4-BE49-F238E27FC236}">
                <a16:creationId xmlns:a16="http://schemas.microsoft.com/office/drawing/2014/main" id="{F83D941F-56FD-89CC-35C0-D3C6D7BB827F}"/>
              </a:ext>
            </a:extLst>
          </p:cNvPr>
          <p:cNvSpPr/>
          <p:nvPr/>
        </p:nvSpPr>
        <p:spPr>
          <a:xfrm>
            <a:off x="556745" y="5242713"/>
            <a:ext cx="2516976" cy="484632"/>
          </a:xfrm>
          <a:prstGeom prst="homePlate">
            <a:avLst/>
          </a:prstGeom>
          <a:solidFill>
            <a:schemeClr val="accent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a:t>
            </a:r>
            <a:endParaRPr lang="en-GB" dirty="0"/>
          </a:p>
        </p:txBody>
      </p:sp>
      <p:sp>
        <p:nvSpPr>
          <p:cNvPr id="6" name="Rectangle 5">
            <a:extLst>
              <a:ext uri="{FF2B5EF4-FFF2-40B4-BE49-F238E27FC236}">
                <a16:creationId xmlns:a16="http://schemas.microsoft.com/office/drawing/2014/main" id="{850D7B3D-A7E2-47F0-BCB2-0DB1A3D8FC5E}"/>
              </a:ext>
            </a:extLst>
          </p:cNvPr>
          <p:cNvSpPr/>
          <p:nvPr/>
        </p:nvSpPr>
        <p:spPr>
          <a:xfrm>
            <a:off x="3097783" y="1395845"/>
            <a:ext cx="8813480" cy="3521060"/>
          </a:xfrm>
          <a:prstGeom prst="rect">
            <a:avLst/>
          </a:prstGeom>
          <a:noFill/>
          <a:ln w="762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838441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0C71B6-AA1F-E8F5-76ED-F3A9F45716B7}"/>
              </a:ext>
            </a:extLst>
          </p:cNvPr>
          <p:cNvSpPr>
            <a:spLocks noGrp="1"/>
          </p:cNvSpPr>
          <p:nvPr>
            <p:ph type="sldNum" sz="quarter" idx="12"/>
          </p:nvPr>
        </p:nvSpPr>
        <p:spPr/>
        <p:txBody>
          <a:bodyPr/>
          <a:lstStyle/>
          <a:p>
            <a:fld id="{F9591D4C-BB8F-AE46-BE73-C616F30BBC5B}" type="slidenum">
              <a:rPr lang="en-US" smtClean="0"/>
              <a:pPr/>
              <a:t>21</a:t>
            </a:fld>
            <a:endParaRPr lang="en-US" dirty="0"/>
          </a:p>
        </p:txBody>
      </p:sp>
      <p:sp>
        <p:nvSpPr>
          <p:cNvPr id="3" name="Text Placeholder 2">
            <a:extLst>
              <a:ext uri="{FF2B5EF4-FFF2-40B4-BE49-F238E27FC236}">
                <a16:creationId xmlns:a16="http://schemas.microsoft.com/office/drawing/2014/main" id="{2783603B-F621-2FA9-DC26-1C92886783ED}"/>
              </a:ext>
            </a:extLst>
          </p:cNvPr>
          <p:cNvSpPr>
            <a:spLocks noGrp="1"/>
          </p:cNvSpPr>
          <p:nvPr>
            <p:ph type="body" sz="quarter" idx="15"/>
          </p:nvPr>
        </p:nvSpPr>
        <p:spPr/>
        <p:txBody>
          <a:bodyPr/>
          <a:lstStyle/>
          <a:p>
            <a:endParaRPr lang="en-GB" dirty="0"/>
          </a:p>
        </p:txBody>
      </p:sp>
      <p:sp>
        <p:nvSpPr>
          <p:cNvPr id="4" name="Title 3">
            <a:extLst>
              <a:ext uri="{FF2B5EF4-FFF2-40B4-BE49-F238E27FC236}">
                <a16:creationId xmlns:a16="http://schemas.microsoft.com/office/drawing/2014/main" id="{6B4611CF-E3C5-A734-512C-E4067B0DB112}"/>
              </a:ext>
            </a:extLst>
          </p:cNvPr>
          <p:cNvSpPr>
            <a:spLocks noGrp="1"/>
          </p:cNvSpPr>
          <p:nvPr>
            <p:ph type="title"/>
          </p:nvPr>
        </p:nvSpPr>
        <p:spPr/>
        <p:txBody>
          <a:bodyPr/>
          <a:lstStyle/>
          <a:p>
            <a:r>
              <a:rPr lang="en-US" dirty="0"/>
              <a:t>Closing Thoughts </a:t>
            </a:r>
            <a:endParaRPr lang="en-GB" dirty="0"/>
          </a:p>
        </p:txBody>
      </p:sp>
      <p:pic>
        <p:nvPicPr>
          <p:cNvPr id="1028" name="Picture 4">
            <a:extLst>
              <a:ext uri="{FF2B5EF4-FFF2-40B4-BE49-F238E27FC236}">
                <a16:creationId xmlns:a16="http://schemas.microsoft.com/office/drawing/2014/main" id="{29EF854B-40E1-8E78-4339-7181A043B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711" y="1882171"/>
            <a:ext cx="3455737" cy="3455737"/>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1">
            <a:extLst>
              <a:ext uri="{FF2B5EF4-FFF2-40B4-BE49-F238E27FC236}">
                <a16:creationId xmlns:a16="http://schemas.microsoft.com/office/drawing/2014/main" id="{4395538E-D7C2-F0DE-2B20-EFB34B60FCC5}"/>
              </a:ext>
            </a:extLst>
          </p:cNvPr>
          <p:cNvSpPr txBox="1">
            <a:spLocks/>
          </p:cNvSpPr>
          <p:nvPr/>
        </p:nvSpPr>
        <p:spPr>
          <a:xfrm>
            <a:off x="515938" y="1882171"/>
            <a:ext cx="7002461" cy="3455737"/>
          </a:xfrm>
          <a:prstGeom prst="rect">
            <a:avLst/>
          </a:prstGeom>
        </p:spPr>
        <p:txBody>
          <a:bodyPr/>
          <a:lstStyle>
            <a:lvl1pPr marL="230188" indent="-230188" algn="l" defTabSz="914400" rtl="0" eaLnBrk="1" latinLnBrk="0" hangingPunct="1">
              <a:lnSpc>
                <a:spcPts val="2200"/>
              </a:lnSpc>
              <a:spcBef>
                <a:spcPts val="1000"/>
              </a:spcBef>
              <a:buClrTx/>
              <a:buFont typeface="Arial" panose="020B0604020202020204" pitchFamily="34" charset="0"/>
              <a:buChar char="•"/>
              <a:defRPr sz="2000" kern="1200">
                <a:solidFill>
                  <a:schemeClr val="tx1"/>
                </a:solidFill>
                <a:latin typeface="+mn-lt"/>
                <a:ea typeface="+mn-ea"/>
                <a:cs typeface="+mn-cs"/>
              </a:defRPr>
            </a:lvl1pPr>
            <a:lvl2pPr marL="461963" indent="-236538" algn="l" defTabSz="914400" rtl="0" eaLnBrk="1" latinLnBrk="0" hangingPunct="1">
              <a:lnSpc>
                <a:spcPts val="2200"/>
              </a:lnSpc>
              <a:spcBef>
                <a:spcPts val="500"/>
              </a:spcBef>
              <a:buClr>
                <a:schemeClr val="bg2">
                  <a:lumMod val="50000"/>
                </a:schemeClr>
              </a:buClr>
              <a:buFont typeface="Arial" panose="020B0604020202020204" pitchFamily="34" charset="0"/>
              <a:buChar char="•"/>
              <a:defRPr sz="2000" kern="1200">
                <a:solidFill>
                  <a:schemeClr val="tx1"/>
                </a:solidFill>
                <a:latin typeface="+mn-lt"/>
                <a:ea typeface="+mn-ea"/>
                <a:cs typeface="+mn-cs"/>
              </a:defRPr>
            </a:lvl2pPr>
            <a:lvl3pPr marL="684213" indent="-227013" algn="l" defTabSz="914400" rtl="0" eaLnBrk="1" latinLnBrk="0" hangingPunct="1">
              <a:lnSpc>
                <a:spcPts val="2200"/>
              </a:lnSpc>
              <a:spcBef>
                <a:spcPts val="500"/>
              </a:spcBef>
              <a:buClr>
                <a:schemeClr val="bg2">
                  <a:lumMod val="75000"/>
                </a:schemeClr>
              </a:buClr>
              <a:buFont typeface="Arial" panose="020B0604020202020204" pitchFamily="34" charset="0"/>
              <a:buChar char="•"/>
              <a:defRPr sz="2000" kern="1200">
                <a:solidFill>
                  <a:schemeClr val="tx1"/>
                </a:solidFill>
                <a:latin typeface="+mn-lt"/>
                <a:ea typeface="+mn-ea"/>
                <a:cs typeface="+mn-cs"/>
              </a:defRPr>
            </a:lvl3pPr>
            <a:lvl4pPr marL="914400" indent="-227013"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4pPr>
            <a:lvl5pPr marL="1144588" indent="-225425" algn="l" defTabSz="914400" rtl="0" eaLnBrk="1" latinLnBrk="0" hangingPunct="1">
              <a:lnSpc>
                <a:spcPts val="2200"/>
              </a:lnSpc>
              <a:spcBef>
                <a:spcPts val="500"/>
              </a:spcBef>
              <a:buClr>
                <a:schemeClr val="bg1">
                  <a:lumMod val="75000"/>
                </a:schemeClr>
              </a:buClr>
              <a:buFont typeface="Arial" panose="020B0604020202020204" pitchFamily="34" charset="0"/>
              <a:buChar char="•"/>
              <a:defRPr sz="2000" kern="1200">
                <a:solidFill>
                  <a:schemeClr val="tx1"/>
                </a:solidFill>
                <a:latin typeface="+mn-lt"/>
                <a:ea typeface="+mn-ea"/>
                <a:cs typeface="+mn-cs"/>
              </a:defRPr>
            </a:lvl5pPr>
            <a:lvl6pPr marL="1381125"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a:solidFill>
                  <a:schemeClr val="tx1"/>
                </a:solidFill>
                <a:latin typeface="+mn-lt"/>
                <a:ea typeface="+mn-ea"/>
                <a:cs typeface="+mn-cs"/>
              </a:defRPr>
            </a:lvl6pPr>
            <a:lvl7pPr marL="1606550" indent="-233363"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7pPr>
            <a:lvl8pPr marL="1822450" indent="-225425" algn="l" defTabSz="914400" rtl="0" eaLnBrk="1" latinLnBrk="0" hangingPunct="1">
              <a:lnSpc>
                <a:spcPct val="90000"/>
              </a:lnSpc>
              <a:spcBef>
                <a:spcPts val="500"/>
              </a:spcBef>
              <a:buClr>
                <a:schemeClr val="bg1">
                  <a:lumMod val="75000"/>
                </a:schemeClr>
              </a:buClr>
              <a:buFont typeface="Arial" panose="020B0604020202020204" pitchFamily="34" charset="0"/>
              <a:buChar char="•"/>
              <a:tabLst/>
              <a:defRPr sz="1800" kern="1200" baseline="0">
                <a:solidFill>
                  <a:schemeClr val="tx1"/>
                </a:solidFill>
                <a:latin typeface="+mn-lt"/>
                <a:ea typeface="+mn-ea"/>
                <a:cs typeface="+mn-cs"/>
              </a:defRPr>
            </a:lvl8pPr>
            <a:lvl9pPr marL="1998663" indent="-169863" algn="l" defTabSz="914400" rtl="0" eaLnBrk="1" latinLnBrk="0" hangingPunct="1">
              <a:lnSpc>
                <a:spcPct val="90000"/>
              </a:lnSpc>
              <a:spcBef>
                <a:spcPts val="500"/>
              </a:spcBef>
              <a:buClr>
                <a:schemeClr val="accent5">
                  <a:lumMod val="75000"/>
                </a:schemeClr>
              </a:buClr>
              <a:buFont typeface="Arial" panose="020B0604020202020204" pitchFamily="34" charset="0"/>
              <a:buChar char="•"/>
              <a:defRPr sz="1800" kern="1200" baseline="0">
                <a:solidFill>
                  <a:schemeClr val="tx1"/>
                </a:solidFill>
                <a:latin typeface="+mn-lt"/>
                <a:ea typeface="+mn-ea"/>
                <a:cs typeface="+mn-cs"/>
              </a:defRPr>
            </a:lvl9pPr>
          </a:lstStyle>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Vulnerability management is a complicated, ever-developing challenge</a:t>
            </a:r>
            <a:endParaRPr lang="en-GB" sz="1800" dirty="0">
              <a:latin typeface="Calibri" panose="020F0502020204030204" pitchFamily="34" charset="0"/>
              <a:cs typeface="Times New Roman" panose="02020603050405020304" pitchFamily="18" charset="0"/>
            </a:endParaRPr>
          </a:p>
          <a:p>
            <a:pPr>
              <a:buFont typeface="Wingdings" panose="05000000000000000000" pitchFamily="2" charset="2"/>
              <a:buChar char="§"/>
            </a:pPr>
            <a:r>
              <a:rPr lang="en-GB" sz="1800" dirty="0">
                <a:latin typeface="Calibri" panose="020F0502020204030204" pitchFamily="34" charset="0"/>
                <a:cs typeface="Times New Roman" panose="02020603050405020304" pitchFamily="18" charset="0"/>
              </a:rPr>
              <a:t>It requires investment in people, processes and technology</a:t>
            </a:r>
          </a:p>
          <a:p>
            <a:pPr>
              <a:buFont typeface="Wingdings" panose="05000000000000000000" pitchFamily="2" charset="2"/>
              <a:buChar char="§"/>
            </a:pPr>
            <a:r>
              <a:rPr lang="en-GB" sz="1800" dirty="0">
                <a:latin typeface="Calibri" panose="020F0502020204030204" pitchFamily="34" charset="0"/>
                <a:cs typeface="Times New Roman" panose="02020603050405020304" pitchFamily="18" charset="0"/>
              </a:rPr>
              <a:t>It requires an understanding of the business (plans, drivers)</a:t>
            </a:r>
          </a:p>
          <a:p>
            <a:pPr>
              <a:buFont typeface="Wingdings" panose="05000000000000000000" pitchFamily="2" charset="2"/>
              <a:buChar char="§"/>
            </a:pPr>
            <a:r>
              <a:rPr lang="en-GB" sz="1800" dirty="0">
                <a:latin typeface="Calibri" panose="020F0502020204030204" pitchFamily="34" charset="0"/>
                <a:cs typeface="Times New Roman" panose="02020603050405020304" pitchFamily="18" charset="0"/>
              </a:rPr>
              <a:t>It requires an understanding of current limitations (processes, people)</a:t>
            </a:r>
          </a:p>
          <a:p>
            <a:pPr>
              <a:buFont typeface="Wingdings" panose="05000000000000000000" pitchFamily="2" charset="2"/>
              <a:buChar char="§"/>
            </a:pPr>
            <a:r>
              <a:rPr lang="en-GB" sz="1800" dirty="0">
                <a:latin typeface="Calibri" panose="020F0502020204030204" pitchFamily="34" charset="0"/>
                <a:cs typeface="Times New Roman" panose="02020603050405020304" pitchFamily="18" charset="0"/>
              </a:rPr>
              <a:t>It calls for close collaboration with stakeholders</a:t>
            </a:r>
          </a:p>
          <a:p>
            <a:pPr>
              <a:buFont typeface="Wingdings" panose="05000000000000000000" pitchFamily="2" charset="2"/>
              <a:buChar char="§"/>
            </a:pPr>
            <a:r>
              <a:rPr lang="en-GB" sz="1800" dirty="0">
                <a:latin typeface="Calibri" panose="020F0502020204030204" pitchFamily="34" charset="0"/>
                <a:cs typeface="Times New Roman" panose="02020603050405020304" pitchFamily="18" charset="0"/>
              </a:rPr>
              <a:t>It calls for commitment from Senior Leaders and Managers</a:t>
            </a:r>
          </a:p>
          <a:p>
            <a:endParaRPr lang="en-US" dirty="0"/>
          </a:p>
        </p:txBody>
      </p:sp>
    </p:spTree>
    <p:extLst>
      <p:ext uri="{BB962C8B-B14F-4D97-AF65-F5344CB8AC3E}">
        <p14:creationId xmlns:p14="http://schemas.microsoft.com/office/powerpoint/2010/main" val="1729155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62AF8ED-1A2A-443E-B8E3-8E7D9B10C1C8}"/>
              </a:ext>
            </a:extLst>
          </p:cNvPr>
          <p:cNvSpPr txBox="1">
            <a:spLocks/>
          </p:cNvSpPr>
          <p:nvPr/>
        </p:nvSpPr>
        <p:spPr>
          <a:xfrm>
            <a:off x="515939" y="368300"/>
            <a:ext cx="11160123" cy="577153"/>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Cambria" panose="02040503050406030204" pitchFamily="18" charset="0"/>
                <a:ea typeface="+mj-ea"/>
                <a:cs typeface="+mj-cs"/>
              </a:defRPr>
            </a:lvl1pPr>
          </a:lstStyle>
          <a:p>
            <a:r>
              <a:rPr lang="en-US" i="1" dirty="0">
                <a:solidFill>
                  <a:schemeClr val="bg1">
                    <a:lumMod val="95000"/>
                  </a:schemeClr>
                </a:solidFill>
              </a:rPr>
              <a:t>Thanks! </a:t>
            </a:r>
            <a:endParaRPr lang="en-GB" i="1" dirty="0">
              <a:solidFill>
                <a:schemeClr val="bg1">
                  <a:lumMod val="95000"/>
                </a:schemeClr>
              </a:solidFill>
            </a:endParaRPr>
          </a:p>
        </p:txBody>
      </p:sp>
    </p:spTree>
    <p:extLst>
      <p:ext uri="{BB962C8B-B14F-4D97-AF65-F5344CB8AC3E}">
        <p14:creationId xmlns:p14="http://schemas.microsoft.com/office/powerpoint/2010/main" val="57431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I</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n this talk I’m going to…</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explain what Vulnerability Management is today and how we got here </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summarise some of the most </a:t>
            </a:r>
            <a:r>
              <a:rPr lang="en-GB" sz="1800" b="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common challenges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with Vulnerability Management today</a:t>
            </a: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explore these challenges and share some </a:t>
            </a:r>
            <a:r>
              <a:rPr lang="en-GB"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ideas on how to manage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them</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focus particularly on the </a:t>
            </a:r>
            <a:r>
              <a:rPr lang="en-GB" sz="1800" b="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Prioritisation vs Compliance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dilemma</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explain what DevSecOps means for Vulnerability Management</a:t>
            </a: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3</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64538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a:xfrm>
            <a:off x="544833" y="2063613"/>
            <a:ext cx="6463125" cy="3319943"/>
          </a:xfrm>
        </p:spPr>
        <p:txBody>
          <a:bodyPr/>
          <a:lstStyle/>
          <a:p>
            <a:pPr marL="0" indent="0">
              <a:lnSpc>
                <a:spcPct val="150000"/>
              </a:lnSpc>
              <a:buNone/>
            </a:pPr>
            <a:r>
              <a:rPr lang="en-GB" i="1" dirty="0">
                <a:solidFill>
                  <a:schemeClr val="bg2">
                    <a:lumMod val="25000"/>
                  </a:schemeClr>
                </a:solidFill>
                <a:effectLst/>
                <a:latin typeface="Arial" panose="020B0604020202020204" pitchFamily="34" charset="0"/>
                <a:ea typeface="Calibri" panose="020F0502020204030204" pitchFamily="34" charset="0"/>
                <a:cs typeface="Times New Roman" panose="02020603050405020304" pitchFamily="18" charset="0"/>
              </a:rPr>
              <a:t>“</a:t>
            </a:r>
            <a:r>
              <a:rPr lang="en-US" b="0" i="1" u="none" strike="noStrike" dirty="0">
                <a:solidFill>
                  <a:schemeClr val="bg2">
                    <a:lumMod val="25000"/>
                  </a:schemeClr>
                </a:solidFill>
                <a:effectLst/>
                <a:latin typeface="Roboto" panose="020B0604020202020204" pitchFamily="2" charset="0"/>
              </a:rPr>
              <a:t>Vulnerability management</a:t>
            </a:r>
            <a:r>
              <a:rPr lang="en-US" b="0" i="1" dirty="0">
                <a:solidFill>
                  <a:schemeClr val="bg2">
                    <a:lumMod val="25000"/>
                  </a:schemeClr>
                </a:solidFill>
                <a:effectLst/>
                <a:latin typeface="Roboto" panose="020B0604020202020204" pitchFamily="2" charset="0"/>
              </a:rPr>
              <a:t> is the process of </a:t>
            </a:r>
            <a:r>
              <a:rPr lang="en-US" b="1" i="1" dirty="0">
                <a:solidFill>
                  <a:schemeClr val="bg2">
                    <a:lumMod val="25000"/>
                  </a:schemeClr>
                </a:solidFill>
                <a:effectLst/>
                <a:latin typeface="Roboto" panose="020B0604020202020204" pitchFamily="2" charset="0"/>
              </a:rPr>
              <a:t>identifying</a:t>
            </a:r>
            <a:r>
              <a:rPr lang="en-US" b="0" i="1" dirty="0">
                <a:solidFill>
                  <a:schemeClr val="bg2">
                    <a:lumMod val="25000"/>
                  </a:schemeClr>
                </a:solidFill>
                <a:effectLst/>
                <a:latin typeface="Roboto" panose="020B0604020202020204" pitchFamily="2" charset="0"/>
              </a:rPr>
              <a:t>, </a:t>
            </a:r>
            <a:r>
              <a:rPr lang="en-US" b="1" i="1" dirty="0">
                <a:solidFill>
                  <a:schemeClr val="bg2">
                    <a:lumMod val="25000"/>
                  </a:schemeClr>
                </a:solidFill>
                <a:effectLst/>
                <a:latin typeface="Roboto" panose="020B0604020202020204" pitchFamily="2" charset="0"/>
              </a:rPr>
              <a:t>evaluating</a:t>
            </a:r>
            <a:r>
              <a:rPr lang="en-US" b="0" i="1" dirty="0">
                <a:solidFill>
                  <a:schemeClr val="bg2">
                    <a:lumMod val="25000"/>
                  </a:schemeClr>
                </a:solidFill>
                <a:effectLst/>
                <a:latin typeface="Roboto" panose="020B0604020202020204" pitchFamily="2" charset="0"/>
              </a:rPr>
              <a:t>, </a:t>
            </a:r>
            <a:r>
              <a:rPr lang="en-US" b="1" i="1" dirty="0">
                <a:solidFill>
                  <a:schemeClr val="bg2">
                    <a:lumMod val="25000"/>
                  </a:schemeClr>
                </a:solidFill>
                <a:effectLst/>
                <a:latin typeface="Roboto" panose="020B0604020202020204" pitchFamily="2" charset="0"/>
              </a:rPr>
              <a:t>treating</a:t>
            </a:r>
            <a:r>
              <a:rPr lang="en-US" b="0" i="1" dirty="0">
                <a:solidFill>
                  <a:schemeClr val="bg2">
                    <a:lumMod val="25000"/>
                  </a:schemeClr>
                </a:solidFill>
                <a:effectLst/>
                <a:latin typeface="Roboto" panose="020B0604020202020204" pitchFamily="2" charset="0"/>
              </a:rPr>
              <a:t>, and </a:t>
            </a:r>
            <a:r>
              <a:rPr lang="en-US" b="1" i="1" dirty="0">
                <a:solidFill>
                  <a:schemeClr val="bg2">
                    <a:lumMod val="25000"/>
                  </a:schemeClr>
                </a:solidFill>
                <a:effectLst/>
                <a:latin typeface="Roboto" panose="020B0604020202020204" pitchFamily="2" charset="0"/>
              </a:rPr>
              <a:t>reporting</a:t>
            </a:r>
            <a:r>
              <a:rPr lang="en-US" b="0" i="1" dirty="0">
                <a:solidFill>
                  <a:schemeClr val="bg2">
                    <a:lumMod val="25000"/>
                  </a:schemeClr>
                </a:solidFill>
                <a:effectLst/>
                <a:latin typeface="Roboto" panose="020B0604020202020204" pitchFamily="2" charset="0"/>
              </a:rPr>
              <a:t> on security vulnerabilities in systems and the software that runs on them. This, implemented alongside with other security tactics, is vital for organizations to prioritize possible threats and minimizing their attack surface”</a:t>
            </a:r>
            <a:endParaRPr lang="en-US" i="1" dirty="0">
              <a:solidFill>
                <a:schemeClr val="bg2">
                  <a:lumMod val="25000"/>
                </a:schemeClr>
              </a:solidFill>
            </a:endParaRPr>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4</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What is Vulnerability Management</a:t>
            </a:r>
          </a:p>
        </p:txBody>
      </p:sp>
      <p:sp>
        <p:nvSpPr>
          <p:cNvPr id="5" name="Rectangle: Rounded Corners 4">
            <a:extLst>
              <a:ext uri="{FF2B5EF4-FFF2-40B4-BE49-F238E27FC236}">
                <a16:creationId xmlns:a16="http://schemas.microsoft.com/office/drawing/2014/main" id="{53E1F3EE-57E7-7992-AB02-77B38AC8063B}"/>
              </a:ext>
            </a:extLst>
          </p:cNvPr>
          <p:cNvSpPr/>
          <p:nvPr/>
        </p:nvSpPr>
        <p:spPr>
          <a:xfrm>
            <a:off x="8668077" y="1632362"/>
            <a:ext cx="1292879" cy="914400"/>
          </a:xfrm>
          <a:prstGeom prst="roundRect">
            <a:avLst/>
          </a:prstGeom>
          <a:solidFill>
            <a:schemeClr val="accent1"/>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a:t>
            </a:r>
            <a:endParaRPr lang="en-GB" dirty="0"/>
          </a:p>
        </p:txBody>
      </p:sp>
      <p:sp>
        <p:nvSpPr>
          <p:cNvPr id="7" name="Rectangle: Rounded Corners 6">
            <a:extLst>
              <a:ext uri="{FF2B5EF4-FFF2-40B4-BE49-F238E27FC236}">
                <a16:creationId xmlns:a16="http://schemas.microsoft.com/office/drawing/2014/main" id="{6D91ED59-FCD6-BCF6-D458-DC2E9503AB2B}"/>
              </a:ext>
            </a:extLst>
          </p:cNvPr>
          <p:cNvSpPr/>
          <p:nvPr/>
        </p:nvSpPr>
        <p:spPr>
          <a:xfrm>
            <a:off x="9668301" y="3142863"/>
            <a:ext cx="1292879" cy="914400"/>
          </a:xfrm>
          <a:prstGeom prst="roundRect">
            <a:avLst/>
          </a:prstGeom>
          <a:solidFill>
            <a:schemeClr val="accent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Evaluate</a:t>
            </a:r>
            <a:endParaRPr lang="en-GB" dirty="0">
              <a:solidFill>
                <a:schemeClr val="accent4"/>
              </a:solidFill>
            </a:endParaRPr>
          </a:p>
        </p:txBody>
      </p:sp>
      <p:sp>
        <p:nvSpPr>
          <p:cNvPr id="8" name="Rectangle: Rounded Corners 7">
            <a:extLst>
              <a:ext uri="{FF2B5EF4-FFF2-40B4-BE49-F238E27FC236}">
                <a16:creationId xmlns:a16="http://schemas.microsoft.com/office/drawing/2014/main" id="{D666E9FB-17B7-25AB-92F1-7DCCF1C0FCCF}"/>
              </a:ext>
            </a:extLst>
          </p:cNvPr>
          <p:cNvSpPr/>
          <p:nvPr/>
        </p:nvSpPr>
        <p:spPr>
          <a:xfrm>
            <a:off x="8668076" y="4653365"/>
            <a:ext cx="1292879" cy="914400"/>
          </a:xfrm>
          <a:prstGeom prst="roundRect">
            <a:avLst/>
          </a:prstGeom>
          <a:solidFill>
            <a:srgbClr val="00B05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a:t>
            </a:r>
            <a:endParaRPr lang="en-GB" dirty="0"/>
          </a:p>
        </p:txBody>
      </p:sp>
      <p:sp>
        <p:nvSpPr>
          <p:cNvPr id="9" name="Rectangle: Rounded Corners 8">
            <a:extLst>
              <a:ext uri="{FF2B5EF4-FFF2-40B4-BE49-F238E27FC236}">
                <a16:creationId xmlns:a16="http://schemas.microsoft.com/office/drawing/2014/main" id="{A22301A8-779E-F0D9-C3DE-BA30496C9FB4}"/>
              </a:ext>
            </a:extLst>
          </p:cNvPr>
          <p:cNvSpPr/>
          <p:nvPr/>
        </p:nvSpPr>
        <p:spPr>
          <a:xfrm>
            <a:off x="7676170" y="3142863"/>
            <a:ext cx="1292879" cy="914400"/>
          </a:xfrm>
          <a:prstGeom prst="roundRect">
            <a:avLst/>
          </a:prstGeom>
          <a:solidFill>
            <a:schemeClr val="accent6"/>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a:t>
            </a:r>
            <a:endParaRPr lang="en-GB" dirty="0"/>
          </a:p>
        </p:txBody>
      </p:sp>
      <p:pic>
        <p:nvPicPr>
          <p:cNvPr id="11" name="Graphic 10" descr="Arrow: Clockwise curve with solid fill">
            <a:extLst>
              <a:ext uri="{FF2B5EF4-FFF2-40B4-BE49-F238E27FC236}">
                <a16:creationId xmlns:a16="http://schemas.microsoft.com/office/drawing/2014/main" id="{DF2B4E91-DA8A-A7B2-31DD-7FA0C47CF1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9826499" y="2238459"/>
            <a:ext cx="914400" cy="914400"/>
          </a:xfrm>
          <a:prstGeom prst="rect">
            <a:avLst/>
          </a:prstGeom>
        </p:spPr>
      </p:pic>
      <p:pic>
        <p:nvPicPr>
          <p:cNvPr id="12" name="Graphic 11" descr="Arrow: Clockwise curve with solid fill">
            <a:extLst>
              <a:ext uri="{FF2B5EF4-FFF2-40B4-BE49-F238E27FC236}">
                <a16:creationId xmlns:a16="http://schemas.microsoft.com/office/drawing/2014/main" id="{2EB81B84-B080-94B0-1CAA-F635ACF721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428367">
            <a:off x="9826499" y="4087489"/>
            <a:ext cx="914400" cy="914400"/>
          </a:xfrm>
          <a:prstGeom prst="rect">
            <a:avLst/>
          </a:prstGeom>
        </p:spPr>
      </p:pic>
      <p:pic>
        <p:nvPicPr>
          <p:cNvPr id="13" name="Graphic 12" descr="Arrow: Clockwise curve with solid fill">
            <a:extLst>
              <a:ext uri="{FF2B5EF4-FFF2-40B4-BE49-F238E27FC236}">
                <a16:creationId xmlns:a16="http://schemas.microsoft.com/office/drawing/2014/main" id="{4A8EF59F-AE0E-83F1-F876-FD7797D375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2537" y="4087490"/>
            <a:ext cx="914400" cy="914400"/>
          </a:xfrm>
          <a:prstGeom prst="rect">
            <a:avLst/>
          </a:prstGeom>
        </p:spPr>
      </p:pic>
      <p:pic>
        <p:nvPicPr>
          <p:cNvPr id="14" name="Graphic 13" descr="Arrow: Clockwise curve with solid fill">
            <a:extLst>
              <a:ext uri="{FF2B5EF4-FFF2-40B4-BE49-F238E27FC236}">
                <a16:creationId xmlns:a16="http://schemas.microsoft.com/office/drawing/2014/main" id="{7CE55FFE-2554-5B0D-D6B0-9F229C0A88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324377">
            <a:off x="7861692" y="2219416"/>
            <a:ext cx="914400" cy="914400"/>
          </a:xfrm>
          <a:prstGeom prst="rect">
            <a:avLst/>
          </a:prstGeom>
        </p:spPr>
      </p:pic>
      <p:sp>
        <p:nvSpPr>
          <p:cNvPr id="16" name="TextBox 15">
            <a:extLst>
              <a:ext uri="{FF2B5EF4-FFF2-40B4-BE49-F238E27FC236}">
                <a16:creationId xmlns:a16="http://schemas.microsoft.com/office/drawing/2014/main" id="{701CB38E-CDFF-4E97-C344-73C2DE2757C0}"/>
              </a:ext>
            </a:extLst>
          </p:cNvPr>
          <p:cNvSpPr txBox="1"/>
          <p:nvPr/>
        </p:nvSpPr>
        <p:spPr>
          <a:xfrm>
            <a:off x="475055" y="5842751"/>
            <a:ext cx="6097740" cy="253916"/>
          </a:xfrm>
          <a:prstGeom prst="rect">
            <a:avLst/>
          </a:prstGeom>
          <a:noFill/>
        </p:spPr>
        <p:txBody>
          <a:bodyPr wrap="square">
            <a:spAutoFit/>
          </a:bodyPr>
          <a:lstStyle/>
          <a:p>
            <a:r>
              <a:rPr lang="en-US" sz="1050" i="1" dirty="0">
                <a:solidFill>
                  <a:schemeClr val="bg2">
                    <a:lumMod val="25000"/>
                  </a:schemeClr>
                </a:solidFill>
                <a:hlinkClick r:id="rId5">
                  <a:extLst>
                    <a:ext uri="{A12FA001-AC4F-418D-AE19-62706E023703}">
                      <ahyp:hlinkClr xmlns:ahyp="http://schemas.microsoft.com/office/drawing/2018/hyperlinkcolor" val="tx"/>
                    </a:ext>
                  </a:extLst>
                </a:hlinkClick>
              </a:rPr>
              <a:t>Vulnerability Management Processes and Systems | Rapid7</a:t>
            </a:r>
            <a:endParaRPr lang="en-GB" sz="1050" i="1" dirty="0">
              <a:solidFill>
                <a:schemeClr val="bg2">
                  <a:lumMod val="25000"/>
                </a:schemeClr>
              </a:solidFill>
            </a:endParaRPr>
          </a:p>
        </p:txBody>
      </p:sp>
    </p:spTree>
    <p:extLst>
      <p:ext uri="{BB962C8B-B14F-4D97-AF65-F5344CB8AC3E}">
        <p14:creationId xmlns:p14="http://schemas.microsoft.com/office/powerpoint/2010/main" val="119068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row: Pentagon 41">
            <a:extLst>
              <a:ext uri="{FF2B5EF4-FFF2-40B4-BE49-F238E27FC236}">
                <a16:creationId xmlns:a16="http://schemas.microsoft.com/office/drawing/2014/main" id="{C84693B7-5A06-E9CD-C36A-E3F5BD1B151D}"/>
              </a:ext>
            </a:extLst>
          </p:cNvPr>
          <p:cNvSpPr/>
          <p:nvPr/>
        </p:nvSpPr>
        <p:spPr>
          <a:xfrm>
            <a:off x="2769439" y="5242713"/>
            <a:ext cx="8906624" cy="484632"/>
          </a:xfrm>
          <a:prstGeom prst="homePlate">
            <a:avLst/>
          </a:prstGeom>
          <a:solidFill>
            <a:schemeClr val="accent6">
              <a:lumMod val="7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a:t>
            </a:r>
            <a:endParaRPr lang="en-GB" dirty="0"/>
          </a:p>
        </p:txBody>
      </p:sp>
      <p:sp>
        <p:nvSpPr>
          <p:cNvPr id="2" name="Slide Number Placeholder 1">
            <a:extLst>
              <a:ext uri="{FF2B5EF4-FFF2-40B4-BE49-F238E27FC236}">
                <a16:creationId xmlns:a16="http://schemas.microsoft.com/office/drawing/2014/main" id="{980C71B6-AA1F-E8F5-76ED-F3A9F45716B7}"/>
              </a:ext>
            </a:extLst>
          </p:cNvPr>
          <p:cNvSpPr>
            <a:spLocks noGrp="1"/>
          </p:cNvSpPr>
          <p:nvPr>
            <p:ph type="sldNum" sz="quarter" idx="12"/>
          </p:nvPr>
        </p:nvSpPr>
        <p:spPr/>
        <p:txBody>
          <a:bodyPr/>
          <a:lstStyle/>
          <a:p>
            <a:fld id="{F9591D4C-BB8F-AE46-BE73-C616F30BBC5B}" type="slidenum">
              <a:rPr lang="en-US" smtClean="0"/>
              <a:pPr/>
              <a:t>5</a:t>
            </a:fld>
            <a:endParaRPr lang="en-US" dirty="0"/>
          </a:p>
        </p:txBody>
      </p:sp>
      <p:sp>
        <p:nvSpPr>
          <p:cNvPr id="3" name="Text Placeholder 2">
            <a:extLst>
              <a:ext uri="{FF2B5EF4-FFF2-40B4-BE49-F238E27FC236}">
                <a16:creationId xmlns:a16="http://schemas.microsoft.com/office/drawing/2014/main" id="{2783603B-F621-2FA9-DC26-1C92886783ED}"/>
              </a:ext>
            </a:extLst>
          </p:cNvPr>
          <p:cNvSpPr>
            <a:spLocks noGrp="1"/>
          </p:cNvSpPr>
          <p:nvPr>
            <p:ph type="body" sz="quarter" idx="15"/>
          </p:nvPr>
        </p:nvSpPr>
        <p:spPr/>
        <p:txBody>
          <a:bodyPr/>
          <a:lstStyle/>
          <a:p>
            <a:endParaRPr lang="en-GB" dirty="0"/>
          </a:p>
        </p:txBody>
      </p:sp>
      <p:sp>
        <p:nvSpPr>
          <p:cNvPr id="4" name="Title 3">
            <a:extLst>
              <a:ext uri="{FF2B5EF4-FFF2-40B4-BE49-F238E27FC236}">
                <a16:creationId xmlns:a16="http://schemas.microsoft.com/office/drawing/2014/main" id="{6B4611CF-E3C5-A734-512C-E4067B0DB112}"/>
              </a:ext>
            </a:extLst>
          </p:cNvPr>
          <p:cNvSpPr>
            <a:spLocks noGrp="1"/>
          </p:cNvSpPr>
          <p:nvPr>
            <p:ph type="title"/>
          </p:nvPr>
        </p:nvSpPr>
        <p:spPr/>
        <p:txBody>
          <a:bodyPr/>
          <a:lstStyle/>
          <a:p>
            <a:r>
              <a:rPr lang="en-US" dirty="0"/>
              <a:t>Vulnerability Management then and now</a:t>
            </a:r>
            <a:endParaRPr lang="en-GB" dirty="0"/>
          </a:p>
        </p:txBody>
      </p:sp>
      <p:sp>
        <p:nvSpPr>
          <p:cNvPr id="5" name="Text Placeholder 4">
            <a:extLst>
              <a:ext uri="{FF2B5EF4-FFF2-40B4-BE49-F238E27FC236}">
                <a16:creationId xmlns:a16="http://schemas.microsoft.com/office/drawing/2014/main" id="{5DCE775A-990B-8533-8535-F79A30A5C476}"/>
              </a:ext>
            </a:extLst>
          </p:cNvPr>
          <p:cNvSpPr>
            <a:spLocks noGrp="1"/>
          </p:cNvSpPr>
          <p:nvPr>
            <p:ph type="body" idx="1"/>
          </p:nvPr>
        </p:nvSpPr>
        <p:spPr>
          <a:xfrm>
            <a:off x="556745" y="1637040"/>
            <a:ext cx="2516976" cy="435600"/>
          </a:xfrm>
        </p:spPr>
        <p:txBody>
          <a:bodyPr>
            <a:normAutofit fontScale="92500" lnSpcReduction="10000"/>
          </a:bodyPr>
          <a:lstStyle/>
          <a:p>
            <a:r>
              <a:rPr lang="en-GB" b="1" dirty="0">
                <a:solidFill>
                  <a:srgbClr val="3A4145"/>
                </a:solidFill>
                <a:effectLst/>
                <a:latin typeface="+mj-lt"/>
              </a:rPr>
              <a:t>Traditional </a:t>
            </a:r>
            <a:r>
              <a:rPr lang="en-GB" b="1" i="0" dirty="0">
                <a:solidFill>
                  <a:srgbClr val="3A4145"/>
                </a:solidFill>
                <a:effectLst/>
                <a:latin typeface="+mj-lt"/>
              </a:rPr>
              <a:t>Vulnerability Management</a:t>
            </a:r>
            <a:endParaRPr lang="en-GB" dirty="0">
              <a:latin typeface="+mj-lt"/>
            </a:endParaRPr>
          </a:p>
        </p:txBody>
      </p:sp>
      <p:sp>
        <p:nvSpPr>
          <p:cNvPr id="7" name="Text Placeholder 6">
            <a:extLst>
              <a:ext uri="{FF2B5EF4-FFF2-40B4-BE49-F238E27FC236}">
                <a16:creationId xmlns:a16="http://schemas.microsoft.com/office/drawing/2014/main" id="{2A6F8C61-2323-3A3C-8D5D-2BAB183825AC}"/>
              </a:ext>
            </a:extLst>
          </p:cNvPr>
          <p:cNvSpPr>
            <a:spLocks noGrp="1"/>
          </p:cNvSpPr>
          <p:nvPr>
            <p:ph type="body" sz="quarter" idx="26"/>
          </p:nvPr>
        </p:nvSpPr>
        <p:spPr>
          <a:xfrm>
            <a:off x="556744" y="2141321"/>
            <a:ext cx="2516977" cy="2367023"/>
          </a:xfrm>
        </p:spPr>
        <p:txBody>
          <a:bodyPr/>
          <a:lstStyle/>
          <a:p>
            <a:r>
              <a:rPr lang="en-US" b="0" i="0" dirty="0">
                <a:solidFill>
                  <a:srgbClr val="3A4145"/>
                </a:solidFill>
                <a:effectLst/>
                <a:latin typeface="-apple-system"/>
              </a:rPr>
              <a:t>You use scanners and agents to periodically check end-user compute (laptops, desktops), servers and network devices via an agent or literal scans of the network. </a:t>
            </a:r>
          </a:p>
          <a:p>
            <a:r>
              <a:rPr lang="en-US" b="0" i="0" dirty="0">
                <a:solidFill>
                  <a:srgbClr val="3A4145"/>
                </a:solidFill>
                <a:effectLst/>
                <a:latin typeface="-apple-system"/>
              </a:rPr>
              <a:t>The data feeds </a:t>
            </a:r>
            <a:r>
              <a:rPr lang="en-US" dirty="0">
                <a:solidFill>
                  <a:srgbClr val="3A4145"/>
                </a:solidFill>
                <a:latin typeface="-apple-system"/>
              </a:rPr>
              <a:t>reports and dashboards which either drive </a:t>
            </a:r>
            <a:r>
              <a:rPr lang="en-US" dirty="0" err="1">
                <a:solidFill>
                  <a:srgbClr val="3A4145"/>
                </a:solidFill>
                <a:latin typeface="-apple-system"/>
              </a:rPr>
              <a:t>prioritisation</a:t>
            </a:r>
            <a:r>
              <a:rPr lang="en-US" dirty="0">
                <a:solidFill>
                  <a:srgbClr val="3A4145"/>
                </a:solidFill>
                <a:latin typeface="-apple-system"/>
              </a:rPr>
              <a:t> or confirm patching has been successful. </a:t>
            </a:r>
          </a:p>
          <a:p>
            <a:r>
              <a:rPr lang="en-US" dirty="0">
                <a:solidFill>
                  <a:srgbClr val="3A4145"/>
                </a:solidFill>
                <a:latin typeface="-apple-system"/>
              </a:rPr>
              <a:t>Traditional vulnerability management offerings are expanding…</a:t>
            </a:r>
            <a:endParaRPr lang="en-GB" dirty="0"/>
          </a:p>
        </p:txBody>
      </p:sp>
      <p:sp>
        <p:nvSpPr>
          <p:cNvPr id="8" name="Text Placeholder 7">
            <a:extLst>
              <a:ext uri="{FF2B5EF4-FFF2-40B4-BE49-F238E27FC236}">
                <a16:creationId xmlns:a16="http://schemas.microsoft.com/office/drawing/2014/main" id="{A4E2CAF8-5791-FEDF-5039-AEDE754EB6C1}"/>
              </a:ext>
            </a:extLst>
          </p:cNvPr>
          <p:cNvSpPr>
            <a:spLocks noGrp="1"/>
          </p:cNvSpPr>
          <p:nvPr>
            <p:ph type="body" idx="27"/>
          </p:nvPr>
        </p:nvSpPr>
        <p:spPr>
          <a:xfrm>
            <a:off x="3459946" y="1635245"/>
            <a:ext cx="2516976" cy="435600"/>
          </a:xfrm>
        </p:spPr>
        <p:txBody>
          <a:bodyPr>
            <a:normAutofit fontScale="92500" lnSpcReduction="10000"/>
          </a:bodyPr>
          <a:lstStyle/>
          <a:p>
            <a:r>
              <a:rPr lang="en-GB" b="1" i="0" dirty="0">
                <a:solidFill>
                  <a:srgbClr val="3A4145"/>
                </a:solidFill>
                <a:effectLst/>
                <a:latin typeface="+mj-lt"/>
              </a:rPr>
              <a:t>Cloud Vulnerability Management</a:t>
            </a:r>
            <a:endParaRPr lang="en-GB" dirty="0">
              <a:latin typeface="+mj-lt"/>
            </a:endParaRPr>
          </a:p>
        </p:txBody>
      </p:sp>
      <p:sp>
        <p:nvSpPr>
          <p:cNvPr id="10" name="Text Placeholder 9">
            <a:extLst>
              <a:ext uri="{FF2B5EF4-FFF2-40B4-BE49-F238E27FC236}">
                <a16:creationId xmlns:a16="http://schemas.microsoft.com/office/drawing/2014/main" id="{980DF20D-1D31-876C-70F4-4C62DB82B412}"/>
              </a:ext>
            </a:extLst>
          </p:cNvPr>
          <p:cNvSpPr>
            <a:spLocks noGrp="1"/>
          </p:cNvSpPr>
          <p:nvPr>
            <p:ph type="body" sz="quarter" idx="29"/>
          </p:nvPr>
        </p:nvSpPr>
        <p:spPr>
          <a:xfrm>
            <a:off x="3459945" y="2139526"/>
            <a:ext cx="2516977" cy="2367023"/>
          </a:xfrm>
        </p:spPr>
        <p:txBody>
          <a:bodyPr/>
          <a:lstStyle/>
          <a:p>
            <a:r>
              <a:rPr lang="en-US" dirty="0">
                <a:solidFill>
                  <a:srgbClr val="3A4145"/>
                </a:solidFill>
                <a:latin typeface="-apple-system"/>
              </a:rPr>
              <a:t>Cloud Security Posture Management (CSPM) checks the configuration </a:t>
            </a:r>
            <a:r>
              <a:rPr lang="en-US" b="1" i="1" dirty="0">
                <a:solidFill>
                  <a:srgbClr val="3A4145"/>
                </a:solidFill>
                <a:latin typeface="-apple-system"/>
              </a:rPr>
              <a:t>of your cloud </a:t>
            </a:r>
            <a:r>
              <a:rPr lang="en-US" dirty="0">
                <a:solidFill>
                  <a:srgbClr val="3A4145"/>
                </a:solidFill>
                <a:latin typeface="-apple-system"/>
              </a:rPr>
              <a:t>(hardening, access policy, configuration drift).</a:t>
            </a:r>
          </a:p>
          <a:p>
            <a:r>
              <a:rPr lang="en-US" dirty="0">
                <a:solidFill>
                  <a:srgbClr val="3A4145"/>
                </a:solidFill>
                <a:latin typeface="-apple-system"/>
              </a:rPr>
              <a:t>Cloud Workload Protection Platforms (CWPP) checks the configuration and monitors the posture of servers, containers and  functions </a:t>
            </a:r>
            <a:r>
              <a:rPr lang="en-US" b="1" i="1" dirty="0">
                <a:solidFill>
                  <a:srgbClr val="3A4145"/>
                </a:solidFill>
                <a:latin typeface="-apple-system"/>
              </a:rPr>
              <a:t>in your cloud</a:t>
            </a:r>
            <a:r>
              <a:rPr lang="en-US" dirty="0">
                <a:solidFill>
                  <a:srgbClr val="3A4145"/>
                </a:solidFill>
                <a:latin typeface="-apple-system"/>
              </a:rPr>
              <a:t>.</a:t>
            </a:r>
          </a:p>
          <a:p>
            <a:r>
              <a:rPr lang="en-US" dirty="0">
                <a:solidFill>
                  <a:srgbClr val="3A4145"/>
                </a:solidFill>
                <a:latin typeface="-apple-system"/>
              </a:rPr>
              <a:t>Both CSPM and CWPP offerings can include automatic remediation options. </a:t>
            </a:r>
          </a:p>
          <a:p>
            <a:r>
              <a:rPr lang="en-US" dirty="0">
                <a:solidFill>
                  <a:srgbClr val="3A4145"/>
                </a:solidFill>
                <a:latin typeface="-apple-system"/>
              </a:rPr>
              <a:t>Cloud vulnerability management offerings are expanding… </a:t>
            </a:r>
          </a:p>
        </p:txBody>
      </p:sp>
      <p:sp>
        <p:nvSpPr>
          <p:cNvPr id="11" name="Text Placeholder 10">
            <a:extLst>
              <a:ext uri="{FF2B5EF4-FFF2-40B4-BE49-F238E27FC236}">
                <a16:creationId xmlns:a16="http://schemas.microsoft.com/office/drawing/2014/main" id="{31B92286-7DBF-27DF-EAC3-18796F6C05D5}"/>
              </a:ext>
            </a:extLst>
          </p:cNvPr>
          <p:cNvSpPr>
            <a:spLocks noGrp="1"/>
          </p:cNvSpPr>
          <p:nvPr>
            <p:ph type="body" idx="30"/>
          </p:nvPr>
        </p:nvSpPr>
        <p:spPr>
          <a:xfrm>
            <a:off x="6254397" y="1637039"/>
            <a:ext cx="2516976" cy="435600"/>
          </a:xfrm>
        </p:spPr>
        <p:txBody>
          <a:bodyPr>
            <a:normAutofit fontScale="92500" lnSpcReduction="10000"/>
          </a:bodyPr>
          <a:lstStyle/>
          <a:p>
            <a:r>
              <a:rPr lang="en-GB" b="1" i="0" dirty="0">
                <a:solidFill>
                  <a:srgbClr val="3A4145"/>
                </a:solidFill>
                <a:effectLst/>
                <a:latin typeface="+mj-lt"/>
              </a:rPr>
              <a:t>Internet Landscape Vulnerability Management</a:t>
            </a:r>
            <a:endParaRPr lang="en-GB" dirty="0">
              <a:latin typeface="+mj-lt"/>
            </a:endParaRPr>
          </a:p>
        </p:txBody>
      </p:sp>
      <p:sp>
        <p:nvSpPr>
          <p:cNvPr id="13" name="Text Placeholder 12">
            <a:extLst>
              <a:ext uri="{FF2B5EF4-FFF2-40B4-BE49-F238E27FC236}">
                <a16:creationId xmlns:a16="http://schemas.microsoft.com/office/drawing/2014/main" id="{6A7B2DC2-2ED2-4F3A-FA83-F211B4054479}"/>
              </a:ext>
            </a:extLst>
          </p:cNvPr>
          <p:cNvSpPr>
            <a:spLocks noGrp="1"/>
          </p:cNvSpPr>
          <p:nvPr>
            <p:ph type="body" sz="quarter" idx="32"/>
          </p:nvPr>
        </p:nvSpPr>
        <p:spPr>
          <a:xfrm>
            <a:off x="6254396" y="2141320"/>
            <a:ext cx="2516977" cy="2367023"/>
          </a:xfrm>
        </p:spPr>
        <p:txBody>
          <a:bodyPr/>
          <a:lstStyle/>
          <a:p>
            <a:r>
              <a:rPr lang="en-US" b="0" i="0" dirty="0">
                <a:solidFill>
                  <a:srgbClr val="3A4145"/>
                </a:solidFill>
                <a:effectLst/>
                <a:latin typeface="-apple-system"/>
              </a:rPr>
              <a:t>Attack </a:t>
            </a:r>
            <a:r>
              <a:rPr lang="en-US" dirty="0">
                <a:solidFill>
                  <a:srgbClr val="3A4145"/>
                </a:solidFill>
                <a:latin typeface="-apple-system"/>
              </a:rPr>
              <a:t>S</a:t>
            </a:r>
            <a:r>
              <a:rPr lang="en-US" b="0" i="0" dirty="0">
                <a:solidFill>
                  <a:srgbClr val="3A4145"/>
                </a:solidFill>
                <a:effectLst/>
                <a:latin typeface="-apple-system"/>
              </a:rPr>
              <a:t>urface Management OR Cyber Risk Detection (etc.) check internet facing systems and services associated with your organisation for exploitable and/or known targeted systems. </a:t>
            </a:r>
          </a:p>
          <a:p>
            <a:r>
              <a:rPr lang="en-US" b="0" i="0" dirty="0">
                <a:solidFill>
                  <a:srgbClr val="3A4145"/>
                </a:solidFill>
                <a:effectLst/>
                <a:latin typeface="-apple-system"/>
              </a:rPr>
              <a:t>Attack Surface Management offerings are often used to monitor 3</a:t>
            </a:r>
            <a:r>
              <a:rPr lang="en-US" b="0" i="0" baseline="30000" dirty="0">
                <a:solidFill>
                  <a:srgbClr val="3A4145"/>
                </a:solidFill>
                <a:effectLst/>
                <a:latin typeface="-apple-system"/>
              </a:rPr>
              <a:t>rd</a:t>
            </a:r>
            <a:r>
              <a:rPr lang="en-US" b="0" i="0" dirty="0">
                <a:solidFill>
                  <a:srgbClr val="3A4145"/>
                </a:solidFill>
                <a:effectLst/>
                <a:latin typeface="-apple-system"/>
              </a:rPr>
              <a:t> Parties.</a:t>
            </a:r>
          </a:p>
          <a:p>
            <a:endParaRPr lang="en-US" b="0" i="0" dirty="0">
              <a:solidFill>
                <a:srgbClr val="3A4145"/>
              </a:solidFill>
              <a:effectLst/>
              <a:latin typeface="-apple-system"/>
            </a:endParaRPr>
          </a:p>
          <a:p>
            <a:endParaRPr lang="en-US" b="0" i="0" dirty="0">
              <a:solidFill>
                <a:srgbClr val="3A4145"/>
              </a:solidFill>
              <a:effectLst/>
              <a:latin typeface="-apple-system"/>
            </a:endParaRPr>
          </a:p>
          <a:p>
            <a:endParaRPr lang="en-US" dirty="0">
              <a:solidFill>
                <a:srgbClr val="3A4145"/>
              </a:solidFill>
              <a:latin typeface="-apple-system"/>
            </a:endParaRPr>
          </a:p>
        </p:txBody>
      </p:sp>
      <p:sp>
        <p:nvSpPr>
          <p:cNvPr id="14" name="Text Placeholder 13">
            <a:extLst>
              <a:ext uri="{FF2B5EF4-FFF2-40B4-BE49-F238E27FC236}">
                <a16:creationId xmlns:a16="http://schemas.microsoft.com/office/drawing/2014/main" id="{85CA985E-ABBC-FBAF-E891-AC4C9F203466}"/>
              </a:ext>
            </a:extLst>
          </p:cNvPr>
          <p:cNvSpPr>
            <a:spLocks noGrp="1"/>
          </p:cNvSpPr>
          <p:nvPr>
            <p:ph type="body" idx="33"/>
          </p:nvPr>
        </p:nvSpPr>
        <p:spPr>
          <a:xfrm>
            <a:off x="9158592" y="1637040"/>
            <a:ext cx="2516976" cy="435600"/>
          </a:xfrm>
        </p:spPr>
        <p:txBody>
          <a:bodyPr>
            <a:normAutofit fontScale="92500" lnSpcReduction="10000"/>
          </a:bodyPr>
          <a:lstStyle/>
          <a:p>
            <a:r>
              <a:rPr lang="en-GB" b="1" i="0" dirty="0">
                <a:solidFill>
                  <a:srgbClr val="3A4145"/>
                </a:solidFill>
                <a:effectLst/>
                <a:latin typeface="+mj-lt"/>
              </a:rPr>
              <a:t>Engineering / Developer Vulnerability Management</a:t>
            </a:r>
            <a:endParaRPr lang="en-GB" dirty="0">
              <a:latin typeface="+mj-lt"/>
            </a:endParaRPr>
          </a:p>
        </p:txBody>
      </p:sp>
      <p:sp>
        <p:nvSpPr>
          <p:cNvPr id="16" name="Text Placeholder 15">
            <a:extLst>
              <a:ext uri="{FF2B5EF4-FFF2-40B4-BE49-F238E27FC236}">
                <a16:creationId xmlns:a16="http://schemas.microsoft.com/office/drawing/2014/main" id="{80892A1C-0D02-B792-4AD2-33E807D2977D}"/>
              </a:ext>
            </a:extLst>
          </p:cNvPr>
          <p:cNvSpPr>
            <a:spLocks noGrp="1"/>
          </p:cNvSpPr>
          <p:nvPr>
            <p:ph type="body" sz="quarter" idx="35"/>
          </p:nvPr>
        </p:nvSpPr>
        <p:spPr>
          <a:xfrm>
            <a:off x="9158591" y="2141321"/>
            <a:ext cx="2516977" cy="2367023"/>
          </a:xfrm>
        </p:spPr>
        <p:txBody>
          <a:bodyPr/>
          <a:lstStyle/>
          <a:p>
            <a:r>
              <a:rPr lang="en-US" b="0" i="0" dirty="0">
                <a:solidFill>
                  <a:srgbClr val="3A4145"/>
                </a:solidFill>
                <a:effectLst/>
                <a:latin typeface="-apple-system"/>
              </a:rPr>
              <a:t>Whoever builds and deploys code or new services will have a myriad of security challenges including vulnerability management; </a:t>
            </a:r>
            <a:r>
              <a:rPr lang="en-US" dirty="0">
                <a:solidFill>
                  <a:srgbClr val="3A4145"/>
                </a:solidFill>
                <a:latin typeface="-apple-system"/>
              </a:rPr>
              <a:t>Dependency management, Containers registry and scanning, Infrastructure-as-code checks, Web/API Scanning…</a:t>
            </a:r>
          </a:p>
          <a:p>
            <a:r>
              <a:rPr lang="en-US" dirty="0">
                <a:solidFill>
                  <a:srgbClr val="3A4145"/>
                </a:solidFill>
                <a:latin typeface="-apple-system"/>
              </a:rPr>
              <a:t>These platforms typically focus on </a:t>
            </a:r>
            <a:r>
              <a:rPr lang="en-US" b="1" i="1" dirty="0">
                <a:solidFill>
                  <a:srgbClr val="3A4145"/>
                </a:solidFill>
                <a:latin typeface="-apple-system"/>
              </a:rPr>
              <a:t>pipeline security </a:t>
            </a:r>
            <a:r>
              <a:rPr lang="en-US" dirty="0">
                <a:solidFill>
                  <a:srgbClr val="3A4145"/>
                </a:solidFill>
                <a:latin typeface="-apple-system"/>
              </a:rPr>
              <a:t>and aim to detect vulnerabilities before they make it into production environments. </a:t>
            </a:r>
          </a:p>
          <a:p>
            <a:endParaRPr lang="en-US" b="0" i="0" dirty="0">
              <a:solidFill>
                <a:srgbClr val="3A4145"/>
              </a:solidFill>
              <a:effectLst/>
              <a:latin typeface="-apple-system"/>
            </a:endParaRPr>
          </a:p>
          <a:p>
            <a:endParaRPr lang="en-US" b="0" i="0" dirty="0">
              <a:solidFill>
                <a:srgbClr val="3A4145"/>
              </a:solidFill>
              <a:effectLst/>
              <a:latin typeface="-apple-system"/>
            </a:endParaRPr>
          </a:p>
          <a:p>
            <a:endParaRPr lang="en-US" dirty="0">
              <a:solidFill>
                <a:srgbClr val="3A4145"/>
              </a:solidFill>
              <a:latin typeface="-apple-system"/>
            </a:endParaRPr>
          </a:p>
        </p:txBody>
      </p:sp>
      <p:sp>
        <p:nvSpPr>
          <p:cNvPr id="40" name="TextBox 39">
            <a:extLst>
              <a:ext uri="{FF2B5EF4-FFF2-40B4-BE49-F238E27FC236}">
                <a16:creationId xmlns:a16="http://schemas.microsoft.com/office/drawing/2014/main" id="{331C9F24-27D3-AF94-3A09-8F9824B15E65}"/>
              </a:ext>
            </a:extLst>
          </p:cNvPr>
          <p:cNvSpPr txBox="1"/>
          <p:nvPr/>
        </p:nvSpPr>
        <p:spPr>
          <a:xfrm>
            <a:off x="8553691" y="6120368"/>
            <a:ext cx="6099858" cy="253916"/>
          </a:xfrm>
          <a:prstGeom prst="rect">
            <a:avLst/>
          </a:prstGeom>
          <a:noFill/>
        </p:spPr>
        <p:txBody>
          <a:bodyPr wrap="square">
            <a:spAutoFit/>
          </a:bodyPr>
          <a:lstStyle/>
          <a:p>
            <a:r>
              <a:rPr lang="en-US" sz="1050" i="1" dirty="0">
                <a:solidFill>
                  <a:schemeClr val="bg2">
                    <a:lumMod val="25000"/>
                  </a:schemeClr>
                </a:solidFill>
                <a:hlinkClick r:id="rId3">
                  <a:extLst>
                    <a:ext uri="{A12FA001-AC4F-418D-AE19-62706E023703}">
                      <ahyp:hlinkClr xmlns:ahyp="http://schemas.microsoft.com/office/drawing/2018/hyperlinkcolor" val="tx"/>
                    </a:ext>
                  </a:extLst>
                </a:hlinkClick>
              </a:rPr>
              <a:t>Vertical Vulnerability Management (theroute.io)</a:t>
            </a:r>
            <a:endParaRPr lang="en-GB" sz="1050" i="1" dirty="0">
              <a:solidFill>
                <a:schemeClr val="bg2">
                  <a:lumMod val="25000"/>
                </a:schemeClr>
              </a:solidFill>
            </a:endParaRPr>
          </a:p>
        </p:txBody>
      </p:sp>
      <p:sp>
        <p:nvSpPr>
          <p:cNvPr id="41" name="Arrow: Pentagon 40">
            <a:extLst>
              <a:ext uri="{FF2B5EF4-FFF2-40B4-BE49-F238E27FC236}">
                <a16:creationId xmlns:a16="http://schemas.microsoft.com/office/drawing/2014/main" id="{F83D941F-56FD-89CC-35C0-D3C6D7BB827F}"/>
              </a:ext>
            </a:extLst>
          </p:cNvPr>
          <p:cNvSpPr/>
          <p:nvPr/>
        </p:nvSpPr>
        <p:spPr>
          <a:xfrm>
            <a:off x="556745" y="5242713"/>
            <a:ext cx="2516976" cy="484632"/>
          </a:xfrm>
          <a:prstGeom prst="homePlate">
            <a:avLst/>
          </a:prstGeom>
          <a:solidFill>
            <a:schemeClr val="accent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a:t>
            </a:r>
            <a:endParaRPr lang="en-GB" dirty="0"/>
          </a:p>
        </p:txBody>
      </p:sp>
      <p:sp>
        <p:nvSpPr>
          <p:cNvPr id="17" name="Rectangle 16">
            <a:extLst>
              <a:ext uri="{FF2B5EF4-FFF2-40B4-BE49-F238E27FC236}">
                <a16:creationId xmlns:a16="http://schemas.microsoft.com/office/drawing/2014/main" id="{2DC3E004-AFB3-4304-A56A-35C5AFABFE01}"/>
              </a:ext>
            </a:extLst>
          </p:cNvPr>
          <p:cNvSpPr/>
          <p:nvPr/>
        </p:nvSpPr>
        <p:spPr>
          <a:xfrm>
            <a:off x="267855" y="1395845"/>
            <a:ext cx="3001818" cy="3521060"/>
          </a:xfrm>
          <a:prstGeom prst="rect">
            <a:avLst/>
          </a:prstGeom>
          <a:noFill/>
          <a:ln w="762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915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People don’t usually come to work to do vulnerability management… they come to do their day job! </a:t>
            </a:r>
          </a:p>
          <a:p>
            <a:pPr>
              <a:buFont typeface="Wingdings" panose="05000000000000000000" pitchFamily="2" charset="2"/>
              <a:buChar char="§"/>
            </a:pP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Maintenance</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is a thankless, never-ending task, which can result in toil</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Time spent on maintenance is time not spent on projects/delivery/value work </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This can have a detrimental effect on teams and individuals (development, performance rewards etc)</a:t>
            </a: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Vulnerability Management is probably the greatest source of friction between IT and InfoSec</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Few other challenges lend themselves to fostering adversary and </a:t>
            </a:r>
            <a:r>
              <a:rPr lang="en-GB" sz="1800" b="1" dirty="0">
                <a:solidFill>
                  <a:schemeClr val="accent1"/>
                </a:solidFill>
                <a:effectLst/>
                <a:latin typeface="Calibri" panose="020F0502020204030204" pitchFamily="34" charset="0"/>
                <a:ea typeface="Times New Roman" panose="02020603050405020304" pitchFamily="18" charset="0"/>
                <a:cs typeface="Times New Roman" panose="02020603050405020304" pitchFamily="18" charset="0"/>
              </a:rPr>
              <a:t>tribalism</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as naturally as Vulnerability Management</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Gamification can backfire and amplify friction whilst ignoring real issues </a:t>
            </a:r>
          </a:p>
          <a:p>
            <a:pPr>
              <a:buFont typeface="Wingdings" panose="05000000000000000000" pitchFamily="2" charset="2"/>
              <a:buChar char="§"/>
            </a:pP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The impact of vulnerability management (not just effectiveness) is a management problem</a:t>
            </a:r>
            <a:endParaRPr lang="en-US" dirty="0"/>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The impact to people</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6</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spTree>
    <p:extLst>
      <p:ext uri="{BB962C8B-B14F-4D97-AF65-F5344CB8AC3E}">
        <p14:creationId xmlns:p14="http://schemas.microsoft.com/office/powerpoint/2010/main" val="427166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Invest in relationships, reset them where you have to</a:t>
            </a: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Reposition the security team as an ally… s</a:t>
            </a:r>
            <a:r>
              <a:rPr lang="en-GB" sz="1800" dirty="0">
                <a:latin typeface="Calibri" panose="020F0502020204030204" pitchFamily="34" charset="0"/>
                <a:ea typeface="Times New Roman" panose="02020603050405020304" pitchFamily="18" charset="0"/>
                <a:cs typeface="Times New Roman" panose="02020603050405020304" pitchFamily="18" charset="0"/>
              </a:rPr>
              <a:t>ecurity teams shouldn’t just be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patching police</a:t>
            </a:r>
            <a:endParaRPr lang="en-GB" sz="1800" i="1" dirty="0">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Security teams should;</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lead on analysis and reviewing results (interpretation and prioritisation) </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provide air-cover and explain the real issues to the business (resource, tech debt, lack of automation)</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be hands-on (where we can, SecEng) and set an example with security services (patch first, often)</a:t>
            </a:r>
          </a:p>
          <a:p>
            <a:pPr lvl="1">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make sure our detection capabilities are accurate (zero false positives!) </a:t>
            </a:r>
            <a:endParaRPr lang="en-US" dirty="0"/>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t>The impact to people – recommendations</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7</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spTree>
    <p:extLst>
      <p:ext uri="{BB962C8B-B14F-4D97-AF65-F5344CB8AC3E}">
        <p14:creationId xmlns:p14="http://schemas.microsoft.com/office/powerpoint/2010/main" val="151976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p:txBody>
          <a:bodyPr/>
          <a:lstStyle/>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The disclosure culture of the 90s/00s might be at an end…</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Even the biggest vendors are just companies, </a:t>
            </a:r>
            <a:r>
              <a:rPr lang="en-GB" sz="1800" i="1" dirty="0">
                <a:effectLst/>
                <a:latin typeface="Calibri" panose="020F0502020204030204" pitchFamily="34" charset="0"/>
                <a:ea typeface="Times New Roman" panose="02020603050405020304" pitchFamily="18" charset="0"/>
                <a:cs typeface="Times New Roman" panose="02020603050405020304" pitchFamily="18" charset="0"/>
              </a:rPr>
              <a:t>writing code and introducing bugs </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In addition to keeping services running, they have to convince us their grass is greener</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Vulnerability Management us is an Ops problem for us, but a PR disaster for them</a:t>
            </a:r>
          </a:p>
          <a:p>
            <a:pPr>
              <a:buFont typeface="Wingdings" panose="05000000000000000000" pitchFamily="2" charset="2"/>
              <a:buChar char="§"/>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This means when product vulnerabilities are serious, they can be media worthy </a:t>
            </a:r>
          </a:p>
          <a:p>
            <a:pPr>
              <a:buFont typeface="Wingdings" panose="05000000000000000000" pitchFamily="2" charset="2"/>
              <a:buChar char="§"/>
            </a:pPr>
            <a:r>
              <a:rPr lang="en-GB" sz="1800" dirty="0">
                <a:latin typeface="Calibri" panose="020F0502020204030204" pitchFamily="34" charset="0"/>
                <a:ea typeface="Times New Roman" panose="02020603050405020304" pitchFamily="18" charset="0"/>
                <a:cs typeface="Times New Roman" panose="02020603050405020304" pitchFamily="18" charset="0"/>
              </a:rPr>
              <a:t>Media worthy stories </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become problems quickly </a:t>
            </a:r>
            <a:endParaRPr lang="en-GB"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GB" sz="1600" dirty="0"/>
          </a:p>
          <a:p>
            <a:pPr marL="0" indent="0">
              <a:buNone/>
            </a:pPr>
            <a:endParaRPr lang="en-GB" sz="1600" dirty="0"/>
          </a:p>
          <a:p>
            <a:pPr marL="0" indent="0">
              <a:buNone/>
            </a:pPr>
            <a:endParaRPr lang="en-GB" sz="1600" dirty="0"/>
          </a:p>
          <a:p>
            <a:pPr marL="285750" indent="-285750" algn="l">
              <a:buFont typeface="Wingdings" panose="05000000000000000000" pitchFamily="2" charset="2"/>
              <a:buChar char="§"/>
            </a:pPr>
            <a:r>
              <a:rPr lang="en-GB" sz="1600" b="0" i="0" dirty="0">
                <a:solidFill>
                  <a:srgbClr val="000000"/>
                </a:solidFill>
                <a:effectLst/>
              </a:rPr>
              <a:t>Ars Technica - Botched and silent patches from </a:t>
            </a:r>
            <a:r>
              <a:rPr lang="en-GB" sz="1600" b="0" i="0" dirty="0">
                <a:solidFill>
                  <a:srgbClr val="000000"/>
                </a:solidFill>
                <a:effectLst/>
                <a:hlinkClick r:id="rId3"/>
              </a:rPr>
              <a:t>Microsoft put customers at risk, critics say </a:t>
            </a:r>
            <a:endParaRPr lang="en-GB" sz="1600" b="0" i="0" dirty="0">
              <a:solidFill>
                <a:srgbClr val="000000"/>
              </a:solidFill>
              <a:effectLst/>
            </a:endParaRPr>
          </a:p>
          <a:p>
            <a:pPr marL="285750" indent="-285750">
              <a:buFont typeface="Wingdings" panose="05000000000000000000" pitchFamily="2" charset="2"/>
              <a:buChar char="§"/>
            </a:pPr>
            <a:r>
              <a:rPr lang="en-GB" sz="1600" b="0" i="0" dirty="0">
                <a:effectLst/>
              </a:rPr>
              <a:t>BruCON 0x0A - All Your Cloud Are Belong To Us – </a:t>
            </a:r>
            <a:r>
              <a:rPr lang="en-GB" sz="1600" b="0" i="0" dirty="0">
                <a:effectLst/>
                <a:hlinkClick r:id="rId4"/>
              </a:rPr>
              <a:t>Hunting Compromise in Azure - Nate Warfield</a:t>
            </a:r>
            <a:endParaRPr lang="en-GB" sz="1600" b="0" i="0" dirty="0">
              <a:solidFill>
                <a:srgbClr val="000000"/>
              </a:solidFill>
              <a:effectLst/>
            </a:endParaRPr>
          </a:p>
          <a:p>
            <a:pPr>
              <a:buFont typeface="Wingdings" panose="05000000000000000000" pitchFamily="2" charset="2"/>
              <a:buChar char="§"/>
            </a:pP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endParaRPr lang="en-US" dirty="0"/>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Disclosure and Transparency remain a </a:t>
            </a:r>
            <a:r>
              <a:rPr lang="en-US" i="1" dirty="0">
                <a:solidFill>
                  <a:schemeClr val="accent1"/>
                </a:solidFill>
              </a:rPr>
              <a:t>WIP</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8</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pic>
        <p:nvPicPr>
          <p:cNvPr id="7" name="Picture 6">
            <a:extLst>
              <a:ext uri="{FF2B5EF4-FFF2-40B4-BE49-F238E27FC236}">
                <a16:creationId xmlns:a16="http://schemas.microsoft.com/office/drawing/2014/main" id="{3BCEC186-5897-47A8-89FA-F2CA4EE215F6}"/>
              </a:ext>
            </a:extLst>
          </p:cNvPr>
          <p:cNvPicPr>
            <a:picLocks noChangeAspect="1"/>
          </p:cNvPicPr>
          <p:nvPr/>
        </p:nvPicPr>
        <p:blipFill>
          <a:blip r:embed="rId5"/>
          <a:stretch>
            <a:fillRect/>
          </a:stretch>
        </p:blipFill>
        <p:spPr>
          <a:xfrm>
            <a:off x="456955" y="4360775"/>
            <a:ext cx="3739907" cy="885435"/>
          </a:xfrm>
          <a:prstGeom prst="rect">
            <a:avLst/>
          </a:prstGeom>
        </p:spPr>
      </p:pic>
      <p:pic>
        <p:nvPicPr>
          <p:cNvPr id="9" name="Picture 8">
            <a:extLst>
              <a:ext uri="{FF2B5EF4-FFF2-40B4-BE49-F238E27FC236}">
                <a16:creationId xmlns:a16="http://schemas.microsoft.com/office/drawing/2014/main" id="{7F983A0E-2D46-453F-8857-A3CF50BEBCFB}"/>
              </a:ext>
            </a:extLst>
          </p:cNvPr>
          <p:cNvPicPr>
            <a:picLocks noChangeAspect="1"/>
          </p:cNvPicPr>
          <p:nvPr/>
        </p:nvPicPr>
        <p:blipFill>
          <a:blip r:embed="rId6"/>
          <a:stretch>
            <a:fillRect/>
          </a:stretch>
        </p:blipFill>
        <p:spPr>
          <a:xfrm>
            <a:off x="4255846" y="4360775"/>
            <a:ext cx="3739907" cy="909707"/>
          </a:xfrm>
          <a:prstGeom prst="rect">
            <a:avLst/>
          </a:prstGeom>
        </p:spPr>
      </p:pic>
      <p:pic>
        <p:nvPicPr>
          <p:cNvPr id="11" name="Picture 10">
            <a:extLst>
              <a:ext uri="{FF2B5EF4-FFF2-40B4-BE49-F238E27FC236}">
                <a16:creationId xmlns:a16="http://schemas.microsoft.com/office/drawing/2014/main" id="{53E7E4E8-5F8A-439B-9240-F085F3C6D86E}"/>
              </a:ext>
            </a:extLst>
          </p:cNvPr>
          <p:cNvPicPr>
            <a:picLocks noChangeAspect="1"/>
          </p:cNvPicPr>
          <p:nvPr/>
        </p:nvPicPr>
        <p:blipFill>
          <a:blip r:embed="rId7"/>
          <a:stretch>
            <a:fillRect/>
          </a:stretch>
        </p:blipFill>
        <p:spPr>
          <a:xfrm>
            <a:off x="8054737" y="4360775"/>
            <a:ext cx="3859497" cy="909707"/>
          </a:xfrm>
          <a:prstGeom prst="rect">
            <a:avLst/>
          </a:prstGeom>
        </p:spPr>
      </p:pic>
    </p:spTree>
    <p:extLst>
      <p:ext uri="{BB962C8B-B14F-4D97-AF65-F5344CB8AC3E}">
        <p14:creationId xmlns:p14="http://schemas.microsoft.com/office/powerpoint/2010/main" val="2752326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9D594-CD72-E242-94DA-7AAA88715FA0}"/>
              </a:ext>
            </a:extLst>
          </p:cNvPr>
          <p:cNvSpPr>
            <a:spLocks noGrp="1"/>
          </p:cNvSpPr>
          <p:nvPr>
            <p:ph sz="quarter" idx="18"/>
          </p:nvPr>
        </p:nvSpPr>
        <p:spPr>
          <a:xfrm>
            <a:off x="515939" y="2628559"/>
            <a:ext cx="5580061" cy="3680166"/>
          </a:xfrm>
        </p:spPr>
        <p:txBody>
          <a:bodyPr/>
          <a:lstStyle/>
          <a:p>
            <a:r>
              <a:rPr lang="en-GB" sz="2800" dirty="0">
                <a:effectLst/>
                <a:latin typeface="Calibri" panose="020F0502020204030204" pitchFamily="34" charset="0"/>
                <a:ea typeface="Times New Roman" panose="02020603050405020304" pitchFamily="18" charset="0"/>
                <a:cs typeface="Times New Roman" panose="02020603050405020304" pitchFamily="18" charset="0"/>
              </a:rPr>
              <a:t>Q: Who is using bug bounty in legal?</a:t>
            </a:r>
          </a:p>
          <a:p>
            <a:endParaRPr lang="en-US" dirty="0"/>
          </a:p>
        </p:txBody>
      </p:sp>
      <p:sp>
        <p:nvSpPr>
          <p:cNvPr id="3" name="Text Placeholder 2">
            <a:extLst>
              <a:ext uri="{FF2B5EF4-FFF2-40B4-BE49-F238E27FC236}">
                <a16:creationId xmlns:a16="http://schemas.microsoft.com/office/drawing/2014/main" id="{C7500671-D0E9-AA4B-95AF-E891B23A9E6F}"/>
              </a:ext>
            </a:extLst>
          </p:cNvPr>
          <p:cNvSpPr>
            <a:spLocks noGrp="1"/>
          </p:cNvSpPr>
          <p:nvPr>
            <p:ph type="body" idx="1"/>
          </p:nvPr>
        </p:nvSpPr>
        <p:spPr/>
        <p:txBody>
          <a:bodyPr/>
          <a:lstStyle/>
          <a:p>
            <a:r>
              <a:rPr lang="en-US" dirty="0">
                <a:solidFill>
                  <a:schemeClr val="accent1"/>
                </a:solidFill>
              </a:rPr>
              <a:t>Disclosure and Transparency remain a </a:t>
            </a:r>
            <a:r>
              <a:rPr lang="en-US" i="1" dirty="0">
                <a:solidFill>
                  <a:schemeClr val="accent1"/>
                </a:solidFill>
              </a:rPr>
              <a:t>WIP</a:t>
            </a:r>
          </a:p>
        </p:txBody>
      </p:sp>
      <p:sp>
        <p:nvSpPr>
          <p:cNvPr id="4" name="Slide Number Placeholder 3">
            <a:extLst>
              <a:ext uri="{FF2B5EF4-FFF2-40B4-BE49-F238E27FC236}">
                <a16:creationId xmlns:a16="http://schemas.microsoft.com/office/drawing/2014/main" id="{2CEA2DDC-5387-4748-8C32-47348588310B}"/>
              </a:ext>
            </a:extLst>
          </p:cNvPr>
          <p:cNvSpPr>
            <a:spLocks noGrp="1"/>
          </p:cNvSpPr>
          <p:nvPr>
            <p:ph type="sldNum" sz="quarter" idx="12"/>
          </p:nvPr>
        </p:nvSpPr>
        <p:spPr/>
        <p:txBody>
          <a:bodyPr/>
          <a:lstStyle/>
          <a:p>
            <a:fld id="{F9591D4C-BB8F-AE46-BE73-C616F30BBC5B}" type="slidenum">
              <a:rPr lang="en-US" smtClean="0"/>
              <a:pPr/>
              <a:t>9</a:t>
            </a:fld>
            <a:endParaRPr lang="en-US" dirty="0"/>
          </a:p>
        </p:txBody>
      </p:sp>
      <p:sp>
        <p:nvSpPr>
          <p:cNvPr id="6" name="Title 5">
            <a:extLst>
              <a:ext uri="{FF2B5EF4-FFF2-40B4-BE49-F238E27FC236}">
                <a16:creationId xmlns:a16="http://schemas.microsoft.com/office/drawing/2014/main" id="{B266F52F-8D9B-564E-A216-9D7A5407F3CE}"/>
              </a:ext>
            </a:extLst>
          </p:cNvPr>
          <p:cNvSpPr>
            <a:spLocks noGrp="1"/>
          </p:cNvSpPr>
          <p:nvPr>
            <p:ph type="title"/>
          </p:nvPr>
        </p:nvSpPr>
        <p:spPr/>
        <p:txBody>
          <a:bodyPr/>
          <a:lstStyle/>
          <a:p>
            <a:r>
              <a:rPr lang="en-US" dirty="0"/>
              <a:t>Major Challenges</a:t>
            </a:r>
          </a:p>
        </p:txBody>
      </p:sp>
      <p:pic>
        <p:nvPicPr>
          <p:cNvPr id="1026" name="Picture 2" descr="HackerOne Caps Growth Year With $49 Million Investment | Financial IT">
            <a:extLst>
              <a:ext uri="{FF2B5EF4-FFF2-40B4-BE49-F238E27FC236}">
                <a16:creationId xmlns:a16="http://schemas.microsoft.com/office/drawing/2014/main" id="{3A06418B-4EB3-4EA8-A137-766302BCA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595" y="1799571"/>
            <a:ext cx="31051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0063734-D029-4005-A6F2-3A859BB3E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0595" y="2671762"/>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902242"/>
      </p:ext>
    </p:extLst>
  </p:cSld>
  <p:clrMapOvr>
    <a:masterClrMapping/>
  </p:clrMapOvr>
</p:sld>
</file>

<file path=ppt/theme/theme1.xml><?xml version="1.0" encoding="utf-8"?>
<a:theme xmlns:a="http://schemas.openxmlformats.org/drawingml/2006/main" name="DLA Piper Master">
  <a:themeElements>
    <a:clrScheme name="DLA Piper">
      <a:dk1>
        <a:srgbClr val="182440"/>
      </a:dk1>
      <a:lt1>
        <a:srgbClr val="FFFFFF"/>
      </a:lt1>
      <a:dk2>
        <a:srgbClr val="7B7B7B"/>
      </a:dk2>
      <a:lt2>
        <a:srgbClr val="DEDEDE"/>
      </a:lt2>
      <a:accent1>
        <a:srgbClr val="E52A4F"/>
      </a:accent1>
      <a:accent2>
        <a:srgbClr val="FBBD04"/>
      </a:accent2>
      <a:accent3>
        <a:srgbClr val="D9DA41"/>
      </a:accent3>
      <a:accent4>
        <a:srgbClr val="182440"/>
      </a:accent4>
      <a:accent5>
        <a:srgbClr val="FFFFFF"/>
      </a:accent5>
      <a:accent6>
        <a:srgbClr val="0073CF"/>
      </a:accent6>
      <a:hlink>
        <a:srgbClr val="0073CF"/>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EF95A98A-71FF-414F-B49F-19F5948BA5F1}" vid="{BD709709-C760-4777-BBFA-97122C06B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531D7799F2CD4D806BB32C66BEC6EF" ma:contentTypeVersion="13" ma:contentTypeDescription="Create a new document." ma:contentTypeScope="" ma:versionID="043186add0f0b43ba2c3a048457ee5c1">
  <xsd:schema xmlns:xsd="http://www.w3.org/2001/XMLSchema" xmlns:xs="http://www.w3.org/2001/XMLSchema" xmlns:p="http://schemas.microsoft.com/office/2006/metadata/properties" xmlns:ns3="07fae19b-118c-4332-a21c-3af2d3ad9120" xmlns:ns4="fac13311-8737-4b2b-b839-41c4635d7485" targetNamespace="http://schemas.microsoft.com/office/2006/metadata/properties" ma:root="true" ma:fieldsID="955898a886293c69ec6427b3138015bd" ns3:_="" ns4:_="">
    <xsd:import namespace="07fae19b-118c-4332-a21c-3af2d3ad9120"/>
    <xsd:import namespace="fac13311-8737-4b2b-b839-41c4635d748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AutoKeyPoints" minOccurs="0"/>
                <xsd:element ref="ns4:MediaServiceKeyPoint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fae19b-118c-4332-a21c-3af2d3ad91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c13311-8737-4b2b-b839-41c4635d748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024BC0-9C11-42A0-88D8-7BCFFCDED3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fae19b-118c-4332-a21c-3af2d3ad9120"/>
    <ds:schemaRef ds:uri="fac13311-8737-4b2b-b839-41c4635d74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B3650-44A9-4D1C-8B31-767BE0394619}">
  <ds:schemaRefs>
    <ds:schemaRef ds:uri="http://schemas.microsoft.com/sharepoint/v3/contenttype/forms"/>
  </ds:schemaRefs>
</ds:datastoreItem>
</file>

<file path=customXml/itemProps3.xml><?xml version="1.0" encoding="utf-8"?>
<ds:datastoreItem xmlns:ds="http://schemas.openxmlformats.org/officeDocument/2006/customXml" ds:itemID="{BCCA6FC1-8E9A-4AFC-B29C-8B8B46639EC6}">
  <ds:schemaRefs>
    <ds:schemaRef ds:uri="http://schemas.microsoft.com/office/2006/documentManagement/types"/>
    <ds:schemaRef ds:uri="http://purl.org/dc/dcmitype/"/>
    <ds:schemaRef ds:uri="http://schemas.openxmlformats.org/package/2006/metadata/core-properties"/>
    <ds:schemaRef ds:uri="fac13311-8737-4b2b-b839-41c4635d7485"/>
    <ds:schemaRef ds:uri="http://purl.org/dc/elements/1.1/"/>
    <ds:schemaRef ds:uri="http://schemas.microsoft.com/office/infopath/2007/PartnerControls"/>
    <ds:schemaRef ds:uri="http://purl.org/dc/terms/"/>
    <ds:schemaRef ds:uri="07fae19b-118c-4332-a21c-3af2d3ad912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1335</TotalTime>
  <Words>4350</Words>
  <Application>Microsoft Office PowerPoint</Application>
  <PresentationFormat>Widescreen</PresentationFormat>
  <Paragraphs>458</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Cambria</vt:lpstr>
      <vt:lpstr>Roboto</vt:lpstr>
      <vt:lpstr>UICTFontTextStyleBody</vt:lpstr>
      <vt:lpstr>Wingdings</vt:lpstr>
      <vt:lpstr>DLA Piper Master</vt:lpstr>
      <vt:lpstr>Vulnerability Management in the real-world</vt:lpstr>
      <vt:lpstr>Introduction</vt:lpstr>
      <vt:lpstr>Introduction</vt:lpstr>
      <vt:lpstr>What is Vulnerability Management</vt:lpstr>
      <vt:lpstr>Vulnerability Management then and now</vt:lpstr>
      <vt:lpstr>Major Challenges</vt:lpstr>
      <vt:lpstr>Major Challenges</vt:lpstr>
      <vt:lpstr>Major Challenges</vt:lpstr>
      <vt:lpstr>Major Challenges</vt:lpstr>
      <vt:lpstr>Major Challenges</vt:lpstr>
      <vt:lpstr>Major Challenges</vt:lpstr>
      <vt:lpstr>Major Challenges</vt:lpstr>
      <vt:lpstr>Major Challenges</vt:lpstr>
      <vt:lpstr>Major Challenges</vt:lpstr>
      <vt:lpstr>Major Challenges</vt:lpstr>
      <vt:lpstr>Major Challenges</vt:lpstr>
      <vt:lpstr>Major Challenges</vt:lpstr>
      <vt:lpstr>Major Challenges</vt:lpstr>
      <vt:lpstr>DevSecOps</vt:lpstr>
      <vt:lpstr>Vulnerability Management then and now</vt:lpstr>
      <vt:lpstr>Closing Thoughts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Metaverse</dc:title>
  <dc:creator>Steve Davies</dc:creator>
  <cp:lastModifiedBy>Steve Davies</cp:lastModifiedBy>
  <cp:revision>9</cp:revision>
  <cp:lastPrinted>2018-11-14T15:28:25Z</cp:lastPrinted>
  <dcterms:created xsi:type="dcterms:W3CDTF">2022-06-24T06:39:10Z</dcterms:created>
  <dcterms:modified xsi:type="dcterms:W3CDTF">2022-07-05T07:04:43Z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0x010100C8531D7799F2CD4D806BB32C66BEC6EF</vt:lpwstr>
  </property>
</Properties>
</file>