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4448" y="-8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3A72-5B88-8E47-BDC1-496CA61FD11D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316-3E2A-ED43-AD47-17E9202A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3A72-5B88-8E47-BDC1-496CA61FD11D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316-3E2A-ED43-AD47-17E9202A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7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3A72-5B88-8E47-BDC1-496CA61FD11D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316-3E2A-ED43-AD47-17E9202A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3A72-5B88-8E47-BDC1-496CA61FD11D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316-3E2A-ED43-AD47-17E9202A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1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3A72-5B88-8E47-BDC1-496CA61FD11D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316-3E2A-ED43-AD47-17E9202A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8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3A72-5B88-8E47-BDC1-496CA61FD11D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316-3E2A-ED43-AD47-17E9202A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3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3A72-5B88-8E47-BDC1-496CA61FD11D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316-3E2A-ED43-AD47-17E9202A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3A72-5B88-8E47-BDC1-496CA61FD11D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316-3E2A-ED43-AD47-17E9202A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9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3A72-5B88-8E47-BDC1-496CA61FD11D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316-3E2A-ED43-AD47-17E9202A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1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3A72-5B88-8E47-BDC1-496CA61FD11D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316-3E2A-ED43-AD47-17E9202A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3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3A72-5B88-8E47-BDC1-496CA61FD11D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316-3E2A-ED43-AD47-17E9202A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3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13A72-5B88-8E47-BDC1-496CA61FD11D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8B316-3E2A-ED43-AD47-17E9202A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3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2149" y="622830"/>
            <a:ext cx="2949033" cy="3787520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25982" y="5104778"/>
            <a:ext cx="2949033" cy="3787520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25982" y="622830"/>
            <a:ext cx="2949033" cy="3787520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2149" y="5104778"/>
            <a:ext cx="2949033" cy="3787520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957060" y="5172772"/>
            <a:ext cx="1264122" cy="253916"/>
            <a:chOff x="1957060" y="733380"/>
            <a:chExt cx="1264122" cy="253916"/>
          </a:xfrm>
        </p:grpSpPr>
        <p:sp>
          <p:nvSpPr>
            <p:cNvPr id="8" name="Rectangle 7"/>
            <p:cNvSpPr/>
            <p:nvPr/>
          </p:nvSpPr>
          <p:spPr>
            <a:xfrm>
              <a:off x="2066636" y="762000"/>
              <a:ext cx="1050637" cy="20781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57060" y="733380"/>
              <a:ext cx="12641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Manage Records</a:t>
              </a:r>
              <a:endParaRPr lang="en-US" sz="105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10893" y="5172772"/>
            <a:ext cx="1264122" cy="253916"/>
            <a:chOff x="1957060" y="733380"/>
            <a:chExt cx="1264122" cy="253916"/>
          </a:xfrm>
        </p:grpSpPr>
        <p:sp>
          <p:nvSpPr>
            <p:cNvPr id="12" name="Rectangle 11"/>
            <p:cNvSpPr/>
            <p:nvPr/>
          </p:nvSpPr>
          <p:spPr>
            <a:xfrm>
              <a:off x="2066636" y="762000"/>
              <a:ext cx="1050637" cy="20781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57060" y="733380"/>
              <a:ext cx="12641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Manage Records</a:t>
              </a:r>
              <a:endParaRPr lang="en-US" sz="105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72149" y="4747776"/>
            <a:ext cx="294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Default Editor View </a:t>
            </a:r>
            <a:r>
              <a:rPr lang="en-US" sz="1400" dirty="0" smtClean="0"/>
              <a:t>– ISO Form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525981" y="4771743"/>
            <a:ext cx="308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Alternate Editor View</a:t>
            </a:r>
            <a:r>
              <a:rPr lang="en-US" sz="1400" dirty="0" smtClean="0"/>
              <a:t> – DC Form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72148" y="110138"/>
            <a:ext cx="2949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 Records </a:t>
            </a:r>
            <a:r>
              <a:rPr lang="en-US" sz="1000" dirty="0" smtClean="0"/>
              <a:t>(home on login to NKN data portal/editor)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525981" y="99610"/>
            <a:ext cx="294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Upload Data </a:t>
            </a:r>
            <a:r>
              <a:rPr lang="en-US" sz="1000" dirty="0" smtClean="0"/>
              <a:t>(May be as a pop-up wizard?)</a:t>
            </a:r>
            <a:endParaRPr lang="en-US" sz="1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921497" y="635005"/>
            <a:ext cx="1401435" cy="246220"/>
            <a:chOff x="1974647" y="733380"/>
            <a:chExt cx="1276452" cy="207050"/>
          </a:xfrm>
        </p:grpSpPr>
        <p:sp>
          <p:nvSpPr>
            <p:cNvPr id="19" name="Rectangle 18"/>
            <p:cNvSpPr/>
            <p:nvPr/>
          </p:nvSpPr>
          <p:spPr>
            <a:xfrm>
              <a:off x="2106841" y="762000"/>
              <a:ext cx="1010431" cy="17843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74647" y="733380"/>
              <a:ext cx="1276452" cy="207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Write a New Record</a:t>
              </a:r>
              <a:endParaRPr lang="en-US" sz="1000" dirty="0"/>
            </a:p>
          </p:txBody>
        </p:sp>
      </p:grpSp>
      <p:cxnSp>
        <p:nvCxnSpPr>
          <p:cNvPr id="22" name="Elbow Connector 21"/>
          <p:cNvCxnSpPr>
            <a:stCxn id="20" idx="3"/>
            <a:endCxn id="14" idx="3"/>
          </p:cNvCxnSpPr>
          <p:nvPr/>
        </p:nvCxnSpPr>
        <p:spPr>
          <a:xfrm flipH="1">
            <a:off x="3221181" y="758115"/>
            <a:ext cx="101751" cy="4174327"/>
          </a:xfrm>
          <a:prstGeom prst="bentConnector3">
            <a:avLst>
              <a:gd name="adj1" fmla="val -69931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9" idx="1"/>
            <a:endCxn id="16" idx="1"/>
          </p:cNvCxnSpPr>
          <p:nvPr/>
        </p:nvCxnSpPr>
        <p:spPr>
          <a:xfrm rot="10800000">
            <a:off x="272148" y="371748"/>
            <a:ext cx="1684912" cy="4927982"/>
          </a:xfrm>
          <a:prstGeom prst="bentConnector3">
            <a:avLst>
              <a:gd name="adj1" fmla="val 108445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3" idx="3"/>
          </p:cNvCxnSpPr>
          <p:nvPr/>
        </p:nvCxnSpPr>
        <p:spPr>
          <a:xfrm flipH="1" flipV="1">
            <a:off x="135619" y="4617917"/>
            <a:ext cx="6339396" cy="681813"/>
          </a:xfrm>
          <a:prstGeom prst="bentConnector3">
            <a:avLst>
              <a:gd name="adj1" fmla="val -3606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14546" y="5746955"/>
            <a:ext cx="937926" cy="246221"/>
            <a:chOff x="314546" y="746462"/>
            <a:chExt cx="937926" cy="246221"/>
          </a:xfrm>
        </p:grpSpPr>
        <p:sp>
          <p:nvSpPr>
            <p:cNvPr id="28" name="Rectangle 27"/>
            <p:cNvSpPr/>
            <p:nvPr/>
          </p:nvSpPr>
          <p:spPr>
            <a:xfrm>
              <a:off x="356220" y="761175"/>
              <a:ext cx="876395" cy="2205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4546" y="746462"/>
              <a:ext cx="9379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Select Type</a:t>
              </a:r>
              <a:endParaRPr lang="en-US" sz="10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334031" y="5746955"/>
            <a:ext cx="1036929" cy="246221"/>
            <a:chOff x="297102" y="1083109"/>
            <a:chExt cx="1036929" cy="246221"/>
          </a:xfrm>
        </p:grpSpPr>
        <p:sp>
          <p:nvSpPr>
            <p:cNvPr id="33" name="Rectangle 32"/>
            <p:cNvSpPr/>
            <p:nvPr/>
          </p:nvSpPr>
          <p:spPr>
            <a:xfrm>
              <a:off x="368644" y="1102759"/>
              <a:ext cx="863971" cy="2205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7102" y="1083109"/>
              <a:ext cx="1036929" cy="2462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Project Defaults</a:t>
              </a:r>
              <a:endParaRPr lang="en-US" sz="1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55042" y="5395710"/>
            <a:ext cx="877573" cy="246221"/>
            <a:chOff x="297102" y="1083109"/>
            <a:chExt cx="1036929" cy="246221"/>
          </a:xfrm>
        </p:grpSpPr>
        <p:sp>
          <p:nvSpPr>
            <p:cNvPr id="42" name="Rectangle 41"/>
            <p:cNvSpPr/>
            <p:nvPr/>
          </p:nvSpPr>
          <p:spPr>
            <a:xfrm>
              <a:off x="368644" y="1102759"/>
              <a:ext cx="863971" cy="2205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7102" y="1083109"/>
              <a:ext cx="1036929" cy="246221"/>
            </a:xfrm>
            <a:prstGeom prst="rect">
              <a:avLst/>
            </a:prstGeom>
            <a:solidFill>
              <a:srgbClr val="B9CDE5"/>
            </a:solidFill>
            <a:ln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Save</a:t>
              </a:r>
              <a:endParaRPr lang="en-US" sz="1000" dirty="0"/>
            </a:p>
          </p:txBody>
        </p:sp>
      </p:grpSp>
      <p:cxnSp>
        <p:nvCxnSpPr>
          <p:cNvPr id="45" name="Straight Connector 44"/>
          <p:cNvCxnSpPr/>
          <p:nvPr/>
        </p:nvCxnSpPr>
        <p:spPr>
          <a:xfrm flipV="1">
            <a:off x="314546" y="6451048"/>
            <a:ext cx="2861456" cy="1165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220" y="6093262"/>
            <a:ext cx="2802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Instructions……</a:t>
            </a:r>
            <a:endParaRPr lang="en-US" sz="1400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450123" y="6911269"/>
            <a:ext cx="264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ISO Metadata Entry Form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3566139" y="5736720"/>
            <a:ext cx="937926" cy="246221"/>
            <a:chOff x="314546" y="746462"/>
            <a:chExt cx="937926" cy="246221"/>
          </a:xfrm>
        </p:grpSpPr>
        <p:sp>
          <p:nvSpPr>
            <p:cNvPr id="50" name="Rectangle 49"/>
            <p:cNvSpPr/>
            <p:nvPr/>
          </p:nvSpPr>
          <p:spPr>
            <a:xfrm>
              <a:off x="356220" y="761175"/>
              <a:ext cx="876395" cy="2205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4546" y="746462"/>
              <a:ext cx="9379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Select Type</a:t>
              </a:r>
              <a:endParaRPr lang="en-US" sz="10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585624" y="5736720"/>
            <a:ext cx="1036929" cy="246221"/>
            <a:chOff x="297102" y="1083109"/>
            <a:chExt cx="1036929" cy="246221"/>
          </a:xfrm>
        </p:grpSpPr>
        <p:sp>
          <p:nvSpPr>
            <p:cNvPr id="53" name="Rectangle 52"/>
            <p:cNvSpPr/>
            <p:nvPr/>
          </p:nvSpPr>
          <p:spPr>
            <a:xfrm>
              <a:off x="368644" y="1102759"/>
              <a:ext cx="863971" cy="2205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97102" y="1083109"/>
              <a:ext cx="1036929" cy="2462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Project Defaults</a:t>
              </a:r>
              <a:endParaRPr lang="en-US" sz="10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606635" y="5385475"/>
            <a:ext cx="877573" cy="246221"/>
            <a:chOff x="297102" y="1083109"/>
            <a:chExt cx="1036929" cy="246221"/>
          </a:xfrm>
          <a:solidFill>
            <a:srgbClr val="B9CDE5"/>
          </a:solidFill>
        </p:grpSpPr>
        <p:sp>
          <p:nvSpPr>
            <p:cNvPr id="56" name="Rectangle 55"/>
            <p:cNvSpPr/>
            <p:nvPr/>
          </p:nvSpPr>
          <p:spPr>
            <a:xfrm>
              <a:off x="368644" y="1102759"/>
              <a:ext cx="863971" cy="220585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7102" y="1083109"/>
              <a:ext cx="1036929" cy="246221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Save</a:t>
              </a:r>
              <a:endParaRPr lang="en-US" sz="1000" dirty="0"/>
            </a:p>
          </p:txBody>
        </p:sp>
      </p:grpSp>
      <p:cxnSp>
        <p:nvCxnSpPr>
          <p:cNvPr id="58" name="Straight Connector 57"/>
          <p:cNvCxnSpPr/>
          <p:nvPr/>
        </p:nvCxnSpPr>
        <p:spPr>
          <a:xfrm flipV="1">
            <a:off x="3566139" y="6440813"/>
            <a:ext cx="2861456" cy="1165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607813" y="6083027"/>
            <a:ext cx="2802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Instructions……</a:t>
            </a:r>
            <a:endParaRPr lang="en-US" sz="1400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3762268" y="6901034"/>
            <a:ext cx="258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DC Metadata Entry Form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667182" y="1334187"/>
            <a:ext cx="2611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Include sharing status requests (restrictions, embargo, </a:t>
            </a:r>
            <a:r>
              <a:rPr lang="en-US" sz="1400" dirty="0" err="1" smtClean="0"/>
              <a:t>DataONE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3667182" y="2563925"/>
            <a:ext cx="2743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?? Include DOI request or note that we will automatically issue at DOI ??</a:t>
            </a:r>
            <a:endParaRPr lang="en-US" sz="14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356927" y="925240"/>
            <a:ext cx="1388814" cy="246221"/>
            <a:chOff x="314546" y="746462"/>
            <a:chExt cx="937926" cy="246221"/>
          </a:xfrm>
        </p:grpSpPr>
        <p:sp>
          <p:nvSpPr>
            <p:cNvPr id="64" name="Rectangle 63"/>
            <p:cNvSpPr/>
            <p:nvPr/>
          </p:nvSpPr>
          <p:spPr>
            <a:xfrm>
              <a:off x="356220" y="761175"/>
              <a:ext cx="876395" cy="2205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14546" y="746462"/>
              <a:ext cx="9379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Search (type in)</a:t>
              </a:r>
              <a:endParaRPr lang="en-US" sz="10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719726" y="1230269"/>
            <a:ext cx="1057835" cy="400110"/>
            <a:chOff x="314546" y="746462"/>
            <a:chExt cx="460265" cy="400110"/>
          </a:xfrm>
        </p:grpSpPr>
        <p:sp>
          <p:nvSpPr>
            <p:cNvPr id="71" name="Rectangle 70"/>
            <p:cNvSpPr/>
            <p:nvPr/>
          </p:nvSpPr>
          <p:spPr>
            <a:xfrm>
              <a:off x="356220" y="761175"/>
              <a:ext cx="364792" cy="3853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14546" y="746462"/>
              <a:ext cx="4602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Filter on User (drop-down) *</a:t>
              </a:r>
              <a:endParaRPr lang="en-US" sz="100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60315" y="1734296"/>
            <a:ext cx="1388814" cy="246221"/>
            <a:chOff x="314546" y="746462"/>
            <a:chExt cx="937926" cy="246221"/>
          </a:xfrm>
        </p:grpSpPr>
        <p:sp>
          <p:nvSpPr>
            <p:cNvPr id="74" name="Rectangle 73"/>
            <p:cNvSpPr/>
            <p:nvPr/>
          </p:nvSpPr>
          <p:spPr>
            <a:xfrm>
              <a:off x="356220" y="761175"/>
              <a:ext cx="876395" cy="2205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14546" y="746462"/>
              <a:ext cx="9379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Actions (drop-down)</a:t>
              </a:r>
              <a:endParaRPr lang="en-US" sz="10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03210" y="1249859"/>
            <a:ext cx="1434584" cy="400111"/>
            <a:chOff x="303630" y="761175"/>
            <a:chExt cx="624189" cy="400111"/>
          </a:xfrm>
        </p:grpSpPr>
        <p:sp>
          <p:nvSpPr>
            <p:cNvPr id="77" name="Rectangle 76"/>
            <p:cNvSpPr/>
            <p:nvPr/>
          </p:nvSpPr>
          <p:spPr>
            <a:xfrm>
              <a:off x="356220" y="761176"/>
              <a:ext cx="522973" cy="4001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03630" y="761175"/>
              <a:ext cx="6241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Filter on Record Status</a:t>
              </a:r>
            </a:p>
            <a:p>
              <a:pPr algn="ctr"/>
              <a:r>
                <a:rPr lang="en-US" sz="1000" dirty="0" smtClean="0"/>
                <a:t> (drop-down) *</a:t>
              </a:r>
              <a:endParaRPr lang="en-US" sz="1000" dirty="0"/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V="1">
            <a:off x="303210" y="2054936"/>
            <a:ext cx="2861456" cy="1165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50123" y="2379259"/>
            <a:ext cx="264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Records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99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148" y="8309303"/>
            <a:ext cx="6358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= available to admins only </a:t>
            </a:r>
          </a:p>
          <a:p>
            <a:pPr marL="285750" indent="-285750">
              <a:buFont typeface="Wingdings" charset="0"/>
              <a:buChar char="¤"/>
            </a:pPr>
            <a:r>
              <a:rPr lang="en-US" sz="1400" dirty="0" smtClean="0"/>
              <a:t>= send email notification to user </a:t>
            </a:r>
            <a:r>
              <a:rPr lang="en-US" sz="1400" dirty="0" smtClean="0">
                <a:latin typeface="Wingdings"/>
                <a:ea typeface="Wingdings"/>
                <a:cs typeface="Wingdings"/>
                <a:sym typeface="Wingdings"/>
              </a:rPr>
              <a:t></a:t>
            </a:r>
            <a:endParaRPr lang="en-US" sz="1400" dirty="0" smtClean="0"/>
          </a:p>
          <a:p>
            <a:r>
              <a:rPr lang="en-US" sz="1400" dirty="0" smtClean="0"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en-US" sz="1400" dirty="0" smtClean="0"/>
              <a:t>= needs a script to populate value or run automatically</a:t>
            </a:r>
            <a:endParaRPr lang="en-US" sz="14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8250812"/>
            <a:ext cx="68580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2148" y="47427"/>
            <a:ext cx="6407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Manage Records </a:t>
            </a:r>
            <a:r>
              <a:rPr lang="en-US" sz="1400" dirty="0" smtClean="0"/>
              <a:t>(home on login to NKN data portal/editor)</a:t>
            </a:r>
            <a:endParaRPr lang="en-US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059574" y="876595"/>
            <a:ext cx="1818118" cy="738577"/>
            <a:chOff x="2779734" y="608873"/>
            <a:chExt cx="1276452" cy="388221"/>
          </a:xfrm>
        </p:grpSpPr>
        <p:sp>
          <p:nvSpPr>
            <p:cNvPr id="8" name="Rectangle 7"/>
            <p:cNvSpPr/>
            <p:nvPr/>
          </p:nvSpPr>
          <p:spPr>
            <a:xfrm>
              <a:off x="2906711" y="610271"/>
              <a:ext cx="1010431" cy="13868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79734" y="608873"/>
              <a:ext cx="1276452" cy="388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Write a New Record</a:t>
              </a:r>
              <a:endParaRPr lang="en-US" sz="1200" dirty="0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8168" y="626400"/>
            <a:ext cx="68580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40635" y="879255"/>
            <a:ext cx="4019499" cy="276999"/>
            <a:chOff x="303276" y="717143"/>
            <a:chExt cx="937926" cy="276999"/>
          </a:xfrm>
        </p:grpSpPr>
        <p:sp>
          <p:nvSpPr>
            <p:cNvPr id="12" name="Rectangle 11"/>
            <p:cNvSpPr/>
            <p:nvPr/>
          </p:nvSpPr>
          <p:spPr>
            <a:xfrm>
              <a:off x="356220" y="717143"/>
              <a:ext cx="876395" cy="26461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3276" y="717143"/>
              <a:ext cx="937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Search (type in)</a:t>
              </a:r>
              <a:endParaRPr lang="en-US"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634563" y="1306803"/>
            <a:ext cx="1688770" cy="646331"/>
            <a:chOff x="248018" y="739921"/>
            <a:chExt cx="466067" cy="646331"/>
          </a:xfrm>
        </p:grpSpPr>
        <p:sp>
          <p:nvSpPr>
            <p:cNvPr id="15" name="Rectangle 14"/>
            <p:cNvSpPr/>
            <p:nvPr/>
          </p:nvSpPr>
          <p:spPr>
            <a:xfrm>
              <a:off x="248018" y="792396"/>
              <a:ext cx="466067" cy="37662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3820" y="739921"/>
              <a:ext cx="4602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Filter on User (drop-down) *</a:t>
              </a:r>
              <a:endParaRPr lang="en-US" sz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2656" y="1929286"/>
            <a:ext cx="3770678" cy="436975"/>
            <a:chOff x="314545" y="761175"/>
            <a:chExt cx="1032608" cy="276999"/>
          </a:xfrm>
        </p:grpSpPr>
        <p:sp>
          <p:nvSpPr>
            <p:cNvPr id="18" name="Rectangle 17"/>
            <p:cNvSpPr/>
            <p:nvPr/>
          </p:nvSpPr>
          <p:spPr>
            <a:xfrm>
              <a:off x="314545" y="761175"/>
              <a:ext cx="1032608" cy="2205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4545" y="761175"/>
              <a:ext cx="103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Actions (drop-down)</a:t>
              </a:r>
              <a:endParaRPr lang="en-US" sz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40635" y="1305475"/>
            <a:ext cx="2293929" cy="461665"/>
            <a:chOff x="243499" y="665171"/>
            <a:chExt cx="665663" cy="650040"/>
          </a:xfrm>
        </p:grpSpPr>
        <p:sp>
          <p:nvSpPr>
            <p:cNvPr id="21" name="Rectangle 20"/>
            <p:cNvSpPr/>
            <p:nvPr/>
          </p:nvSpPr>
          <p:spPr>
            <a:xfrm>
              <a:off x="305024" y="740928"/>
              <a:ext cx="518854" cy="5302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3499" y="665171"/>
              <a:ext cx="665663" cy="650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Filter on Record Status</a:t>
              </a:r>
            </a:p>
            <a:p>
              <a:pPr algn="ctr"/>
              <a:r>
                <a:rPr lang="en-US" sz="1200" dirty="0" smtClean="0"/>
                <a:t> (drop-down) *</a:t>
              </a:r>
              <a:endParaRPr lang="en-US" sz="1200" dirty="0"/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0" y="2560882"/>
            <a:ext cx="68580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2148" y="2685632"/>
            <a:ext cx="297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Records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206737" y="2980977"/>
            <a:ext cx="6590965" cy="24612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-23567" y="389251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i="0" dirty="0" smtClean="0">
                <a:latin typeface="ＭＳ ゴシック"/>
                <a:ea typeface="ＭＳ ゴシック"/>
                <a:cs typeface="ＭＳ ゴシック"/>
              </a:rPr>
              <a:t>☐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474503" y="3326883"/>
            <a:ext cx="5196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User*</a:t>
            </a:r>
            <a:endParaRPr lang="en-US" sz="11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268852" y="3326883"/>
            <a:ext cx="663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Type</a:t>
            </a:r>
            <a:endParaRPr lang="en-US" sz="11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039204" y="3326883"/>
            <a:ext cx="663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Title</a:t>
            </a:r>
            <a:endParaRPr lang="en-US" sz="11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699280" y="3157606"/>
            <a:ext cx="7293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Last modified date</a:t>
            </a:r>
            <a:endParaRPr lang="en-US" sz="11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517495" y="3157606"/>
            <a:ext cx="8018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Metadata record </a:t>
            </a:r>
            <a:r>
              <a:rPr lang="en-US" sz="1100" b="1" dirty="0"/>
              <a:t>s</a:t>
            </a:r>
            <a:r>
              <a:rPr lang="en-US" sz="1100" b="1" dirty="0" smtClean="0"/>
              <a:t>tatus</a:t>
            </a:r>
            <a:endParaRPr lang="en-US" sz="11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451155" y="3316864"/>
            <a:ext cx="6084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DOI </a:t>
            </a:r>
            <a:r>
              <a:rPr lang="en-US" sz="1100" dirty="0" smtClean="0">
                <a:latin typeface="Wingdings"/>
                <a:ea typeface="Wingdings"/>
                <a:cs typeface="Wingdings"/>
                <a:sym typeface="Wingdings"/>
              </a:rPr>
              <a:t></a:t>
            </a:r>
            <a:endParaRPr lang="en-US" sz="11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173296" y="3157606"/>
            <a:ext cx="8018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Data upload </a:t>
            </a:r>
            <a:r>
              <a:rPr lang="en-US" sz="1100" b="1" dirty="0"/>
              <a:t>s</a:t>
            </a:r>
            <a:r>
              <a:rPr lang="en-US" sz="1100" b="1" dirty="0" smtClean="0"/>
              <a:t>tatus</a:t>
            </a:r>
            <a:endParaRPr lang="en-US" sz="11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995866" y="3157606"/>
            <a:ext cx="8018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Data </a:t>
            </a:r>
            <a:r>
              <a:rPr lang="en-US" sz="1100" b="1" dirty="0"/>
              <a:t>s</a:t>
            </a:r>
            <a:r>
              <a:rPr lang="en-US" sz="1100" b="1" dirty="0" smtClean="0"/>
              <a:t>haring level</a:t>
            </a:r>
            <a:endParaRPr lang="en-US" sz="1100" b="1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206737" y="3773652"/>
            <a:ext cx="6590965" cy="24612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23567" y="487719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i="0" dirty="0" smtClean="0">
                <a:latin typeface="ＭＳ ゴシック"/>
                <a:ea typeface="ＭＳ ゴシック"/>
                <a:cs typeface="ＭＳ ゴシック"/>
              </a:rPr>
              <a:t>☐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-23567" y="454896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i="0" dirty="0" smtClean="0">
                <a:latin typeface="ＭＳ ゴシック"/>
                <a:ea typeface="ＭＳ ゴシック"/>
                <a:cs typeface="ＭＳ ゴシック"/>
              </a:rPr>
              <a:t>☐</a:t>
            </a:r>
            <a:endParaRPr lang="en-US" sz="1400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206737" y="4187982"/>
            <a:ext cx="6590965" cy="2461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206737" y="4520312"/>
            <a:ext cx="6590965" cy="2461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06737" y="5184972"/>
            <a:ext cx="6590965" cy="2461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06737" y="4852642"/>
            <a:ext cx="6590965" cy="2461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4904" y="3751026"/>
            <a:ext cx="9169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0" dirty="0" err="1" smtClean="0"/>
              <a:t>doi</a:t>
            </a:r>
            <a:r>
              <a:rPr lang="en-US" sz="850" dirty="0" smtClean="0"/>
              <a:t> link, e.g., </a:t>
            </a:r>
            <a:r>
              <a:rPr lang="fr-FR" sz="850" dirty="0" err="1" smtClean="0"/>
              <a:t>doi</a:t>
            </a:r>
            <a:r>
              <a:rPr lang="fr-FR" sz="850" dirty="0" smtClean="0"/>
              <a:t>=10.7923/G4G44N6T   </a:t>
            </a:r>
            <a:r>
              <a:rPr lang="en-US" sz="800" dirty="0" smtClean="0">
                <a:latin typeface="Wingdings"/>
                <a:ea typeface="Wingdings"/>
                <a:cs typeface="Wingdings"/>
                <a:sym typeface="Wingdings"/>
              </a:rPr>
              <a:t></a:t>
            </a:r>
            <a:endParaRPr lang="en-US" sz="800" dirty="0" smtClean="0"/>
          </a:p>
          <a:p>
            <a:pPr algn="ctr"/>
            <a:endParaRPr lang="en-US" sz="850" dirty="0"/>
          </a:p>
        </p:txBody>
      </p:sp>
      <p:sp>
        <p:nvSpPr>
          <p:cNvPr id="51" name="TextBox 50"/>
          <p:cNvSpPr txBox="1"/>
          <p:nvPr/>
        </p:nvSpPr>
        <p:spPr>
          <a:xfrm>
            <a:off x="290697" y="3751026"/>
            <a:ext cx="886492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0" dirty="0" smtClean="0"/>
              <a:t>First Last Name (rel. through LDAP)</a:t>
            </a:r>
            <a:r>
              <a:rPr lang="en-US" sz="900" dirty="0" smtClean="0">
                <a:latin typeface="Wingdings"/>
                <a:ea typeface="Wingdings"/>
                <a:cs typeface="Wingdings"/>
                <a:sym typeface="Wingdings"/>
              </a:rPr>
              <a:t> </a:t>
            </a:r>
            <a:endParaRPr lang="en-US" sz="900" dirty="0" smtClean="0"/>
          </a:p>
          <a:p>
            <a:pPr algn="ctr"/>
            <a:endParaRPr lang="en-US" sz="850" dirty="0"/>
          </a:p>
        </p:txBody>
      </p:sp>
      <p:grpSp>
        <p:nvGrpSpPr>
          <p:cNvPr id="56" name="Group 55"/>
          <p:cNvGrpSpPr/>
          <p:nvPr/>
        </p:nvGrpSpPr>
        <p:grpSpPr>
          <a:xfrm>
            <a:off x="916696" y="3384709"/>
            <a:ext cx="102337" cy="45557"/>
            <a:chOff x="939258" y="3273412"/>
            <a:chExt cx="102337" cy="45557"/>
          </a:xfrm>
        </p:grpSpPr>
        <p:sp>
          <p:nvSpPr>
            <p:cNvPr id="52" name="Isosceles Triangle 51"/>
            <p:cNvSpPr>
              <a:spLocks noChangeAspect="1"/>
            </p:cNvSpPr>
            <p:nvPr/>
          </p:nvSpPr>
          <p:spPr>
            <a:xfrm>
              <a:off x="939258" y="3273412"/>
              <a:ext cx="54995" cy="450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54" name="Isosceles Triangle 53"/>
            <p:cNvSpPr>
              <a:spLocks noChangeAspect="1"/>
            </p:cNvSpPr>
            <p:nvPr/>
          </p:nvSpPr>
          <p:spPr>
            <a:xfrm rot="10800000">
              <a:off x="986600" y="3273893"/>
              <a:ext cx="54995" cy="450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656927" y="3384709"/>
            <a:ext cx="102337" cy="45557"/>
            <a:chOff x="939258" y="3273412"/>
            <a:chExt cx="102337" cy="45557"/>
          </a:xfrm>
        </p:grpSpPr>
        <p:sp>
          <p:nvSpPr>
            <p:cNvPr id="58" name="Isosceles Triangle 57"/>
            <p:cNvSpPr>
              <a:spLocks noChangeAspect="1"/>
            </p:cNvSpPr>
            <p:nvPr/>
          </p:nvSpPr>
          <p:spPr>
            <a:xfrm>
              <a:off x="939258" y="3273412"/>
              <a:ext cx="54995" cy="450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59" name="Isosceles Triangle 58"/>
            <p:cNvSpPr>
              <a:spLocks noChangeAspect="1"/>
            </p:cNvSpPr>
            <p:nvPr/>
          </p:nvSpPr>
          <p:spPr>
            <a:xfrm rot="10800000">
              <a:off x="986600" y="3273893"/>
              <a:ext cx="54995" cy="450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401009" y="3384709"/>
            <a:ext cx="102337" cy="45557"/>
            <a:chOff x="939258" y="3273412"/>
            <a:chExt cx="102337" cy="45557"/>
          </a:xfrm>
        </p:grpSpPr>
        <p:sp>
          <p:nvSpPr>
            <p:cNvPr id="61" name="Isosceles Triangle 60"/>
            <p:cNvSpPr>
              <a:spLocks noChangeAspect="1"/>
            </p:cNvSpPr>
            <p:nvPr/>
          </p:nvSpPr>
          <p:spPr>
            <a:xfrm>
              <a:off x="939258" y="3273412"/>
              <a:ext cx="54995" cy="450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62" name="Isosceles Triangle 61"/>
            <p:cNvSpPr>
              <a:spLocks noChangeAspect="1"/>
            </p:cNvSpPr>
            <p:nvPr/>
          </p:nvSpPr>
          <p:spPr>
            <a:xfrm rot="10800000">
              <a:off x="986600" y="3273893"/>
              <a:ext cx="54995" cy="450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290690" y="3254614"/>
            <a:ext cx="102337" cy="45557"/>
            <a:chOff x="939258" y="3273412"/>
            <a:chExt cx="102337" cy="45557"/>
          </a:xfrm>
        </p:grpSpPr>
        <p:sp>
          <p:nvSpPr>
            <p:cNvPr id="64" name="Isosceles Triangle 63"/>
            <p:cNvSpPr>
              <a:spLocks noChangeAspect="1"/>
            </p:cNvSpPr>
            <p:nvPr/>
          </p:nvSpPr>
          <p:spPr>
            <a:xfrm>
              <a:off x="939258" y="3273412"/>
              <a:ext cx="54995" cy="450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65" name="Isosceles Triangle 64"/>
            <p:cNvSpPr>
              <a:spLocks noChangeAspect="1"/>
            </p:cNvSpPr>
            <p:nvPr/>
          </p:nvSpPr>
          <p:spPr>
            <a:xfrm rot="10800000">
              <a:off x="986600" y="3273893"/>
              <a:ext cx="54995" cy="450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235150" y="3254614"/>
            <a:ext cx="102337" cy="45557"/>
            <a:chOff x="939258" y="3273412"/>
            <a:chExt cx="102337" cy="45557"/>
          </a:xfrm>
        </p:grpSpPr>
        <p:sp>
          <p:nvSpPr>
            <p:cNvPr id="67" name="Isosceles Triangle 66"/>
            <p:cNvSpPr>
              <a:spLocks noChangeAspect="1"/>
            </p:cNvSpPr>
            <p:nvPr/>
          </p:nvSpPr>
          <p:spPr>
            <a:xfrm>
              <a:off x="939258" y="3273412"/>
              <a:ext cx="54995" cy="450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68" name="Isosceles Triangle 67"/>
            <p:cNvSpPr>
              <a:spLocks noChangeAspect="1"/>
            </p:cNvSpPr>
            <p:nvPr/>
          </p:nvSpPr>
          <p:spPr>
            <a:xfrm rot="10800000">
              <a:off x="986600" y="3273893"/>
              <a:ext cx="54995" cy="450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850164" y="3254614"/>
            <a:ext cx="102337" cy="45557"/>
            <a:chOff x="939258" y="3273412"/>
            <a:chExt cx="102337" cy="45557"/>
          </a:xfrm>
        </p:grpSpPr>
        <p:sp>
          <p:nvSpPr>
            <p:cNvPr id="73" name="Isosceles Triangle 72"/>
            <p:cNvSpPr>
              <a:spLocks noChangeAspect="1"/>
            </p:cNvSpPr>
            <p:nvPr/>
          </p:nvSpPr>
          <p:spPr>
            <a:xfrm>
              <a:off x="939258" y="3273412"/>
              <a:ext cx="54995" cy="450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74" name="Isosceles Triangle 73"/>
            <p:cNvSpPr>
              <a:spLocks noChangeAspect="1"/>
            </p:cNvSpPr>
            <p:nvPr/>
          </p:nvSpPr>
          <p:spPr>
            <a:xfrm rot="10800000">
              <a:off x="986600" y="3273893"/>
              <a:ext cx="54995" cy="450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674286" y="3254614"/>
            <a:ext cx="102337" cy="45557"/>
            <a:chOff x="939258" y="3273412"/>
            <a:chExt cx="102337" cy="45557"/>
          </a:xfrm>
        </p:grpSpPr>
        <p:sp>
          <p:nvSpPr>
            <p:cNvPr id="76" name="Isosceles Triangle 75"/>
            <p:cNvSpPr>
              <a:spLocks noChangeAspect="1"/>
            </p:cNvSpPr>
            <p:nvPr/>
          </p:nvSpPr>
          <p:spPr>
            <a:xfrm>
              <a:off x="939258" y="3273412"/>
              <a:ext cx="54995" cy="450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77" name="Isosceles Triangle 76"/>
            <p:cNvSpPr>
              <a:spLocks noChangeAspect="1"/>
            </p:cNvSpPr>
            <p:nvPr/>
          </p:nvSpPr>
          <p:spPr>
            <a:xfrm rot="10800000">
              <a:off x="986600" y="3273893"/>
              <a:ext cx="54995" cy="450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178759" y="3801385"/>
            <a:ext cx="654477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0" dirty="0" smtClean="0"/>
              <a:t>pull from Editor</a:t>
            </a:r>
            <a:endParaRPr lang="en-US" sz="900" dirty="0" smtClean="0"/>
          </a:p>
          <a:p>
            <a:pPr algn="ctr"/>
            <a:endParaRPr lang="en-US" sz="850" dirty="0"/>
          </a:p>
        </p:txBody>
      </p:sp>
      <p:sp>
        <p:nvSpPr>
          <p:cNvPr id="79" name="TextBox 78"/>
          <p:cNvSpPr txBox="1"/>
          <p:nvPr/>
        </p:nvSpPr>
        <p:spPr>
          <a:xfrm>
            <a:off x="1918754" y="3801385"/>
            <a:ext cx="654477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0" dirty="0" smtClean="0"/>
              <a:t>pull from Editor</a:t>
            </a:r>
            <a:endParaRPr lang="en-US" sz="900" dirty="0" smtClean="0"/>
          </a:p>
          <a:p>
            <a:pPr algn="ctr"/>
            <a:endParaRPr lang="en-US" sz="850" dirty="0"/>
          </a:p>
        </p:txBody>
      </p:sp>
      <p:sp>
        <p:nvSpPr>
          <p:cNvPr id="80" name="TextBox 79"/>
          <p:cNvSpPr txBox="1"/>
          <p:nvPr/>
        </p:nvSpPr>
        <p:spPr>
          <a:xfrm>
            <a:off x="2774139" y="3801385"/>
            <a:ext cx="654477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0" dirty="0" smtClean="0"/>
              <a:t>pull from Editor</a:t>
            </a:r>
            <a:endParaRPr lang="en-US" sz="900" dirty="0" smtClean="0"/>
          </a:p>
          <a:p>
            <a:pPr algn="ctr"/>
            <a:endParaRPr lang="en-US" sz="850" dirty="0"/>
          </a:p>
        </p:txBody>
      </p:sp>
      <p:sp>
        <p:nvSpPr>
          <p:cNvPr id="82" name="TextBox 81"/>
          <p:cNvSpPr txBox="1"/>
          <p:nvPr/>
        </p:nvSpPr>
        <p:spPr>
          <a:xfrm>
            <a:off x="5240434" y="3776817"/>
            <a:ext cx="654477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0" dirty="0" smtClean="0"/>
              <a:t>get from </a:t>
            </a:r>
            <a:r>
              <a:rPr lang="en-US" sz="850" dirty="0" err="1" smtClean="0"/>
              <a:t>Uploader</a:t>
            </a:r>
            <a:endParaRPr lang="en-US" sz="900" dirty="0" smtClean="0"/>
          </a:p>
          <a:p>
            <a:pPr algn="ctr"/>
            <a:endParaRPr lang="en-US" sz="850" dirty="0"/>
          </a:p>
        </p:txBody>
      </p:sp>
      <p:sp>
        <p:nvSpPr>
          <p:cNvPr id="83" name="TextBox 82"/>
          <p:cNvSpPr txBox="1"/>
          <p:nvPr/>
        </p:nvSpPr>
        <p:spPr>
          <a:xfrm>
            <a:off x="6122146" y="3776817"/>
            <a:ext cx="654477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0" dirty="0" smtClean="0"/>
              <a:t>get from </a:t>
            </a:r>
            <a:r>
              <a:rPr lang="en-US" sz="850" dirty="0" err="1" smtClean="0"/>
              <a:t>Uploader</a:t>
            </a:r>
            <a:endParaRPr lang="en-US" sz="900" dirty="0" smtClean="0"/>
          </a:p>
          <a:p>
            <a:pPr algn="ctr"/>
            <a:endParaRPr lang="en-US" sz="850" dirty="0"/>
          </a:p>
        </p:txBody>
      </p:sp>
      <p:sp>
        <p:nvSpPr>
          <p:cNvPr id="85" name="Rectangle 84"/>
          <p:cNvSpPr/>
          <p:nvPr/>
        </p:nvSpPr>
        <p:spPr>
          <a:xfrm>
            <a:off x="-23567" y="4237147"/>
            <a:ext cx="3447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i="0" dirty="0" smtClean="0">
                <a:latin typeface="Wingdings"/>
                <a:ea typeface="Wingdings"/>
                <a:cs typeface="Wingdings"/>
              </a:rPr>
              <a:t>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233830" y="4287322"/>
            <a:ext cx="4718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/>
              <a:t>[selecting a record will activate appropriate Actions]</a:t>
            </a:r>
            <a:endParaRPr lang="en-US" sz="900" i="1" dirty="0"/>
          </a:p>
        </p:txBody>
      </p:sp>
      <p:cxnSp>
        <p:nvCxnSpPr>
          <p:cNvPr id="88" name="Elbow Connector 87"/>
          <p:cNvCxnSpPr>
            <a:endCxn id="28" idx="1"/>
          </p:cNvCxnSpPr>
          <p:nvPr/>
        </p:nvCxnSpPr>
        <p:spPr>
          <a:xfrm rot="5400000" flipH="1" flipV="1">
            <a:off x="-588036" y="3514093"/>
            <a:ext cx="1503979" cy="216390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543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97" y="14362"/>
            <a:ext cx="6172200" cy="613584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Values for Content Types </a:t>
            </a:r>
            <a:endParaRPr lang="en-US" sz="3200" b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4842"/>
            <a:ext cx="3030141" cy="853016"/>
          </a:xfrm>
        </p:spPr>
        <p:txBody>
          <a:bodyPr/>
          <a:lstStyle/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1087858"/>
            <a:ext cx="3030141" cy="950239"/>
          </a:xfrm>
          <a:ln w="6350" cmpd="sng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900" dirty="0" smtClean="0"/>
              <a:t>Data (ISO)</a:t>
            </a:r>
          </a:p>
          <a:p>
            <a:r>
              <a:rPr lang="en-US" sz="1900" dirty="0" smtClean="0"/>
              <a:t>Research Product (DC)</a:t>
            </a:r>
            <a:endParaRPr lang="en-US" sz="19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87609" y="234842"/>
            <a:ext cx="3031331" cy="853016"/>
          </a:xfrm>
        </p:spPr>
        <p:txBody>
          <a:bodyPr/>
          <a:lstStyle/>
          <a:p>
            <a:r>
              <a:rPr lang="en-US" dirty="0" smtClean="0"/>
              <a:t>Record Status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87609" y="1087858"/>
            <a:ext cx="3031331" cy="2612072"/>
          </a:xfrm>
          <a:ln w="6350" cmpd="sng"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r>
              <a:rPr lang="en-US" sz="2000" dirty="0" smtClean="0"/>
              <a:t>Draft</a:t>
            </a:r>
          </a:p>
          <a:p>
            <a:r>
              <a:rPr lang="en-US" sz="2000" dirty="0" smtClean="0"/>
              <a:t>Complete</a:t>
            </a:r>
          </a:p>
          <a:p>
            <a:r>
              <a:rPr lang="en-US" sz="2000" dirty="0" smtClean="0"/>
              <a:t>Submitted</a:t>
            </a:r>
          </a:p>
          <a:p>
            <a:r>
              <a:rPr lang="en-US" sz="2000" dirty="0" smtClean="0"/>
              <a:t>Under Review </a:t>
            </a:r>
          </a:p>
          <a:p>
            <a:r>
              <a:rPr lang="en-US" sz="2000" dirty="0" smtClean="0"/>
              <a:t>Modifications Required</a:t>
            </a:r>
            <a:r>
              <a:rPr lang="en-US" sz="2000" dirty="0" smtClean="0">
                <a:latin typeface="Wingdings"/>
                <a:ea typeface="Wingdings"/>
                <a:cs typeface="Wingdings"/>
                <a:sym typeface="Wingdings"/>
              </a:rPr>
              <a:t></a:t>
            </a:r>
            <a:endParaRPr lang="en-US" sz="2000" dirty="0" smtClean="0"/>
          </a:p>
          <a:p>
            <a:r>
              <a:rPr lang="en-US" sz="2000" dirty="0" smtClean="0"/>
              <a:t>Re-Submitted</a:t>
            </a:r>
          </a:p>
          <a:p>
            <a:r>
              <a:rPr lang="en-US" sz="2000" dirty="0" smtClean="0"/>
              <a:t>Published </a:t>
            </a:r>
            <a:r>
              <a:rPr lang="en-US" sz="2000" dirty="0" smtClean="0">
                <a:latin typeface="Wingdings"/>
                <a:ea typeface="Wingdings"/>
                <a:cs typeface="Wingdings"/>
                <a:sym typeface="Wingdings"/>
              </a:rPr>
              <a:t></a:t>
            </a:r>
            <a:endParaRPr lang="en-US" sz="20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52857" y="1778201"/>
            <a:ext cx="3030141" cy="8530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352857" y="2631216"/>
            <a:ext cx="3030141" cy="4016115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 smtClean="0"/>
              <a:t>Edit</a:t>
            </a:r>
          </a:p>
          <a:p>
            <a:r>
              <a:rPr lang="en-US" sz="1900" dirty="0" smtClean="0"/>
              <a:t>Delete</a:t>
            </a:r>
          </a:p>
          <a:p>
            <a:r>
              <a:rPr lang="en-US" sz="1900" dirty="0" smtClean="0"/>
              <a:t>Submit</a:t>
            </a:r>
          </a:p>
          <a:p>
            <a:r>
              <a:rPr lang="en-US" sz="1900" dirty="0" smtClean="0"/>
              <a:t>Export as DC xml</a:t>
            </a:r>
          </a:p>
          <a:p>
            <a:r>
              <a:rPr lang="en-US" sz="1900" dirty="0" smtClean="0"/>
              <a:t>Export as ISO xml</a:t>
            </a:r>
          </a:p>
          <a:p>
            <a:r>
              <a:rPr lang="en-US" sz="1900" dirty="0" smtClean="0"/>
              <a:t>Export as ESRI-ISO</a:t>
            </a:r>
          </a:p>
          <a:p>
            <a:r>
              <a:rPr lang="en-US" sz="1900" dirty="0" smtClean="0"/>
              <a:t>Upload Associated Data</a:t>
            </a:r>
          </a:p>
          <a:p>
            <a:r>
              <a:rPr lang="en-US" sz="1900" dirty="0" smtClean="0"/>
              <a:t>Set to Under Review *</a:t>
            </a:r>
          </a:p>
          <a:p>
            <a:r>
              <a:rPr lang="en-US" sz="1900" dirty="0" smtClean="0"/>
              <a:t>Set to Modifications Required *</a:t>
            </a:r>
          </a:p>
          <a:p>
            <a:r>
              <a:rPr lang="en-US" sz="1900" dirty="0" smtClean="0"/>
              <a:t>Set to Published *</a:t>
            </a: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3703289" y="3377316"/>
            <a:ext cx="3031331" cy="8530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 Upload Status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</a:t>
            </a:r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3703289" y="4230333"/>
            <a:ext cx="3031331" cy="1444988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 smtClean="0"/>
              <a:t>User Uploaded (in </a:t>
            </a:r>
            <a:r>
              <a:rPr lang="en-US" sz="1900" dirty="0" err="1" smtClean="0"/>
              <a:t>preprod</a:t>
            </a:r>
            <a:r>
              <a:rPr lang="en-US" sz="1900" dirty="0" smtClean="0"/>
              <a:t> store)</a:t>
            </a:r>
          </a:p>
          <a:p>
            <a:r>
              <a:rPr lang="en-US" sz="1900" dirty="0" smtClean="0"/>
              <a:t>In Repository (in prod data store) </a:t>
            </a:r>
            <a:r>
              <a:rPr lang="en-US" sz="1900" dirty="0" smtClean="0">
                <a:latin typeface="Wingdings"/>
                <a:ea typeface="Wingdings"/>
                <a:cs typeface="Wingdings"/>
                <a:sym typeface="Wingdings"/>
              </a:rPr>
              <a:t></a:t>
            </a:r>
            <a:endParaRPr lang="en-US" sz="1900" dirty="0" smtClean="0"/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3718969" y="5322783"/>
            <a:ext cx="3031331" cy="8530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Sharing Levels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</a:t>
            </a:r>
            <a:endParaRPr lang="en-US" dirty="0"/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3718969" y="6175799"/>
            <a:ext cx="3031331" cy="2650730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 smtClean="0"/>
              <a:t>Permanently restricted</a:t>
            </a:r>
          </a:p>
          <a:p>
            <a:r>
              <a:rPr lang="en-US" sz="1900" dirty="0" smtClean="0"/>
              <a:t>Embargoed until mm/</a:t>
            </a:r>
            <a:r>
              <a:rPr lang="en-US" sz="1900" dirty="0" err="1" smtClean="0"/>
              <a:t>dd</a:t>
            </a:r>
            <a:r>
              <a:rPr lang="en-US" sz="1900" dirty="0" smtClean="0"/>
              <a:t>/</a:t>
            </a:r>
            <a:r>
              <a:rPr lang="en-US" sz="1900" dirty="0" err="1" smtClean="0"/>
              <a:t>yyyy</a:t>
            </a:r>
            <a:endParaRPr lang="en-US" sz="1900" dirty="0" smtClean="0"/>
          </a:p>
          <a:p>
            <a:r>
              <a:rPr lang="en-US" sz="1900" dirty="0" smtClean="0"/>
              <a:t>Available to public on NKN </a:t>
            </a:r>
            <a:r>
              <a:rPr lang="en-US" sz="1900" dirty="0" smtClean="0">
                <a:latin typeface="Wingdings"/>
                <a:ea typeface="Wingdings"/>
                <a:cs typeface="Wingdings"/>
                <a:sym typeface="Wingdings"/>
              </a:rPr>
              <a:t></a:t>
            </a:r>
          </a:p>
          <a:p>
            <a:r>
              <a:rPr lang="en-US" sz="1900" dirty="0" smtClean="0"/>
              <a:t>Available to public on NKN and Data ONE </a:t>
            </a:r>
            <a:r>
              <a:rPr lang="en-US" sz="1900" dirty="0" smtClean="0">
                <a:latin typeface="Wingdings"/>
                <a:ea typeface="Wingdings"/>
                <a:cs typeface="Wingdings"/>
                <a:sym typeface="Wingdings"/>
              </a:rPr>
              <a:t></a:t>
            </a:r>
            <a:endParaRPr lang="en-US" sz="19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21497" y="7352826"/>
            <a:ext cx="3051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= available to admins only </a:t>
            </a:r>
          </a:p>
          <a:p>
            <a:pPr marL="285750" indent="-285750">
              <a:buFont typeface="Wingdings" charset="0"/>
              <a:buChar char="¤"/>
            </a:pPr>
            <a:r>
              <a:rPr lang="en-US" dirty="0" smtClean="0"/>
              <a:t>= send email notification to user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</a:t>
            </a:r>
            <a:endParaRPr lang="en-US" dirty="0" smtClean="0"/>
          </a:p>
          <a:p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en-US" dirty="0" smtClean="0"/>
              <a:t>= needs a script to populate value or run automatically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44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405</Words>
  <Application>Microsoft Macintosh PowerPoint</Application>
  <PresentationFormat>Letter Paper (8.5x11 in)</PresentationFormat>
  <Paragraphs>90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Values for Content Types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Marisa Guarinello</dc:creator>
  <cp:lastModifiedBy>Marisa Guarinello</cp:lastModifiedBy>
  <cp:revision>16</cp:revision>
  <dcterms:created xsi:type="dcterms:W3CDTF">2015-11-12T17:49:32Z</dcterms:created>
  <dcterms:modified xsi:type="dcterms:W3CDTF">2015-11-12T22:55:39Z</dcterms:modified>
</cp:coreProperties>
</file>