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Northern Lights display over a snowy landscape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olorful clouds against a starry night sky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Northern Lights display over a snowy mountain landscape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orthern Lights display over a snowy landscap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orthern Lights display in a dark night sky over mountains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lorful clouds against a starry night sky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orthern Lights display over a snowy mountain landscape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redis.io/docs/install/install-redis/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redis.io/docs/connect/clients/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anner Varrelman | RCDS | University of Idah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Tanner Varrelman | RCDS | University of Idaho </a:t>
            </a:r>
          </a:p>
        </p:txBody>
      </p:sp>
      <p:pic>
        <p:nvPicPr>
          <p:cNvPr id="152" name="redis-logo-red-white-rgb.png" descr="redis-logo-red-white-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4612" y="2616421"/>
            <a:ext cx="5834776" cy="1992363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Harnessing the Power of Redis"/>
          <p:cNvSpPr txBox="1"/>
          <p:nvPr/>
        </p:nvSpPr>
        <p:spPr>
          <a:xfrm>
            <a:off x="5245820" y="5425930"/>
            <a:ext cx="13892361" cy="3828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2438400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Harnessing the Power of Redis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etting Star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Getting Started</a:t>
            </a:r>
          </a:p>
        </p:txBody>
      </p:sp>
      <p:sp>
        <p:nvSpPr>
          <p:cNvPr id="191" name="Can be downloaded via apt, brew, or the official docker image.…"/>
          <p:cNvSpPr txBox="1"/>
          <p:nvPr>
            <p:ph type="body" idx="1"/>
          </p:nvPr>
        </p:nvSpPr>
        <p:spPr>
          <a:xfrm>
            <a:off x="1270000" y="3405706"/>
            <a:ext cx="21844001" cy="8432801"/>
          </a:xfrm>
          <a:prstGeom prst="rect">
            <a:avLst/>
          </a:prstGeom>
        </p:spPr>
        <p:txBody>
          <a:bodyPr/>
          <a:lstStyle/>
          <a:p>
            <a:pPr marL="519684" indent="-519684" defTabSz="2267711">
              <a:lnSpc>
                <a:spcPct val="150000"/>
              </a:lnSpc>
              <a:spcBef>
                <a:spcPts val="2200"/>
              </a:spcBef>
              <a:defRPr sz="5115"/>
            </a:pPr>
            <a:r>
              <a:t>Can be downloaded via apt, brew, or the official docker image.</a:t>
            </a:r>
          </a:p>
          <a:p>
            <a:pPr lvl="1" marL="1039368" indent="-519684" defTabSz="2267711">
              <a:lnSpc>
                <a:spcPct val="150000"/>
              </a:lnSpc>
              <a:spcBef>
                <a:spcPts val="2200"/>
              </a:spcBef>
              <a:defRPr sz="5115"/>
            </a:pPr>
            <a:r>
              <a:t>(</a:t>
            </a:r>
            <a:r>
              <a:rPr u="sng">
                <a:hlinkClick r:id="rId2" invalidUrl="" action="" tgtFrame="" tooltip="" history="1" highlightClick="0" endSnd="0"/>
              </a:rPr>
              <a:t>https://redis.io/docs/install/install-redis/</a:t>
            </a:r>
            <a:r>
              <a:t>)</a:t>
            </a:r>
          </a:p>
          <a:p>
            <a:pPr marL="519684" indent="-519684" defTabSz="2267711">
              <a:lnSpc>
                <a:spcPct val="150000"/>
              </a:lnSpc>
              <a:spcBef>
                <a:spcPts val="2200"/>
              </a:spcBef>
              <a:defRPr sz="5115"/>
            </a:pPr>
            <a:r>
              <a:t>I prefer the Redis Stack docker image:</a:t>
            </a:r>
          </a:p>
          <a:p>
            <a:pPr lvl="1" marL="1039368" indent="-519684" defTabSz="2267711">
              <a:lnSpc>
                <a:spcPct val="150000"/>
              </a:lnSpc>
              <a:spcBef>
                <a:spcPts val="2200"/>
              </a:spcBef>
              <a:defRPr sz="5115"/>
            </a:pPr>
            <a:r>
              <a:t>https://redis.io/docs/install/install-stack/docker/</a:t>
            </a:r>
          </a:p>
          <a:p>
            <a:pPr lvl="1" marL="1039368" indent="-519684" defTabSz="2267711">
              <a:lnSpc>
                <a:spcPct val="150000"/>
              </a:lnSpc>
              <a:spcBef>
                <a:spcPts val="2200"/>
              </a:spcBef>
              <a:defRPr sz="5115"/>
            </a:pPr>
            <a:r>
              <a:t>Contains additional modules such as Redis Search and Redis JSON.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etting Star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Getting Started</a:t>
            </a:r>
          </a:p>
        </p:txBody>
      </p:sp>
      <p:sp>
        <p:nvSpPr>
          <p:cNvPr id="194" name="To connect to a Redis database, you can use one of the community-driven clients.…"/>
          <p:cNvSpPr txBox="1"/>
          <p:nvPr>
            <p:ph type="body" idx="1"/>
          </p:nvPr>
        </p:nvSpPr>
        <p:spPr>
          <a:xfrm>
            <a:off x="1270000" y="3386978"/>
            <a:ext cx="21844000" cy="8432801"/>
          </a:xfrm>
          <a:prstGeom prst="rect">
            <a:avLst/>
          </a:prstGeom>
        </p:spPr>
        <p:txBody>
          <a:bodyPr/>
          <a:lstStyle/>
          <a:p>
            <a:pPr marL="530860" indent="-530860" defTabSz="2316479">
              <a:lnSpc>
                <a:spcPct val="150000"/>
              </a:lnSpc>
              <a:spcBef>
                <a:spcPts val="2200"/>
              </a:spcBef>
              <a:defRPr sz="5225"/>
            </a:pPr>
            <a:r>
              <a:t>To connect to a Redis database, you can use one of the community-driven clients.</a:t>
            </a:r>
          </a:p>
          <a:p>
            <a:pPr lvl="1" marL="1061719" indent="-530859" defTabSz="2316479">
              <a:lnSpc>
                <a:spcPct val="150000"/>
              </a:lnSpc>
              <a:spcBef>
                <a:spcPts val="2200"/>
              </a:spcBef>
              <a:defRPr sz="5225"/>
            </a:pPr>
            <a:r>
              <a:t>(</a:t>
            </a:r>
            <a:r>
              <a:rPr u="sng">
                <a:hlinkClick r:id="rId2" invalidUrl="" action="" tgtFrame="" tooltip="" history="1" highlightClick="0" endSnd="0"/>
              </a:rPr>
              <a:t>https://redis.io/docs/connect/clients/</a:t>
            </a:r>
            <a:r>
              <a:t>)</a:t>
            </a:r>
          </a:p>
          <a:p>
            <a:pPr lvl="1" marL="1061719" indent="-530859" defTabSz="2316479">
              <a:lnSpc>
                <a:spcPct val="150000"/>
              </a:lnSpc>
              <a:spcBef>
                <a:spcPts val="2200"/>
              </a:spcBef>
              <a:defRPr sz="5225"/>
            </a:pPr>
            <a:r>
              <a:t>Today’s examples we will use redis-py in Python</a:t>
            </a:r>
          </a:p>
          <a:p>
            <a:pPr marL="530860" indent="-530860" defTabSz="2316479">
              <a:lnSpc>
                <a:spcPct val="150000"/>
              </a:lnSpc>
              <a:spcBef>
                <a:spcPts val="2200"/>
              </a:spcBef>
              <a:defRPr sz="5225"/>
            </a:pPr>
            <a:r>
              <a:t>You can also connect to the database directly with the command line interface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ython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Code</a:t>
            </a:r>
          </a:p>
        </p:txBody>
      </p:sp>
      <p:pic>
        <p:nvPicPr>
          <p:cNvPr id="197" name="Firefly Generate a cartoon image of a computer with code on the screen and a futuristic tech backgro.jpg" descr="Firefly Generate a cartoon image of a computer with code on the screen and a futuristic tech backgr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6851" y="3036038"/>
            <a:ext cx="9950298" cy="9950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56" name="Introduction to Redis and in-memory databases…"/>
          <p:cNvSpPr txBox="1"/>
          <p:nvPr>
            <p:ph type="body" idx="1"/>
          </p:nvPr>
        </p:nvSpPr>
        <p:spPr>
          <a:xfrm>
            <a:off x="1270000" y="3237153"/>
            <a:ext cx="21844000" cy="8432801"/>
          </a:xfrm>
          <a:prstGeom prst="rect">
            <a:avLst/>
          </a:prstGeom>
        </p:spPr>
        <p:txBody>
          <a:bodyPr/>
          <a:lstStyle/>
          <a:p>
            <a:pPr marL="553212" indent="-553212" defTabSz="2414016">
              <a:lnSpc>
                <a:spcPct val="150000"/>
              </a:lnSpc>
              <a:spcBef>
                <a:spcPts val="2300"/>
              </a:spcBef>
              <a:defRPr sz="4752"/>
            </a:pPr>
            <a:r>
              <a:t>Introduction to Redis and in-memory databases</a:t>
            </a:r>
          </a:p>
          <a:p>
            <a:pPr marL="553212" indent="-553212" defTabSz="2414016">
              <a:lnSpc>
                <a:spcPct val="150000"/>
              </a:lnSpc>
              <a:spcBef>
                <a:spcPts val="2300"/>
              </a:spcBef>
              <a:defRPr sz="4752"/>
            </a:pPr>
            <a:r>
              <a:t>Redis data structures</a:t>
            </a:r>
          </a:p>
          <a:p>
            <a:pPr marL="553212" indent="-553212" defTabSz="2414016">
              <a:lnSpc>
                <a:spcPct val="150000"/>
              </a:lnSpc>
              <a:spcBef>
                <a:spcPts val="2300"/>
              </a:spcBef>
              <a:defRPr sz="4752"/>
            </a:pPr>
            <a:r>
              <a:t>Benefits of Redis</a:t>
            </a:r>
          </a:p>
          <a:p>
            <a:pPr marL="553212" indent="-553212" defTabSz="2414016">
              <a:lnSpc>
                <a:spcPct val="150000"/>
              </a:lnSpc>
              <a:spcBef>
                <a:spcPts val="2300"/>
              </a:spcBef>
              <a:defRPr sz="4752"/>
            </a:pPr>
            <a:r>
              <a:t>Installation</a:t>
            </a:r>
          </a:p>
          <a:p>
            <a:pPr marL="553212" indent="-553212" defTabSz="2414016">
              <a:lnSpc>
                <a:spcPct val="150000"/>
              </a:lnSpc>
              <a:spcBef>
                <a:spcPts val="2300"/>
              </a:spcBef>
              <a:defRPr sz="4752"/>
            </a:pPr>
            <a:r>
              <a:t>Connecting to Redis</a:t>
            </a:r>
          </a:p>
          <a:p>
            <a:pPr marL="553212" indent="-553212" defTabSz="2414016">
              <a:lnSpc>
                <a:spcPct val="150000"/>
              </a:lnSpc>
              <a:spcBef>
                <a:spcPts val="2300"/>
              </a:spcBef>
              <a:defRPr sz="4752"/>
            </a:pPr>
            <a:r>
              <a:t>Code example in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"/>
          <p:cNvSpPr/>
          <p:nvPr/>
        </p:nvSpPr>
        <p:spPr>
          <a:xfrm>
            <a:off x="14815691" y="8525637"/>
            <a:ext cx="8398518" cy="21453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59" name="What is Redi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Redis?</a:t>
            </a:r>
          </a:p>
        </p:txBody>
      </p:sp>
      <p:sp>
        <p:nvSpPr>
          <p:cNvPr id="160" name="Redis is an in-memory database that is often used as a:…"/>
          <p:cNvSpPr txBox="1"/>
          <p:nvPr>
            <p:ph type="body" idx="1"/>
          </p:nvPr>
        </p:nvSpPr>
        <p:spPr>
          <a:xfrm>
            <a:off x="932894" y="3147680"/>
            <a:ext cx="16226373" cy="8887104"/>
          </a:xfrm>
          <a:prstGeom prst="rect">
            <a:avLst/>
          </a:prstGeom>
        </p:spPr>
        <p:txBody>
          <a:bodyPr/>
          <a:lstStyle/>
          <a:p>
            <a:pPr marL="486156" indent="-486156" defTabSz="2121408">
              <a:lnSpc>
                <a:spcPct val="150000"/>
              </a:lnSpc>
              <a:spcBef>
                <a:spcPts val="2000"/>
              </a:spcBef>
              <a:defRPr sz="4785"/>
            </a:pPr>
            <a:r>
              <a:t>Redis is an in-memory database that is often used as a: </a:t>
            </a:r>
          </a:p>
          <a:p>
            <a:pPr lvl="1" marL="972311" indent="-486155" defTabSz="2121408">
              <a:lnSpc>
                <a:spcPct val="150000"/>
              </a:lnSpc>
              <a:spcBef>
                <a:spcPts val="2000"/>
              </a:spcBef>
              <a:defRPr sz="4785"/>
            </a:pPr>
            <a:r>
              <a:t>cache*</a:t>
            </a:r>
          </a:p>
          <a:p>
            <a:pPr lvl="1" marL="972311" indent="-486155" defTabSz="2121408">
              <a:lnSpc>
                <a:spcPct val="150000"/>
              </a:lnSpc>
              <a:spcBef>
                <a:spcPts val="2000"/>
              </a:spcBef>
              <a:defRPr sz="4785"/>
            </a:pPr>
            <a:r>
              <a:t>vector database</a:t>
            </a:r>
          </a:p>
          <a:p>
            <a:pPr lvl="1" marL="972311" indent="-486155" defTabSz="2121408">
              <a:lnSpc>
                <a:spcPct val="150000"/>
              </a:lnSpc>
              <a:spcBef>
                <a:spcPts val="2000"/>
              </a:spcBef>
              <a:defRPr sz="4785"/>
            </a:pPr>
            <a:r>
              <a:t>document database*</a:t>
            </a:r>
          </a:p>
          <a:p>
            <a:pPr marL="486156" indent="-486156" defTabSz="2121408">
              <a:lnSpc>
                <a:spcPct val="150000"/>
              </a:lnSpc>
              <a:spcBef>
                <a:spcPts val="2000"/>
              </a:spcBef>
              <a:defRPr sz="4785"/>
            </a:pPr>
            <a:r>
              <a:t>Notable companies that use Redis:</a:t>
            </a:r>
          </a:p>
          <a:p>
            <a:pPr lvl="1" marL="972311" indent="-486155" defTabSz="2121408">
              <a:lnSpc>
                <a:spcPct val="150000"/>
              </a:lnSpc>
              <a:spcBef>
                <a:spcPts val="2000"/>
              </a:spcBef>
              <a:defRPr sz="4785"/>
            </a:pPr>
            <a:r>
              <a:t>GitHub, StackOverflow</a:t>
            </a:r>
          </a:p>
        </p:txBody>
      </p:sp>
      <p:pic>
        <p:nvPicPr>
          <p:cNvPr id="161" name="logo-stackoverflow.png" descr="logo-stackoverflo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49295" y="8807716"/>
            <a:ext cx="7931310" cy="1581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github-mark-white.png" descr="github-mark-white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7554449" y="5113707"/>
            <a:ext cx="2921001" cy="285750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* indicates use cases that we explore via code"/>
          <p:cNvSpPr txBox="1"/>
          <p:nvPr/>
        </p:nvSpPr>
        <p:spPr>
          <a:xfrm>
            <a:off x="530158" y="12100558"/>
            <a:ext cx="9144968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* indicates use cases that we explore via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In-Memory Databa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In-Memory Databases</a:t>
            </a:r>
          </a:p>
        </p:txBody>
      </p:sp>
      <p:sp>
        <p:nvSpPr>
          <p:cNvPr id="166" name="Why in-memory databases?…"/>
          <p:cNvSpPr txBox="1"/>
          <p:nvPr>
            <p:ph type="body" sz="half" idx="1"/>
          </p:nvPr>
        </p:nvSpPr>
        <p:spPr>
          <a:xfrm>
            <a:off x="1269999" y="4267199"/>
            <a:ext cx="12001502" cy="8432801"/>
          </a:xfrm>
          <a:prstGeom prst="rect">
            <a:avLst/>
          </a:prstGeom>
        </p:spPr>
        <p:txBody>
          <a:bodyPr/>
          <a:lstStyle>
            <a:lvl1pPr marL="558800" indent="-558800">
              <a:lnSpc>
                <a:spcPct val="150000"/>
              </a:lnSpc>
              <a:defRPr sz="5500"/>
            </a:lvl1pPr>
            <a:lvl2pPr>
              <a:lnSpc>
                <a:spcPct val="150000"/>
              </a:lnSpc>
              <a:defRPr sz="5500"/>
            </a:lvl2pPr>
          </a:lstStyle>
          <a:p>
            <a:pPr/>
            <a:r>
              <a:t>Why in-memory databases?</a:t>
            </a:r>
          </a:p>
          <a:p>
            <a:pPr lvl="1"/>
            <a:r>
              <a:t>In-memory databases eliminate the need to query data from disk, which results in faster response times.</a:t>
            </a:r>
          </a:p>
        </p:txBody>
      </p:sp>
      <p:pic>
        <p:nvPicPr>
          <p:cNvPr id="167" name="database_diagram.jpeg" descr="database_diagra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98040" y="4089275"/>
            <a:ext cx="11074898" cy="553745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https://www.mydistributed.systems/2020/07/an-overview-of-storage-engines.html"/>
          <p:cNvSpPr txBox="1"/>
          <p:nvPr/>
        </p:nvSpPr>
        <p:spPr>
          <a:xfrm>
            <a:off x="12965425" y="9823540"/>
            <a:ext cx="6571713" cy="885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https://www.mydistributed.systems/2020/07/an-overview-of-storage-engines.html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Data Cache*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Cache*</a:t>
            </a:r>
          </a:p>
        </p:txBody>
      </p:sp>
      <p:pic>
        <p:nvPicPr>
          <p:cNvPr id="171" name="Redis-diagram.jpeg" descr="Redis-diagra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4038" y="3104957"/>
            <a:ext cx="16835924" cy="9293097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ource: https://architecturenotes.co/redis/"/>
          <p:cNvSpPr txBox="1"/>
          <p:nvPr/>
        </p:nvSpPr>
        <p:spPr>
          <a:xfrm>
            <a:off x="3770121" y="12567413"/>
            <a:ext cx="6442633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Source: https://architecturenotes.co/redis/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Vector Datab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Vector Database</a:t>
            </a:r>
          </a:p>
        </p:txBody>
      </p:sp>
      <p:sp>
        <p:nvSpPr>
          <p:cNvPr id="175" name="A vector database stores vector embeddings…"/>
          <p:cNvSpPr txBox="1"/>
          <p:nvPr>
            <p:ph type="body" sz="half" idx="1"/>
          </p:nvPr>
        </p:nvSpPr>
        <p:spPr>
          <a:xfrm>
            <a:off x="1269999" y="4267199"/>
            <a:ext cx="11066047" cy="8432801"/>
          </a:xfrm>
          <a:prstGeom prst="rect">
            <a:avLst/>
          </a:prstGeom>
        </p:spPr>
        <p:txBody>
          <a:bodyPr/>
          <a:lstStyle/>
          <a:p>
            <a:pPr/>
            <a:r>
              <a:t>A vector database stores vector embeddings</a:t>
            </a:r>
          </a:p>
          <a:p>
            <a:pPr/>
            <a:r>
              <a:t>Embeddings are the numeric representation of words, sentences, etc.</a:t>
            </a:r>
          </a:p>
          <a:p>
            <a:pPr/>
            <a:r>
              <a:t>Redis supports the storage and searching of these vector embeddings</a:t>
            </a:r>
          </a:p>
        </p:txBody>
      </p:sp>
      <p:sp>
        <p:nvSpPr>
          <p:cNvPr id="176" name="Full example in Python:…"/>
          <p:cNvSpPr txBox="1"/>
          <p:nvPr/>
        </p:nvSpPr>
        <p:spPr>
          <a:xfrm>
            <a:off x="1466563" y="11996000"/>
            <a:ext cx="7659815" cy="885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Full example in Python: </a:t>
            </a:r>
          </a:p>
          <a:p>
            <a:pPr algn="l"/>
            <a:r>
              <a:t>https://redis.io/docs/get-started/vector-database/</a:t>
            </a:r>
          </a:p>
        </p:txBody>
      </p:sp>
      <p:pic>
        <p:nvPicPr>
          <p:cNvPr id="177" name="embedding-creation.png" descr="embedding-cre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73574" y="4538793"/>
            <a:ext cx="11684873" cy="657274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ource: https://mlops.community/vector-similarity-search-from-basics-to-production/"/>
          <p:cNvSpPr txBox="1"/>
          <p:nvPr/>
        </p:nvSpPr>
        <p:spPr>
          <a:xfrm>
            <a:off x="12342603" y="11303060"/>
            <a:ext cx="11516964" cy="885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Source: https://mlops.community/vector-similarity-search-from-basics-to-production/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Document Database*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Document Database*</a:t>
            </a:r>
          </a:p>
        </p:txBody>
      </p:sp>
      <p:sp>
        <p:nvSpPr>
          <p:cNvPr id="181" name="Source: https://redis.com/nosql/document-databases/"/>
          <p:cNvSpPr txBox="1"/>
          <p:nvPr/>
        </p:nvSpPr>
        <p:spPr>
          <a:xfrm>
            <a:off x="2956671" y="8934159"/>
            <a:ext cx="7870547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Source: https://redis.com/nosql/document-databases/</a:t>
            </a:r>
          </a:p>
        </p:txBody>
      </p:sp>
      <p:pic>
        <p:nvPicPr>
          <p:cNvPr id="182" name="redis_document_database.png" descr="redis_document_databa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6455" y="4112838"/>
            <a:ext cx="18391090" cy="45977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dis Data Struc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Redis Data Structures</a:t>
            </a:r>
          </a:p>
        </p:txBody>
      </p:sp>
      <p:sp>
        <p:nvSpPr>
          <p:cNvPr id="185" name="Key-value data model.…"/>
          <p:cNvSpPr txBox="1"/>
          <p:nvPr>
            <p:ph type="body" idx="1"/>
          </p:nvPr>
        </p:nvSpPr>
        <p:spPr>
          <a:xfrm>
            <a:off x="1270000" y="3592988"/>
            <a:ext cx="21844000" cy="8432801"/>
          </a:xfrm>
          <a:prstGeom prst="rect">
            <a:avLst/>
          </a:prstGeom>
        </p:spPr>
        <p:txBody>
          <a:bodyPr/>
          <a:lstStyle/>
          <a:p>
            <a:pPr marL="558800" indent="-558800">
              <a:lnSpc>
                <a:spcPct val="150000"/>
              </a:lnSpc>
              <a:defRPr sz="5500"/>
            </a:pPr>
            <a:r>
              <a:t>Key-value data model.</a:t>
            </a:r>
          </a:p>
          <a:p>
            <a:pPr marL="558800" indent="-558800">
              <a:lnSpc>
                <a:spcPct val="150000"/>
              </a:lnSpc>
              <a:defRPr sz="5500"/>
            </a:pPr>
            <a:r>
              <a:t>Supports lists, hashes, sets, sorted sets, and geospatial indices.</a:t>
            </a:r>
          </a:p>
          <a:p>
            <a:pPr marL="558800" indent="-558800">
              <a:lnSpc>
                <a:spcPct val="150000"/>
              </a:lnSpc>
              <a:defRPr sz="5500"/>
            </a:pPr>
            <a:r>
              <a:t>With additional modules, redis can support storage and indexing of JSON structures.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hy Redi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Redis?</a:t>
            </a:r>
          </a:p>
        </p:txBody>
      </p:sp>
      <p:sp>
        <p:nvSpPr>
          <p:cNvPr id="188" name="Flexible data model…"/>
          <p:cNvSpPr txBox="1"/>
          <p:nvPr>
            <p:ph type="body" idx="1"/>
          </p:nvPr>
        </p:nvSpPr>
        <p:spPr>
          <a:xfrm>
            <a:off x="1270000" y="3746980"/>
            <a:ext cx="21844000" cy="8432801"/>
          </a:xfrm>
          <a:prstGeom prst="rect">
            <a:avLst/>
          </a:prstGeom>
        </p:spPr>
        <p:txBody>
          <a:bodyPr/>
          <a:lstStyle/>
          <a:p>
            <a:pPr marL="558800" indent="-558800">
              <a:lnSpc>
                <a:spcPct val="150000"/>
              </a:lnSpc>
              <a:defRPr sz="5500"/>
            </a:pPr>
            <a:r>
              <a:t>Flexible data model</a:t>
            </a:r>
          </a:p>
          <a:p>
            <a:pPr marL="558800" indent="-558800">
              <a:lnSpc>
                <a:spcPct val="150000"/>
              </a:lnSpc>
              <a:defRPr sz="5500"/>
            </a:pPr>
            <a:r>
              <a:t>Much faster than traditional databases </a:t>
            </a:r>
          </a:p>
          <a:p>
            <a:pPr marL="558800" indent="-558800">
              <a:lnSpc>
                <a:spcPct val="150000"/>
              </a:lnSpc>
              <a:defRPr sz="5500"/>
            </a:pPr>
            <a:r>
              <a:t>Allows for fast geographic queries</a:t>
            </a:r>
          </a:p>
          <a:p>
            <a:pPr marL="558800" indent="-558800">
              <a:lnSpc>
                <a:spcPct val="150000"/>
              </a:lnSpc>
              <a:defRPr sz="5500"/>
            </a:pPr>
            <a:r>
              <a:t>Open source </a:t>
            </a:r>
          </a:p>
          <a:p>
            <a:pPr marL="640291" indent="-640291">
              <a:lnSpc>
                <a:spcPct val="150000"/>
              </a:lnSpc>
            </a:pPr>
            <a:r>
              <a:rPr sz="5500"/>
              <a:t>Python client so we can easily connect to our data!!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