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236075"/>
  <p:embeddedFontLst>
    <p:embeddedFont>
      <p:font typeface="Arial Narr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FB7AA3-FCBE-469D-8CE7-E1B83E6DD980}">
  <a:tblStyle styleId="{C1FB7AA3-FCBE-469D-8CE7-E1B83E6DD98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alNarrow-bold.fntdata"/><Relationship Id="rId21" Type="http://schemas.openxmlformats.org/officeDocument/2006/relationships/slide" Target="slides/slide16.xml"/><Relationship Id="rId43" Type="http://schemas.openxmlformats.org/officeDocument/2006/relationships/font" Target="fonts/ArialNarrow-regular.fntdata"/><Relationship Id="rId24" Type="http://schemas.openxmlformats.org/officeDocument/2006/relationships/slide" Target="slides/slide19.xml"/><Relationship Id="rId46" Type="http://schemas.openxmlformats.org/officeDocument/2006/relationships/font" Target="fonts/ArialNarrow-boldItalic.fntdata"/><Relationship Id="rId23" Type="http://schemas.openxmlformats.org/officeDocument/2006/relationships/slide" Target="slides/slide18.xml"/><Relationship Id="rId45" Type="http://schemas.openxmlformats.org/officeDocument/2006/relationships/font" Target="fonts/ArialNarrow-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1804"/>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61804"/>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87136"/>
            <a:ext cx="5486400" cy="4156234"/>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772668"/>
            <a:ext cx="2971800" cy="461804"/>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4" name="Google Shape;104;p3: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5: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18: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p20: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p21: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p5: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Video 1</a:t>
            </a:r>
            <a:endParaRPr b="0" i="0" sz="1200" u="none" cap="none" strike="noStrike">
              <a:solidFill>
                <a:schemeClr val="dk1"/>
              </a:solidFill>
              <a:latin typeface="Calibri"/>
              <a:ea typeface="Calibri"/>
              <a:cs typeface="Calibri"/>
              <a:sym typeface="Calibri"/>
            </a:endParaRPr>
          </a:p>
        </p:txBody>
      </p:sp>
      <p:sp>
        <p:nvSpPr>
          <p:cNvPr id="110" name="Google Shape;110;p5: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4: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5: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6: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dfgksdfaklkljldfkladfkadfklkl</a:t>
            </a:r>
            <a:endParaRPr b="0" i="0" sz="1200" u="none" cap="none" strike="noStrike">
              <a:solidFill>
                <a:schemeClr val="dk1"/>
              </a:solidFill>
              <a:latin typeface="Calibri"/>
              <a:ea typeface="Calibri"/>
              <a:cs typeface="Calibri"/>
              <a:sym typeface="Calibri"/>
            </a:endParaRPr>
          </a:p>
        </p:txBody>
      </p:sp>
      <p:sp>
        <p:nvSpPr>
          <p:cNvPr id="388" name="Google Shape;388;p26: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2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7: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7" name="Google Shape;397;p27: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8: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9: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750"/>
              <a:buFont typeface="Calibri"/>
              <a:buNone/>
            </a:pPr>
            <a:r>
              <a:rPr b="0" i="0" lang="en-US" sz="750" u="none" cap="none" strike="noStrike">
                <a:solidFill>
                  <a:schemeClr val="dk1"/>
                </a:solidFill>
                <a:latin typeface="Calibri"/>
                <a:ea typeface="Calibri"/>
                <a:cs typeface="Calibri"/>
                <a:sym typeface="Calibri"/>
              </a:rPr>
              <a:t>Video 1 </a:t>
            </a:r>
            <a:endParaRPr/>
          </a:p>
          <a:p>
            <a:pPr indent="0" lvl="1" marL="457200" marR="0" rtl="0" algn="l">
              <a:lnSpc>
                <a:spcPct val="80000"/>
              </a:lnSpc>
              <a:spcBef>
                <a:spcPts val="0"/>
              </a:spcBef>
              <a:spcAft>
                <a:spcPts val="0"/>
              </a:spcAft>
              <a:buNone/>
            </a:pPr>
            <a:r>
              <a:rPr b="1" i="0" lang="en-US" sz="1625" u="none" cap="none" strike="noStrike">
                <a:solidFill>
                  <a:schemeClr val="dk1"/>
                </a:solidFill>
                <a:latin typeface="Calibri"/>
                <a:ea typeface="Calibri"/>
                <a:cs typeface="Calibri"/>
                <a:sym typeface="Calibri"/>
              </a:rPr>
              <a:t>H.264/MPEG-4 AVC (Advanced Video Coding) </a:t>
            </a:r>
            <a:r>
              <a:rPr b="0" i="0" lang="en-US" sz="1625" u="none" cap="none" strike="noStrike">
                <a:solidFill>
                  <a:schemeClr val="dk1"/>
                </a:solidFill>
                <a:latin typeface="Calibri"/>
                <a:ea typeface="Calibri"/>
                <a:cs typeface="Calibri"/>
                <a:sym typeface="Calibri"/>
              </a:rPr>
              <a:t>is a standard for video compression, and is currently one of the most commonly used formats for videoconferencing and distribution of HD video. The final drafting work on the first version of the standard was completed in May 2003.</a:t>
            </a:r>
            <a:endParaRPr/>
          </a:p>
          <a:p>
            <a:pPr indent="0" lvl="1" marL="400050" marR="0" rtl="0" algn="l">
              <a:lnSpc>
                <a:spcPct val="80000"/>
              </a:lnSpc>
              <a:spcBef>
                <a:spcPts val="0"/>
              </a:spcBef>
              <a:spcAft>
                <a:spcPts val="0"/>
              </a:spcAft>
              <a:buClr>
                <a:schemeClr val="dk1"/>
              </a:buClr>
              <a:buSzPts val="1625"/>
              <a:buFont typeface="Calibri"/>
              <a:buNone/>
            </a:pPr>
            <a:r>
              <a:t/>
            </a:r>
            <a:endParaRPr b="0" i="0" sz="1625" u="none" cap="none" strike="noStrike">
              <a:solidFill>
                <a:schemeClr val="dk1"/>
              </a:solidFill>
              <a:latin typeface="Calibri"/>
              <a:ea typeface="Calibri"/>
              <a:cs typeface="Calibri"/>
              <a:sym typeface="Calibri"/>
            </a:endParaRPr>
          </a:p>
          <a:p>
            <a:pPr indent="0" lvl="1" marL="457200" marR="0" rtl="0" algn="l">
              <a:lnSpc>
                <a:spcPct val="80000"/>
              </a:lnSpc>
              <a:spcBef>
                <a:spcPts val="0"/>
              </a:spcBef>
              <a:spcAft>
                <a:spcPts val="0"/>
              </a:spcAft>
              <a:buNone/>
            </a:pPr>
            <a:r>
              <a:rPr b="1" i="0" lang="en-US" sz="1625" u="none" cap="none" strike="noStrike">
                <a:solidFill>
                  <a:schemeClr val="dk1"/>
                </a:solidFill>
                <a:latin typeface="Calibri"/>
                <a:ea typeface="Calibri"/>
                <a:cs typeface="Calibri"/>
                <a:sym typeface="Calibri"/>
              </a:rPr>
              <a:t>H.264/MPEG-4 SVC (Scalable Video Coding)</a:t>
            </a:r>
            <a:r>
              <a:rPr b="0" i="0" lang="en-US" sz="1625" u="none" cap="none" strike="noStrike">
                <a:solidFill>
                  <a:schemeClr val="dk1"/>
                </a:solidFill>
                <a:latin typeface="Calibri"/>
                <a:ea typeface="Calibri"/>
                <a:cs typeface="Calibri"/>
                <a:sym typeface="Calibri"/>
              </a:rPr>
              <a:t> is the name for the Annex G extension of the H.264/MPEG-4 AVC video compression standard. SVC standardizes the encoding of a high-quality video bitstream that also contains one or more subset bitstreams. A subset video bitstream is derived by dropping packets from the larger video to reduce the bandwidth required for the subset bitstream. The subset bitstream can represent a lower spatial resolution (smaller screen), lower temporal resolution (lower frame rate), or lower quality video signal. The SVC project received final approval</a:t>
            </a:r>
            <a:endParaRPr/>
          </a:p>
          <a:p>
            <a:pPr indent="0" lvl="0" marL="0" marR="0" rtl="0" algn="l">
              <a:lnSpc>
                <a:spcPct val="80000"/>
              </a:lnSpc>
              <a:spcBef>
                <a:spcPts val="0"/>
              </a:spcBef>
              <a:spcAft>
                <a:spcPts val="0"/>
              </a:spcAft>
              <a:buClr>
                <a:schemeClr val="dk1"/>
              </a:buClr>
              <a:buSzPts val="750"/>
              <a:buFont typeface="Calibri"/>
              <a:buNone/>
            </a:pPr>
            <a:r>
              <a:t/>
            </a:r>
            <a:endParaRPr b="0" i="0" sz="750" u="none" cap="none" strike="noStrike">
              <a:solidFill>
                <a:schemeClr val="dk1"/>
              </a:solidFill>
              <a:latin typeface="Calibri"/>
              <a:ea typeface="Calibri"/>
              <a:cs typeface="Calibri"/>
              <a:sym typeface="Calibri"/>
            </a:endParaRPr>
          </a:p>
        </p:txBody>
      </p:sp>
      <p:sp>
        <p:nvSpPr>
          <p:cNvPr id="424" name="Google Shape;424;p29: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1: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2: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33: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7: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Video 1</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7: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34: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4: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p35: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36: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37: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37: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29" name="Google Shape;529;p37: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38: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39: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40: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Google Shape;585;p41: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8:notes"/>
          <p:cNvSpPr txBox="1"/>
          <p:nvPr>
            <p:ph idx="1" type="body"/>
          </p:nvPr>
        </p:nvSpPr>
        <p:spPr>
          <a:xfrm>
            <a:off x="685800" y="4387136"/>
            <a:ext cx="5486400" cy="41562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Video 1</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2" name="Google Shape;192;p8:notes"/>
          <p:cNvSpPr txBox="1"/>
          <p:nvPr>
            <p:ph idx="12" type="sldNum"/>
          </p:nvPr>
        </p:nvSpPr>
        <p:spPr>
          <a:xfrm>
            <a:off x="3884613" y="8772668"/>
            <a:ext cx="2971800" cy="46180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0: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2: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2: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13:notes"/>
          <p:cNvSpPr txBox="1"/>
          <p:nvPr>
            <p:ph idx="1" type="body"/>
          </p:nvPr>
        </p:nvSpPr>
        <p:spPr>
          <a:xfrm>
            <a:off x="685800" y="4387136"/>
            <a:ext cx="5486400" cy="4156234"/>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notes"/>
          <p:cNvSpPr/>
          <p:nvPr>
            <p:ph idx="2" type="sldImg"/>
          </p:nvPr>
        </p:nvSpPr>
        <p:spPr>
          <a:xfrm>
            <a:off x="1120775" y="692150"/>
            <a:ext cx="4616450"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1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6.jpg"/><Relationship Id="rId4" Type="http://schemas.openxmlformats.org/officeDocument/2006/relationships/image" Target="../media/image1.jpg"/><Relationship Id="rId5"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descr="ppt_new blue_title line.jpg" id="16" name="Google Shape;16;p2"/>
          <p:cNvPicPr preferRelativeResize="0"/>
          <p:nvPr/>
        </p:nvPicPr>
        <p:blipFill rotWithShape="1">
          <a:blip r:embed="rId2">
            <a:alphaModFix/>
          </a:blip>
          <a:srcRect b="0" l="0" r="0" t="0"/>
          <a:stretch/>
        </p:blipFill>
        <p:spPr>
          <a:xfrm>
            <a:off x="1752600" y="2216149"/>
            <a:ext cx="7010448" cy="146051"/>
          </a:xfrm>
          <a:prstGeom prst="rect">
            <a:avLst/>
          </a:prstGeom>
          <a:noFill/>
          <a:ln>
            <a:noFill/>
          </a:ln>
        </p:spPr>
      </p:pic>
      <p:sp>
        <p:nvSpPr>
          <p:cNvPr id="17" name="Google Shape;17;p2"/>
          <p:cNvSpPr txBox="1"/>
          <p:nvPr>
            <p:ph type="ctrTitle"/>
          </p:nvPr>
        </p:nvSpPr>
        <p:spPr>
          <a:xfrm>
            <a:off x="2514600" y="2416175"/>
            <a:ext cx="5943600" cy="1470025"/>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subTitle"/>
          </p:nvPr>
        </p:nvSpPr>
        <p:spPr>
          <a:xfrm>
            <a:off x="2514600" y="4114800"/>
            <a:ext cx="5257800" cy="1752600"/>
          </a:xfrm>
          <a:prstGeom prst="rect">
            <a:avLst/>
          </a:prstGeom>
          <a:noFill/>
          <a:ln>
            <a:noFill/>
          </a:ln>
        </p:spPr>
        <p:txBody>
          <a:bodyPr anchorCtr="0" anchor="t" bIns="91425" lIns="91425" spcFirstLastPara="1" rIns="91425" wrap="square" tIns="91425"/>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Arial Narrow"/>
                <a:ea typeface="Arial Narrow"/>
                <a:cs typeface="Arial Narrow"/>
                <a:sym typeface="Arial Narrow"/>
              </a:defRPr>
            </a:lvl1pPr>
            <a:lvl2pPr lvl="1"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Arial Narrow"/>
                <a:ea typeface="Arial Narrow"/>
                <a:cs typeface="Arial Narrow"/>
                <a:sym typeface="Arial Narrow"/>
              </a:defRPr>
            </a:lvl3pPr>
            <a:lvl4pPr lvl="3" marR="0" rtl="0" algn="ctr">
              <a:spcBef>
                <a:spcPts val="320"/>
              </a:spcBef>
              <a:spcAft>
                <a:spcPts val="0"/>
              </a:spcAft>
              <a:buClr>
                <a:srgbClr val="888888"/>
              </a:buClr>
              <a:buSzPts val="1600"/>
              <a:buFont typeface="Arial"/>
              <a:buNone/>
              <a:defRPr b="0" i="0" sz="1600" u="none" cap="none" strike="noStrike">
                <a:solidFill>
                  <a:srgbClr val="888888"/>
                </a:solidFill>
                <a:latin typeface="Arial Narrow"/>
                <a:ea typeface="Arial Narrow"/>
                <a:cs typeface="Arial Narrow"/>
                <a:sym typeface="Arial Narrow"/>
              </a:defRPr>
            </a:lvl4pPr>
            <a:lvl5pPr lvl="4" marR="0" rtl="0" algn="ctr">
              <a:spcBef>
                <a:spcPts val="320"/>
              </a:spcBef>
              <a:spcAft>
                <a:spcPts val="0"/>
              </a:spcAft>
              <a:buClr>
                <a:srgbClr val="888888"/>
              </a:buClr>
              <a:buSzPts val="1600"/>
              <a:buFont typeface="Arial"/>
              <a:buNone/>
              <a:defRPr b="0" i="0" sz="1600" u="none" cap="none" strike="noStrike">
                <a:solidFill>
                  <a:srgbClr val="888888"/>
                </a:solidFill>
                <a:latin typeface="Arial Narrow"/>
                <a:ea typeface="Arial Narrow"/>
                <a:cs typeface="Arial Narrow"/>
                <a:sym typeface="Arial Narrow"/>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9pPr>
          </a:lstStyle>
          <a:p/>
        </p:txBody>
      </p:sp>
      <p:pic>
        <p:nvPicPr>
          <p:cNvPr id="19" name="Google Shape;19;p2"/>
          <p:cNvPicPr preferRelativeResize="0"/>
          <p:nvPr/>
        </p:nvPicPr>
        <p:blipFill rotWithShape="1">
          <a:blip r:embed="rId3">
            <a:alphaModFix/>
          </a:blip>
          <a:srcRect b="0" l="0" r="0" t="0"/>
          <a:stretch/>
        </p:blipFill>
        <p:spPr>
          <a:xfrm>
            <a:off x="2503967" y="355546"/>
            <a:ext cx="2166938" cy="1549454"/>
          </a:xfrm>
          <a:prstGeom prst="rect">
            <a:avLst/>
          </a:prstGeom>
          <a:noFill/>
          <a:ln>
            <a:noFill/>
          </a:ln>
        </p:spPr>
      </p:pic>
      <p:sp>
        <p:nvSpPr>
          <p:cNvPr id="20" name="Google Shape;20;p2"/>
          <p:cNvSpPr txBox="1"/>
          <p:nvPr>
            <p:ph idx="11" type="ftr"/>
          </p:nvPr>
        </p:nvSpPr>
        <p:spPr>
          <a:xfrm>
            <a:off x="0" y="5867400"/>
            <a:ext cx="1905000" cy="838200"/>
          </a:xfrm>
          <a:prstGeom prst="rect">
            <a:avLst/>
          </a:prstGeom>
          <a:noFill/>
          <a:ln>
            <a:noFill/>
          </a:ln>
        </p:spPr>
        <p:txBody>
          <a:bodyPr anchorCtr="0" anchor="ctr" bIns="91425" lIns="91425" spcFirstLastPara="1" rIns="91425" wrap="square" tIns="91425"/>
          <a:lstStyle>
            <a:lvl1pPr lvl="0" marR="0" rtl="0" algn="r">
              <a:spcBef>
                <a:spcPts val="0"/>
              </a:spcBef>
              <a:spcAft>
                <a:spcPts val="0"/>
              </a:spcAft>
              <a:buSzPts val="1400"/>
              <a:buNone/>
              <a:defRPr b="0" i="0" sz="900" u="none" cap="none" strike="noStrike">
                <a:solidFill>
                  <a:srgbClr val="F2F2F2"/>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pic>
        <p:nvPicPr>
          <p:cNvPr descr="title_blue hex.jpg" id="21" name="Google Shape;21;p2"/>
          <p:cNvPicPr preferRelativeResize="0"/>
          <p:nvPr/>
        </p:nvPicPr>
        <p:blipFill rotWithShape="1">
          <a:blip r:embed="rId4">
            <a:alphaModFix/>
          </a:blip>
          <a:srcRect b="0" l="0" r="0" t="0"/>
          <a:stretch/>
        </p:blipFill>
        <p:spPr>
          <a:xfrm>
            <a:off x="8153400" y="5943600"/>
            <a:ext cx="633984" cy="676656"/>
          </a:xfrm>
          <a:prstGeom prst="rect">
            <a:avLst/>
          </a:prstGeom>
          <a:noFill/>
          <a:ln>
            <a:noFill/>
          </a:ln>
        </p:spPr>
      </p:pic>
      <p:pic>
        <p:nvPicPr>
          <p:cNvPr descr="FINAL SIDEBAR2.jpg" id="22" name="Google Shape;22;p2"/>
          <p:cNvPicPr preferRelativeResize="0"/>
          <p:nvPr/>
        </p:nvPicPr>
        <p:blipFill rotWithShape="1">
          <a:blip r:embed="rId5">
            <a:alphaModFix/>
          </a:blip>
          <a:srcRect b="0" l="0" r="0" t="0"/>
          <a:stretch/>
        </p:blipFill>
        <p:spPr>
          <a:xfrm>
            <a:off x="0" y="0"/>
            <a:ext cx="2107449"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2" name="Shape 82"/>
        <p:cNvGrpSpPr/>
        <p:nvPr/>
      </p:nvGrpSpPr>
      <p:grpSpPr>
        <a:xfrm>
          <a:off x="0" y="0"/>
          <a:ext cx="0" cy="0"/>
          <a:chOff x="0" y="0"/>
          <a:chExt cx="0" cy="0"/>
        </a:xfrm>
      </p:grpSpPr>
      <p:sp>
        <p:nvSpPr>
          <p:cNvPr id="83" name="Google Shape;83;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Arial Narrow"/>
              <a:buNone/>
              <a:defRPr b="1" i="0" sz="20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Narrow"/>
                <a:ea typeface="Arial Narrow"/>
                <a:cs typeface="Arial Narrow"/>
                <a:sym typeface="Arial Narrow"/>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Narrow"/>
                <a:ea typeface="Arial Narrow"/>
                <a:cs typeface="Arial Narrow"/>
                <a:sym typeface="Arial Narrow"/>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Narrow"/>
                <a:ea typeface="Arial Narrow"/>
                <a:cs typeface="Arial Narrow"/>
                <a:sym typeface="Arial Narrow"/>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Narrow"/>
                <a:ea typeface="Arial Narrow"/>
                <a:cs typeface="Arial Narrow"/>
                <a:sym typeface="Arial Narrow"/>
              </a:defRPr>
            </a:lvl9pPr>
          </a:lstStyle>
          <a:p/>
        </p:txBody>
      </p:sp>
      <p:sp>
        <p:nvSpPr>
          <p:cNvPr id="85" name="Google Shape;85;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Narrow"/>
                <a:ea typeface="Arial Narrow"/>
                <a:cs typeface="Arial Narrow"/>
                <a:sym typeface="Arial Narrow"/>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Narrow"/>
                <a:ea typeface="Arial Narrow"/>
                <a:cs typeface="Arial Narrow"/>
                <a:sym typeface="Arial Narrow"/>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Narrow"/>
                <a:ea typeface="Arial Narrow"/>
                <a:cs typeface="Arial Narrow"/>
                <a:sym typeface="Arial Narrow"/>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9pPr>
          </a:lstStyle>
          <a:p/>
        </p:txBody>
      </p:sp>
      <p:sp>
        <p:nvSpPr>
          <p:cNvPr id="86" name="Google Shape;86;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7" name="Google Shape;87;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8" name="Google Shape;8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9" name="Shape 89"/>
        <p:cNvGrpSpPr/>
        <p:nvPr/>
      </p:nvGrpSpPr>
      <p:grpSpPr>
        <a:xfrm>
          <a:off x="0" y="0"/>
          <a:ext cx="0" cy="0"/>
          <a:chOff x="0" y="0"/>
          <a:chExt cx="0" cy="0"/>
        </a:xfrm>
      </p:grpSpPr>
      <p:sp>
        <p:nvSpPr>
          <p:cNvPr id="90" name="Google Shape;90;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92" name="Google Shape;92;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3" name="Google Shape;93;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4" name="Google Shape;9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98" name="Google Shape;98;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99" name="Google Shape;99;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00" name="Google Shape;10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pic>
        <p:nvPicPr>
          <p:cNvPr descr="NEW TOPBAR4.jpg" id="24" name="Google Shape;24;p3"/>
          <p:cNvPicPr preferRelativeResize="0"/>
          <p:nvPr/>
        </p:nvPicPr>
        <p:blipFill rotWithShape="1">
          <a:blip r:embed="rId2">
            <a:alphaModFix/>
          </a:blip>
          <a:srcRect b="0" l="0" r="0" t="0"/>
          <a:stretch/>
        </p:blipFill>
        <p:spPr>
          <a:xfrm>
            <a:off x="0" y="0"/>
            <a:ext cx="9144000" cy="417534"/>
          </a:xfrm>
          <a:prstGeom prst="rect">
            <a:avLst/>
          </a:prstGeom>
          <a:noFill/>
          <a:ln>
            <a:noFill/>
          </a:ln>
        </p:spPr>
      </p:pic>
      <p:pic>
        <p:nvPicPr>
          <p:cNvPr descr="ppt_new blue_bullet line2.jpg" id="25" name="Google Shape;25;p3"/>
          <p:cNvPicPr preferRelativeResize="0"/>
          <p:nvPr/>
        </p:nvPicPr>
        <p:blipFill rotWithShape="1">
          <a:blip r:embed="rId3">
            <a:alphaModFix/>
          </a:blip>
          <a:srcRect b="0" l="0" r="0" t="0"/>
          <a:stretch/>
        </p:blipFill>
        <p:spPr>
          <a:xfrm>
            <a:off x="76200" y="1426672"/>
            <a:ext cx="8763000" cy="75016"/>
          </a:xfrm>
          <a:prstGeom prst="rect">
            <a:avLst/>
          </a:prstGeom>
          <a:noFill/>
          <a:ln>
            <a:noFill/>
          </a:ln>
        </p:spPr>
      </p:pic>
      <p:pic>
        <p:nvPicPr>
          <p:cNvPr descr="ppt_new blue_bottom bar.jpg" id="26" name="Google Shape;26;p3"/>
          <p:cNvPicPr preferRelativeResize="0"/>
          <p:nvPr/>
        </p:nvPicPr>
        <p:blipFill rotWithShape="1">
          <a:blip r:embed="rId4">
            <a:alphaModFix/>
          </a:blip>
          <a:srcRect b="0" l="0" r="0" t="0"/>
          <a:stretch/>
        </p:blipFill>
        <p:spPr>
          <a:xfrm>
            <a:off x="0" y="6403326"/>
            <a:ext cx="9144000" cy="454674"/>
          </a:xfrm>
          <a:prstGeom prst="rect">
            <a:avLst/>
          </a:prstGeom>
          <a:noFill/>
          <a:ln>
            <a:noFill/>
          </a:ln>
        </p:spPr>
      </p:pic>
      <p:sp>
        <p:nvSpPr>
          <p:cNvPr id="27" name="Google Shape;27;p3"/>
          <p:cNvSpPr txBox="1"/>
          <p:nvPr>
            <p:ph type="title"/>
          </p:nvPr>
        </p:nvSpPr>
        <p:spPr>
          <a:xfrm>
            <a:off x="457200" y="274638"/>
            <a:ext cx="69342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body"/>
          </p:nvPr>
        </p:nvSpPr>
        <p:spPr>
          <a:xfrm>
            <a:off x="457200" y="1524000"/>
            <a:ext cx="8229600" cy="4953000"/>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37185" lvl="2" marL="1371600" marR="0" rtl="0" algn="l">
              <a:spcBef>
                <a:spcPts val="360"/>
              </a:spcBef>
              <a:spcAft>
                <a:spcPts val="0"/>
              </a:spcAft>
              <a:buClr>
                <a:schemeClr val="dk1"/>
              </a:buClr>
              <a:buSzPts val="171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14960" lvl="4" marL="2286000" marR="0" rtl="0" algn="l">
              <a:spcBef>
                <a:spcPts val="320"/>
              </a:spcBef>
              <a:spcAft>
                <a:spcPts val="0"/>
              </a:spcAft>
              <a:buClr>
                <a:schemeClr val="dk1"/>
              </a:buClr>
              <a:buSzPts val="136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pic>
        <p:nvPicPr>
          <p:cNvPr descr="VidyoR_V_CL_RGB+tag.jpg" id="29" name="Google Shape;29;p3"/>
          <p:cNvPicPr preferRelativeResize="0"/>
          <p:nvPr/>
        </p:nvPicPr>
        <p:blipFill rotWithShape="1">
          <a:blip r:embed="rId5">
            <a:alphaModFix/>
          </a:blip>
          <a:srcRect b="0" l="0" r="0" t="0"/>
          <a:stretch/>
        </p:blipFill>
        <p:spPr>
          <a:xfrm>
            <a:off x="7576410" y="381000"/>
            <a:ext cx="1264911" cy="885825"/>
          </a:xfrm>
          <a:prstGeom prst="rect">
            <a:avLst/>
          </a:prstGeom>
          <a:noFill/>
          <a:ln>
            <a:noFill/>
          </a:ln>
        </p:spPr>
      </p:pic>
      <p:sp>
        <p:nvSpPr>
          <p:cNvPr id="30" name="Google Shape;30;p3"/>
          <p:cNvSpPr txBox="1"/>
          <p:nvPr>
            <p:ph idx="12" type="sldNum"/>
          </p:nvPr>
        </p:nvSpPr>
        <p:spPr>
          <a:xfrm>
            <a:off x="8702254" y="6434199"/>
            <a:ext cx="3810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200">
                <a:solidFill>
                  <a:schemeClr val="lt1"/>
                </a:solidFill>
                <a:latin typeface="Arial Narrow"/>
                <a:ea typeface="Arial Narrow"/>
                <a:cs typeface="Arial Narrow"/>
                <a:sym typeface="Arial Narrow"/>
              </a:defRPr>
            </a:lvl1pPr>
            <a:lvl2pPr indent="0" lvl="1" marL="0" marR="0" rtl="0" algn="ctr">
              <a:spcBef>
                <a:spcPts val="0"/>
              </a:spcBef>
              <a:buNone/>
              <a:defRPr b="1" sz="1200">
                <a:solidFill>
                  <a:schemeClr val="lt1"/>
                </a:solidFill>
                <a:latin typeface="Arial Narrow"/>
                <a:ea typeface="Arial Narrow"/>
                <a:cs typeface="Arial Narrow"/>
                <a:sym typeface="Arial Narrow"/>
              </a:defRPr>
            </a:lvl2pPr>
            <a:lvl3pPr indent="0" lvl="2" marL="0" marR="0" rtl="0" algn="ctr">
              <a:spcBef>
                <a:spcPts val="0"/>
              </a:spcBef>
              <a:buNone/>
              <a:defRPr b="1" sz="1200">
                <a:solidFill>
                  <a:schemeClr val="lt1"/>
                </a:solidFill>
                <a:latin typeface="Arial Narrow"/>
                <a:ea typeface="Arial Narrow"/>
                <a:cs typeface="Arial Narrow"/>
                <a:sym typeface="Arial Narrow"/>
              </a:defRPr>
            </a:lvl3pPr>
            <a:lvl4pPr indent="0" lvl="3" marL="0" marR="0" rtl="0" algn="ctr">
              <a:spcBef>
                <a:spcPts val="0"/>
              </a:spcBef>
              <a:buNone/>
              <a:defRPr b="1" sz="1200">
                <a:solidFill>
                  <a:schemeClr val="lt1"/>
                </a:solidFill>
                <a:latin typeface="Arial Narrow"/>
                <a:ea typeface="Arial Narrow"/>
                <a:cs typeface="Arial Narrow"/>
                <a:sym typeface="Arial Narrow"/>
              </a:defRPr>
            </a:lvl4pPr>
            <a:lvl5pPr indent="0" lvl="4" marL="0" marR="0" rtl="0" algn="ctr">
              <a:spcBef>
                <a:spcPts val="0"/>
              </a:spcBef>
              <a:buNone/>
              <a:defRPr b="1" sz="1200">
                <a:solidFill>
                  <a:schemeClr val="lt1"/>
                </a:solidFill>
                <a:latin typeface="Arial Narrow"/>
                <a:ea typeface="Arial Narrow"/>
                <a:cs typeface="Arial Narrow"/>
                <a:sym typeface="Arial Narrow"/>
              </a:defRPr>
            </a:lvl5pPr>
            <a:lvl6pPr indent="0" lvl="5" marL="0" marR="0" rtl="0" algn="ctr">
              <a:spcBef>
                <a:spcPts val="0"/>
              </a:spcBef>
              <a:buNone/>
              <a:defRPr b="1" sz="1200">
                <a:solidFill>
                  <a:schemeClr val="lt1"/>
                </a:solidFill>
                <a:latin typeface="Arial Narrow"/>
                <a:ea typeface="Arial Narrow"/>
                <a:cs typeface="Arial Narrow"/>
                <a:sym typeface="Arial Narrow"/>
              </a:defRPr>
            </a:lvl6pPr>
            <a:lvl7pPr indent="0" lvl="6" marL="0" marR="0" rtl="0" algn="ctr">
              <a:spcBef>
                <a:spcPts val="0"/>
              </a:spcBef>
              <a:buNone/>
              <a:defRPr b="1" sz="1200">
                <a:solidFill>
                  <a:schemeClr val="lt1"/>
                </a:solidFill>
                <a:latin typeface="Arial Narrow"/>
                <a:ea typeface="Arial Narrow"/>
                <a:cs typeface="Arial Narrow"/>
                <a:sym typeface="Arial Narrow"/>
              </a:defRPr>
            </a:lvl7pPr>
            <a:lvl8pPr indent="0" lvl="7" marL="0" marR="0" rtl="0" algn="ctr">
              <a:spcBef>
                <a:spcPts val="0"/>
              </a:spcBef>
              <a:buNone/>
              <a:defRPr b="1" sz="1200">
                <a:solidFill>
                  <a:schemeClr val="lt1"/>
                </a:solidFill>
                <a:latin typeface="Arial Narrow"/>
                <a:ea typeface="Arial Narrow"/>
                <a:cs typeface="Arial Narrow"/>
                <a:sym typeface="Arial Narrow"/>
              </a:defRPr>
            </a:lvl8pPr>
            <a:lvl9pPr indent="0" lvl="8" marL="0" marR="0" rtl="0" algn="ctr">
              <a:spcBef>
                <a:spcPts val="0"/>
              </a:spcBef>
              <a:buNone/>
              <a:defRPr b="1" sz="1200">
                <a:solidFill>
                  <a:schemeClr val="lt1"/>
                </a:solidFill>
                <a:latin typeface="Arial Narrow"/>
                <a:ea typeface="Arial Narrow"/>
                <a:cs typeface="Arial Narrow"/>
                <a:sym typeface="Arial Narrow"/>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3"/>
          <p:cNvSpPr txBox="1"/>
          <p:nvPr>
            <p:ph idx="10" type="dt"/>
          </p:nvPr>
        </p:nvSpPr>
        <p:spPr>
          <a:xfrm>
            <a:off x="5670699" y="6572250"/>
            <a:ext cx="1066800" cy="304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rgbClr val="F2F2F2"/>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32" name="Google Shape;32;p3"/>
          <p:cNvSpPr txBox="1"/>
          <p:nvPr/>
        </p:nvSpPr>
        <p:spPr>
          <a:xfrm>
            <a:off x="5518299" y="6609234"/>
            <a:ext cx="290464"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rgbClr val="F2F2F2"/>
                </a:solidFill>
                <a:latin typeface="Arial Narrow"/>
                <a:ea typeface="Arial Narrow"/>
                <a:cs typeface="Arial Narrow"/>
                <a:sym typeface="Arial Narrow"/>
              </a:rPr>
              <a:t>|</a:t>
            </a:r>
            <a:endParaRPr sz="900">
              <a:solidFill>
                <a:srgbClr val="F2F2F2"/>
              </a:solidFill>
              <a:latin typeface="Arial Narrow"/>
              <a:ea typeface="Arial Narrow"/>
              <a:cs typeface="Arial Narrow"/>
              <a:sym typeface="Arial Narrow"/>
            </a:endParaRPr>
          </a:p>
        </p:txBody>
      </p:sp>
      <p:sp>
        <p:nvSpPr>
          <p:cNvPr id="33" name="Google Shape;33;p3"/>
          <p:cNvSpPr txBox="1"/>
          <p:nvPr/>
        </p:nvSpPr>
        <p:spPr>
          <a:xfrm>
            <a:off x="1479699" y="6627813"/>
            <a:ext cx="4114800" cy="19367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900">
                <a:solidFill>
                  <a:srgbClr val="F2F2F2"/>
                </a:solidFill>
                <a:latin typeface="Arial Narrow"/>
                <a:ea typeface="Arial Narrow"/>
                <a:cs typeface="Arial Narrow"/>
                <a:sym typeface="Arial Narrow"/>
              </a:rPr>
              <a:t>Vidyo Inc. Proprietary, Confidential &amp; Patent Pending Information</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itle Only">
  <p:cSld name="7_Title Only">
    <p:spTree>
      <p:nvGrpSpPr>
        <p:cNvPr id="34" name="Shape 34"/>
        <p:cNvGrpSpPr/>
        <p:nvPr/>
      </p:nvGrpSpPr>
      <p:grpSpPr>
        <a:xfrm>
          <a:off x="0" y="0"/>
          <a:ext cx="0" cy="0"/>
          <a:chOff x="0" y="0"/>
          <a:chExt cx="0" cy="0"/>
        </a:xfrm>
      </p:grpSpPr>
      <p:pic>
        <p:nvPicPr>
          <p:cNvPr descr="C:\Documents and Settings\Marty Hollander\My Documents\Vidyo\Marketing\Presentations\New Template Design\Blue Gray\Final\Vidyo_Logo_Vertical_TM.png" id="35" name="Google Shape;35;p4"/>
          <p:cNvPicPr preferRelativeResize="0"/>
          <p:nvPr/>
        </p:nvPicPr>
        <p:blipFill rotWithShape="1">
          <a:blip r:embed="rId2">
            <a:alphaModFix/>
          </a:blip>
          <a:srcRect b="0" l="0" r="0" t="0"/>
          <a:stretch/>
        </p:blipFill>
        <p:spPr>
          <a:xfrm>
            <a:off x="7546364" y="431800"/>
            <a:ext cx="1280136" cy="891983"/>
          </a:xfrm>
          <a:prstGeom prst="rect">
            <a:avLst/>
          </a:prstGeom>
          <a:noFill/>
          <a:ln>
            <a:noFill/>
          </a:ln>
        </p:spPr>
      </p:pic>
      <p:pic>
        <p:nvPicPr>
          <p:cNvPr descr="NEW TOPBAR4.jpg" id="36" name="Google Shape;36;p4"/>
          <p:cNvPicPr preferRelativeResize="0"/>
          <p:nvPr/>
        </p:nvPicPr>
        <p:blipFill rotWithShape="1">
          <a:blip r:embed="rId3">
            <a:alphaModFix/>
          </a:blip>
          <a:srcRect b="0" l="0" r="0" t="0"/>
          <a:stretch/>
        </p:blipFill>
        <p:spPr>
          <a:xfrm>
            <a:off x="0" y="0"/>
            <a:ext cx="9144000" cy="417534"/>
          </a:xfrm>
          <a:prstGeom prst="rect">
            <a:avLst/>
          </a:prstGeom>
          <a:noFill/>
          <a:ln>
            <a:noFill/>
          </a:ln>
        </p:spPr>
      </p:pic>
      <p:pic>
        <p:nvPicPr>
          <p:cNvPr descr="ppt_new blue_bullet line2.jpg" id="37" name="Google Shape;37;p4"/>
          <p:cNvPicPr preferRelativeResize="0"/>
          <p:nvPr/>
        </p:nvPicPr>
        <p:blipFill rotWithShape="1">
          <a:blip r:embed="rId4">
            <a:alphaModFix/>
          </a:blip>
          <a:srcRect b="0" l="0" r="0" t="0"/>
          <a:stretch/>
        </p:blipFill>
        <p:spPr>
          <a:xfrm>
            <a:off x="76200" y="1426672"/>
            <a:ext cx="8763000" cy="75016"/>
          </a:xfrm>
          <a:prstGeom prst="rect">
            <a:avLst/>
          </a:prstGeom>
          <a:noFill/>
          <a:ln>
            <a:noFill/>
          </a:ln>
        </p:spPr>
      </p:pic>
      <p:pic>
        <p:nvPicPr>
          <p:cNvPr descr="ppt_new blue_bottom bar.jpg" id="38" name="Google Shape;38;p4"/>
          <p:cNvPicPr preferRelativeResize="0"/>
          <p:nvPr/>
        </p:nvPicPr>
        <p:blipFill rotWithShape="1">
          <a:blip r:embed="rId5">
            <a:alphaModFix/>
          </a:blip>
          <a:srcRect b="0" l="0" r="0" t="0"/>
          <a:stretch/>
        </p:blipFill>
        <p:spPr>
          <a:xfrm>
            <a:off x="0" y="6403326"/>
            <a:ext cx="9144000" cy="454674"/>
          </a:xfrm>
          <a:prstGeom prst="rect">
            <a:avLst/>
          </a:prstGeom>
          <a:noFill/>
          <a:ln>
            <a:noFill/>
          </a:ln>
        </p:spPr>
      </p:pic>
      <p:sp>
        <p:nvSpPr>
          <p:cNvPr id="39" name="Google Shape;39;p4"/>
          <p:cNvSpPr txBox="1"/>
          <p:nvPr>
            <p:ph type="title"/>
          </p:nvPr>
        </p:nvSpPr>
        <p:spPr>
          <a:xfrm>
            <a:off x="457200" y="274638"/>
            <a:ext cx="69342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Google Shape;40;p4"/>
          <p:cNvSpPr txBox="1"/>
          <p:nvPr>
            <p:ph idx="10" type="dt"/>
          </p:nvPr>
        </p:nvSpPr>
        <p:spPr>
          <a:xfrm>
            <a:off x="5670698" y="6572250"/>
            <a:ext cx="1824041" cy="3048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sz="900">
                <a:solidFill>
                  <a:srgbClr val="F2F2F2"/>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1" name="Google Shape;41;p4"/>
          <p:cNvSpPr txBox="1"/>
          <p:nvPr/>
        </p:nvSpPr>
        <p:spPr>
          <a:xfrm>
            <a:off x="5518299" y="6609234"/>
            <a:ext cx="290464" cy="2308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900">
                <a:solidFill>
                  <a:srgbClr val="F2F2F2"/>
                </a:solidFill>
                <a:latin typeface="Arial Narrow"/>
                <a:ea typeface="Arial Narrow"/>
                <a:cs typeface="Arial Narrow"/>
                <a:sym typeface="Arial Narrow"/>
              </a:rPr>
              <a:t>|</a:t>
            </a:r>
            <a:endParaRPr sz="900">
              <a:solidFill>
                <a:srgbClr val="F2F2F2"/>
              </a:solidFill>
              <a:latin typeface="Arial Narrow"/>
              <a:ea typeface="Arial Narrow"/>
              <a:cs typeface="Arial Narrow"/>
              <a:sym typeface="Arial Narrow"/>
            </a:endParaRPr>
          </a:p>
        </p:txBody>
      </p:sp>
      <p:sp>
        <p:nvSpPr>
          <p:cNvPr id="42" name="Google Shape;42;p4"/>
          <p:cNvSpPr txBox="1"/>
          <p:nvPr/>
        </p:nvSpPr>
        <p:spPr>
          <a:xfrm>
            <a:off x="1479699" y="6627813"/>
            <a:ext cx="4114800" cy="19367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900">
                <a:solidFill>
                  <a:srgbClr val="F2F2F2"/>
                </a:solidFill>
                <a:latin typeface="Arial Narrow"/>
                <a:ea typeface="Arial Narrow"/>
                <a:cs typeface="Arial Narrow"/>
                <a:sym typeface="Arial Narrow"/>
              </a:rPr>
              <a:t>Vidyo Inc. Proprietary, Confidential &amp; Patent Pending Information</a:t>
            </a:r>
            <a:endParaRPr/>
          </a:p>
        </p:txBody>
      </p:sp>
      <p:sp>
        <p:nvSpPr>
          <p:cNvPr id="43" name="Google Shape;43;p4"/>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1" sz="1200">
                <a:solidFill>
                  <a:schemeClr val="lt1"/>
                </a:solidFill>
                <a:latin typeface="Arial Narrow"/>
                <a:ea typeface="Arial Narrow"/>
                <a:cs typeface="Arial Narrow"/>
                <a:sym typeface="Arial Narrow"/>
              </a:defRPr>
            </a:lvl1pPr>
            <a:lvl2pPr indent="0" lvl="1" marL="0" marR="0" rtl="0" algn="ctr">
              <a:spcBef>
                <a:spcPts val="0"/>
              </a:spcBef>
              <a:buNone/>
              <a:defRPr b="1" sz="1200">
                <a:solidFill>
                  <a:schemeClr val="lt1"/>
                </a:solidFill>
                <a:latin typeface="Arial Narrow"/>
                <a:ea typeface="Arial Narrow"/>
                <a:cs typeface="Arial Narrow"/>
                <a:sym typeface="Arial Narrow"/>
              </a:defRPr>
            </a:lvl2pPr>
            <a:lvl3pPr indent="0" lvl="2" marL="0" marR="0" rtl="0" algn="ctr">
              <a:spcBef>
                <a:spcPts val="0"/>
              </a:spcBef>
              <a:buNone/>
              <a:defRPr b="1" sz="1200">
                <a:solidFill>
                  <a:schemeClr val="lt1"/>
                </a:solidFill>
                <a:latin typeface="Arial Narrow"/>
                <a:ea typeface="Arial Narrow"/>
                <a:cs typeface="Arial Narrow"/>
                <a:sym typeface="Arial Narrow"/>
              </a:defRPr>
            </a:lvl3pPr>
            <a:lvl4pPr indent="0" lvl="3" marL="0" marR="0" rtl="0" algn="ctr">
              <a:spcBef>
                <a:spcPts val="0"/>
              </a:spcBef>
              <a:buNone/>
              <a:defRPr b="1" sz="1200">
                <a:solidFill>
                  <a:schemeClr val="lt1"/>
                </a:solidFill>
                <a:latin typeface="Arial Narrow"/>
                <a:ea typeface="Arial Narrow"/>
                <a:cs typeface="Arial Narrow"/>
                <a:sym typeface="Arial Narrow"/>
              </a:defRPr>
            </a:lvl4pPr>
            <a:lvl5pPr indent="0" lvl="4" marL="0" marR="0" rtl="0" algn="ctr">
              <a:spcBef>
                <a:spcPts val="0"/>
              </a:spcBef>
              <a:buNone/>
              <a:defRPr b="1" sz="1200">
                <a:solidFill>
                  <a:schemeClr val="lt1"/>
                </a:solidFill>
                <a:latin typeface="Arial Narrow"/>
                <a:ea typeface="Arial Narrow"/>
                <a:cs typeface="Arial Narrow"/>
                <a:sym typeface="Arial Narrow"/>
              </a:defRPr>
            </a:lvl5pPr>
            <a:lvl6pPr indent="0" lvl="5" marL="0" marR="0" rtl="0" algn="ctr">
              <a:spcBef>
                <a:spcPts val="0"/>
              </a:spcBef>
              <a:buNone/>
              <a:defRPr b="1" sz="1200">
                <a:solidFill>
                  <a:schemeClr val="lt1"/>
                </a:solidFill>
                <a:latin typeface="Arial Narrow"/>
                <a:ea typeface="Arial Narrow"/>
                <a:cs typeface="Arial Narrow"/>
                <a:sym typeface="Arial Narrow"/>
              </a:defRPr>
            </a:lvl6pPr>
            <a:lvl7pPr indent="0" lvl="6" marL="0" marR="0" rtl="0" algn="ctr">
              <a:spcBef>
                <a:spcPts val="0"/>
              </a:spcBef>
              <a:buNone/>
              <a:defRPr b="1" sz="1200">
                <a:solidFill>
                  <a:schemeClr val="lt1"/>
                </a:solidFill>
                <a:latin typeface="Arial Narrow"/>
                <a:ea typeface="Arial Narrow"/>
                <a:cs typeface="Arial Narrow"/>
                <a:sym typeface="Arial Narrow"/>
              </a:defRPr>
            </a:lvl7pPr>
            <a:lvl8pPr indent="0" lvl="7" marL="0" marR="0" rtl="0" algn="ctr">
              <a:spcBef>
                <a:spcPts val="0"/>
              </a:spcBef>
              <a:buNone/>
              <a:defRPr b="1" sz="1200">
                <a:solidFill>
                  <a:schemeClr val="lt1"/>
                </a:solidFill>
                <a:latin typeface="Arial Narrow"/>
                <a:ea typeface="Arial Narrow"/>
                <a:cs typeface="Arial Narrow"/>
                <a:sym typeface="Arial Narrow"/>
              </a:defRPr>
            </a:lvl8pPr>
            <a:lvl9pPr indent="0" lvl="8" marL="0" marR="0" rtl="0" algn="ctr">
              <a:spcBef>
                <a:spcPts val="0"/>
              </a:spcBef>
              <a:buNone/>
              <a:defRPr b="1" sz="1200">
                <a:solidFill>
                  <a:schemeClr val="lt1"/>
                </a:solidFill>
                <a:latin typeface="Arial Narrow"/>
                <a:ea typeface="Arial Narrow"/>
                <a:cs typeface="Arial Narrow"/>
                <a:sym typeface="Arial Narrow"/>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4" name="Shape 44"/>
        <p:cNvGrpSpPr/>
        <p:nvPr/>
      </p:nvGrpSpPr>
      <p:grpSpPr>
        <a:xfrm>
          <a:off x="0" y="0"/>
          <a:ext cx="0" cy="0"/>
          <a:chOff x="0" y="0"/>
          <a:chExt cx="0" cy="0"/>
        </a:xfrm>
      </p:grpSpPr>
      <p:sp>
        <p:nvSpPr>
          <p:cNvPr id="45" name="Google Shape;45;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1"/>
              </a:buClr>
              <a:buSzPts val="4000"/>
              <a:buFont typeface="Arial Narrow"/>
              <a:buNone/>
              <a:defRPr b="1" i="0" sz="40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Arial Narrow"/>
                <a:ea typeface="Arial Narrow"/>
                <a:cs typeface="Arial Narrow"/>
                <a:sym typeface="Arial Narrow"/>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Arial Narrow"/>
                <a:ea typeface="Arial Narrow"/>
                <a:cs typeface="Arial Narrow"/>
                <a:sym typeface="Arial Narrow"/>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Arial Narrow"/>
                <a:ea typeface="Arial Narrow"/>
                <a:cs typeface="Arial Narrow"/>
                <a:sym typeface="Arial Narrow"/>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Arial Narrow"/>
                <a:ea typeface="Arial Narrow"/>
                <a:cs typeface="Arial Narrow"/>
                <a:sym typeface="Arial Narrow"/>
              </a:defRPr>
            </a:lvl9pPr>
          </a:lstStyle>
          <a:p/>
        </p:txBody>
      </p:sp>
      <p:sp>
        <p:nvSpPr>
          <p:cNvPr id="47" name="Google Shape;47;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8" name="Google Shape;48;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49" name="Google Shape;4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0" name="Shape 50"/>
        <p:cNvGrpSpPr/>
        <p:nvPr/>
      </p:nvGrpSpPr>
      <p:grpSpPr>
        <a:xfrm>
          <a:off x="0" y="0"/>
          <a:ext cx="0" cy="0"/>
          <a:chOff x="0" y="0"/>
          <a:chExt cx="0" cy="0"/>
        </a:xfrm>
      </p:grpSpPr>
      <p:sp>
        <p:nvSpPr>
          <p:cNvPr id="51" name="Google Shape;51;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6"/>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53" name="Google Shape;53;p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9pPr>
          </a:lstStyle>
          <a:p/>
        </p:txBody>
      </p:sp>
      <p:sp>
        <p:nvSpPr>
          <p:cNvPr id="54" name="Google Shape;54;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55" name="Google Shape;55;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56" name="Google Shape;5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7" name="Shape 57"/>
        <p:cNvGrpSpPr/>
        <p:nvPr/>
      </p:nvGrpSpPr>
      <p:grpSpPr>
        <a:xfrm>
          <a:off x="0" y="0"/>
          <a:ext cx="0" cy="0"/>
          <a:chOff x="0" y="0"/>
          <a:chExt cx="0" cy="0"/>
        </a:xfrm>
      </p:grpSpPr>
      <p:sp>
        <p:nvSpPr>
          <p:cNvPr id="58" name="Google Shape;58;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Narrow"/>
                <a:ea typeface="Arial Narrow"/>
                <a:cs typeface="Arial Narrow"/>
                <a:sym typeface="Arial Narrow"/>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Narrow"/>
                <a:ea typeface="Arial Narrow"/>
                <a:cs typeface="Arial Narrow"/>
                <a:sym typeface="Arial Narrow"/>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Narrow"/>
                <a:ea typeface="Arial Narrow"/>
                <a:cs typeface="Arial Narrow"/>
                <a:sym typeface="Arial Narrow"/>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60" name="Google Shape;60;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9pPr>
          </a:lstStyle>
          <a:p/>
        </p:txBody>
      </p:sp>
      <p:sp>
        <p:nvSpPr>
          <p:cNvPr id="61" name="Google Shape;61;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Narrow"/>
                <a:ea typeface="Arial Narrow"/>
                <a:cs typeface="Arial Narrow"/>
                <a:sym typeface="Arial Narrow"/>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Narrow"/>
                <a:ea typeface="Arial Narrow"/>
                <a:cs typeface="Arial Narrow"/>
                <a:sym typeface="Arial Narrow"/>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Narrow"/>
                <a:ea typeface="Arial Narrow"/>
                <a:cs typeface="Arial Narrow"/>
                <a:sym typeface="Arial Narrow"/>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Narrow"/>
                <a:ea typeface="Arial Narrow"/>
                <a:cs typeface="Arial Narrow"/>
                <a:sym typeface="Arial Narrow"/>
              </a:defRPr>
            </a:lvl9pPr>
          </a:lstStyle>
          <a:p/>
        </p:txBody>
      </p:sp>
      <p:sp>
        <p:nvSpPr>
          <p:cNvPr id="62" name="Google Shape;62;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9pPr>
          </a:lstStyle>
          <a:p/>
        </p:txBody>
      </p:sp>
      <p:sp>
        <p:nvSpPr>
          <p:cNvPr id="63" name="Google Shape;63;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4" name="Google Shape;64;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5" name="Google Shape;6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69" name="Google Shape;69;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70" name="Google Shape;7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1" name="Shape 71"/>
        <p:cNvGrpSpPr/>
        <p:nvPr/>
      </p:nvGrpSpPr>
      <p:grpSpPr>
        <a:xfrm>
          <a:off x="0" y="0"/>
          <a:ext cx="0" cy="0"/>
          <a:chOff x="0" y="0"/>
          <a:chExt cx="0" cy="0"/>
        </a:xfrm>
      </p:grpSpPr>
      <p:sp>
        <p:nvSpPr>
          <p:cNvPr id="72" name="Google Shape;7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73" name="Google Shape;7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74" name="Google Shape;7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1"/>
              </a:buClr>
              <a:buSzPts val="2000"/>
              <a:buFont typeface="Arial Narrow"/>
              <a:buNone/>
              <a:defRPr b="1" i="0" sz="20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Narrow"/>
                <a:ea typeface="Arial Narrow"/>
                <a:cs typeface="Arial Narrow"/>
                <a:sym typeface="Arial Narrow"/>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Narrow"/>
                <a:ea typeface="Arial Narrow"/>
                <a:cs typeface="Arial Narrow"/>
                <a:sym typeface="Arial Narrow"/>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78" name="Google Shape;78;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Narrow"/>
                <a:ea typeface="Arial Narrow"/>
                <a:cs typeface="Arial Narrow"/>
                <a:sym typeface="Arial Narrow"/>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Narrow"/>
                <a:ea typeface="Arial Narrow"/>
                <a:cs typeface="Arial Narrow"/>
                <a:sym typeface="Arial Narrow"/>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Narrow"/>
                <a:ea typeface="Arial Narrow"/>
                <a:cs typeface="Arial Narrow"/>
                <a:sym typeface="Arial Narrow"/>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Narrow"/>
                <a:ea typeface="Arial Narrow"/>
                <a:cs typeface="Arial Narrow"/>
                <a:sym typeface="Arial Narrow"/>
              </a:defRPr>
            </a:lvl9pPr>
          </a:lstStyle>
          <a:p/>
        </p:txBody>
      </p:sp>
      <p:sp>
        <p:nvSpPr>
          <p:cNvPr id="79" name="Google Shape;7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900">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0" name="Google Shape;8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000">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81" name="Google Shape;8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Arial Narrow"/>
                <a:ea typeface="Arial Narrow"/>
                <a:cs typeface="Arial Narrow"/>
                <a:sym typeface="Arial Narrow"/>
              </a:defRPr>
            </a:lvl1pPr>
            <a:lvl2pPr indent="0" lvl="1" marL="0" marR="0" rtl="0" algn="r">
              <a:spcBef>
                <a:spcPts val="0"/>
              </a:spcBef>
              <a:buNone/>
              <a:defRPr sz="1200">
                <a:solidFill>
                  <a:srgbClr val="888888"/>
                </a:solidFill>
                <a:latin typeface="Arial Narrow"/>
                <a:ea typeface="Arial Narrow"/>
                <a:cs typeface="Arial Narrow"/>
                <a:sym typeface="Arial Narrow"/>
              </a:defRPr>
            </a:lvl2pPr>
            <a:lvl3pPr indent="0" lvl="2" marL="0" marR="0" rtl="0" algn="r">
              <a:spcBef>
                <a:spcPts val="0"/>
              </a:spcBef>
              <a:buNone/>
              <a:defRPr sz="1200">
                <a:solidFill>
                  <a:srgbClr val="888888"/>
                </a:solidFill>
                <a:latin typeface="Arial Narrow"/>
                <a:ea typeface="Arial Narrow"/>
                <a:cs typeface="Arial Narrow"/>
                <a:sym typeface="Arial Narrow"/>
              </a:defRPr>
            </a:lvl3pPr>
            <a:lvl4pPr indent="0" lvl="3" marL="0" marR="0" rtl="0" algn="r">
              <a:spcBef>
                <a:spcPts val="0"/>
              </a:spcBef>
              <a:buNone/>
              <a:defRPr sz="1200">
                <a:solidFill>
                  <a:srgbClr val="888888"/>
                </a:solidFill>
                <a:latin typeface="Arial Narrow"/>
                <a:ea typeface="Arial Narrow"/>
                <a:cs typeface="Arial Narrow"/>
                <a:sym typeface="Arial Narrow"/>
              </a:defRPr>
            </a:lvl4pPr>
            <a:lvl5pPr indent="0" lvl="4" marL="0" marR="0" rtl="0" algn="r">
              <a:spcBef>
                <a:spcPts val="0"/>
              </a:spcBef>
              <a:buNone/>
              <a:defRPr sz="1200">
                <a:solidFill>
                  <a:srgbClr val="888888"/>
                </a:solidFill>
                <a:latin typeface="Arial Narrow"/>
                <a:ea typeface="Arial Narrow"/>
                <a:cs typeface="Arial Narrow"/>
                <a:sym typeface="Arial Narrow"/>
              </a:defRPr>
            </a:lvl5pPr>
            <a:lvl6pPr indent="0" lvl="5" marL="0" marR="0" rtl="0" algn="r">
              <a:spcBef>
                <a:spcPts val="0"/>
              </a:spcBef>
              <a:buNone/>
              <a:defRPr sz="1200">
                <a:solidFill>
                  <a:srgbClr val="888888"/>
                </a:solidFill>
                <a:latin typeface="Arial Narrow"/>
                <a:ea typeface="Arial Narrow"/>
                <a:cs typeface="Arial Narrow"/>
                <a:sym typeface="Arial Narrow"/>
              </a:defRPr>
            </a:lvl6pPr>
            <a:lvl7pPr indent="0" lvl="6" marL="0" marR="0" rtl="0" algn="r">
              <a:spcBef>
                <a:spcPts val="0"/>
              </a:spcBef>
              <a:buNone/>
              <a:defRPr sz="1200">
                <a:solidFill>
                  <a:srgbClr val="888888"/>
                </a:solidFill>
                <a:latin typeface="Arial Narrow"/>
                <a:ea typeface="Arial Narrow"/>
                <a:cs typeface="Arial Narrow"/>
                <a:sym typeface="Arial Narrow"/>
              </a:defRPr>
            </a:lvl7pPr>
            <a:lvl8pPr indent="0" lvl="7" marL="0" marR="0" rtl="0" algn="r">
              <a:spcBef>
                <a:spcPts val="0"/>
              </a:spcBef>
              <a:buNone/>
              <a:defRPr sz="1200">
                <a:solidFill>
                  <a:srgbClr val="888888"/>
                </a:solidFill>
                <a:latin typeface="Arial Narrow"/>
                <a:ea typeface="Arial Narrow"/>
                <a:cs typeface="Arial Narrow"/>
                <a:sym typeface="Arial Narrow"/>
              </a:defRPr>
            </a:lvl8pPr>
            <a:lvl9pPr indent="0" lvl="8" marL="0" marR="0" rtl="0" algn="r">
              <a:spcBef>
                <a:spcPts val="0"/>
              </a:spcBef>
              <a:buNone/>
              <a:defRPr sz="1200">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1"/>
              </a:buClr>
              <a:buSzPts val="3200"/>
              <a:buFont typeface="Arial Narrow"/>
              <a:buNone/>
              <a:defRPr b="0" i="0" sz="3200" u="none" cap="none" strike="noStrike">
                <a:solidFill>
                  <a:schemeClr val="dk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Narrow"/>
                <a:ea typeface="Arial Narrow"/>
                <a:cs typeface="Arial Narrow"/>
                <a:sym typeface="Arial Narrow"/>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Narrow"/>
                <a:ea typeface="Arial Narrow"/>
                <a:cs typeface="Arial Narrow"/>
                <a:sym typeface="Arial Narrow"/>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Narrow"/>
                <a:ea typeface="Arial Narrow"/>
                <a:cs typeface="Arial Narrow"/>
                <a:sym typeface="Arial Narrow"/>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Narrow"/>
                <a:ea typeface="Arial Narrow"/>
                <a:cs typeface="Arial Narrow"/>
                <a:sym typeface="Arial Narrow"/>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900" u="none" cap="none" strike="noStrike">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0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dk1"/>
                </a:solidFill>
                <a:latin typeface="Arial Narrow"/>
                <a:ea typeface="Arial Narrow"/>
                <a:cs typeface="Arial Narrow"/>
                <a:sym typeface="Arial Narrow"/>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Narrow"/>
                <a:ea typeface="Arial Narrow"/>
                <a:cs typeface="Arial Narrow"/>
                <a:sym typeface="Arial Narrow"/>
              </a:defRPr>
            </a:lvl1pPr>
            <a:lvl2pPr indent="0" lvl="1" marL="0" marR="0" rtl="0" algn="r">
              <a:spcBef>
                <a:spcPts val="0"/>
              </a:spcBef>
              <a:buNone/>
              <a:defRPr b="0" i="0" sz="1200" u="none" cap="none" strike="noStrike">
                <a:solidFill>
                  <a:srgbClr val="888888"/>
                </a:solidFill>
                <a:latin typeface="Arial Narrow"/>
                <a:ea typeface="Arial Narrow"/>
                <a:cs typeface="Arial Narrow"/>
                <a:sym typeface="Arial Narrow"/>
              </a:defRPr>
            </a:lvl2pPr>
            <a:lvl3pPr indent="0" lvl="2" marL="0" marR="0" rtl="0" algn="r">
              <a:spcBef>
                <a:spcPts val="0"/>
              </a:spcBef>
              <a:buNone/>
              <a:defRPr b="0" i="0" sz="1200" u="none" cap="none" strike="noStrike">
                <a:solidFill>
                  <a:srgbClr val="888888"/>
                </a:solidFill>
                <a:latin typeface="Arial Narrow"/>
                <a:ea typeface="Arial Narrow"/>
                <a:cs typeface="Arial Narrow"/>
                <a:sym typeface="Arial Narrow"/>
              </a:defRPr>
            </a:lvl3pPr>
            <a:lvl4pPr indent="0" lvl="3" marL="0" marR="0" rtl="0" algn="r">
              <a:spcBef>
                <a:spcPts val="0"/>
              </a:spcBef>
              <a:buNone/>
              <a:defRPr b="0" i="0" sz="1200" u="none" cap="none" strike="noStrike">
                <a:solidFill>
                  <a:srgbClr val="888888"/>
                </a:solidFill>
                <a:latin typeface="Arial Narrow"/>
                <a:ea typeface="Arial Narrow"/>
                <a:cs typeface="Arial Narrow"/>
                <a:sym typeface="Arial Narrow"/>
              </a:defRPr>
            </a:lvl4pPr>
            <a:lvl5pPr indent="0" lvl="4" marL="0" marR="0" rtl="0" algn="r">
              <a:spcBef>
                <a:spcPts val="0"/>
              </a:spcBef>
              <a:buNone/>
              <a:defRPr b="0" i="0" sz="1200" u="none" cap="none" strike="noStrike">
                <a:solidFill>
                  <a:srgbClr val="888888"/>
                </a:solidFill>
                <a:latin typeface="Arial Narrow"/>
                <a:ea typeface="Arial Narrow"/>
                <a:cs typeface="Arial Narrow"/>
                <a:sym typeface="Arial Narrow"/>
              </a:defRPr>
            </a:lvl5pPr>
            <a:lvl6pPr indent="0" lvl="5" marL="0" marR="0" rtl="0" algn="r">
              <a:spcBef>
                <a:spcPts val="0"/>
              </a:spcBef>
              <a:buNone/>
              <a:defRPr b="0" i="0" sz="1200" u="none" cap="none" strike="noStrike">
                <a:solidFill>
                  <a:srgbClr val="888888"/>
                </a:solidFill>
                <a:latin typeface="Arial Narrow"/>
                <a:ea typeface="Arial Narrow"/>
                <a:cs typeface="Arial Narrow"/>
                <a:sym typeface="Arial Narrow"/>
              </a:defRPr>
            </a:lvl6pPr>
            <a:lvl7pPr indent="0" lvl="6" marL="0" marR="0" rtl="0" algn="r">
              <a:spcBef>
                <a:spcPts val="0"/>
              </a:spcBef>
              <a:buNone/>
              <a:defRPr b="0" i="0" sz="1200" u="none" cap="none" strike="noStrike">
                <a:solidFill>
                  <a:srgbClr val="888888"/>
                </a:solidFill>
                <a:latin typeface="Arial Narrow"/>
                <a:ea typeface="Arial Narrow"/>
                <a:cs typeface="Arial Narrow"/>
                <a:sym typeface="Arial Narrow"/>
              </a:defRPr>
            </a:lvl7pPr>
            <a:lvl8pPr indent="0" lvl="7" marL="0" marR="0" rtl="0" algn="r">
              <a:spcBef>
                <a:spcPts val="0"/>
              </a:spcBef>
              <a:buNone/>
              <a:defRPr b="0" i="0" sz="1200" u="none" cap="none" strike="noStrike">
                <a:solidFill>
                  <a:srgbClr val="888888"/>
                </a:solidFill>
                <a:latin typeface="Arial Narrow"/>
                <a:ea typeface="Arial Narrow"/>
                <a:cs typeface="Arial Narrow"/>
                <a:sym typeface="Arial Narrow"/>
              </a:defRPr>
            </a:lvl8pPr>
            <a:lvl9pPr indent="0" lvl="8" marL="0" marR="0" rtl="0" algn="r">
              <a:spcBef>
                <a:spcPts val="0"/>
              </a:spcBef>
              <a:buNone/>
              <a:defRPr b="0" i="0" sz="1200" u="none" cap="none" strike="noStrike">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9.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en.wikipedia.org/wiki/H.264/MPEG-4_AV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51.png"/><Relationship Id="rId7"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17.jpg"/><Relationship Id="rId7" Type="http://schemas.openxmlformats.org/officeDocument/2006/relationships/image" Target="../media/image12.jpg"/><Relationship Id="rId8" Type="http://schemas.openxmlformats.org/officeDocument/2006/relationships/image" Target="../media/image6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9.png"/></Relationships>
</file>

<file path=ppt/slides/_rels/slide4.xml.rels><?xml version="1.0" encoding="UTF-8" standalone="yes"?><Relationships xmlns="http://schemas.openxmlformats.org/package/2006/relationships"><Relationship Id="rId11" Type="http://schemas.openxmlformats.org/officeDocument/2006/relationships/image" Target="../media/image18.jpg"/><Relationship Id="rId10" Type="http://schemas.openxmlformats.org/officeDocument/2006/relationships/image" Target="../media/image21.jpg"/><Relationship Id="rId13" Type="http://schemas.openxmlformats.org/officeDocument/2006/relationships/image" Target="../media/image29.jpg"/><Relationship Id="rId12" Type="http://schemas.openxmlformats.org/officeDocument/2006/relationships/image" Target="../media/image40.jp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jpg"/><Relationship Id="rId4" Type="http://schemas.openxmlformats.org/officeDocument/2006/relationships/image" Target="../media/image20.jpg"/><Relationship Id="rId9" Type="http://schemas.openxmlformats.org/officeDocument/2006/relationships/image" Target="../media/image26.jpg"/><Relationship Id="rId14" Type="http://schemas.openxmlformats.org/officeDocument/2006/relationships/image" Target="../media/image28.jpg"/><Relationship Id="rId5" Type="http://schemas.openxmlformats.org/officeDocument/2006/relationships/image" Target="../media/image23.jpg"/><Relationship Id="rId6" Type="http://schemas.openxmlformats.org/officeDocument/2006/relationships/image" Target="../media/image22.jpg"/><Relationship Id="rId7" Type="http://schemas.openxmlformats.org/officeDocument/2006/relationships/image" Target="../media/image25.jpg"/><Relationship Id="rId8"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4"/>
          <p:cNvSpPr txBox="1"/>
          <p:nvPr/>
        </p:nvSpPr>
        <p:spPr>
          <a:xfrm>
            <a:off x="1981200" y="3200400"/>
            <a:ext cx="7010400" cy="169277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dk1"/>
                </a:solidFill>
                <a:latin typeface="Arial Narrow"/>
                <a:ea typeface="Arial Narrow"/>
                <a:cs typeface="Arial Narrow"/>
                <a:sym typeface="Arial Narrow"/>
              </a:rPr>
              <a:t>High Level Video Coding Overview and Basics of Scalable Video Coding</a:t>
            </a:r>
            <a:endParaRPr sz="24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2400">
              <a:solidFill>
                <a:schemeClr val="dk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23"/>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294" name="Google Shape;294;p23"/>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Why Compress?</a:t>
            </a:r>
            <a:endParaRPr/>
          </a:p>
        </p:txBody>
      </p:sp>
      <p:sp>
        <p:nvSpPr>
          <p:cNvPr id="295" name="Google Shape;295;p23"/>
          <p:cNvSpPr txBox="1"/>
          <p:nvPr/>
        </p:nvSpPr>
        <p:spPr>
          <a:xfrm>
            <a:off x="685800" y="1504950"/>
            <a:ext cx="7315200" cy="23050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Bandwidth required to send a Frame  of a Common Interface Format (CIF) image</a:t>
            </a:r>
            <a:endParaRPr/>
          </a:p>
          <a:p>
            <a:pPr indent="-285750" lvl="1" marL="742950" marR="0" rtl="0" algn="l">
              <a:lnSpc>
                <a:spcPct val="100000"/>
              </a:lnSpc>
              <a:spcBef>
                <a:spcPts val="300"/>
              </a:spcBef>
              <a:spcAft>
                <a:spcPts val="0"/>
              </a:spcAft>
              <a:buClr>
                <a:schemeClr val="dk1"/>
              </a:buClr>
              <a:buSzPts val="1500"/>
              <a:buFont typeface="Arial"/>
              <a:buChar char="–"/>
            </a:pPr>
            <a:r>
              <a:rPr b="0" i="0" lang="en-US" sz="1500" u="none" cap="none" strike="noStrike">
                <a:solidFill>
                  <a:schemeClr val="dk1"/>
                </a:solidFill>
                <a:latin typeface="Arial Narrow"/>
                <a:ea typeface="Arial Narrow"/>
                <a:cs typeface="Arial Narrow"/>
                <a:sym typeface="Arial Narrow"/>
              </a:rPr>
              <a:t>Resolution: 352 x 288 pixels</a:t>
            </a:r>
            <a:endParaRPr/>
          </a:p>
          <a:p>
            <a:pPr indent="-285750" lvl="1" marL="742950" marR="0" rtl="0" algn="l">
              <a:lnSpc>
                <a:spcPct val="100000"/>
              </a:lnSpc>
              <a:spcBef>
                <a:spcPts val="300"/>
              </a:spcBef>
              <a:spcAft>
                <a:spcPts val="0"/>
              </a:spcAft>
              <a:buClr>
                <a:schemeClr val="dk1"/>
              </a:buClr>
              <a:buSzPts val="1500"/>
              <a:buFont typeface="Arial"/>
              <a:buChar char="–"/>
            </a:pPr>
            <a:r>
              <a:rPr b="0" i="0" lang="en-US" sz="1500" u="none" cap="none" strike="noStrike">
                <a:solidFill>
                  <a:schemeClr val="dk1"/>
                </a:solidFill>
                <a:latin typeface="Arial Narrow"/>
                <a:ea typeface="Arial Narrow"/>
                <a:cs typeface="Arial Narrow"/>
                <a:sym typeface="Arial Narrow"/>
              </a:rPr>
              <a:t>Using RGB color format to represent each pixel: 352 x 288 x 3 x 8 = 2.43 Mbits</a:t>
            </a:r>
            <a:endParaRPr b="0" i="0" sz="15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300"/>
              </a:spcBef>
              <a:spcAft>
                <a:spcPts val="0"/>
              </a:spcAft>
              <a:buClr>
                <a:schemeClr val="dk1"/>
              </a:buClr>
              <a:buSzPts val="1500"/>
              <a:buFont typeface="Arial"/>
              <a:buChar char="–"/>
            </a:pPr>
            <a:r>
              <a:rPr b="0" i="0" lang="en-US" sz="1500" u="none" cap="none" strike="noStrike">
                <a:solidFill>
                  <a:schemeClr val="dk1"/>
                </a:solidFill>
                <a:latin typeface="Arial Narrow"/>
                <a:ea typeface="Arial Narrow"/>
                <a:cs typeface="Arial Narrow"/>
                <a:sym typeface="Arial Narrow"/>
              </a:rPr>
              <a:t>With a 56 Kbps connection: 43 s</a:t>
            </a:r>
            <a:endParaRPr/>
          </a:p>
          <a:p>
            <a:pPr indent="-285750" lvl="1" marL="742950"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Narrow"/>
              <a:ea typeface="Arial Narrow"/>
              <a:cs typeface="Arial Narrow"/>
              <a:sym typeface="Arial Narrow"/>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Video, using YUV 4:2:0</a:t>
            </a:r>
            <a:endParaRPr/>
          </a:p>
        </p:txBody>
      </p:sp>
      <p:graphicFrame>
        <p:nvGraphicFramePr>
          <p:cNvPr id="296" name="Google Shape;296;p23"/>
          <p:cNvGraphicFramePr/>
          <p:nvPr/>
        </p:nvGraphicFramePr>
        <p:xfrm>
          <a:off x="749300" y="3762375"/>
          <a:ext cx="3000000" cy="3000000"/>
        </p:xfrm>
        <a:graphic>
          <a:graphicData uri="http://schemas.openxmlformats.org/drawingml/2006/table">
            <a:tbl>
              <a:tblPr>
                <a:noFill/>
                <a:tableStyleId>{C1FB7AA3-FCBE-469D-8CE7-E1B83E6DD980}</a:tableStyleId>
              </a:tblPr>
              <a:tblGrid>
                <a:gridCol w="3136900"/>
                <a:gridCol w="685800"/>
                <a:gridCol w="685800"/>
                <a:gridCol w="685800"/>
                <a:gridCol w="2349500"/>
              </a:tblGrid>
              <a:tr h="3810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Format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Width</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Height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FPS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Bandwidth Reqd. if there was no compression</a:t>
                      </a:r>
                      <a:endParaRPr b="0" i="0" sz="1500" u="none" cap="none" strike="noStrike">
                        <a:solidFill>
                          <a:srgbClr val="000000"/>
                        </a:solidFill>
                        <a:latin typeface="Arial Narrow"/>
                        <a:ea typeface="Arial Narrow"/>
                        <a:cs typeface="Arial Narrow"/>
                        <a:sym typeface="Arial Narrow"/>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Standard Video Conferencing@CIF</a:t>
                      </a:r>
                      <a:endParaRPr b="0" i="0" sz="1500" u="none" cap="none" strike="noStrike">
                        <a:solidFill>
                          <a:srgbClr val="000000"/>
                        </a:solidFill>
                        <a:latin typeface="Arial Narrow"/>
                        <a:ea typeface="Arial Narrow"/>
                        <a:cs typeface="Arial Narrow"/>
                        <a:sym typeface="Arial Narrow"/>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352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288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36Mbps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Standard Video Broadcast@SD resolution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720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480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124Mbps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Vidyo Conferencing@360P30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640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360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83Mbps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HD Vidyo Conferencing@720P30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1280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720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332Mbps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HD Vidyo Conferencing@1080P60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1920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1080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60</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1.5Gbps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24"/>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02" name="Google Shape;302;p24"/>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Basic Image Coding Tools</a:t>
            </a:r>
            <a:endParaRPr/>
          </a:p>
        </p:txBody>
      </p:sp>
      <p:sp>
        <p:nvSpPr>
          <p:cNvPr id="303" name="Google Shape;303;p24"/>
          <p:cNvSpPr txBox="1"/>
          <p:nvPr/>
        </p:nvSpPr>
        <p:spPr>
          <a:xfrm>
            <a:off x="457200" y="1647825"/>
            <a:ext cx="8486775" cy="21621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Entropy coding (Huffman)</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Quantization</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Scalar</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Vector</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Transform coding</a:t>
            </a:r>
            <a:endParaRPr/>
          </a:p>
        </p:txBody>
      </p:sp>
      <p:sp>
        <p:nvSpPr>
          <p:cNvPr id="304" name="Google Shape;304;p24"/>
          <p:cNvSpPr/>
          <p:nvPr/>
        </p:nvSpPr>
        <p:spPr>
          <a:xfrm>
            <a:off x="762000" y="3505200"/>
            <a:ext cx="6934200" cy="64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Block-based discrete cosine transform (DCT) is the most widely used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5"/>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10" name="Google Shape;310;p25"/>
          <p:cNvSpPr txBox="1"/>
          <p:nvPr>
            <p:ph type="title"/>
          </p:nvPr>
        </p:nvSpPr>
        <p:spPr>
          <a:xfrm>
            <a:off x="457200" y="5032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H.264 Codec</a:t>
            </a:r>
            <a:endParaRPr/>
          </a:p>
        </p:txBody>
      </p:sp>
      <p:pic>
        <p:nvPicPr>
          <p:cNvPr id="311" name="Google Shape;311;p25"/>
          <p:cNvPicPr preferRelativeResize="0"/>
          <p:nvPr/>
        </p:nvPicPr>
        <p:blipFill rotWithShape="1">
          <a:blip r:embed="rId3">
            <a:alphaModFix/>
          </a:blip>
          <a:srcRect b="0" l="0" r="0" t="0"/>
          <a:stretch/>
        </p:blipFill>
        <p:spPr>
          <a:xfrm>
            <a:off x="696913" y="1684338"/>
            <a:ext cx="7797800" cy="45481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6"/>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17" name="Google Shape;317;p26"/>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Compression</a:t>
            </a:r>
            <a:endParaRPr/>
          </a:p>
        </p:txBody>
      </p:sp>
      <p:pic>
        <p:nvPicPr>
          <p:cNvPr id="318" name="Google Shape;318;p26"/>
          <p:cNvPicPr preferRelativeResize="0"/>
          <p:nvPr/>
        </p:nvPicPr>
        <p:blipFill rotWithShape="1">
          <a:blip r:embed="rId3">
            <a:alphaModFix/>
          </a:blip>
          <a:srcRect b="0" l="0" r="0" t="0"/>
          <a:stretch/>
        </p:blipFill>
        <p:spPr>
          <a:xfrm>
            <a:off x="2460625" y="2744788"/>
            <a:ext cx="4244975" cy="1598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27"/>
          <p:cNvSpPr txBox="1"/>
          <p:nvPr>
            <p:ph idx="12" type="sldNum"/>
          </p:nvPr>
        </p:nvSpPr>
        <p:spPr>
          <a:xfrm>
            <a:off x="8685972" y="6797675"/>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24" name="Google Shape;324;p27"/>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Scalar Quantization</a:t>
            </a:r>
            <a:endParaRPr/>
          </a:p>
        </p:txBody>
      </p:sp>
      <p:sp>
        <p:nvSpPr>
          <p:cNvPr id="325" name="Google Shape;325;p27"/>
          <p:cNvSpPr txBox="1"/>
          <p:nvPr/>
        </p:nvSpPr>
        <p:spPr>
          <a:xfrm>
            <a:off x="457200" y="1554101"/>
            <a:ext cx="8486775" cy="833438"/>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Quantize each sample in a source signal to one of the reconstruction values in pre-designed reconstruction codebook</a:t>
            </a:r>
            <a:endParaRPr/>
          </a:p>
        </p:txBody>
      </p:sp>
      <p:pic>
        <p:nvPicPr>
          <p:cNvPr id="326" name="Google Shape;326;p27"/>
          <p:cNvPicPr preferRelativeResize="0"/>
          <p:nvPr/>
        </p:nvPicPr>
        <p:blipFill rotWithShape="1">
          <a:blip r:embed="rId3">
            <a:alphaModFix/>
          </a:blip>
          <a:srcRect b="0" l="0" r="0" t="0"/>
          <a:stretch/>
        </p:blipFill>
        <p:spPr>
          <a:xfrm>
            <a:off x="971550" y="2441514"/>
            <a:ext cx="7507288" cy="3486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8"/>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32" name="Google Shape;332;p28"/>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Vector Quantization</a:t>
            </a:r>
            <a:endParaRPr/>
          </a:p>
        </p:txBody>
      </p:sp>
      <p:sp>
        <p:nvSpPr>
          <p:cNvPr id="333" name="Google Shape;333;p28"/>
          <p:cNvSpPr txBox="1"/>
          <p:nvPr/>
        </p:nvSpPr>
        <p:spPr>
          <a:xfrm>
            <a:off x="523875" y="1570038"/>
            <a:ext cx="5818188" cy="4678362"/>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Quantize a group of samples (a vector) together</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In image/video coding, a vector usually corresponds to a square block of pixels</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Samples in a block are usually correlated</a:t>
            </a:r>
            <a:endParaRPr b="0" i="0" sz="1600" u="none" cap="none" strike="noStrike">
              <a:solidFill>
                <a:schemeClr val="hlink"/>
              </a:solidFill>
              <a:latin typeface="Arial Narrow"/>
              <a:ea typeface="Arial Narrow"/>
              <a:cs typeface="Arial Narrow"/>
              <a:sym typeface="Arial Narrow"/>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Efficiency increases as the vector dimension increases</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However computational complexity and storage requirement grow exponentially with the vector dimension</a:t>
            </a:r>
            <a:endParaRPr b="0" i="0" sz="1700" u="none" cap="none" strike="noStrike">
              <a:solidFill>
                <a:schemeClr val="dk1"/>
              </a:solidFill>
              <a:latin typeface="Arial Narrow"/>
              <a:ea typeface="Arial Narrow"/>
              <a:cs typeface="Arial Narrow"/>
              <a:sym typeface="Arial Narrow"/>
            </a:endParaRPr>
          </a:p>
        </p:txBody>
      </p:sp>
      <p:pic>
        <p:nvPicPr>
          <p:cNvPr id="334" name="Google Shape;334;p28"/>
          <p:cNvPicPr preferRelativeResize="0"/>
          <p:nvPr/>
        </p:nvPicPr>
        <p:blipFill rotWithShape="1">
          <a:blip r:embed="rId3">
            <a:alphaModFix/>
          </a:blip>
          <a:srcRect b="0" l="0" r="0" t="0"/>
          <a:stretch/>
        </p:blipFill>
        <p:spPr>
          <a:xfrm>
            <a:off x="6172200" y="2009775"/>
            <a:ext cx="2628900" cy="3632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9"/>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40" name="Google Shape;340;p29"/>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Compression</a:t>
            </a:r>
            <a:endParaRPr/>
          </a:p>
        </p:txBody>
      </p:sp>
      <p:pic>
        <p:nvPicPr>
          <p:cNvPr id="341" name="Google Shape;341;p29"/>
          <p:cNvPicPr preferRelativeResize="0"/>
          <p:nvPr/>
        </p:nvPicPr>
        <p:blipFill rotWithShape="1">
          <a:blip r:embed="rId3">
            <a:alphaModFix/>
          </a:blip>
          <a:srcRect b="0" l="0" r="0" t="0"/>
          <a:stretch/>
        </p:blipFill>
        <p:spPr>
          <a:xfrm>
            <a:off x="619125" y="2062163"/>
            <a:ext cx="8107363" cy="1763712"/>
          </a:xfrm>
          <a:prstGeom prst="rect">
            <a:avLst/>
          </a:prstGeom>
          <a:noFill/>
          <a:ln>
            <a:noFill/>
          </a:ln>
        </p:spPr>
      </p:pic>
      <p:sp>
        <p:nvSpPr>
          <p:cNvPr id="342" name="Google Shape;342;p29"/>
          <p:cNvSpPr/>
          <p:nvPr/>
        </p:nvSpPr>
        <p:spPr>
          <a:xfrm>
            <a:off x="457200" y="4724400"/>
            <a:ext cx="8343900" cy="646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Scalar quantization can be applied without loosing too much in coding efficiency compared to vector quantization</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0"/>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48" name="Google Shape;348;p30"/>
          <p:cNvSpPr txBox="1"/>
          <p:nvPr>
            <p:ph type="title"/>
          </p:nvPr>
        </p:nvSpPr>
        <p:spPr>
          <a:xfrm>
            <a:off x="381000" y="6556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Problem with Block-Based coding  with Quantization</a:t>
            </a:r>
            <a:endParaRPr/>
          </a:p>
        </p:txBody>
      </p:sp>
      <p:sp>
        <p:nvSpPr>
          <p:cNvPr id="349" name="Google Shape;349;p30"/>
          <p:cNvSpPr txBox="1"/>
          <p:nvPr/>
        </p:nvSpPr>
        <p:spPr>
          <a:xfrm>
            <a:off x="457200" y="1919287"/>
            <a:ext cx="8094663" cy="8890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If  heavily quantized, the block boundaries get pronounced</a:t>
            </a:r>
            <a:endParaRPr/>
          </a:p>
        </p:txBody>
      </p:sp>
      <p:pic>
        <p:nvPicPr>
          <p:cNvPr id="350" name="Google Shape;350;p30"/>
          <p:cNvPicPr preferRelativeResize="0"/>
          <p:nvPr/>
        </p:nvPicPr>
        <p:blipFill rotWithShape="1">
          <a:blip r:embed="rId3">
            <a:alphaModFix/>
          </a:blip>
          <a:srcRect b="0" l="0" r="0" t="0"/>
          <a:stretch/>
        </p:blipFill>
        <p:spPr>
          <a:xfrm>
            <a:off x="1911350" y="2533650"/>
            <a:ext cx="5294313" cy="3409950"/>
          </a:xfrm>
          <a:prstGeom prst="rect">
            <a:avLst/>
          </a:prstGeom>
          <a:noFill/>
          <a:ln>
            <a:noFill/>
          </a:ln>
        </p:spPr>
      </p:pic>
      <p:sp>
        <p:nvSpPr>
          <p:cNvPr id="351" name="Google Shape;351;p30"/>
          <p:cNvSpPr/>
          <p:nvPr/>
        </p:nvSpPr>
        <p:spPr>
          <a:xfrm>
            <a:off x="4362450" y="4348162"/>
            <a:ext cx="2257425" cy="914400"/>
          </a:xfrm>
          <a:custGeom>
            <a:rect b="b" l="l" r="r" t="t"/>
            <a:pathLst>
              <a:path extrusionOk="0" h="120000" w="120000">
                <a:moveTo>
                  <a:pt x="0" y="120000"/>
                </a:moveTo>
                <a:cubicBezTo>
                  <a:pt x="7699" y="86363"/>
                  <a:pt x="15492" y="52727"/>
                  <a:pt x="35492" y="32727"/>
                </a:cubicBezTo>
                <a:cubicBezTo>
                  <a:pt x="55492" y="12727"/>
                  <a:pt x="105915" y="5454"/>
                  <a:pt x="120000" y="0"/>
                </a:cubicBez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352" name="Google Shape;352;p30"/>
          <p:cNvSpPr txBox="1"/>
          <p:nvPr/>
        </p:nvSpPr>
        <p:spPr>
          <a:xfrm>
            <a:off x="6594475" y="4160837"/>
            <a:ext cx="1617663"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Narrow"/>
                <a:ea typeface="Arial Narrow"/>
                <a:cs typeface="Arial Narrow"/>
                <a:sym typeface="Arial Narrow"/>
              </a:rPr>
              <a:t>Blocking artifact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1"/>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58" name="Google Shape;358;p31"/>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Compression</a:t>
            </a:r>
            <a:endParaRPr/>
          </a:p>
        </p:txBody>
      </p:sp>
      <p:pic>
        <p:nvPicPr>
          <p:cNvPr id="359" name="Google Shape;359;p31"/>
          <p:cNvPicPr preferRelativeResize="0"/>
          <p:nvPr/>
        </p:nvPicPr>
        <p:blipFill rotWithShape="1">
          <a:blip r:embed="rId3">
            <a:alphaModFix/>
          </a:blip>
          <a:srcRect b="0" l="0" r="0" t="0"/>
          <a:stretch/>
        </p:blipFill>
        <p:spPr>
          <a:xfrm>
            <a:off x="609600" y="1798637"/>
            <a:ext cx="7748588" cy="39925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2"/>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65" name="Google Shape;365;p32"/>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JPEG Results</a:t>
            </a:r>
            <a:endParaRPr/>
          </a:p>
        </p:txBody>
      </p:sp>
      <p:sp>
        <p:nvSpPr>
          <p:cNvPr id="366" name="Google Shape;366;p32"/>
          <p:cNvSpPr txBox="1"/>
          <p:nvPr/>
        </p:nvSpPr>
        <p:spPr>
          <a:xfrm>
            <a:off x="457200" y="1504950"/>
            <a:ext cx="8486775" cy="23050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Quality guidelines for JPEG system</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0.25-0.50 bits/pixel: moderate to good quality</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0.50-0.75 bits/pixel: good to very good quality</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0.75-1.50 bits/pixel: excellent quality</a:t>
            </a:r>
            <a:endParaRPr/>
          </a:p>
          <a:p>
            <a:pPr indent="-285750" lvl="1" marL="742950" marR="0" rtl="0" algn="l">
              <a:lnSpc>
                <a:spcPct val="100000"/>
              </a:lnSpc>
              <a:spcBef>
                <a:spcPts val="340"/>
              </a:spcBef>
              <a:spcAft>
                <a:spcPts val="0"/>
              </a:spcAft>
              <a:buClr>
                <a:schemeClr val="dk1"/>
              </a:buClr>
              <a:buSzPts val="1700"/>
              <a:buFont typeface="Arial"/>
              <a:buChar char="–"/>
            </a:pPr>
            <a:r>
              <a:rPr b="1" i="0" lang="en-US" sz="1700" u="none" cap="none" strike="noStrike">
                <a:solidFill>
                  <a:schemeClr val="dk1"/>
                </a:solidFill>
                <a:latin typeface="Arial Narrow"/>
                <a:ea typeface="Arial Narrow"/>
                <a:cs typeface="Arial Narrow"/>
                <a:sym typeface="Arial Narrow"/>
              </a:rPr>
              <a:t>1.50-2.50 bits/pixel: usually indistinguishable from original</a:t>
            </a:r>
            <a:endParaRPr/>
          </a:p>
        </p:txBody>
      </p:sp>
      <p:graphicFrame>
        <p:nvGraphicFramePr>
          <p:cNvPr id="367" name="Google Shape;367;p32"/>
          <p:cNvGraphicFramePr/>
          <p:nvPr/>
        </p:nvGraphicFramePr>
        <p:xfrm>
          <a:off x="1371600" y="3924300"/>
          <a:ext cx="3000000" cy="3000000"/>
        </p:xfrm>
        <a:graphic>
          <a:graphicData uri="http://schemas.openxmlformats.org/drawingml/2006/table">
            <a:tbl>
              <a:tblPr>
                <a:noFill/>
                <a:tableStyleId>{C1FB7AA3-FCBE-469D-8CE7-E1B83E6DD980}</a:tableStyleId>
              </a:tblPr>
              <a:tblGrid>
                <a:gridCol w="2679700"/>
                <a:gridCol w="609600"/>
                <a:gridCol w="609600"/>
                <a:gridCol w="609600"/>
                <a:gridCol w="1079500"/>
              </a:tblGrid>
              <a:tr h="3810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Format</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Width</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Height</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FPS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Bandwidth Reqd.</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Standard Video Conferencing@CIF</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352</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288</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7.6Mbps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Standard Video Broadcast@SD resolution</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720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480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25.9Mbps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Vidyo Conferencing@360P30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640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360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17.3Mbps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HD Vidyo Conferencing@720P30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1280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720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69.1Mbps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noAutofit/>
                    </a:bodyPr>
                    <a:lstStyle/>
                    <a:p>
                      <a:pPr indent="0" lvl="0" marL="0" marR="0" rtl="0" algn="l">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HD Vidyo Conferencing@1080P60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1920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1080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60</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marR="0" rtl="0" algn="ctr">
                        <a:spcBef>
                          <a:spcPts val="0"/>
                        </a:spcBef>
                        <a:spcAft>
                          <a:spcPts val="0"/>
                        </a:spcAft>
                        <a:buNone/>
                      </a:pPr>
                      <a:r>
                        <a:rPr b="0" i="0" lang="en-US" sz="1500" u="none" cap="none" strike="noStrike">
                          <a:solidFill>
                            <a:srgbClr val="000000"/>
                          </a:solidFill>
                          <a:latin typeface="Arial Narrow"/>
                          <a:ea typeface="Arial Narrow"/>
                          <a:cs typeface="Arial Narrow"/>
                          <a:sym typeface="Arial Narrow"/>
                        </a:rPr>
                        <a:t>311 Mbps</a:t>
                      </a:r>
                      <a:endParaRPr/>
                    </a:p>
                  </a:txBody>
                  <a:tcPr marT="0" marB="0" marR="0" marL="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68" name="Google Shape;368;p32"/>
          <p:cNvSpPr/>
          <p:nvPr/>
        </p:nvSpPr>
        <p:spPr>
          <a:xfrm>
            <a:off x="533400" y="3352800"/>
            <a:ext cx="6992620" cy="70173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Arial Narrow"/>
                <a:ea typeface="Arial Narrow"/>
                <a:cs typeface="Arial Narrow"/>
                <a:sym typeface="Arial Narrow"/>
              </a:rPr>
              <a:t>After applying all this compression, </a:t>
            </a:r>
            <a:r>
              <a:rPr lang="en-US" sz="1800">
                <a:solidFill>
                  <a:srgbClr val="000000"/>
                </a:solidFill>
                <a:latin typeface="Arial Narrow"/>
                <a:ea typeface="Arial Narrow"/>
                <a:cs typeface="Arial Narrow"/>
                <a:sym typeface="Arial Narrow"/>
              </a:rPr>
              <a:t>Bandwidth Reqd. with image compression</a:t>
            </a:r>
            <a:endParaRPr/>
          </a:p>
          <a:p>
            <a:pPr indent="-342900" lvl="0" marL="342900" marR="0" rtl="0" algn="l">
              <a:spcBef>
                <a:spcPts val="360"/>
              </a:spcBef>
              <a:spcAft>
                <a:spcPts val="0"/>
              </a:spcAft>
              <a:buNone/>
            </a:pPr>
            <a:r>
              <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Training Objectives</a:t>
            </a:r>
            <a:endParaRPr b="0" i="0" sz="3200" u="none" cap="none" strike="noStrike">
              <a:solidFill>
                <a:schemeClr val="dk1"/>
              </a:solidFill>
              <a:latin typeface="Arial Narrow"/>
              <a:ea typeface="Arial Narrow"/>
              <a:cs typeface="Arial Narrow"/>
              <a:sym typeface="Arial Narrow"/>
            </a:endParaRPr>
          </a:p>
        </p:txBody>
      </p:sp>
      <p:sp>
        <p:nvSpPr>
          <p:cNvPr id="113" name="Google Shape;113;p15"/>
          <p:cNvSpPr txBox="1"/>
          <p:nvPr>
            <p:ph idx="1" type="body"/>
          </p:nvPr>
        </p:nvSpPr>
        <p:spPr>
          <a:xfrm>
            <a:off x="457200" y="15240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Arial Narrow"/>
                <a:ea typeface="Arial Narrow"/>
                <a:cs typeface="Arial Narrow"/>
                <a:sym typeface="Arial Narrow"/>
              </a:rPr>
              <a:t>At the conclusion of this training, you will be able to:</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Define the following videoconferencing terms:</a:t>
            </a:r>
            <a:endParaRPr/>
          </a:p>
          <a:p>
            <a:pPr indent="-228600" lvl="2" marL="1143000" marR="0" rtl="0" algn="l">
              <a:lnSpc>
                <a:spcPct val="90000"/>
              </a:lnSpc>
              <a:spcBef>
                <a:spcPts val="320"/>
              </a:spcBef>
              <a:spcAft>
                <a:spcPts val="0"/>
              </a:spcAft>
              <a:buClr>
                <a:schemeClr val="dk1"/>
              </a:buClr>
              <a:buSzPts val="1520"/>
              <a:buFont typeface="Arial"/>
              <a:buChar char="•"/>
            </a:pPr>
            <a:r>
              <a:rPr b="0" i="0" lang="en-US" sz="1600" u="none" cap="none" strike="noStrike">
                <a:solidFill>
                  <a:schemeClr val="dk1"/>
                </a:solidFill>
                <a:latin typeface="Arial Narrow"/>
                <a:ea typeface="Arial Narrow"/>
                <a:cs typeface="Arial Narrow"/>
                <a:sym typeface="Arial Narrow"/>
              </a:rPr>
              <a:t>SVC</a:t>
            </a:r>
            <a:endParaRPr/>
          </a:p>
          <a:p>
            <a:pPr indent="-228600" lvl="2" marL="1143000" marR="0" rtl="0" algn="l">
              <a:lnSpc>
                <a:spcPct val="90000"/>
              </a:lnSpc>
              <a:spcBef>
                <a:spcPts val="320"/>
              </a:spcBef>
              <a:spcAft>
                <a:spcPts val="0"/>
              </a:spcAft>
              <a:buClr>
                <a:schemeClr val="dk1"/>
              </a:buClr>
              <a:buSzPts val="1520"/>
              <a:buFont typeface="Arial"/>
              <a:buChar char="•"/>
            </a:pPr>
            <a:r>
              <a:rPr b="0" i="0" lang="en-US" sz="1600" u="none" cap="none" strike="noStrike">
                <a:solidFill>
                  <a:schemeClr val="dk1"/>
                </a:solidFill>
                <a:latin typeface="Arial Narrow"/>
                <a:ea typeface="Arial Narrow"/>
                <a:cs typeface="Arial Narrow"/>
                <a:sym typeface="Arial Narrow"/>
              </a:rPr>
              <a:t>AVC</a:t>
            </a:r>
            <a:endParaRPr/>
          </a:p>
          <a:p>
            <a:pPr indent="-228600" lvl="2" marL="1143000" marR="0" rtl="0" algn="l">
              <a:lnSpc>
                <a:spcPct val="90000"/>
              </a:lnSpc>
              <a:spcBef>
                <a:spcPts val="320"/>
              </a:spcBef>
              <a:spcAft>
                <a:spcPts val="0"/>
              </a:spcAft>
              <a:buClr>
                <a:schemeClr val="dk1"/>
              </a:buClr>
              <a:buSzPts val="1520"/>
              <a:buFont typeface="Arial"/>
              <a:buChar char="•"/>
            </a:pPr>
            <a:r>
              <a:rPr b="0" i="0" lang="en-US" sz="1600" u="none" cap="none" strike="noStrike">
                <a:solidFill>
                  <a:schemeClr val="dk1"/>
                </a:solidFill>
                <a:latin typeface="Arial Narrow"/>
                <a:ea typeface="Arial Narrow"/>
                <a:cs typeface="Arial Narrow"/>
                <a:sym typeface="Arial Narrow"/>
              </a:rPr>
              <a:t>Encoding/Decoding</a:t>
            </a:r>
            <a:endParaRPr b="0" i="0" sz="1800" u="none" cap="none" strike="noStrike">
              <a:solidFill>
                <a:schemeClr val="dk1"/>
              </a:solidFill>
              <a:latin typeface="Arial Narrow"/>
              <a:ea typeface="Arial Narrow"/>
              <a:cs typeface="Arial Narrow"/>
              <a:sym typeface="Arial Narrow"/>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Know the benefits of Vidyo’s application of H.264 SVC vs. traditional AVC based videoconferencing solutions.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Understand as to how RateControl, Graceful Degradation and RateShaping functions in Vidyo SDK Dynamically Adapts to User Environment.</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How Vidyo’s superior  algorithm make our  products more resilient to errors in impaired networks </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How to make use of stats page in clients to debug some of video quality issues</a:t>
            </a:r>
            <a:endParaRPr/>
          </a:p>
          <a:p>
            <a:pPr indent="-285750" lvl="1" marL="74295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Explain bandwidth utilization for Various Resolutions and how PACE feature works in Vidyo Clients</a:t>
            </a:r>
            <a:endParaRPr/>
          </a:p>
        </p:txBody>
      </p:sp>
      <p:sp>
        <p:nvSpPr>
          <p:cNvPr id="114" name="Google Shape;114;p15"/>
          <p:cNvSpPr txBox="1"/>
          <p:nvPr>
            <p:ph idx="12" type="sldNum"/>
          </p:nvPr>
        </p:nvSpPr>
        <p:spPr>
          <a:xfrm>
            <a:off x="8702254" y="6434199"/>
            <a:ext cx="381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3"/>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74" name="Google Shape;374;p33"/>
          <p:cNvSpPr txBox="1"/>
          <p:nvPr>
            <p:ph type="title"/>
          </p:nvPr>
        </p:nvSpPr>
        <p:spPr>
          <a:xfrm>
            <a:off x="457200" y="2746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Basic Video Coding Tools</a:t>
            </a:r>
            <a:endParaRPr/>
          </a:p>
        </p:txBody>
      </p:sp>
      <p:sp>
        <p:nvSpPr>
          <p:cNvPr id="375" name="Google Shape;375;p33"/>
          <p:cNvSpPr txBox="1"/>
          <p:nvPr/>
        </p:nvSpPr>
        <p:spPr>
          <a:xfrm>
            <a:off x="457200" y="1504950"/>
            <a:ext cx="8486775" cy="39052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Entropy coding (Huffman)</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Quantization</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Scalar</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Vector</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Transform coding</a:t>
            </a:r>
            <a:endParaRPr/>
          </a:p>
          <a:p>
            <a:pPr indent="-342900" lvl="0" marL="342900" marR="0" rtl="0" algn="l">
              <a:lnSpc>
                <a:spcPct val="100000"/>
              </a:lnSpc>
              <a:spcBef>
                <a:spcPts val="360"/>
              </a:spcBef>
              <a:spcAft>
                <a:spcPts val="0"/>
              </a:spcAft>
              <a:buClr>
                <a:srgbClr val="FF3300"/>
              </a:buClr>
              <a:buSzPts val="1800"/>
              <a:buFont typeface="Arial"/>
              <a:buChar char="•"/>
            </a:pPr>
            <a:r>
              <a:rPr b="0" i="0" lang="en-US" sz="1800" u="none" cap="none" strike="noStrike">
                <a:solidFill>
                  <a:srgbClr val="FF3300"/>
                </a:solidFill>
                <a:latin typeface="Arial Narrow"/>
                <a:ea typeface="Arial Narrow"/>
                <a:cs typeface="Arial Narrow"/>
                <a:sym typeface="Arial Narrow"/>
              </a:rPr>
              <a:t>Motion estimation (ME)</a:t>
            </a:r>
            <a:endParaRPr/>
          </a:p>
          <a:p>
            <a:pPr indent="-285750" lvl="1" marL="742950" marR="0" rtl="0" algn="l">
              <a:lnSpc>
                <a:spcPct val="100000"/>
              </a:lnSpc>
              <a:spcBef>
                <a:spcPts val="340"/>
              </a:spcBef>
              <a:spcAft>
                <a:spcPts val="0"/>
              </a:spcAft>
              <a:buClr>
                <a:srgbClr val="FF3300"/>
              </a:buClr>
              <a:buSzPts val="1700"/>
              <a:buFont typeface="Arial"/>
              <a:buChar char="–"/>
            </a:pPr>
            <a:r>
              <a:rPr b="0" i="0" lang="en-US" sz="1700" u="none" cap="none" strike="noStrike">
                <a:solidFill>
                  <a:srgbClr val="FF3300"/>
                </a:solidFill>
                <a:latin typeface="Arial Narrow"/>
                <a:ea typeface="Arial Narrow"/>
                <a:cs typeface="Arial Narrow"/>
                <a:sym typeface="Arial Narrow"/>
              </a:rPr>
              <a:t>Block-based 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4"/>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81" name="Google Shape;381;p34"/>
          <p:cNvSpPr txBox="1"/>
          <p:nvPr>
            <p:ph type="title"/>
          </p:nvPr>
        </p:nvSpPr>
        <p:spPr>
          <a:xfrm>
            <a:off x="457200" y="5794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Block-Based ME</a:t>
            </a:r>
            <a:endParaRPr/>
          </a:p>
        </p:txBody>
      </p:sp>
      <p:sp>
        <p:nvSpPr>
          <p:cNvPr id="382" name="Google Shape;382;p34"/>
          <p:cNvSpPr txBox="1"/>
          <p:nvPr/>
        </p:nvSpPr>
        <p:spPr>
          <a:xfrm>
            <a:off x="457200" y="1495425"/>
            <a:ext cx="8348663" cy="1828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The estimation of motion information (parameters)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Assume all pixels in a block undergo a coherent motion</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Assume translational motion: one motion vector (MV) per block</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Estimate the MV by minimizing the difference between current block and reference block</a:t>
            </a:r>
            <a:endParaRPr/>
          </a:p>
        </p:txBody>
      </p:sp>
      <p:pic>
        <p:nvPicPr>
          <p:cNvPr id="383" name="Google Shape;383;p34"/>
          <p:cNvPicPr preferRelativeResize="0"/>
          <p:nvPr/>
        </p:nvPicPr>
        <p:blipFill rotWithShape="1">
          <a:blip r:embed="rId3">
            <a:alphaModFix/>
          </a:blip>
          <a:srcRect b="0" l="0" r="0" t="0"/>
          <a:stretch/>
        </p:blipFill>
        <p:spPr>
          <a:xfrm>
            <a:off x="4384675" y="3230563"/>
            <a:ext cx="3448050" cy="3419475"/>
          </a:xfrm>
          <a:prstGeom prst="rect">
            <a:avLst/>
          </a:prstGeom>
          <a:noFill/>
          <a:ln>
            <a:noFill/>
          </a:ln>
        </p:spPr>
      </p:pic>
      <p:pic>
        <p:nvPicPr>
          <p:cNvPr id="384" name="Google Shape;384;p34"/>
          <p:cNvPicPr preferRelativeResize="0"/>
          <p:nvPr/>
        </p:nvPicPr>
        <p:blipFill rotWithShape="1">
          <a:blip r:embed="rId4">
            <a:alphaModFix/>
          </a:blip>
          <a:srcRect b="0" l="0" r="0" t="0"/>
          <a:stretch/>
        </p:blipFill>
        <p:spPr>
          <a:xfrm>
            <a:off x="460375" y="3211513"/>
            <a:ext cx="2990850" cy="292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5"/>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391" name="Google Shape;391;p35"/>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ME – Residue after Inter Prediction</a:t>
            </a:r>
            <a:endParaRPr/>
          </a:p>
        </p:txBody>
      </p:sp>
      <p:pic>
        <p:nvPicPr>
          <p:cNvPr id="392" name="Google Shape;392;p35"/>
          <p:cNvPicPr preferRelativeResize="0"/>
          <p:nvPr/>
        </p:nvPicPr>
        <p:blipFill rotWithShape="1">
          <a:blip r:embed="rId3">
            <a:alphaModFix/>
          </a:blip>
          <a:srcRect b="0" l="0" r="0" t="0"/>
          <a:stretch/>
        </p:blipFill>
        <p:spPr>
          <a:xfrm>
            <a:off x="628650" y="1924050"/>
            <a:ext cx="8258175" cy="2203450"/>
          </a:xfrm>
          <a:prstGeom prst="rect">
            <a:avLst/>
          </a:prstGeom>
          <a:noFill/>
          <a:ln>
            <a:noFill/>
          </a:ln>
        </p:spPr>
      </p:pic>
      <p:sp>
        <p:nvSpPr>
          <p:cNvPr id="393" name="Google Shape;393;p35"/>
          <p:cNvSpPr txBox="1"/>
          <p:nvPr/>
        </p:nvSpPr>
        <p:spPr>
          <a:xfrm>
            <a:off x="838200" y="4267200"/>
            <a:ext cx="79248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dk1"/>
                </a:solidFill>
                <a:latin typeface="Arial Narrow"/>
                <a:ea typeface="Arial Narrow"/>
                <a:cs typeface="Arial Narrow"/>
                <a:sym typeface="Arial Narrow"/>
              </a:rPr>
              <a:t>Current picture – Previously encoded picture (MC picture) = Residue picture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6"/>
          <p:cNvSpPr/>
          <p:nvPr/>
        </p:nvSpPr>
        <p:spPr>
          <a:xfrm rot="693024">
            <a:off x="1492917" y="4190907"/>
            <a:ext cx="707360" cy="522189"/>
          </a:xfrm>
          <a:prstGeom prst="parallelogram">
            <a:avLst>
              <a:gd fmla="val 25000" name="adj"/>
            </a:avLst>
          </a:prstGeom>
          <a:solidFill>
            <a:srgbClr val="FFFF0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S0</a:t>
            </a:r>
            <a:endParaRPr b="1" sz="1400">
              <a:solidFill>
                <a:schemeClr val="dk1"/>
              </a:solidFill>
              <a:latin typeface="Arial"/>
              <a:ea typeface="Arial"/>
              <a:cs typeface="Arial"/>
              <a:sym typeface="Arial"/>
            </a:endParaRPr>
          </a:p>
        </p:txBody>
      </p:sp>
      <p:cxnSp>
        <p:nvCxnSpPr>
          <p:cNvPr id="400" name="Google Shape;400;p36"/>
          <p:cNvCxnSpPr/>
          <p:nvPr/>
        </p:nvCxnSpPr>
        <p:spPr>
          <a:xfrm flipH="1" rot="10800000">
            <a:off x="2133599" y="4394255"/>
            <a:ext cx="651858" cy="46909"/>
          </a:xfrm>
          <a:prstGeom prst="straightConnector1">
            <a:avLst/>
          </a:prstGeom>
          <a:noFill/>
          <a:ln cap="flat" cmpd="sng" w="9525">
            <a:solidFill>
              <a:srgbClr val="FABF17"/>
            </a:solidFill>
            <a:prstDash val="solid"/>
            <a:round/>
            <a:headEnd len="sm" w="sm" type="none"/>
            <a:tailEnd len="med" w="med" type="stealth"/>
          </a:ln>
        </p:spPr>
      </p:cxnSp>
      <p:sp>
        <p:nvSpPr>
          <p:cNvPr id="401" name="Google Shape;401;p36"/>
          <p:cNvSpPr/>
          <p:nvPr/>
        </p:nvSpPr>
        <p:spPr>
          <a:xfrm rot="693024">
            <a:off x="2712116" y="4201894"/>
            <a:ext cx="707360" cy="522189"/>
          </a:xfrm>
          <a:prstGeom prst="parallelogram">
            <a:avLst>
              <a:gd fmla="val 25000" name="adj"/>
            </a:avLst>
          </a:prstGeom>
          <a:solidFill>
            <a:srgbClr val="FEE6A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S0</a:t>
            </a:r>
            <a:endParaRPr b="1" sz="1400">
              <a:solidFill>
                <a:schemeClr val="dk1"/>
              </a:solidFill>
              <a:latin typeface="Arial"/>
              <a:ea typeface="Arial"/>
              <a:cs typeface="Arial"/>
              <a:sym typeface="Arial"/>
            </a:endParaRPr>
          </a:p>
        </p:txBody>
      </p:sp>
      <p:cxnSp>
        <p:nvCxnSpPr>
          <p:cNvPr id="402" name="Google Shape;402;p36"/>
          <p:cNvCxnSpPr/>
          <p:nvPr/>
        </p:nvCxnSpPr>
        <p:spPr>
          <a:xfrm flipH="1" rot="10800000">
            <a:off x="3352798" y="4405242"/>
            <a:ext cx="651858" cy="46909"/>
          </a:xfrm>
          <a:prstGeom prst="straightConnector1">
            <a:avLst/>
          </a:prstGeom>
          <a:noFill/>
          <a:ln cap="flat" cmpd="sng" w="9525">
            <a:solidFill>
              <a:srgbClr val="FABF17"/>
            </a:solidFill>
            <a:prstDash val="solid"/>
            <a:round/>
            <a:headEnd len="sm" w="sm" type="none"/>
            <a:tailEnd len="med" w="med" type="stealth"/>
          </a:ln>
        </p:spPr>
      </p:cxnSp>
      <p:sp>
        <p:nvSpPr>
          <p:cNvPr id="403" name="Google Shape;403;p36"/>
          <p:cNvSpPr/>
          <p:nvPr/>
        </p:nvSpPr>
        <p:spPr>
          <a:xfrm rot="693024">
            <a:off x="3931316" y="4201894"/>
            <a:ext cx="707360" cy="522189"/>
          </a:xfrm>
          <a:prstGeom prst="parallelogram">
            <a:avLst>
              <a:gd fmla="val 25000" name="adj"/>
            </a:avLst>
          </a:prstGeom>
          <a:solidFill>
            <a:srgbClr val="FEE6A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S0</a:t>
            </a:r>
            <a:endParaRPr b="1" sz="1400">
              <a:solidFill>
                <a:schemeClr val="dk1"/>
              </a:solidFill>
              <a:latin typeface="Arial"/>
              <a:ea typeface="Arial"/>
              <a:cs typeface="Arial"/>
              <a:sym typeface="Arial"/>
            </a:endParaRPr>
          </a:p>
        </p:txBody>
      </p:sp>
      <p:cxnSp>
        <p:nvCxnSpPr>
          <p:cNvPr id="404" name="Google Shape;404;p36"/>
          <p:cNvCxnSpPr/>
          <p:nvPr/>
        </p:nvCxnSpPr>
        <p:spPr>
          <a:xfrm flipH="1" rot="10800000">
            <a:off x="4648200" y="4372691"/>
            <a:ext cx="651858" cy="46909"/>
          </a:xfrm>
          <a:prstGeom prst="straightConnector1">
            <a:avLst/>
          </a:prstGeom>
          <a:noFill/>
          <a:ln cap="flat" cmpd="sng" w="9525">
            <a:solidFill>
              <a:srgbClr val="FABF17"/>
            </a:solidFill>
            <a:prstDash val="solid"/>
            <a:round/>
            <a:headEnd len="sm" w="sm" type="none"/>
            <a:tailEnd len="med" w="med" type="stealth"/>
          </a:ln>
        </p:spPr>
      </p:cxnSp>
      <p:sp>
        <p:nvSpPr>
          <p:cNvPr id="405" name="Google Shape;405;p36"/>
          <p:cNvSpPr/>
          <p:nvPr/>
        </p:nvSpPr>
        <p:spPr>
          <a:xfrm rot="693024">
            <a:off x="5226717" y="4180330"/>
            <a:ext cx="707360" cy="522189"/>
          </a:xfrm>
          <a:prstGeom prst="parallelogram">
            <a:avLst>
              <a:gd fmla="val 25000" name="adj"/>
            </a:avLst>
          </a:prstGeom>
          <a:solidFill>
            <a:srgbClr val="FEE6A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S0</a:t>
            </a:r>
            <a:endParaRPr b="1" sz="1400">
              <a:solidFill>
                <a:schemeClr val="dk1"/>
              </a:solidFill>
              <a:latin typeface="Arial"/>
              <a:ea typeface="Arial"/>
              <a:cs typeface="Arial"/>
              <a:sym typeface="Arial"/>
            </a:endParaRPr>
          </a:p>
        </p:txBody>
      </p:sp>
      <p:cxnSp>
        <p:nvCxnSpPr>
          <p:cNvPr id="406" name="Google Shape;406;p36"/>
          <p:cNvCxnSpPr/>
          <p:nvPr/>
        </p:nvCxnSpPr>
        <p:spPr>
          <a:xfrm flipH="1" rot="10800000">
            <a:off x="5867399" y="4383678"/>
            <a:ext cx="651858" cy="46909"/>
          </a:xfrm>
          <a:prstGeom prst="straightConnector1">
            <a:avLst/>
          </a:prstGeom>
          <a:noFill/>
          <a:ln cap="flat" cmpd="sng" w="9525">
            <a:solidFill>
              <a:srgbClr val="FABF17"/>
            </a:solidFill>
            <a:prstDash val="solid"/>
            <a:round/>
            <a:headEnd len="sm" w="sm" type="none"/>
            <a:tailEnd len="med" w="med" type="stealth"/>
          </a:ln>
        </p:spPr>
      </p:cxnSp>
      <p:sp>
        <p:nvSpPr>
          <p:cNvPr id="407" name="Google Shape;407;p36"/>
          <p:cNvSpPr/>
          <p:nvPr/>
        </p:nvSpPr>
        <p:spPr>
          <a:xfrm rot="693024">
            <a:off x="6445917" y="4180330"/>
            <a:ext cx="707360" cy="522189"/>
          </a:xfrm>
          <a:prstGeom prst="parallelogram">
            <a:avLst>
              <a:gd fmla="val 25000" name="adj"/>
            </a:avLst>
          </a:prstGeom>
          <a:solidFill>
            <a:srgbClr val="FEE6A2"/>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S0</a:t>
            </a:r>
            <a:endParaRPr b="1" sz="1400">
              <a:solidFill>
                <a:schemeClr val="dk1"/>
              </a:solidFill>
              <a:latin typeface="Arial"/>
              <a:ea typeface="Arial"/>
              <a:cs typeface="Arial"/>
              <a:sym typeface="Arial"/>
            </a:endParaRPr>
          </a:p>
        </p:txBody>
      </p:sp>
      <p:sp>
        <p:nvSpPr>
          <p:cNvPr id="408" name="Google Shape;408;p36"/>
          <p:cNvSpPr txBox="1"/>
          <p:nvPr/>
        </p:nvSpPr>
        <p:spPr>
          <a:xfrm>
            <a:off x="762000" y="1752600"/>
            <a:ext cx="7924800" cy="21698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As per H264 AVC standards, other than an I Frame, each frame has reference to previous frame</a:t>
            </a:r>
            <a:endParaRPr/>
          </a:p>
          <a:p>
            <a:pPr indent="-273050" lvl="0" marL="273050" marR="0" rtl="0" algn="l">
              <a:spcBef>
                <a:spcPts val="900"/>
              </a:spcBef>
              <a:spcAft>
                <a:spcPts val="0"/>
              </a:spcAft>
              <a:buClr>
                <a:schemeClr val="dk1"/>
              </a:buClr>
              <a:buSzPts val="1260"/>
              <a:buFont typeface="Arial Narrow"/>
              <a:buChar char="•"/>
            </a:pPr>
            <a:r>
              <a:rPr lang="en-US" sz="1800">
                <a:solidFill>
                  <a:schemeClr val="dk1"/>
                </a:solidFill>
                <a:latin typeface="Arial Narrow"/>
                <a:ea typeface="Arial Narrow"/>
                <a:cs typeface="Arial Narrow"/>
                <a:sym typeface="Arial Narrow"/>
              </a:rPr>
              <a:t>Each frame depends on the former one, loss can’t be tolerated </a:t>
            </a:r>
            <a:endParaRPr/>
          </a:p>
          <a:p>
            <a:pPr indent="-273050" lvl="0" marL="273050" marR="0" rtl="0" algn="l">
              <a:spcBef>
                <a:spcPts val="900"/>
              </a:spcBef>
              <a:spcAft>
                <a:spcPts val="0"/>
              </a:spcAft>
              <a:buClr>
                <a:schemeClr val="dk1"/>
              </a:buClr>
              <a:buSzPts val="1260"/>
              <a:buFont typeface="Arial Narrow"/>
              <a:buChar char="•"/>
            </a:pPr>
            <a:r>
              <a:rPr lang="en-US" sz="1800">
                <a:solidFill>
                  <a:schemeClr val="dk1"/>
                </a:solidFill>
                <a:latin typeface="Arial Narrow"/>
                <a:ea typeface="Arial Narrow"/>
                <a:cs typeface="Arial Narrow"/>
                <a:sym typeface="Arial Narrow"/>
              </a:rPr>
              <a:t>Rate shaping, change of resolution requires complex HW and introduce delay</a:t>
            </a:r>
            <a:endParaRPr/>
          </a:p>
          <a:p>
            <a:pPr indent="-273050" lvl="0" marL="273050" marR="0" rtl="0" algn="l">
              <a:spcBef>
                <a:spcPts val="900"/>
              </a:spcBef>
              <a:spcAft>
                <a:spcPts val="0"/>
              </a:spcAft>
              <a:buClr>
                <a:schemeClr val="dk1"/>
              </a:buClr>
              <a:buSzPts val="1260"/>
              <a:buFont typeface="Arial Narrow"/>
              <a:buChar char="•"/>
            </a:pPr>
            <a:r>
              <a:rPr lang="en-US" sz="1800">
                <a:solidFill>
                  <a:schemeClr val="dk1"/>
                </a:solidFill>
                <a:latin typeface="Arial Narrow"/>
                <a:ea typeface="Arial Narrow"/>
                <a:cs typeface="Arial Narrow"/>
                <a:sym typeface="Arial Narrow"/>
              </a:rPr>
              <a:t>Encoded bit stream is less resilient to errors in the newotk</a:t>
            </a:r>
            <a:endParaRPr sz="18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409" name="Google Shape;409;p36"/>
          <p:cNvSpPr/>
          <p:nvPr/>
        </p:nvSpPr>
        <p:spPr>
          <a:xfrm>
            <a:off x="1600200" y="4419600"/>
            <a:ext cx="2305050" cy="1828800"/>
          </a:xfrm>
          <a:prstGeom prst="rect">
            <a:avLst/>
          </a:prstGeom>
          <a:noFill/>
          <a:ln>
            <a:noFill/>
          </a:ln>
        </p:spPr>
        <p:txBody>
          <a:bodyPr anchorCtr="0" anchor="t" bIns="45700" lIns="91425" spcFirstLastPara="1" rIns="91425" wrap="square" tIns="45700">
            <a:noAutofit/>
          </a:bodyPr>
          <a:lstStyle/>
          <a:p>
            <a:pPr indent="-210820" lvl="0" marL="273050" marR="0" rtl="0" algn="l">
              <a:spcBef>
                <a:spcPts val="0"/>
              </a:spcBef>
              <a:spcAft>
                <a:spcPts val="0"/>
              </a:spcAft>
              <a:buClr>
                <a:schemeClr val="dk1"/>
              </a:buClr>
              <a:buSzPts val="980"/>
              <a:buFont typeface="Arial Narrow"/>
              <a:buNone/>
            </a:pPr>
            <a:r>
              <a:t/>
            </a:r>
            <a:endParaRPr sz="1400">
              <a:solidFill>
                <a:schemeClr val="dk1"/>
              </a:solidFill>
              <a:latin typeface="Arial Narrow"/>
              <a:ea typeface="Arial Narrow"/>
              <a:cs typeface="Arial Narrow"/>
              <a:sym typeface="Arial Narrow"/>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500"/>
                                        <p:tgtEl>
                                          <p:spTgt spid="4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4"/>
                                        </p:tgtEl>
                                        <p:attrNameLst>
                                          <p:attrName>style.visibility</p:attrName>
                                        </p:attrNameLst>
                                      </p:cBhvr>
                                      <p:to>
                                        <p:strVal val="visible"/>
                                      </p:to>
                                    </p:set>
                                    <p:anim calcmode="lin" valueType="num">
                                      <p:cBhvr additive="base">
                                        <p:cTn dur="500"/>
                                        <p:tgtEl>
                                          <p:spTgt spid="4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500"/>
                                        <p:tgtEl>
                                          <p:spTgt spid="40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06"/>
                                        </p:tgtEl>
                                        <p:attrNameLst>
                                          <p:attrName>style.visibility</p:attrName>
                                        </p:attrNameLst>
                                      </p:cBhvr>
                                      <p:to>
                                        <p:strVal val="visible"/>
                                      </p:to>
                                    </p:set>
                                    <p:anim calcmode="lin" valueType="num">
                                      <p:cBhvr additive="base">
                                        <p:cTn dur="500"/>
                                        <p:tgtEl>
                                          <p:spTgt spid="4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07"/>
                                        </p:tgtEl>
                                        <p:attrNameLst>
                                          <p:attrName>style.visibility</p:attrName>
                                        </p:attrNameLst>
                                      </p:cBhvr>
                                      <p:to>
                                        <p:strVal val="visible"/>
                                      </p:to>
                                    </p:set>
                                    <p:anim calcmode="lin" valueType="num">
                                      <p:cBhvr additive="base">
                                        <p:cTn dur="500"/>
                                        <p:tgtEl>
                                          <p:spTgt spid="4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7"/>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415" name="Google Shape;415;p37"/>
          <p:cNvSpPr txBox="1"/>
          <p:nvPr>
            <p:ph type="title"/>
          </p:nvPr>
        </p:nvSpPr>
        <p:spPr>
          <a:xfrm>
            <a:off x="457200" y="3508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Video Compression</a:t>
            </a:r>
            <a:endParaRPr/>
          </a:p>
        </p:txBody>
      </p:sp>
      <p:sp>
        <p:nvSpPr>
          <p:cNvPr id="416" name="Google Shape;416;p37"/>
          <p:cNvSpPr txBox="1"/>
          <p:nvPr/>
        </p:nvSpPr>
        <p:spPr>
          <a:xfrm>
            <a:off x="457200" y="1523999"/>
            <a:ext cx="7848600" cy="4867275"/>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I/Intra picture (image coding – e.g., JPEG)</a:t>
            </a:r>
            <a:endParaRPr/>
          </a:p>
        </p:txBody>
      </p:sp>
      <p:pic>
        <p:nvPicPr>
          <p:cNvPr id="417" name="Google Shape;417;p37"/>
          <p:cNvPicPr preferRelativeResize="0"/>
          <p:nvPr/>
        </p:nvPicPr>
        <p:blipFill rotWithShape="1">
          <a:blip r:embed="rId3">
            <a:alphaModFix/>
          </a:blip>
          <a:srcRect b="0" l="0" r="0" t="0"/>
          <a:stretch/>
        </p:blipFill>
        <p:spPr>
          <a:xfrm>
            <a:off x="823913" y="1879600"/>
            <a:ext cx="4167187" cy="993775"/>
          </a:xfrm>
          <a:prstGeom prst="rect">
            <a:avLst/>
          </a:prstGeom>
          <a:noFill/>
          <a:ln>
            <a:noFill/>
          </a:ln>
        </p:spPr>
      </p:pic>
      <p:sp>
        <p:nvSpPr>
          <p:cNvPr id="418" name="Google Shape;418;p37"/>
          <p:cNvSpPr/>
          <p:nvPr/>
        </p:nvSpPr>
        <p:spPr>
          <a:xfrm>
            <a:off x="485775" y="2952750"/>
            <a:ext cx="8486775" cy="352425"/>
          </a:xfrm>
          <a:prstGeom prst="rect">
            <a:avLst/>
          </a:prstGeom>
          <a:noFill/>
          <a:ln>
            <a:noFill/>
          </a:ln>
        </p:spPr>
        <p:txBody>
          <a:bodyPr anchorCtr="0" anchor="t" bIns="46025" lIns="92075" spcFirstLastPara="1" rIns="92075" wrap="square" tIns="46025">
            <a:noAutofit/>
          </a:bodyPr>
          <a:lstStyle/>
          <a:p>
            <a:pPr indent="-273050" lvl="0" marL="273050" marR="0" rtl="0" algn="l">
              <a:lnSpc>
                <a:spcPct val="90000"/>
              </a:lnSpc>
              <a:spcBef>
                <a:spcPts val="0"/>
              </a:spcBef>
              <a:spcAft>
                <a:spcPts val="0"/>
              </a:spcAft>
              <a:buClr>
                <a:schemeClr val="accent1"/>
              </a:buClr>
              <a:buSzPts val="1260"/>
              <a:buFont typeface="Arial Narrow"/>
              <a:buChar char="•"/>
            </a:pPr>
            <a:r>
              <a:rPr lang="en-US" sz="1800">
                <a:solidFill>
                  <a:schemeClr val="dk1"/>
                </a:solidFill>
                <a:latin typeface="Arial Narrow"/>
                <a:ea typeface="Arial Narrow"/>
                <a:cs typeface="Arial Narrow"/>
                <a:sym typeface="Arial Narrow"/>
              </a:rPr>
              <a:t>P/Inter picture (using ME)</a:t>
            </a:r>
            <a:endParaRPr/>
          </a:p>
        </p:txBody>
      </p:sp>
      <p:pic>
        <p:nvPicPr>
          <p:cNvPr id="419" name="Google Shape;419;p37"/>
          <p:cNvPicPr preferRelativeResize="0"/>
          <p:nvPr/>
        </p:nvPicPr>
        <p:blipFill rotWithShape="1">
          <a:blip r:embed="rId4">
            <a:alphaModFix/>
          </a:blip>
          <a:srcRect b="0" l="0" r="0" t="0"/>
          <a:stretch/>
        </p:blipFill>
        <p:spPr>
          <a:xfrm>
            <a:off x="833438" y="3302000"/>
            <a:ext cx="6453187" cy="1955800"/>
          </a:xfrm>
          <a:prstGeom prst="rect">
            <a:avLst/>
          </a:prstGeom>
          <a:noFill/>
          <a:ln>
            <a:noFill/>
          </a:ln>
        </p:spPr>
      </p:pic>
      <p:pic>
        <p:nvPicPr>
          <p:cNvPr id="420" name="Google Shape;420;p37"/>
          <p:cNvPicPr preferRelativeResize="0"/>
          <p:nvPr/>
        </p:nvPicPr>
        <p:blipFill rotWithShape="1">
          <a:blip r:embed="rId5">
            <a:alphaModFix/>
          </a:blip>
          <a:srcRect b="0" l="0" r="0" t="0"/>
          <a:stretch/>
        </p:blipFill>
        <p:spPr>
          <a:xfrm>
            <a:off x="760413" y="5603875"/>
            <a:ext cx="2308225" cy="48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Vidyo’s SVC Video Compression</a:t>
            </a:r>
            <a:endParaRPr b="0" i="0" sz="3200" u="none" cap="none" strike="noStrike">
              <a:solidFill>
                <a:schemeClr val="dk1"/>
              </a:solidFill>
              <a:latin typeface="Arial Narrow"/>
              <a:ea typeface="Arial Narrow"/>
              <a:cs typeface="Arial Narrow"/>
              <a:sym typeface="Arial Narrow"/>
            </a:endParaRPr>
          </a:p>
        </p:txBody>
      </p:sp>
      <p:sp>
        <p:nvSpPr>
          <p:cNvPr id="427" name="Google Shape;427;p38"/>
          <p:cNvSpPr txBox="1"/>
          <p:nvPr>
            <p:ph idx="1" type="body"/>
          </p:nvPr>
        </p:nvSpPr>
        <p:spPr>
          <a:xfrm>
            <a:off x="457200" y="15240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Video compression standards are used to compress the video that is transmitted during a videoconference</a:t>
            </a:r>
            <a:endParaRPr/>
          </a:p>
          <a:p>
            <a:pPr indent="-342900" lvl="0" marL="34290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Narrow"/>
                <a:ea typeface="Arial Narrow"/>
                <a:cs typeface="Arial Narrow"/>
                <a:sym typeface="Arial Narrow"/>
              </a:rPr>
              <a:t>Vidyo uses the superior compression method, SVC, to achieve high quality, resilient and natural telepresence experiences</a:t>
            </a:r>
            <a:endParaRPr/>
          </a:p>
          <a:p>
            <a:pPr indent="0" lvl="0" marL="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spcBef>
                <a:spcPts val="400"/>
              </a:spcBef>
              <a:spcAft>
                <a:spcPts val="0"/>
              </a:spcAft>
              <a:buClr>
                <a:schemeClr val="dk1"/>
              </a:buClr>
              <a:buSzPts val="2000"/>
              <a:buFont typeface="Arial"/>
              <a:buChar char="•"/>
            </a:pPr>
            <a:r>
              <a:rPr b="1" i="0" lang="en-US" sz="2000" u="none" cap="none" strike="noStrike">
                <a:solidFill>
                  <a:schemeClr val="dk1"/>
                </a:solidFill>
                <a:latin typeface="Arial Narrow"/>
                <a:ea typeface="Arial Narrow"/>
                <a:cs typeface="Arial Narrow"/>
                <a:sym typeface="Arial Narrow"/>
              </a:rPr>
              <a:t>H.264/MPEG-4 AVC (Advanced Video Coding) </a:t>
            </a:r>
            <a:r>
              <a:rPr b="0" i="0" lang="en-US" sz="2000" u="none" cap="none" strike="noStrike">
                <a:solidFill>
                  <a:schemeClr val="dk1"/>
                </a:solidFill>
                <a:latin typeface="Arial Narrow"/>
                <a:ea typeface="Arial Narrow"/>
                <a:cs typeface="Arial Narrow"/>
                <a:sym typeface="Arial Narrow"/>
              </a:rPr>
              <a:t>compression</a:t>
            </a:r>
            <a:r>
              <a:rPr b="1" i="0" lang="en-US" sz="2000" u="none" cap="none" strike="noStrike">
                <a:solidFill>
                  <a:schemeClr val="dk1"/>
                </a:solidFill>
                <a:latin typeface="Arial Narrow"/>
                <a:ea typeface="Arial Narrow"/>
                <a:cs typeface="Arial Narrow"/>
                <a:sym typeface="Arial Narrow"/>
              </a:rPr>
              <a:t> </a:t>
            </a:r>
            <a:r>
              <a:rPr b="0" i="0" lang="en-US" sz="2000" u="none" cap="none" strike="noStrike">
                <a:solidFill>
                  <a:schemeClr val="dk1"/>
                </a:solidFill>
                <a:latin typeface="Arial Narrow"/>
                <a:ea typeface="Arial Narrow"/>
                <a:cs typeface="Arial Narrow"/>
                <a:sym typeface="Arial Narrow"/>
              </a:rPr>
              <a:t>uses a single, and less resilient, video stream that is sensitive to bandwidth fluctuations and packet loss</a:t>
            </a:r>
            <a:endParaRPr/>
          </a:p>
          <a:p>
            <a:pPr indent="0" lvl="0" marL="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342900" lvl="0" marL="342900" marR="0" rtl="0" algn="l">
              <a:spcBef>
                <a:spcPts val="400"/>
              </a:spcBef>
              <a:spcAft>
                <a:spcPts val="0"/>
              </a:spcAft>
              <a:buClr>
                <a:schemeClr val="dk1"/>
              </a:buClr>
              <a:buSzPts val="2000"/>
              <a:buFont typeface="Arial"/>
              <a:buChar char="•"/>
            </a:pPr>
            <a:r>
              <a:rPr b="1" i="0" lang="en-US" sz="2000" u="none" cap="none" strike="noStrike">
                <a:solidFill>
                  <a:schemeClr val="dk1"/>
                </a:solidFill>
                <a:latin typeface="Arial Narrow"/>
                <a:ea typeface="Arial Narrow"/>
                <a:cs typeface="Arial Narrow"/>
                <a:sym typeface="Arial Narrow"/>
              </a:rPr>
              <a:t>H.264/MPEG-4 SVC (Scalable Video Coding)</a:t>
            </a:r>
            <a:r>
              <a:rPr b="0" i="0" lang="en-US" sz="2000" u="none" cap="none" strike="noStrike">
                <a:solidFill>
                  <a:schemeClr val="dk1"/>
                </a:solidFill>
                <a:latin typeface="Arial Narrow"/>
                <a:ea typeface="Arial Narrow"/>
                <a:cs typeface="Arial Narrow"/>
                <a:sym typeface="Arial Narrow"/>
              </a:rPr>
              <a:t> compression uses multiple layers (Vidyo uses up to three). Each layer’s frame rate, quality and resolution can be adjusted in real-time in response to bandwidth fluctuations, packet loss and/or available CPU resources</a:t>
            </a:r>
            <a:endParaRPr b="0" i="0" sz="2000" u="none" cap="none" strike="noStrike">
              <a:solidFill>
                <a:schemeClr val="dk1"/>
              </a:solidFill>
              <a:latin typeface="Arial Narrow"/>
              <a:ea typeface="Arial Narrow"/>
              <a:cs typeface="Arial Narrow"/>
              <a:sym typeface="Arial Narrow"/>
            </a:endParaRPr>
          </a:p>
        </p:txBody>
      </p:sp>
      <p:sp>
        <p:nvSpPr>
          <p:cNvPr id="428" name="Google Shape;428;p38"/>
          <p:cNvSpPr txBox="1"/>
          <p:nvPr>
            <p:ph idx="12" type="sldNum"/>
          </p:nvPr>
        </p:nvSpPr>
        <p:spPr>
          <a:xfrm>
            <a:off x="8702254" y="6434199"/>
            <a:ext cx="381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9"/>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434" name="Google Shape;434;p39"/>
          <p:cNvSpPr txBox="1"/>
          <p:nvPr/>
        </p:nvSpPr>
        <p:spPr>
          <a:xfrm>
            <a:off x="2667000" y="6440080"/>
            <a:ext cx="4114800" cy="3417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Vidyo Proprietary Confidential &amp; Patent Pending Information</a:t>
            </a:r>
            <a:endParaRPr b="0" i="0" sz="1800" u="none" cap="none" strike="noStrike">
              <a:solidFill>
                <a:schemeClr val="dk1"/>
              </a:solidFill>
              <a:latin typeface="Arial Narrow"/>
              <a:ea typeface="Arial Narrow"/>
              <a:cs typeface="Arial Narrow"/>
              <a:sym typeface="Arial Narrow"/>
            </a:endParaRPr>
          </a:p>
        </p:txBody>
      </p:sp>
      <p:sp>
        <p:nvSpPr>
          <p:cNvPr id="435" name="Google Shape;435;p39"/>
          <p:cNvSpPr txBox="1"/>
          <p:nvPr>
            <p:ph type="title"/>
          </p:nvPr>
        </p:nvSpPr>
        <p:spPr>
          <a:xfrm>
            <a:off x="457200" y="310764"/>
            <a:ext cx="7486650" cy="527436"/>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Scalable Video Coding</a:t>
            </a:r>
            <a:endParaRPr/>
          </a:p>
        </p:txBody>
      </p:sp>
      <p:sp>
        <p:nvSpPr>
          <p:cNvPr id="436" name="Google Shape;436;p39"/>
          <p:cNvSpPr txBox="1"/>
          <p:nvPr/>
        </p:nvSpPr>
        <p:spPr>
          <a:xfrm>
            <a:off x="457200" y="1523999"/>
            <a:ext cx="8486775" cy="4867275"/>
          </a:xfrm>
          <a:prstGeom prst="rect">
            <a:avLst/>
          </a:prstGeom>
          <a:noFill/>
          <a:ln>
            <a:noFill/>
          </a:ln>
        </p:spPr>
        <p:txBody>
          <a:bodyPr anchorCtr="0" anchor="t" bIns="46025" lIns="92075" spcFirstLastPara="1" rIns="92075" wrap="square" tIns="46025">
            <a:noAutofit/>
          </a:bodyPr>
          <a:lstStyle/>
          <a:p>
            <a:pPr indent="-419100" lvl="0" marL="4191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SVC spects are defined in Annex G extension of the </a:t>
            </a:r>
            <a:r>
              <a:rPr b="0" i="0" lang="en-US" sz="1800" u="sng" cap="none" strike="noStrike">
                <a:solidFill>
                  <a:schemeClr val="hlink"/>
                </a:solidFill>
                <a:latin typeface="Arial Narrow"/>
                <a:ea typeface="Arial Narrow"/>
                <a:cs typeface="Arial Narrow"/>
                <a:sym typeface="Arial Narrow"/>
                <a:hlinkClick r:id="rId3"/>
              </a:rPr>
              <a:t>H.264/MPEG-4 AVC</a:t>
            </a:r>
            <a:r>
              <a:rPr b="0" i="0" lang="en-US" sz="1800" u="none" cap="none" strike="noStrike">
                <a:solidFill>
                  <a:schemeClr val="dk1"/>
                </a:solidFill>
                <a:latin typeface="Arial Narrow"/>
                <a:ea typeface="Arial Narrow"/>
                <a:cs typeface="Arial Narrow"/>
                <a:sym typeface="Arial Narrow"/>
              </a:rPr>
              <a:t> video compression standard</a:t>
            </a:r>
            <a:endParaRPr/>
          </a:p>
          <a:p>
            <a:pPr indent="-419100" lvl="0" marL="4191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Encoding of video signal with different resolution scales that helps a decoder to decode selectively only part of the coded bitstream</a:t>
            </a:r>
            <a:endParaRPr b="0" i="0" sz="1800" u="none" cap="none" strike="noStrike">
              <a:solidFill>
                <a:schemeClr val="dk1"/>
              </a:solidFill>
              <a:latin typeface="Arial Narrow"/>
              <a:ea typeface="Arial Narrow"/>
              <a:cs typeface="Arial Narrow"/>
              <a:sym typeface="Arial Narrow"/>
            </a:endParaRPr>
          </a:p>
          <a:p>
            <a:pPr indent="-419100" lvl="0" marL="4191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Scalability can be in the form of Temporal scalability: Temporal subsampling where encoded stream consists of one or more subset bitstreams.</a:t>
            </a:r>
            <a:endParaRPr/>
          </a:p>
          <a:p>
            <a:pPr indent="-419100" lvl="0" marL="4191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Spatial scalability: spatial subsampling</a:t>
            </a:r>
            <a:endParaRPr b="0" i="0" sz="18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0"/>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442" name="Google Shape;442;p40"/>
          <p:cNvSpPr txBox="1"/>
          <p:nvPr>
            <p:ph type="title"/>
          </p:nvPr>
        </p:nvSpPr>
        <p:spPr>
          <a:xfrm>
            <a:off x="381000" y="533400"/>
            <a:ext cx="487680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Temporal Scalable Coding</a:t>
            </a:r>
            <a:endParaRPr/>
          </a:p>
        </p:txBody>
      </p:sp>
      <p:sp>
        <p:nvSpPr>
          <p:cNvPr id="443" name="Google Shape;443;p40"/>
          <p:cNvSpPr txBox="1"/>
          <p:nvPr/>
        </p:nvSpPr>
        <p:spPr>
          <a:xfrm>
            <a:off x="457200" y="2028825"/>
            <a:ext cx="7348538" cy="10477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Temporal downsampling with temporal anti-alias filter or by frame skipping</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Temporal upsampling by MC prediction</a:t>
            </a:r>
            <a:endParaRPr/>
          </a:p>
        </p:txBody>
      </p:sp>
      <p:pic>
        <p:nvPicPr>
          <p:cNvPr id="444" name="Google Shape;444;p40"/>
          <p:cNvPicPr preferRelativeResize="0"/>
          <p:nvPr/>
        </p:nvPicPr>
        <p:blipFill rotWithShape="1">
          <a:blip r:embed="rId3">
            <a:alphaModFix/>
          </a:blip>
          <a:srcRect b="0" l="0" r="0" t="0"/>
          <a:stretch/>
        </p:blipFill>
        <p:spPr>
          <a:xfrm>
            <a:off x="700088" y="2967038"/>
            <a:ext cx="7810500" cy="255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1"/>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450" name="Google Shape;450;p41"/>
          <p:cNvSpPr txBox="1"/>
          <p:nvPr/>
        </p:nvSpPr>
        <p:spPr>
          <a:xfrm>
            <a:off x="457200" y="609600"/>
            <a:ext cx="7486650" cy="563562"/>
          </a:xfrm>
          <a:prstGeom prst="rect">
            <a:avLst/>
          </a:prstGeom>
          <a:noFill/>
          <a:ln>
            <a:noFill/>
          </a:ln>
        </p:spPr>
        <p:txBody>
          <a:bodyPr anchorCtr="0" anchor="ctr" bIns="46025" lIns="92075" spcFirstLastPara="1" rIns="92075" wrap="square" tIns="46025">
            <a:noAutofit/>
          </a:bodyPr>
          <a:lstStyle/>
          <a:p>
            <a:pPr indent="0" lvl="0" marL="0" marR="0" rtl="0" algn="l">
              <a:lnSpc>
                <a:spcPct val="90000"/>
              </a:lnSpc>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Spatial Scalable Coding</a:t>
            </a:r>
            <a:endParaRPr/>
          </a:p>
        </p:txBody>
      </p:sp>
      <p:sp>
        <p:nvSpPr>
          <p:cNvPr id="451" name="Google Shape;451;p41"/>
          <p:cNvSpPr txBox="1"/>
          <p:nvPr/>
        </p:nvSpPr>
        <p:spPr>
          <a:xfrm>
            <a:off x="457200" y="1600200"/>
            <a:ext cx="4167188" cy="52006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Narrow"/>
                <a:ea typeface="Arial Narrow"/>
                <a:cs typeface="Arial Narrow"/>
                <a:sym typeface="Arial Narrow"/>
              </a:rPr>
              <a:t>Base to enhance prediction</a:t>
            </a:r>
            <a:endParaRPr/>
          </a:p>
        </p:txBody>
      </p:sp>
      <p:pic>
        <p:nvPicPr>
          <p:cNvPr id="452" name="Google Shape;452;p41"/>
          <p:cNvPicPr preferRelativeResize="0"/>
          <p:nvPr/>
        </p:nvPicPr>
        <p:blipFill rotWithShape="1">
          <a:blip r:embed="rId3">
            <a:alphaModFix/>
          </a:blip>
          <a:srcRect b="0" l="0" r="0" t="0"/>
          <a:stretch/>
        </p:blipFill>
        <p:spPr>
          <a:xfrm>
            <a:off x="623888" y="2362200"/>
            <a:ext cx="8102600" cy="276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42"/>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458" name="Google Shape;458;p42"/>
          <p:cNvSpPr txBox="1"/>
          <p:nvPr/>
        </p:nvSpPr>
        <p:spPr>
          <a:xfrm>
            <a:off x="2667000" y="6416675"/>
            <a:ext cx="4114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Vidyo Proprietary Confidential &amp; Patent Pending Information</a:t>
            </a:r>
            <a:endParaRPr b="0" i="0" sz="1800" u="none" cap="none" strike="noStrike">
              <a:solidFill>
                <a:schemeClr val="dk1"/>
              </a:solidFill>
              <a:latin typeface="Arial Narrow"/>
              <a:ea typeface="Arial Narrow"/>
              <a:cs typeface="Arial Narrow"/>
              <a:sym typeface="Arial Narrow"/>
            </a:endParaRPr>
          </a:p>
        </p:txBody>
      </p:sp>
      <p:sp>
        <p:nvSpPr>
          <p:cNvPr id="459" name="Google Shape;459;p42"/>
          <p:cNvSpPr txBox="1"/>
          <p:nvPr>
            <p:ph type="title"/>
          </p:nvPr>
        </p:nvSpPr>
        <p:spPr>
          <a:xfrm>
            <a:off x="914400" y="114300"/>
            <a:ext cx="8229600" cy="11430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Spatial Scalable Encoder</a:t>
            </a:r>
            <a:endParaRPr/>
          </a:p>
        </p:txBody>
      </p:sp>
      <p:pic>
        <p:nvPicPr>
          <p:cNvPr id="460" name="Google Shape;460;p42"/>
          <p:cNvPicPr preferRelativeResize="0"/>
          <p:nvPr/>
        </p:nvPicPr>
        <p:blipFill rotWithShape="1">
          <a:blip r:embed="rId3">
            <a:alphaModFix/>
          </a:blip>
          <a:srcRect b="0" l="0" r="0" t="0"/>
          <a:stretch/>
        </p:blipFill>
        <p:spPr>
          <a:xfrm>
            <a:off x="876300" y="1312863"/>
            <a:ext cx="6638925" cy="2043112"/>
          </a:xfrm>
          <a:prstGeom prst="rect">
            <a:avLst/>
          </a:prstGeom>
          <a:noFill/>
          <a:ln>
            <a:noFill/>
          </a:ln>
        </p:spPr>
      </p:pic>
      <p:pic>
        <p:nvPicPr>
          <p:cNvPr id="461" name="Google Shape;461;p42"/>
          <p:cNvPicPr preferRelativeResize="0"/>
          <p:nvPr/>
        </p:nvPicPr>
        <p:blipFill rotWithShape="1">
          <a:blip r:embed="rId4">
            <a:alphaModFix/>
          </a:blip>
          <a:srcRect b="0" l="0" r="0" t="0"/>
          <a:stretch/>
        </p:blipFill>
        <p:spPr>
          <a:xfrm>
            <a:off x="1095375" y="3324225"/>
            <a:ext cx="7185025" cy="3049588"/>
          </a:xfrm>
          <a:prstGeom prst="rect">
            <a:avLst/>
          </a:prstGeom>
          <a:noFill/>
          <a:ln>
            <a:noFill/>
          </a:ln>
        </p:spPr>
      </p:pic>
      <p:pic>
        <p:nvPicPr>
          <p:cNvPr id="462" name="Google Shape;462;p42"/>
          <p:cNvPicPr preferRelativeResize="0"/>
          <p:nvPr/>
        </p:nvPicPr>
        <p:blipFill rotWithShape="1">
          <a:blip r:embed="rId5">
            <a:alphaModFix/>
          </a:blip>
          <a:srcRect b="0" l="0" r="0" t="0"/>
          <a:stretch/>
        </p:blipFill>
        <p:spPr>
          <a:xfrm>
            <a:off x="2135188" y="2773363"/>
            <a:ext cx="4932362" cy="2779712"/>
          </a:xfrm>
          <a:prstGeom prst="rect">
            <a:avLst/>
          </a:prstGeom>
          <a:noFill/>
          <a:ln>
            <a:noFill/>
          </a:ln>
        </p:spPr>
      </p:pic>
      <p:pic>
        <p:nvPicPr>
          <p:cNvPr id="463" name="Google Shape;463;p42"/>
          <p:cNvPicPr preferRelativeResize="0"/>
          <p:nvPr/>
        </p:nvPicPr>
        <p:blipFill rotWithShape="1">
          <a:blip r:embed="rId6">
            <a:alphaModFix/>
          </a:blip>
          <a:srcRect b="0" l="0" r="0" t="0"/>
          <a:stretch/>
        </p:blipFill>
        <p:spPr>
          <a:xfrm>
            <a:off x="2465388" y="3033713"/>
            <a:ext cx="1508125" cy="2505075"/>
          </a:xfrm>
          <a:prstGeom prst="rect">
            <a:avLst/>
          </a:prstGeom>
          <a:noFill/>
          <a:ln>
            <a:noFill/>
          </a:ln>
        </p:spPr>
      </p:pic>
      <p:pic>
        <p:nvPicPr>
          <p:cNvPr id="464" name="Google Shape;464;p42"/>
          <p:cNvPicPr preferRelativeResize="0"/>
          <p:nvPr/>
        </p:nvPicPr>
        <p:blipFill rotWithShape="1">
          <a:blip r:embed="rId7">
            <a:alphaModFix/>
          </a:blip>
          <a:srcRect b="0" l="0" r="0" t="0"/>
          <a:stretch/>
        </p:blipFill>
        <p:spPr>
          <a:xfrm>
            <a:off x="1471613" y="3035300"/>
            <a:ext cx="3659187" cy="309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grpSp>
        <p:nvGrpSpPr>
          <p:cNvPr id="120" name="Google Shape;120;p16"/>
          <p:cNvGrpSpPr/>
          <p:nvPr/>
        </p:nvGrpSpPr>
        <p:grpSpPr>
          <a:xfrm>
            <a:off x="6454820" y="1662694"/>
            <a:ext cx="2108647" cy="1402737"/>
            <a:chOff x="6224606" y="1211380"/>
            <a:chExt cx="2695312" cy="1793005"/>
          </a:xfrm>
        </p:grpSpPr>
        <p:sp>
          <p:nvSpPr>
            <p:cNvPr id="121" name="Google Shape;121;p16"/>
            <p:cNvSpPr txBox="1"/>
            <p:nvPr/>
          </p:nvSpPr>
          <p:spPr>
            <a:xfrm>
              <a:off x="6224606" y="2650325"/>
              <a:ext cx="2695312" cy="3540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Arial Narrow"/>
                  <a:ea typeface="Arial Narrow"/>
                  <a:cs typeface="Arial Narrow"/>
                  <a:sym typeface="Arial Narrow"/>
                </a:rPr>
                <a:t>High Resolution - High Frame Ra</a:t>
              </a:r>
              <a:endParaRPr sz="1200">
                <a:solidFill>
                  <a:srgbClr val="FFFFFF"/>
                </a:solidFill>
                <a:latin typeface="Arial Narrow"/>
                <a:ea typeface="Arial Narrow"/>
                <a:cs typeface="Arial Narrow"/>
                <a:sym typeface="Arial Narrow"/>
              </a:endParaRPr>
            </a:p>
          </p:txBody>
        </p:sp>
        <p:pic>
          <p:nvPicPr>
            <p:cNvPr id="122" name="Google Shape;122;p16"/>
            <p:cNvPicPr preferRelativeResize="0"/>
            <p:nvPr/>
          </p:nvPicPr>
          <p:blipFill rotWithShape="1">
            <a:blip r:embed="rId3">
              <a:alphaModFix/>
            </a:blip>
            <a:srcRect b="0" l="0" r="0" t="0"/>
            <a:stretch/>
          </p:blipFill>
          <p:spPr>
            <a:xfrm>
              <a:off x="6410644" y="1211380"/>
              <a:ext cx="2323236" cy="1466759"/>
            </a:xfrm>
            <a:prstGeom prst="rect">
              <a:avLst/>
            </a:prstGeom>
            <a:noFill/>
            <a:ln>
              <a:noFill/>
            </a:ln>
            <a:effectLst>
              <a:outerShdw blurRad="368300" rotWithShape="0" algn="ctr">
                <a:schemeClr val="dk1"/>
              </a:outerShdw>
            </a:effectLst>
          </p:spPr>
        </p:pic>
      </p:grpSp>
      <p:grpSp>
        <p:nvGrpSpPr>
          <p:cNvPr id="123" name="Google Shape;123;p16"/>
          <p:cNvGrpSpPr/>
          <p:nvPr/>
        </p:nvGrpSpPr>
        <p:grpSpPr>
          <a:xfrm>
            <a:off x="6198424" y="3131993"/>
            <a:ext cx="2838589" cy="1583263"/>
            <a:chOff x="6152968" y="3052016"/>
            <a:chExt cx="2838589" cy="1583263"/>
          </a:xfrm>
        </p:grpSpPr>
        <p:sp>
          <p:nvSpPr>
            <p:cNvPr id="124" name="Google Shape;124;p16"/>
            <p:cNvSpPr txBox="1"/>
            <p:nvPr/>
          </p:nvSpPr>
          <p:spPr>
            <a:xfrm>
              <a:off x="6152968" y="4358280"/>
              <a:ext cx="2838589"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Arial Narrow"/>
                  <a:ea typeface="Arial Narrow"/>
                  <a:cs typeface="Arial Narrow"/>
                  <a:sym typeface="Arial Narrow"/>
                </a:rPr>
                <a:t>Medium Resolution - Medium Frame Rate</a:t>
              </a:r>
              <a:endParaRPr/>
            </a:p>
          </p:txBody>
        </p:sp>
        <p:pic>
          <p:nvPicPr>
            <p:cNvPr id="125" name="Google Shape;125;p16"/>
            <p:cNvPicPr preferRelativeResize="0"/>
            <p:nvPr/>
          </p:nvPicPr>
          <p:blipFill rotWithShape="1">
            <a:blip r:embed="rId4">
              <a:alphaModFix/>
            </a:blip>
            <a:srcRect b="0" l="0" r="0" t="0"/>
            <a:stretch/>
          </p:blipFill>
          <p:spPr>
            <a:xfrm>
              <a:off x="6801124" y="3052016"/>
              <a:ext cx="1451363" cy="1136646"/>
            </a:xfrm>
            <a:prstGeom prst="rect">
              <a:avLst/>
            </a:prstGeom>
            <a:noFill/>
            <a:ln>
              <a:noFill/>
            </a:ln>
            <a:effectLst>
              <a:outerShdw blurRad="368300" rotWithShape="0" algn="ctr">
                <a:schemeClr val="dk1"/>
              </a:outerShdw>
            </a:effectLst>
          </p:spPr>
        </p:pic>
      </p:grpSp>
      <p:grpSp>
        <p:nvGrpSpPr>
          <p:cNvPr id="126" name="Google Shape;126;p16"/>
          <p:cNvGrpSpPr/>
          <p:nvPr/>
        </p:nvGrpSpPr>
        <p:grpSpPr>
          <a:xfrm>
            <a:off x="6424576" y="4756503"/>
            <a:ext cx="2295373" cy="1279631"/>
            <a:chOff x="6424576" y="4756503"/>
            <a:chExt cx="2295373" cy="1279631"/>
          </a:xfrm>
        </p:grpSpPr>
        <p:sp>
          <p:nvSpPr>
            <p:cNvPr id="127" name="Google Shape;127;p16"/>
            <p:cNvSpPr txBox="1"/>
            <p:nvPr/>
          </p:nvSpPr>
          <p:spPr>
            <a:xfrm>
              <a:off x="6424576" y="5759135"/>
              <a:ext cx="2295373"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Arial Narrow"/>
                  <a:ea typeface="Arial Narrow"/>
                  <a:cs typeface="Arial Narrow"/>
                  <a:sym typeface="Arial Narrow"/>
                </a:rPr>
                <a:t>Low Resolution -  Low Frame Rate</a:t>
              </a:r>
              <a:endParaRPr/>
            </a:p>
          </p:txBody>
        </p:sp>
        <p:pic>
          <p:nvPicPr>
            <p:cNvPr id="128" name="Google Shape;128;p16"/>
            <p:cNvPicPr preferRelativeResize="0"/>
            <p:nvPr/>
          </p:nvPicPr>
          <p:blipFill rotWithShape="1">
            <a:blip r:embed="rId5">
              <a:alphaModFix/>
            </a:blip>
            <a:srcRect b="0" l="0" r="0" t="0"/>
            <a:stretch/>
          </p:blipFill>
          <p:spPr>
            <a:xfrm>
              <a:off x="7299933" y="4756503"/>
              <a:ext cx="544659" cy="989658"/>
            </a:xfrm>
            <a:prstGeom prst="rect">
              <a:avLst/>
            </a:prstGeom>
            <a:noFill/>
            <a:ln>
              <a:noFill/>
            </a:ln>
            <a:effectLst>
              <a:outerShdw blurRad="368300" rotWithShape="0" algn="ctr">
                <a:schemeClr val="dk1"/>
              </a:outerShdw>
            </a:effectLst>
          </p:spPr>
        </p:pic>
      </p:grpSp>
      <p:sp>
        <p:nvSpPr>
          <p:cNvPr id="129" name="Google Shape;129;p16"/>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900"/>
              <a:buFont typeface="Arial Narrow"/>
              <a:buNone/>
            </a:pPr>
            <a:r>
              <a:rPr b="0" i="0" lang="en-US" sz="2900" u="none" cap="none" strike="noStrike">
                <a:solidFill>
                  <a:schemeClr val="dk1"/>
                </a:solidFill>
                <a:latin typeface="Arial Narrow"/>
                <a:ea typeface="Arial Narrow"/>
                <a:cs typeface="Arial Narrow"/>
                <a:sym typeface="Arial Narrow"/>
              </a:rPr>
              <a:t>What Vidyo does and competitors can’t do easily:</a:t>
            </a:r>
            <a:endParaRPr b="0" i="0" sz="2900" u="none" cap="none" strike="noStrike">
              <a:solidFill>
                <a:schemeClr val="dk1"/>
              </a:solidFill>
              <a:latin typeface="Arial Narrow"/>
              <a:ea typeface="Arial Narrow"/>
              <a:cs typeface="Arial Narrow"/>
              <a:sym typeface="Arial Narrow"/>
            </a:endParaRPr>
          </a:p>
        </p:txBody>
      </p:sp>
      <p:sp>
        <p:nvSpPr>
          <p:cNvPr id="130" name="Google Shape;130;p16"/>
          <p:cNvSpPr txBox="1"/>
          <p:nvPr/>
        </p:nvSpPr>
        <p:spPr>
          <a:xfrm>
            <a:off x="4892263" y="2806485"/>
            <a:ext cx="620675" cy="212364"/>
          </a:xfrm>
          <a:prstGeom prst="rect">
            <a:avLst/>
          </a:prstGeom>
          <a:noFill/>
          <a:ln>
            <a:noFill/>
          </a:ln>
        </p:spPr>
        <p:txBody>
          <a:bodyPr anchorCtr="0" anchor="t" bIns="0" lIns="91425" spcFirstLastPara="1" rIns="91425" wrap="square" tIns="45700">
            <a:noAutofit/>
          </a:bodyPr>
          <a:lstStyle/>
          <a:p>
            <a:pPr indent="0" lvl="0" marL="0" marR="0" rtl="0" algn="l">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2 Mbps</a:t>
            </a:r>
            <a:endParaRPr/>
          </a:p>
        </p:txBody>
      </p:sp>
      <p:sp>
        <p:nvSpPr>
          <p:cNvPr id="131" name="Google Shape;131;p16"/>
          <p:cNvSpPr txBox="1"/>
          <p:nvPr/>
        </p:nvSpPr>
        <p:spPr>
          <a:xfrm>
            <a:off x="4828944" y="4295817"/>
            <a:ext cx="747312" cy="212364"/>
          </a:xfrm>
          <a:prstGeom prst="rect">
            <a:avLst/>
          </a:prstGeom>
          <a:noFill/>
          <a:ln>
            <a:noFill/>
          </a:ln>
        </p:spPr>
        <p:txBody>
          <a:bodyPr anchorCtr="0" anchor="t" bIns="0" lIns="91425" spcFirstLastPara="1" rIns="91425" wrap="square" tIns="45700">
            <a:noAutofit/>
          </a:bodyPr>
          <a:lstStyle/>
          <a:p>
            <a:pPr indent="0" lvl="0" marL="0" marR="0" rtl="0" algn="l">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500 Kbps</a:t>
            </a:r>
            <a:endParaRPr/>
          </a:p>
        </p:txBody>
      </p:sp>
      <p:sp>
        <p:nvSpPr>
          <p:cNvPr id="132" name="Google Shape;132;p16"/>
          <p:cNvSpPr txBox="1"/>
          <p:nvPr/>
        </p:nvSpPr>
        <p:spPr>
          <a:xfrm>
            <a:off x="4644599" y="5380572"/>
            <a:ext cx="1116003" cy="378563"/>
          </a:xfrm>
          <a:prstGeom prst="rect">
            <a:avLst/>
          </a:prstGeom>
          <a:noFill/>
          <a:ln>
            <a:noFill/>
          </a:ln>
        </p:spPr>
        <p:txBody>
          <a:bodyPr anchorCtr="0" anchor="t" bIns="0" lIns="91425" spcFirstLastPara="1" rIns="91425" wrap="square" tIns="45700">
            <a:noAutofit/>
          </a:bodyPr>
          <a:lstStyle/>
          <a:p>
            <a:pPr indent="0" lvl="0" marL="0" marR="0" rtl="0" algn="ctr">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3G/4G</a:t>
            </a:r>
            <a:endParaRPr/>
          </a:p>
          <a:p>
            <a:pPr indent="0" lvl="0" marL="0" marR="0" rtl="0" algn="ctr">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Low Bandwidth</a:t>
            </a:r>
            <a:endParaRPr/>
          </a:p>
        </p:txBody>
      </p:sp>
      <p:sp>
        <p:nvSpPr>
          <p:cNvPr id="133" name="Google Shape;133;p16"/>
          <p:cNvSpPr txBox="1"/>
          <p:nvPr/>
        </p:nvSpPr>
        <p:spPr>
          <a:xfrm>
            <a:off x="6219185" y="4295817"/>
            <a:ext cx="2664512" cy="212366"/>
          </a:xfrm>
          <a:prstGeom prst="rect">
            <a:avLst/>
          </a:prstGeom>
          <a:noFill/>
          <a:ln>
            <a:noFill/>
          </a:ln>
        </p:spPr>
        <p:txBody>
          <a:bodyPr anchorCtr="0" anchor="t" bIns="0" lIns="91425" spcFirstLastPara="1" rIns="91425" wrap="square" tIns="45700">
            <a:noAutofit/>
          </a:bodyPr>
          <a:lstStyle/>
          <a:p>
            <a:pPr indent="0" lvl="0" marL="0" marR="0" rtl="0" algn="ctr">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Medium Resolution - Medium Frame Rate</a:t>
            </a:r>
            <a:endParaRPr/>
          </a:p>
        </p:txBody>
      </p:sp>
      <p:sp>
        <p:nvSpPr>
          <p:cNvPr id="134" name="Google Shape;134;p16"/>
          <p:cNvSpPr txBox="1"/>
          <p:nvPr/>
        </p:nvSpPr>
        <p:spPr>
          <a:xfrm>
            <a:off x="6416359" y="2806485"/>
            <a:ext cx="2270165" cy="212364"/>
          </a:xfrm>
          <a:prstGeom prst="rect">
            <a:avLst/>
          </a:prstGeom>
          <a:noFill/>
          <a:ln>
            <a:noFill/>
          </a:ln>
        </p:spPr>
        <p:txBody>
          <a:bodyPr anchorCtr="0" anchor="t" bIns="0" lIns="91425" spcFirstLastPara="1" rIns="91425" wrap="square" tIns="45700">
            <a:noAutofit/>
          </a:bodyPr>
          <a:lstStyle/>
          <a:p>
            <a:pPr indent="0" lvl="0" marL="0" marR="0" rtl="0" algn="ctr">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High Resolution - High Frame Rate</a:t>
            </a:r>
            <a:endParaRPr/>
          </a:p>
        </p:txBody>
      </p:sp>
      <p:sp>
        <p:nvSpPr>
          <p:cNvPr id="135" name="Google Shape;135;p16"/>
          <p:cNvSpPr txBox="1"/>
          <p:nvPr/>
        </p:nvSpPr>
        <p:spPr>
          <a:xfrm>
            <a:off x="6427576" y="5717493"/>
            <a:ext cx="2247731" cy="212366"/>
          </a:xfrm>
          <a:prstGeom prst="rect">
            <a:avLst/>
          </a:prstGeom>
          <a:noFill/>
          <a:ln>
            <a:noFill/>
          </a:ln>
        </p:spPr>
        <p:txBody>
          <a:bodyPr anchorCtr="0" anchor="t" bIns="0" lIns="91425" spcFirstLastPara="1" rIns="91425" wrap="square" tIns="45700">
            <a:noAutofit/>
          </a:bodyPr>
          <a:lstStyle/>
          <a:p>
            <a:pPr indent="0" lvl="0" marL="0" marR="0" rtl="0" algn="ctr">
              <a:lnSpc>
                <a:spcPct val="90000"/>
              </a:lnSpc>
              <a:spcBef>
                <a:spcPts val="0"/>
              </a:spcBef>
              <a:spcAft>
                <a:spcPts val="0"/>
              </a:spcAft>
              <a:buNone/>
            </a:pPr>
            <a:r>
              <a:rPr b="1" lang="en-US" sz="1200">
                <a:solidFill>
                  <a:schemeClr val="dk2"/>
                </a:solidFill>
                <a:latin typeface="Arial Narrow"/>
                <a:ea typeface="Arial Narrow"/>
                <a:cs typeface="Arial Narrow"/>
                <a:sym typeface="Arial Narrow"/>
              </a:rPr>
              <a:t>Low Resolution -  Low Frame Rate</a:t>
            </a:r>
            <a:endParaRPr/>
          </a:p>
        </p:txBody>
      </p:sp>
      <p:sp>
        <p:nvSpPr>
          <p:cNvPr id="136" name="Google Shape;136;p16"/>
          <p:cNvSpPr txBox="1"/>
          <p:nvPr/>
        </p:nvSpPr>
        <p:spPr>
          <a:xfrm>
            <a:off x="732382" y="2941053"/>
            <a:ext cx="753732" cy="267766"/>
          </a:xfrm>
          <a:prstGeom prst="rect">
            <a:avLst/>
          </a:prstGeom>
          <a:noFill/>
          <a:ln>
            <a:noFill/>
          </a:ln>
        </p:spPr>
        <p:txBody>
          <a:bodyPr anchorCtr="0" anchor="t" bIns="0" lIns="91425" spcFirstLastPara="1" rIns="91425" wrap="square" tIns="45700">
            <a:noAutofit/>
          </a:bodyPr>
          <a:lstStyle/>
          <a:p>
            <a:pPr indent="0" lvl="0" marL="0" marR="0" rtl="0" algn="l">
              <a:lnSpc>
                <a:spcPct val="90000"/>
              </a:lnSpc>
              <a:spcBef>
                <a:spcPts val="0"/>
              </a:spcBef>
              <a:spcAft>
                <a:spcPts val="0"/>
              </a:spcAft>
              <a:buNone/>
            </a:pPr>
            <a:r>
              <a:rPr b="1" lang="en-US" sz="1600">
                <a:solidFill>
                  <a:schemeClr val="dk2"/>
                </a:solidFill>
                <a:latin typeface="Arial Narrow"/>
                <a:ea typeface="Arial Narrow"/>
                <a:cs typeface="Arial Narrow"/>
                <a:sym typeface="Arial Narrow"/>
              </a:rPr>
              <a:t>Source</a:t>
            </a:r>
            <a:endParaRPr b="1" sz="1600">
              <a:solidFill>
                <a:schemeClr val="dk2"/>
              </a:solidFill>
              <a:latin typeface="Arial Narrow"/>
              <a:ea typeface="Arial Narrow"/>
              <a:cs typeface="Arial Narrow"/>
              <a:sym typeface="Arial Narrow"/>
            </a:endParaRPr>
          </a:p>
        </p:txBody>
      </p:sp>
      <p:grpSp>
        <p:nvGrpSpPr>
          <p:cNvPr id="137" name="Google Shape;137;p16"/>
          <p:cNvGrpSpPr/>
          <p:nvPr/>
        </p:nvGrpSpPr>
        <p:grpSpPr>
          <a:xfrm>
            <a:off x="304800" y="3318805"/>
            <a:ext cx="1828800" cy="1187103"/>
            <a:chOff x="304800" y="3105495"/>
            <a:chExt cx="1828800" cy="1187103"/>
          </a:xfrm>
        </p:grpSpPr>
        <p:sp>
          <p:nvSpPr>
            <p:cNvPr id="138" name="Google Shape;138;p16"/>
            <p:cNvSpPr/>
            <p:nvPr/>
          </p:nvSpPr>
          <p:spPr>
            <a:xfrm>
              <a:off x="304800" y="3105495"/>
              <a:ext cx="1828800" cy="66640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Narrow"/>
                <a:ea typeface="Arial Narrow"/>
                <a:cs typeface="Arial Narrow"/>
                <a:sym typeface="Arial Narrow"/>
              </a:endParaRPr>
            </a:p>
          </p:txBody>
        </p:sp>
        <p:sp>
          <p:nvSpPr>
            <p:cNvPr id="139" name="Google Shape;139;p16"/>
            <p:cNvSpPr/>
            <p:nvPr/>
          </p:nvSpPr>
          <p:spPr>
            <a:xfrm>
              <a:off x="304800" y="3780528"/>
              <a:ext cx="1828800" cy="512070"/>
            </a:xfrm>
            <a:prstGeom prst="homePlate">
              <a:avLst>
                <a:gd fmla="val 58218" name="adj"/>
              </a:avLst>
            </a:prstGeom>
            <a:gradFill>
              <a:gsLst>
                <a:gs pos="0">
                  <a:srgbClr val="4C4C4C"/>
                </a:gs>
                <a:gs pos="50000">
                  <a:srgbClr val="6E6E6E"/>
                </a:gs>
                <a:gs pos="100000">
                  <a:schemeClr val="dk2"/>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Narrow"/>
                <a:ea typeface="Arial Narrow"/>
                <a:cs typeface="Arial Narrow"/>
                <a:sym typeface="Arial Narrow"/>
              </a:endParaRPr>
            </a:p>
          </p:txBody>
        </p:sp>
        <p:sp>
          <p:nvSpPr>
            <p:cNvPr id="140" name="Google Shape;140;p16"/>
            <p:cNvSpPr txBox="1"/>
            <p:nvPr/>
          </p:nvSpPr>
          <p:spPr>
            <a:xfrm>
              <a:off x="695829" y="4015602"/>
              <a:ext cx="861125"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Base Layer</a:t>
              </a:r>
              <a:endParaRPr/>
            </a:p>
          </p:txBody>
        </p:sp>
        <p:sp>
          <p:nvSpPr>
            <p:cNvPr id="141" name="Google Shape;141;p16"/>
            <p:cNvSpPr txBox="1"/>
            <p:nvPr/>
          </p:nvSpPr>
          <p:spPr>
            <a:xfrm>
              <a:off x="351724" y="3105495"/>
              <a:ext cx="1526372"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High Resolution Layer</a:t>
              </a:r>
              <a:endParaRPr/>
            </a:p>
          </p:txBody>
        </p:sp>
        <p:pic>
          <p:nvPicPr>
            <p:cNvPr id="142" name="Google Shape;142;p16"/>
            <p:cNvPicPr preferRelativeResize="0"/>
            <p:nvPr/>
          </p:nvPicPr>
          <p:blipFill rotWithShape="1">
            <a:blip r:embed="rId6">
              <a:alphaModFix/>
            </a:blip>
            <a:srcRect b="0" l="0" r="0" t="0"/>
            <a:stretch/>
          </p:blipFill>
          <p:spPr>
            <a:xfrm>
              <a:off x="410871" y="3401112"/>
              <a:ext cx="421725" cy="285645"/>
            </a:xfrm>
            <a:prstGeom prst="rect">
              <a:avLst/>
            </a:prstGeom>
            <a:noFill/>
            <a:ln>
              <a:noFill/>
            </a:ln>
            <a:effectLst>
              <a:outerShdw blurRad="114300" rotWithShape="0" algn="ctr">
                <a:schemeClr val="dk1"/>
              </a:outerShdw>
            </a:effectLst>
          </p:spPr>
        </p:pic>
        <p:pic>
          <p:nvPicPr>
            <p:cNvPr id="143" name="Google Shape;143;p16"/>
            <p:cNvPicPr preferRelativeResize="0"/>
            <p:nvPr/>
          </p:nvPicPr>
          <p:blipFill rotWithShape="1">
            <a:blip r:embed="rId6">
              <a:alphaModFix/>
            </a:blip>
            <a:srcRect b="0" l="0" r="0" t="0"/>
            <a:stretch/>
          </p:blipFill>
          <p:spPr>
            <a:xfrm>
              <a:off x="887903" y="3395366"/>
              <a:ext cx="421725" cy="285645"/>
            </a:xfrm>
            <a:prstGeom prst="rect">
              <a:avLst/>
            </a:prstGeom>
            <a:noFill/>
            <a:ln>
              <a:noFill/>
            </a:ln>
            <a:effectLst>
              <a:outerShdw blurRad="114300" rotWithShape="0" algn="ctr">
                <a:schemeClr val="dk1"/>
              </a:outerShdw>
            </a:effectLst>
          </p:spPr>
        </p:pic>
        <p:pic>
          <p:nvPicPr>
            <p:cNvPr id="144" name="Google Shape;144;p16"/>
            <p:cNvPicPr preferRelativeResize="0"/>
            <p:nvPr/>
          </p:nvPicPr>
          <p:blipFill rotWithShape="1">
            <a:blip r:embed="rId6">
              <a:alphaModFix/>
            </a:blip>
            <a:srcRect b="0" l="0" r="0" t="0"/>
            <a:stretch/>
          </p:blipFill>
          <p:spPr>
            <a:xfrm>
              <a:off x="1364934" y="3391984"/>
              <a:ext cx="421725" cy="285645"/>
            </a:xfrm>
            <a:prstGeom prst="rect">
              <a:avLst/>
            </a:prstGeom>
            <a:noFill/>
            <a:ln>
              <a:noFill/>
            </a:ln>
            <a:effectLst>
              <a:outerShdw blurRad="114300" rotWithShape="0" algn="ctr">
                <a:schemeClr val="dk1"/>
              </a:outerShdw>
            </a:effectLst>
          </p:spPr>
        </p:pic>
        <p:pic>
          <p:nvPicPr>
            <p:cNvPr id="145" name="Google Shape;145;p16"/>
            <p:cNvPicPr preferRelativeResize="0"/>
            <p:nvPr/>
          </p:nvPicPr>
          <p:blipFill rotWithShape="1">
            <a:blip r:embed="rId7">
              <a:alphaModFix/>
            </a:blip>
            <a:srcRect b="0" l="0" r="0" t="0"/>
            <a:stretch/>
          </p:blipFill>
          <p:spPr>
            <a:xfrm>
              <a:off x="516513" y="3869902"/>
              <a:ext cx="247482" cy="167626"/>
            </a:xfrm>
            <a:prstGeom prst="rect">
              <a:avLst/>
            </a:prstGeom>
            <a:noFill/>
            <a:ln>
              <a:noFill/>
            </a:ln>
            <a:effectLst>
              <a:outerShdw blurRad="114300" rotWithShape="0" algn="ctr">
                <a:schemeClr val="dk1"/>
              </a:outerShdw>
            </a:effectLst>
          </p:spPr>
        </p:pic>
        <p:pic>
          <p:nvPicPr>
            <p:cNvPr id="146" name="Google Shape;146;p16"/>
            <p:cNvPicPr preferRelativeResize="0"/>
            <p:nvPr/>
          </p:nvPicPr>
          <p:blipFill rotWithShape="1">
            <a:blip r:embed="rId7">
              <a:alphaModFix/>
            </a:blip>
            <a:srcRect b="0" l="0" r="0" t="0"/>
            <a:stretch/>
          </p:blipFill>
          <p:spPr>
            <a:xfrm>
              <a:off x="993545" y="3864156"/>
              <a:ext cx="247482" cy="167626"/>
            </a:xfrm>
            <a:prstGeom prst="rect">
              <a:avLst/>
            </a:prstGeom>
            <a:noFill/>
            <a:ln>
              <a:noFill/>
            </a:ln>
            <a:effectLst>
              <a:outerShdw blurRad="114300" rotWithShape="0" algn="ctr">
                <a:schemeClr val="dk1"/>
              </a:outerShdw>
            </a:effectLst>
          </p:spPr>
        </p:pic>
        <p:pic>
          <p:nvPicPr>
            <p:cNvPr id="147" name="Google Shape;147;p16"/>
            <p:cNvPicPr preferRelativeResize="0"/>
            <p:nvPr/>
          </p:nvPicPr>
          <p:blipFill rotWithShape="1">
            <a:blip r:embed="rId7">
              <a:alphaModFix/>
            </a:blip>
            <a:srcRect b="0" l="0" r="0" t="0"/>
            <a:stretch/>
          </p:blipFill>
          <p:spPr>
            <a:xfrm>
              <a:off x="1470576" y="3860774"/>
              <a:ext cx="247482" cy="167626"/>
            </a:xfrm>
            <a:prstGeom prst="rect">
              <a:avLst/>
            </a:prstGeom>
            <a:noFill/>
            <a:ln>
              <a:noFill/>
            </a:ln>
            <a:effectLst>
              <a:outerShdw blurRad="114300" rotWithShape="0" algn="ctr">
                <a:schemeClr val="dk1"/>
              </a:outerShdw>
            </a:effectLst>
          </p:spPr>
        </p:pic>
      </p:grpSp>
      <p:grpSp>
        <p:nvGrpSpPr>
          <p:cNvPr id="148" name="Google Shape;148;p16"/>
          <p:cNvGrpSpPr/>
          <p:nvPr/>
        </p:nvGrpSpPr>
        <p:grpSpPr>
          <a:xfrm>
            <a:off x="4408268" y="1598893"/>
            <a:ext cx="1828800" cy="1196339"/>
            <a:chOff x="4408268" y="1598893"/>
            <a:chExt cx="1828800" cy="1196339"/>
          </a:xfrm>
        </p:grpSpPr>
        <p:sp>
          <p:nvSpPr>
            <p:cNvPr id="149" name="Google Shape;149;p16"/>
            <p:cNvSpPr/>
            <p:nvPr/>
          </p:nvSpPr>
          <p:spPr>
            <a:xfrm>
              <a:off x="4408268" y="1608129"/>
              <a:ext cx="1828800" cy="66640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Narrow"/>
                <a:ea typeface="Arial Narrow"/>
                <a:cs typeface="Arial Narrow"/>
                <a:sym typeface="Arial Narrow"/>
              </a:endParaRPr>
            </a:p>
          </p:txBody>
        </p:sp>
        <p:sp>
          <p:nvSpPr>
            <p:cNvPr id="150" name="Google Shape;150;p16"/>
            <p:cNvSpPr/>
            <p:nvPr/>
          </p:nvSpPr>
          <p:spPr>
            <a:xfrm>
              <a:off x="4408268" y="2283162"/>
              <a:ext cx="1828800" cy="512070"/>
            </a:xfrm>
            <a:prstGeom prst="homePlate">
              <a:avLst>
                <a:gd fmla="val 58218" name="adj"/>
              </a:avLst>
            </a:prstGeom>
            <a:gradFill>
              <a:gsLst>
                <a:gs pos="0">
                  <a:srgbClr val="4C4C4C"/>
                </a:gs>
                <a:gs pos="50000">
                  <a:srgbClr val="6E6E6E"/>
                </a:gs>
                <a:gs pos="100000">
                  <a:schemeClr val="dk2"/>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151" name="Google Shape;151;p16"/>
            <p:cNvSpPr txBox="1"/>
            <p:nvPr/>
          </p:nvSpPr>
          <p:spPr>
            <a:xfrm>
              <a:off x="4772038" y="2518236"/>
              <a:ext cx="861125"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Base Layer</a:t>
              </a:r>
              <a:endParaRPr/>
            </a:p>
          </p:txBody>
        </p:sp>
        <p:sp>
          <p:nvSpPr>
            <p:cNvPr id="152" name="Google Shape;152;p16"/>
            <p:cNvSpPr txBox="1"/>
            <p:nvPr/>
          </p:nvSpPr>
          <p:spPr>
            <a:xfrm>
              <a:off x="4427484" y="1598893"/>
              <a:ext cx="1526372"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High Resolution Layer</a:t>
              </a:r>
              <a:endParaRPr/>
            </a:p>
          </p:txBody>
        </p:sp>
        <p:pic>
          <p:nvPicPr>
            <p:cNvPr id="153" name="Google Shape;153;p16"/>
            <p:cNvPicPr preferRelativeResize="0"/>
            <p:nvPr/>
          </p:nvPicPr>
          <p:blipFill rotWithShape="1">
            <a:blip r:embed="rId6">
              <a:alphaModFix/>
            </a:blip>
            <a:srcRect b="0" l="0" r="0" t="0"/>
            <a:stretch/>
          </p:blipFill>
          <p:spPr>
            <a:xfrm>
              <a:off x="4514339" y="1903746"/>
              <a:ext cx="421725" cy="285645"/>
            </a:xfrm>
            <a:prstGeom prst="rect">
              <a:avLst/>
            </a:prstGeom>
            <a:noFill/>
            <a:ln>
              <a:noFill/>
            </a:ln>
            <a:effectLst>
              <a:outerShdw blurRad="114300" rotWithShape="0" algn="ctr">
                <a:schemeClr val="dk1"/>
              </a:outerShdw>
            </a:effectLst>
          </p:spPr>
        </p:pic>
        <p:pic>
          <p:nvPicPr>
            <p:cNvPr id="154" name="Google Shape;154;p16"/>
            <p:cNvPicPr preferRelativeResize="0"/>
            <p:nvPr/>
          </p:nvPicPr>
          <p:blipFill rotWithShape="1">
            <a:blip r:embed="rId6">
              <a:alphaModFix/>
            </a:blip>
            <a:srcRect b="0" l="0" r="0" t="0"/>
            <a:stretch/>
          </p:blipFill>
          <p:spPr>
            <a:xfrm>
              <a:off x="4991371" y="1898000"/>
              <a:ext cx="421725" cy="285645"/>
            </a:xfrm>
            <a:prstGeom prst="rect">
              <a:avLst/>
            </a:prstGeom>
            <a:noFill/>
            <a:ln>
              <a:noFill/>
            </a:ln>
            <a:effectLst>
              <a:outerShdw blurRad="114300" rotWithShape="0" algn="ctr">
                <a:schemeClr val="dk1"/>
              </a:outerShdw>
            </a:effectLst>
          </p:spPr>
        </p:pic>
        <p:pic>
          <p:nvPicPr>
            <p:cNvPr id="155" name="Google Shape;155;p16"/>
            <p:cNvPicPr preferRelativeResize="0"/>
            <p:nvPr/>
          </p:nvPicPr>
          <p:blipFill rotWithShape="1">
            <a:blip r:embed="rId6">
              <a:alphaModFix/>
            </a:blip>
            <a:srcRect b="0" l="0" r="0" t="0"/>
            <a:stretch/>
          </p:blipFill>
          <p:spPr>
            <a:xfrm>
              <a:off x="5468402" y="1894618"/>
              <a:ext cx="421725" cy="285645"/>
            </a:xfrm>
            <a:prstGeom prst="rect">
              <a:avLst/>
            </a:prstGeom>
            <a:noFill/>
            <a:ln>
              <a:noFill/>
            </a:ln>
            <a:effectLst>
              <a:outerShdw blurRad="114300" rotWithShape="0" algn="ctr">
                <a:schemeClr val="dk1"/>
              </a:outerShdw>
            </a:effectLst>
          </p:spPr>
        </p:pic>
        <p:pic>
          <p:nvPicPr>
            <p:cNvPr id="156" name="Google Shape;156;p16"/>
            <p:cNvPicPr preferRelativeResize="0"/>
            <p:nvPr/>
          </p:nvPicPr>
          <p:blipFill rotWithShape="1">
            <a:blip r:embed="rId7">
              <a:alphaModFix/>
            </a:blip>
            <a:srcRect b="0" l="0" r="0" t="0"/>
            <a:stretch/>
          </p:blipFill>
          <p:spPr>
            <a:xfrm>
              <a:off x="4619981" y="2372536"/>
              <a:ext cx="247482" cy="167626"/>
            </a:xfrm>
            <a:prstGeom prst="rect">
              <a:avLst/>
            </a:prstGeom>
            <a:noFill/>
            <a:ln>
              <a:noFill/>
            </a:ln>
            <a:effectLst>
              <a:outerShdw blurRad="114300" rotWithShape="0" algn="ctr">
                <a:schemeClr val="dk1"/>
              </a:outerShdw>
            </a:effectLst>
          </p:spPr>
        </p:pic>
        <p:pic>
          <p:nvPicPr>
            <p:cNvPr id="157" name="Google Shape;157;p16"/>
            <p:cNvPicPr preferRelativeResize="0"/>
            <p:nvPr/>
          </p:nvPicPr>
          <p:blipFill rotWithShape="1">
            <a:blip r:embed="rId7">
              <a:alphaModFix/>
            </a:blip>
            <a:srcRect b="0" l="0" r="0" t="0"/>
            <a:stretch/>
          </p:blipFill>
          <p:spPr>
            <a:xfrm>
              <a:off x="5097013" y="2366790"/>
              <a:ext cx="247482" cy="167626"/>
            </a:xfrm>
            <a:prstGeom prst="rect">
              <a:avLst/>
            </a:prstGeom>
            <a:noFill/>
            <a:ln>
              <a:noFill/>
            </a:ln>
            <a:effectLst>
              <a:outerShdw blurRad="114300" rotWithShape="0" algn="ctr">
                <a:schemeClr val="dk1"/>
              </a:outerShdw>
            </a:effectLst>
          </p:spPr>
        </p:pic>
        <p:pic>
          <p:nvPicPr>
            <p:cNvPr id="158" name="Google Shape;158;p16"/>
            <p:cNvPicPr preferRelativeResize="0"/>
            <p:nvPr/>
          </p:nvPicPr>
          <p:blipFill rotWithShape="1">
            <a:blip r:embed="rId7">
              <a:alphaModFix/>
            </a:blip>
            <a:srcRect b="0" l="0" r="0" t="0"/>
            <a:stretch/>
          </p:blipFill>
          <p:spPr>
            <a:xfrm>
              <a:off x="5574044" y="2363408"/>
              <a:ext cx="247482" cy="167626"/>
            </a:xfrm>
            <a:prstGeom prst="rect">
              <a:avLst/>
            </a:prstGeom>
            <a:noFill/>
            <a:ln>
              <a:noFill/>
            </a:ln>
            <a:effectLst>
              <a:outerShdw blurRad="114300" rotWithShape="0" algn="ctr">
                <a:schemeClr val="dk1"/>
              </a:outerShdw>
            </a:effectLst>
          </p:spPr>
        </p:pic>
      </p:grpSp>
      <p:grpSp>
        <p:nvGrpSpPr>
          <p:cNvPr id="159" name="Google Shape;159;p16"/>
          <p:cNvGrpSpPr/>
          <p:nvPr/>
        </p:nvGrpSpPr>
        <p:grpSpPr>
          <a:xfrm>
            <a:off x="4408268" y="3065700"/>
            <a:ext cx="1828800" cy="1196339"/>
            <a:chOff x="4408268" y="3065700"/>
            <a:chExt cx="1828800" cy="1196339"/>
          </a:xfrm>
        </p:grpSpPr>
        <p:sp>
          <p:nvSpPr>
            <p:cNvPr id="160" name="Google Shape;160;p16"/>
            <p:cNvSpPr/>
            <p:nvPr/>
          </p:nvSpPr>
          <p:spPr>
            <a:xfrm>
              <a:off x="4408268" y="3074936"/>
              <a:ext cx="1828800" cy="666406"/>
            </a:xfrm>
            <a:prstGeom prst="homePlate">
              <a:avLst>
                <a:gd fmla="val 50000" name="adj"/>
              </a:avLst>
            </a:prstGeom>
            <a:gradFill>
              <a:gsLst>
                <a:gs pos="0">
                  <a:srgbClr val="82C2EE"/>
                </a:gs>
                <a:gs pos="100000">
                  <a:schemeClr val="accent3"/>
                </a:gs>
              </a:gsLst>
              <a:lin ang="54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Narrow"/>
                <a:ea typeface="Arial Narrow"/>
                <a:cs typeface="Arial Narrow"/>
                <a:sym typeface="Arial Narrow"/>
              </a:endParaRPr>
            </a:p>
          </p:txBody>
        </p:sp>
        <p:sp>
          <p:nvSpPr>
            <p:cNvPr id="161" name="Google Shape;161;p16"/>
            <p:cNvSpPr/>
            <p:nvPr/>
          </p:nvSpPr>
          <p:spPr>
            <a:xfrm>
              <a:off x="4408268" y="3749969"/>
              <a:ext cx="1828800" cy="512070"/>
            </a:xfrm>
            <a:prstGeom prst="homePlate">
              <a:avLst>
                <a:gd fmla="val 58218" name="adj"/>
              </a:avLst>
            </a:prstGeom>
            <a:gradFill>
              <a:gsLst>
                <a:gs pos="0">
                  <a:srgbClr val="4C4C4C"/>
                </a:gs>
                <a:gs pos="50000">
                  <a:srgbClr val="6E6E6E"/>
                </a:gs>
                <a:gs pos="100000">
                  <a:schemeClr val="dk2"/>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162" name="Google Shape;162;p16"/>
            <p:cNvSpPr txBox="1"/>
            <p:nvPr/>
          </p:nvSpPr>
          <p:spPr>
            <a:xfrm>
              <a:off x="4772038" y="3985043"/>
              <a:ext cx="861125"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Base Layer</a:t>
              </a:r>
              <a:endParaRPr/>
            </a:p>
          </p:txBody>
        </p:sp>
        <p:sp>
          <p:nvSpPr>
            <p:cNvPr id="163" name="Google Shape;163;p16"/>
            <p:cNvSpPr txBox="1"/>
            <p:nvPr/>
          </p:nvSpPr>
          <p:spPr>
            <a:xfrm>
              <a:off x="4427484" y="3065700"/>
              <a:ext cx="1526372"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High Resolution Layer</a:t>
              </a:r>
              <a:endParaRPr/>
            </a:p>
          </p:txBody>
        </p:sp>
        <p:pic>
          <p:nvPicPr>
            <p:cNvPr id="164" name="Google Shape;164;p16"/>
            <p:cNvPicPr preferRelativeResize="0"/>
            <p:nvPr/>
          </p:nvPicPr>
          <p:blipFill rotWithShape="1">
            <a:blip r:embed="rId6">
              <a:alphaModFix/>
            </a:blip>
            <a:srcRect b="0" l="0" r="0" t="0"/>
            <a:stretch/>
          </p:blipFill>
          <p:spPr>
            <a:xfrm>
              <a:off x="4514339" y="3370553"/>
              <a:ext cx="421725" cy="285645"/>
            </a:xfrm>
            <a:prstGeom prst="rect">
              <a:avLst/>
            </a:prstGeom>
            <a:noFill/>
            <a:ln>
              <a:noFill/>
            </a:ln>
            <a:effectLst>
              <a:outerShdw blurRad="114300" rotWithShape="0" algn="ctr">
                <a:schemeClr val="dk1"/>
              </a:outerShdw>
            </a:effectLst>
          </p:spPr>
        </p:pic>
        <p:pic>
          <p:nvPicPr>
            <p:cNvPr id="165" name="Google Shape;165;p16"/>
            <p:cNvPicPr preferRelativeResize="0"/>
            <p:nvPr/>
          </p:nvPicPr>
          <p:blipFill rotWithShape="1">
            <a:blip r:embed="rId6">
              <a:alphaModFix/>
            </a:blip>
            <a:srcRect b="0" l="0" r="0" t="0"/>
            <a:stretch/>
          </p:blipFill>
          <p:spPr>
            <a:xfrm>
              <a:off x="5468402" y="3361425"/>
              <a:ext cx="421725" cy="285645"/>
            </a:xfrm>
            <a:prstGeom prst="rect">
              <a:avLst/>
            </a:prstGeom>
            <a:noFill/>
            <a:ln>
              <a:noFill/>
            </a:ln>
            <a:effectLst>
              <a:outerShdw blurRad="114300" rotWithShape="0" algn="ctr">
                <a:schemeClr val="dk1"/>
              </a:outerShdw>
            </a:effectLst>
          </p:spPr>
        </p:pic>
        <p:pic>
          <p:nvPicPr>
            <p:cNvPr id="166" name="Google Shape;166;p16"/>
            <p:cNvPicPr preferRelativeResize="0"/>
            <p:nvPr/>
          </p:nvPicPr>
          <p:blipFill rotWithShape="1">
            <a:blip r:embed="rId7">
              <a:alphaModFix/>
            </a:blip>
            <a:srcRect b="0" l="0" r="0" t="0"/>
            <a:stretch/>
          </p:blipFill>
          <p:spPr>
            <a:xfrm>
              <a:off x="4619981" y="3839343"/>
              <a:ext cx="247482" cy="167626"/>
            </a:xfrm>
            <a:prstGeom prst="rect">
              <a:avLst/>
            </a:prstGeom>
            <a:noFill/>
            <a:ln>
              <a:noFill/>
            </a:ln>
            <a:effectLst>
              <a:outerShdw blurRad="114300" rotWithShape="0" algn="ctr">
                <a:schemeClr val="dk1"/>
              </a:outerShdw>
            </a:effectLst>
          </p:spPr>
        </p:pic>
        <p:pic>
          <p:nvPicPr>
            <p:cNvPr id="167" name="Google Shape;167;p16"/>
            <p:cNvPicPr preferRelativeResize="0"/>
            <p:nvPr/>
          </p:nvPicPr>
          <p:blipFill rotWithShape="1">
            <a:blip r:embed="rId7">
              <a:alphaModFix/>
            </a:blip>
            <a:srcRect b="0" l="0" r="0" t="0"/>
            <a:stretch/>
          </p:blipFill>
          <p:spPr>
            <a:xfrm>
              <a:off x="5097013" y="3833597"/>
              <a:ext cx="247482" cy="167626"/>
            </a:xfrm>
            <a:prstGeom prst="rect">
              <a:avLst/>
            </a:prstGeom>
            <a:noFill/>
            <a:ln>
              <a:noFill/>
            </a:ln>
            <a:effectLst>
              <a:outerShdw blurRad="114300" rotWithShape="0" algn="ctr">
                <a:schemeClr val="dk1"/>
              </a:outerShdw>
            </a:effectLst>
          </p:spPr>
        </p:pic>
        <p:pic>
          <p:nvPicPr>
            <p:cNvPr id="168" name="Google Shape;168;p16"/>
            <p:cNvPicPr preferRelativeResize="0"/>
            <p:nvPr/>
          </p:nvPicPr>
          <p:blipFill rotWithShape="1">
            <a:blip r:embed="rId7">
              <a:alphaModFix/>
            </a:blip>
            <a:srcRect b="0" l="0" r="0" t="0"/>
            <a:stretch/>
          </p:blipFill>
          <p:spPr>
            <a:xfrm>
              <a:off x="5574044" y="3830215"/>
              <a:ext cx="247482" cy="167626"/>
            </a:xfrm>
            <a:prstGeom prst="rect">
              <a:avLst/>
            </a:prstGeom>
            <a:noFill/>
            <a:ln>
              <a:noFill/>
            </a:ln>
            <a:effectLst>
              <a:outerShdw blurRad="114300" rotWithShape="0" algn="ctr">
                <a:schemeClr val="dk1"/>
              </a:outerShdw>
            </a:effectLst>
          </p:spPr>
        </p:pic>
      </p:grpSp>
      <p:grpSp>
        <p:nvGrpSpPr>
          <p:cNvPr id="169" name="Google Shape;169;p16"/>
          <p:cNvGrpSpPr/>
          <p:nvPr/>
        </p:nvGrpSpPr>
        <p:grpSpPr>
          <a:xfrm>
            <a:off x="4408268" y="4866234"/>
            <a:ext cx="1828800" cy="512070"/>
            <a:chOff x="4408268" y="4866234"/>
            <a:chExt cx="1828800" cy="512070"/>
          </a:xfrm>
        </p:grpSpPr>
        <p:sp>
          <p:nvSpPr>
            <p:cNvPr id="170" name="Google Shape;170;p16"/>
            <p:cNvSpPr/>
            <p:nvPr/>
          </p:nvSpPr>
          <p:spPr>
            <a:xfrm>
              <a:off x="4408268" y="4866234"/>
              <a:ext cx="1828800" cy="512070"/>
            </a:xfrm>
            <a:prstGeom prst="homePlate">
              <a:avLst>
                <a:gd fmla="val 58218" name="adj"/>
              </a:avLst>
            </a:prstGeom>
            <a:gradFill>
              <a:gsLst>
                <a:gs pos="0">
                  <a:srgbClr val="4C4C4C"/>
                </a:gs>
                <a:gs pos="50000">
                  <a:srgbClr val="6E6E6E"/>
                </a:gs>
                <a:gs pos="100000">
                  <a:schemeClr val="dk2"/>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Narrow"/>
                <a:ea typeface="Arial Narrow"/>
                <a:cs typeface="Arial Narrow"/>
                <a:sym typeface="Arial Narrow"/>
              </a:endParaRPr>
            </a:p>
          </p:txBody>
        </p:sp>
        <p:sp>
          <p:nvSpPr>
            <p:cNvPr id="171" name="Google Shape;171;p16"/>
            <p:cNvSpPr txBox="1"/>
            <p:nvPr/>
          </p:nvSpPr>
          <p:spPr>
            <a:xfrm>
              <a:off x="4799297" y="5101308"/>
              <a:ext cx="861125" cy="276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Arial Narrow"/>
                  <a:ea typeface="Arial Narrow"/>
                  <a:cs typeface="Arial Narrow"/>
                  <a:sym typeface="Arial Narrow"/>
                </a:rPr>
                <a:t>Base Layer</a:t>
              </a:r>
              <a:endParaRPr/>
            </a:p>
          </p:txBody>
        </p:sp>
        <p:pic>
          <p:nvPicPr>
            <p:cNvPr id="172" name="Google Shape;172;p16"/>
            <p:cNvPicPr preferRelativeResize="0"/>
            <p:nvPr/>
          </p:nvPicPr>
          <p:blipFill rotWithShape="1">
            <a:blip r:embed="rId7">
              <a:alphaModFix/>
            </a:blip>
            <a:srcRect b="0" l="0" r="0" t="0"/>
            <a:stretch/>
          </p:blipFill>
          <p:spPr>
            <a:xfrm>
              <a:off x="4619981" y="4955608"/>
              <a:ext cx="247482" cy="167626"/>
            </a:xfrm>
            <a:prstGeom prst="rect">
              <a:avLst/>
            </a:prstGeom>
            <a:noFill/>
            <a:ln>
              <a:noFill/>
            </a:ln>
            <a:effectLst>
              <a:outerShdw blurRad="114300" rotWithShape="0" algn="ctr">
                <a:schemeClr val="dk1"/>
              </a:outerShdw>
            </a:effectLst>
          </p:spPr>
        </p:pic>
        <p:pic>
          <p:nvPicPr>
            <p:cNvPr id="173" name="Google Shape;173;p16"/>
            <p:cNvPicPr preferRelativeResize="0"/>
            <p:nvPr/>
          </p:nvPicPr>
          <p:blipFill rotWithShape="1">
            <a:blip r:embed="rId7">
              <a:alphaModFix/>
            </a:blip>
            <a:srcRect b="0" l="0" r="0" t="0"/>
            <a:stretch/>
          </p:blipFill>
          <p:spPr>
            <a:xfrm>
              <a:off x="5097013" y="4949862"/>
              <a:ext cx="247482" cy="167626"/>
            </a:xfrm>
            <a:prstGeom prst="rect">
              <a:avLst/>
            </a:prstGeom>
            <a:noFill/>
            <a:ln>
              <a:noFill/>
            </a:ln>
            <a:effectLst>
              <a:outerShdw blurRad="114300" rotWithShape="0" algn="ctr">
                <a:schemeClr val="dk1"/>
              </a:outerShdw>
            </a:effectLst>
          </p:spPr>
        </p:pic>
        <p:pic>
          <p:nvPicPr>
            <p:cNvPr id="174" name="Google Shape;174;p16"/>
            <p:cNvPicPr preferRelativeResize="0"/>
            <p:nvPr/>
          </p:nvPicPr>
          <p:blipFill rotWithShape="1">
            <a:blip r:embed="rId7">
              <a:alphaModFix/>
            </a:blip>
            <a:srcRect b="0" l="0" r="0" t="0"/>
            <a:stretch/>
          </p:blipFill>
          <p:spPr>
            <a:xfrm>
              <a:off x="5574044" y="4946480"/>
              <a:ext cx="247482" cy="167626"/>
            </a:xfrm>
            <a:prstGeom prst="rect">
              <a:avLst/>
            </a:prstGeom>
            <a:noFill/>
            <a:ln>
              <a:noFill/>
            </a:ln>
            <a:effectLst>
              <a:outerShdw blurRad="114300" rotWithShape="0" algn="ctr">
                <a:schemeClr val="dk1"/>
              </a:outerShdw>
            </a:effectLst>
          </p:spPr>
        </p:pic>
      </p:grpSp>
      <p:cxnSp>
        <p:nvCxnSpPr>
          <p:cNvPr id="175" name="Google Shape;175;p16"/>
          <p:cNvCxnSpPr>
            <a:stCxn id="176" idx="0"/>
            <a:endCxn id="150" idx="1"/>
          </p:cNvCxnSpPr>
          <p:nvPr/>
        </p:nvCxnSpPr>
        <p:spPr>
          <a:xfrm rot="-5400000">
            <a:off x="3448843" y="2188955"/>
            <a:ext cx="609300" cy="1309500"/>
          </a:xfrm>
          <a:prstGeom prst="bentConnector2">
            <a:avLst/>
          </a:prstGeom>
          <a:noFill/>
          <a:ln cap="flat" cmpd="sng" w="38100">
            <a:solidFill>
              <a:schemeClr val="accent3"/>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7" name="Google Shape;177;p16"/>
          <p:cNvCxnSpPr>
            <a:stCxn id="176" idx="4"/>
            <a:endCxn id="170" idx="1"/>
          </p:cNvCxnSpPr>
          <p:nvPr/>
        </p:nvCxnSpPr>
        <p:spPr>
          <a:xfrm flipH="1" rot="-5400000">
            <a:off x="3588043" y="4302139"/>
            <a:ext cx="330900" cy="1309500"/>
          </a:xfrm>
          <a:prstGeom prst="bentConnector2">
            <a:avLst/>
          </a:prstGeom>
          <a:noFill/>
          <a:ln cap="flat" cmpd="sng" w="38100">
            <a:solidFill>
              <a:schemeClr val="accent3"/>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78" name="Google Shape;178;p16"/>
          <p:cNvCxnSpPr>
            <a:stCxn id="176" idx="6"/>
            <a:endCxn id="161" idx="1"/>
          </p:cNvCxnSpPr>
          <p:nvPr/>
        </p:nvCxnSpPr>
        <p:spPr>
          <a:xfrm>
            <a:off x="3920285" y="3969897"/>
            <a:ext cx="488100" cy="36000"/>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0000">
              <a:srgbClr val="000000">
                <a:alpha val="37647"/>
              </a:srgbClr>
            </a:outerShdw>
          </a:effectLst>
        </p:spPr>
      </p:cxnSp>
      <p:sp>
        <p:nvSpPr>
          <p:cNvPr id="176" name="Google Shape;176;p16"/>
          <p:cNvSpPr/>
          <p:nvPr/>
        </p:nvSpPr>
        <p:spPr>
          <a:xfrm>
            <a:off x="2277201" y="3148355"/>
            <a:ext cx="1643084" cy="1643084"/>
          </a:xfrm>
          <a:prstGeom prst="ellipse">
            <a:avLst/>
          </a:prstGeom>
          <a:noFill/>
          <a:ln cap="flat" cmpd="sng" w="38100">
            <a:solidFill>
              <a:schemeClr val="accent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grpSp>
        <p:nvGrpSpPr>
          <p:cNvPr id="179" name="Google Shape;179;p16"/>
          <p:cNvGrpSpPr/>
          <p:nvPr/>
        </p:nvGrpSpPr>
        <p:grpSpPr>
          <a:xfrm>
            <a:off x="2213638" y="3492701"/>
            <a:ext cx="1770211" cy="750391"/>
            <a:chOff x="2686050" y="3476985"/>
            <a:chExt cx="3571875" cy="1514115"/>
          </a:xfrm>
        </p:grpSpPr>
        <p:sp>
          <p:nvSpPr>
            <p:cNvPr id="180" name="Google Shape;180;p16"/>
            <p:cNvSpPr/>
            <p:nvPr/>
          </p:nvSpPr>
          <p:spPr>
            <a:xfrm>
              <a:off x="2686050" y="4248150"/>
              <a:ext cx="3571875" cy="742950"/>
            </a:xfrm>
            <a:prstGeom prst="ellipse">
              <a:avLst/>
            </a:prstGeom>
            <a:solidFill>
              <a:schemeClr val="lt1"/>
            </a:solidFill>
            <a:ln>
              <a:noFill/>
            </a:ln>
            <a:effectLst>
              <a:outerShdw blurRad="114300" sx="103000" rotWithShape="0" dir="5400000" dist="76200" sy="10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181" name="Google Shape;181;p16"/>
            <p:cNvSpPr/>
            <p:nvPr/>
          </p:nvSpPr>
          <p:spPr>
            <a:xfrm>
              <a:off x="3487862" y="3476985"/>
              <a:ext cx="1962150" cy="837840"/>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pic>
          <p:nvPicPr>
            <p:cNvPr id="182" name="Google Shape;182;p16"/>
            <p:cNvPicPr preferRelativeResize="0"/>
            <p:nvPr/>
          </p:nvPicPr>
          <p:blipFill rotWithShape="1">
            <a:blip r:embed="rId8">
              <a:alphaModFix/>
            </a:blip>
            <a:srcRect b="0" l="0" r="0" t="0"/>
            <a:stretch/>
          </p:blipFill>
          <p:spPr>
            <a:xfrm>
              <a:off x="2932530" y="4138034"/>
              <a:ext cx="3027873" cy="712722"/>
            </a:xfrm>
            <a:prstGeom prst="rect">
              <a:avLst/>
            </a:prstGeom>
            <a:noFill/>
            <a:ln>
              <a:noFill/>
            </a:ln>
            <a:effectLst>
              <a:outerShdw blurRad="114300" rotWithShape="0" algn="ctr" dir="5400000" dist="50800">
                <a:schemeClr val="dk1">
                  <a:alpha val="74901"/>
                </a:schemeClr>
              </a:outerShdw>
            </a:effectLst>
          </p:spPr>
        </p:pic>
        <p:pic>
          <p:nvPicPr>
            <p:cNvPr descr="VidyoRouter_color.png" id="183" name="Google Shape;183;p16"/>
            <p:cNvPicPr preferRelativeResize="0"/>
            <p:nvPr/>
          </p:nvPicPr>
          <p:blipFill rotWithShape="1">
            <a:blip r:embed="rId9">
              <a:alphaModFix/>
            </a:blip>
            <a:srcRect b="0" l="0" r="0" t="0"/>
            <a:stretch/>
          </p:blipFill>
          <p:spPr>
            <a:xfrm>
              <a:off x="3554701" y="3709480"/>
              <a:ext cx="1848692" cy="355216"/>
            </a:xfrm>
            <a:prstGeom prst="rect">
              <a:avLst/>
            </a:prstGeom>
            <a:noFill/>
            <a:ln>
              <a:noFill/>
            </a:ln>
          </p:spPr>
        </p:pic>
      </p:grpSp>
      <p:grpSp>
        <p:nvGrpSpPr>
          <p:cNvPr id="184" name="Google Shape;184;p16"/>
          <p:cNvGrpSpPr/>
          <p:nvPr/>
        </p:nvGrpSpPr>
        <p:grpSpPr>
          <a:xfrm>
            <a:off x="-1" y="5971994"/>
            <a:ext cx="9144000" cy="530106"/>
            <a:chOff x="0" y="5718801"/>
            <a:chExt cx="9144000" cy="530106"/>
          </a:xfrm>
        </p:grpSpPr>
        <p:sp>
          <p:nvSpPr>
            <p:cNvPr id="185" name="Google Shape;185;p16"/>
            <p:cNvSpPr/>
            <p:nvPr/>
          </p:nvSpPr>
          <p:spPr>
            <a:xfrm>
              <a:off x="0" y="5718801"/>
              <a:ext cx="9144000" cy="530106"/>
            </a:xfrm>
            <a:prstGeom prst="rect">
              <a:avLst/>
            </a:prstGeom>
            <a:gradFill>
              <a:gsLst>
                <a:gs pos="0">
                  <a:schemeClr val="lt1"/>
                </a:gs>
                <a:gs pos="50000">
                  <a:srgbClr val="D8D8D8"/>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Narrow"/>
                <a:ea typeface="Arial Narrow"/>
                <a:cs typeface="Arial Narrow"/>
                <a:sym typeface="Arial Narrow"/>
              </a:endParaRPr>
            </a:p>
          </p:txBody>
        </p:sp>
        <p:sp>
          <p:nvSpPr>
            <p:cNvPr id="186" name="Google Shape;186;p16"/>
            <p:cNvSpPr txBox="1"/>
            <p:nvPr/>
          </p:nvSpPr>
          <p:spPr>
            <a:xfrm>
              <a:off x="1064150" y="5842790"/>
              <a:ext cx="7025286" cy="28212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accent3"/>
                </a:buClr>
                <a:buSzPts val="2000"/>
                <a:buFont typeface="Arial Narrow"/>
                <a:buNone/>
              </a:pPr>
              <a:r>
                <a:rPr b="1" lang="en-US" sz="2000" cap="none">
                  <a:solidFill>
                    <a:schemeClr val="accent3"/>
                  </a:solidFill>
                  <a:latin typeface="Arial Narrow"/>
                  <a:ea typeface="Arial Narrow"/>
                  <a:cs typeface="Arial Narrow"/>
                  <a:sym typeface="Arial Narrow"/>
                </a:rPr>
                <a:t>Vidyo’s Adaptive Video LayeringTM does not require network decision</a:t>
              </a:r>
              <a:endParaRPr b="1" sz="2000" cap="none">
                <a:solidFill>
                  <a:schemeClr val="accent3"/>
                </a:solidFill>
                <a:latin typeface="Arial Narrow"/>
                <a:ea typeface="Arial Narrow"/>
                <a:cs typeface="Arial Narrow"/>
                <a:sym typeface="Arial Narrow"/>
              </a:endParaRPr>
            </a:p>
          </p:txBody>
        </p:sp>
      </p:grpSp>
      <p:sp>
        <p:nvSpPr>
          <p:cNvPr id="187" name="Google Shape;187;p16"/>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188" name="Google Shape;188;p16"/>
          <p:cNvSpPr/>
          <p:nvPr/>
        </p:nvSpPr>
        <p:spPr>
          <a:xfrm>
            <a:off x="381000" y="1676400"/>
            <a:ext cx="3429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1. Thanks to SVC, we can Dynamically Adapt to User Environment</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43"/>
          <p:cNvSpPr/>
          <p:nvPr/>
        </p:nvSpPr>
        <p:spPr>
          <a:xfrm rot="693024">
            <a:off x="186170" y="6159335"/>
            <a:ext cx="597256" cy="397712"/>
          </a:xfrm>
          <a:prstGeom prst="parallelogram">
            <a:avLst>
              <a:gd fmla="val 25000" name="adj"/>
            </a:avLst>
          </a:prstGeom>
          <a:solidFill>
            <a:srgbClr val="FFFF00"/>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L0</a:t>
            </a:r>
            <a:endParaRPr b="1" sz="1200">
              <a:solidFill>
                <a:schemeClr val="dk1"/>
              </a:solidFill>
              <a:latin typeface="Arial"/>
              <a:ea typeface="Arial"/>
              <a:cs typeface="Arial"/>
              <a:sym typeface="Arial"/>
            </a:endParaRPr>
          </a:p>
        </p:txBody>
      </p:sp>
      <p:cxnSp>
        <p:nvCxnSpPr>
          <p:cNvPr id="470" name="Google Shape;470;p43"/>
          <p:cNvCxnSpPr>
            <a:stCxn id="469" idx="2"/>
            <a:endCxn id="471" idx="4"/>
          </p:cNvCxnSpPr>
          <p:nvPr/>
        </p:nvCxnSpPr>
        <p:spPr>
          <a:xfrm flipH="1" rot="10800000">
            <a:off x="728671" y="5196331"/>
            <a:ext cx="792000" cy="1211700"/>
          </a:xfrm>
          <a:prstGeom prst="straightConnector1">
            <a:avLst/>
          </a:prstGeom>
          <a:noFill/>
          <a:ln cap="flat" cmpd="sng" w="9525">
            <a:solidFill>
              <a:srgbClr val="00699C"/>
            </a:solidFill>
            <a:prstDash val="solid"/>
            <a:round/>
            <a:headEnd len="sm" w="sm" type="none"/>
            <a:tailEnd len="med" w="med" type="stealth"/>
          </a:ln>
        </p:spPr>
      </p:cxnSp>
      <p:sp>
        <p:nvSpPr>
          <p:cNvPr id="471" name="Google Shape;471;p43"/>
          <p:cNvSpPr/>
          <p:nvPr/>
        </p:nvSpPr>
        <p:spPr>
          <a:xfrm rot="693024">
            <a:off x="1254479" y="4785801"/>
            <a:ext cx="615244" cy="414601"/>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L3</a:t>
            </a:r>
            <a:endParaRPr b="1" sz="1400">
              <a:solidFill>
                <a:schemeClr val="dk1"/>
              </a:solidFill>
              <a:latin typeface="Arial"/>
              <a:ea typeface="Arial"/>
              <a:cs typeface="Arial"/>
              <a:sym typeface="Arial"/>
            </a:endParaRPr>
          </a:p>
        </p:txBody>
      </p:sp>
      <p:sp>
        <p:nvSpPr>
          <p:cNvPr id="472" name="Google Shape;472;p43"/>
          <p:cNvSpPr/>
          <p:nvPr/>
        </p:nvSpPr>
        <p:spPr>
          <a:xfrm rot="693024">
            <a:off x="2395738" y="5405261"/>
            <a:ext cx="606505" cy="396336"/>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L2</a:t>
            </a:r>
            <a:endParaRPr b="1" sz="1400">
              <a:solidFill>
                <a:schemeClr val="dk1"/>
              </a:solidFill>
              <a:latin typeface="Arial"/>
              <a:ea typeface="Arial"/>
              <a:cs typeface="Arial"/>
              <a:sym typeface="Arial"/>
            </a:endParaRPr>
          </a:p>
        </p:txBody>
      </p:sp>
      <p:cxnSp>
        <p:nvCxnSpPr>
          <p:cNvPr id="473" name="Google Shape;473;p43"/>
          <p:cNvCxnSpPr>
            <a:stCxn id="469" idx="2"/>
            <a:endCxn id="472" idx="5"/>
          </p:cNvCxnSpPr>
          <p:nvPr/>
        </p:nvCxnSpPr>
        <p:spPr>
          <a:xfrm flipH="1" rot="10800000">
            <a:off x="728671" y="5552731"/>
            <a:ext cx="1721700" cy="855300"/>
          </a:xfrm>
          <a:prstGeom prst="straightConnector1">
            <a:avLst/>
          </a:prstGeom>
          <a:noFill/>
          <a:ln cap="flat" cmpd="sng" w="9525">
            <a:solidFill>
              <a:srgbClr val="00699C"/>
            </a:solidFill>
            <a:prstDash val="solid"/>
            <a:round/>
            <a:headEnd len="sm" w="sm" type="none"/>
            <a:tailEnd len="med" w="med" type="stealth"/>
          </a:ln>
        </p:spPr>
      </p:cxnSp>
      <p:sp>
        <p:nvSpPr>
          <p:cNvPr id="474" name="Google Shape;474;p43"/>
          <p:cNvSpPr/>
          <p:nvPr/>
        </p:nvSpPr>
        <p:spPr>
          <a:xfrm rot="693024">
            <a:off x="3616679" y="4705598"/>
            <a:ext cx="615245" cy="414601"/>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L3</a:t>
            </a:r>
            <a:endParaRPr b="1" sz="1400">
              <a:solidFill>
                <a:schemeClr val="dk1"/>
              </a:solidFill>
              <a:latin typeface="Arial"/>
              <a:ea typeface="Arial"/>
              <a:cs typeface="Arial"/>
              <a:sym typeface="Arial"/>
            </a:endParaRPr>
          </a:p>
        </p:txBody>
      </p:sp>
      <p:cxnSp>
        <p:nvCxnSpPr>
          <p:cNvPr id="475" name="Google Shape;475;p43"/>
          <p:cNvCxnSpPr>
            <a:stCxn id="472" idx="2"/>
            <a:endCxn id="474" idx="5"/>
          </p:cNvCxnSpPr>
          <p:nvPr/>
        </p:nvCxnSpPr>
        <p:spPr>
          <a:xfrm flipH="1" rot="10800000">
            <a:off x="2947563" y="4861629"/>
            <a:ext cx="726000" cy="792600"/>
          </a:xfrm>
          <a:prstGeom prst="straightConnector1">
            <a:avLst/>
          </a:prstGeom>
          <a:noFill/>
          <a:ln cap="flat" cmpd="sng" w="9525">
            <a:solidFill>
              <a:srgbClr val="00699C"/>
            </a:solidFill>
            <a:prstDash val="solid"/>
            <a:round/>
            <a:headEnd len="sm" w="sm" type="none"/>
            <a:tailEnd len="med" w="med" type="stealth"/>
          </a:ln>
        </p:spPr>
      </p:cxnSp>
      <p:cxnSp>
        <p:nvCxnSpPr>
          <p:cNvPr id="476" name="Google Shape;476;p43"/>
          <p:cNvCxnSpPr>
            <a:stCxn id="469" idx="2"/>
            <a:endCxn id="477" idx="5"/>
          </p:cNvCxnSpPr>
          <p:nvPr/>
        </p:nvCxnSpPr>
        <p:spPr>
          <a:xfrm flipH="1" rot="10800000">
            <a:off x="728671" y="6313531"/>
            <a:ext cx="3935700" cy="94500"/>
          </a:xfrm>
          <a:prstGeom prst="straightConnector1">
            <a:avLst/>
          </a:prstGeom>
          <a:noFill/>
          <a:ln cap="flat" cmpd="sng" w="9525">
            <a:solidFill>
              <a:srgbClr val="00699C"/>
            </a:solidFill>
            <a:prstDash val="solid"/>
            <a:round/>
            <a:headEnd len="sm" w="sm" type="none"/>
            <a:tailEnd len="med" w="med" type="stealth"/>
          </a:ln>
        </p:spPr>
      </p:cxnSp>
      <p:cxnSp>
        <p:nvCxnSpPr>
          <p:cNvPr id="478" name="Google Shape;478;p43"/>
          <p:cNvCxnSpPr>
            <a:stCxn id="469" idx="0"/>
            <a:endCxn id="479" idx="4"/>
          </p:cNvCxnSpPr>
          <p:nvPr/>
        </p:nvCxnSpPr>
        <p:spPr>
          <a:xfrm flipH="1" rot="10800000">
            <a:off x="524615" y="4335762"/>
            <a:ext cx="17700" cy="1827600"/>
          </a:xfrm>
          <a:prstGeom prst="straightConnector1">
            <a:avLst/>
          </a:prstGeom>
          <a:noFill/>
          <a:ln cap="flat" cmpd="sng" w="9525">
            <a:solidFill>
              <a:srgbClr val="00699C"/>
            </a:solidFill>
            <a:prstDash val="solid"/>
            <a:round/>
            <a:headEnd len="sm" w="sm" type="none"/>
            <a:tailEnd len="med" w="med" type="stealth"/>
          </a:ln>
        </p:spPr>
      </p:cxnSp>
      <p:sp>
        <p:nvSpPr>
          <p:cNvPr id="480" name="Google Shape;480;p43"/>
          <p:cNvSpPr/>
          <p:nvPr/>
        </p:nvSpPr>
        <p:spPr>
          <a:xfrm rot="693024">
            <a:off x="5298649" y="4633401"/>
            <a:ext cx="615244" cy="414601"/>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L3</a:t>
            </a:r>
            <a:endParaRPr b="1" sz="1400">
              <a:solidFill>
                <a:schemeClr val="dk1"/>
              </a:solidFill>
              <a:latin typeface="Arial"/>
              <a:ea typeface="Arial"/>
              <a:cs typeface="Arial"/>
              <a:sym typeface="Arial"/>
            </a:endParaRPr>
          </a:p>
        </p:txBody>
      </p:sp>
      <p:sp>
        <p:nvSpPr>
          <p:cNvPr id="481" name="Google Shape;481;p43"/>
          <p:cNvSpPr/>
          <p:nvPr/>
        </p:nvSpPr>
        <p:spPr>
          <a:xfrm rot="693024">
            <a:off x="6439908" y="5252861"/>
            <a:ext cx="606505" cy="396336"/>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L2</a:t>
            </a:r>
            <a:endParaRPr b="1" sz="1400">
              <a:solidFill>
                <a:schemeClr val="dk1"/>
              </a:solidFill>
              <a:latin typeface="Arial"/>
              <a:ea typeface="Arial"/>
              <a:cs typeface="Arial"/>
              <a:sym typeface="Arial"/>
            </a:endParaRPr>
          </a:p>
        </p:txBody>
      </p:sp>
      <p:sp>
        <p:nvSpPr>
          <p:cNvPr id="482" name="Google Shape;482;p43"/>
          <p:cNvSpPr/>
          <p:nvPr/>
        </p:nvSpPr>
        <p:spPr>
          <a:xfrm rot="693024">
            <a:off x="7660849" y="4553198"/>
            <a:ext cx="615245" cy="414601"/>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L3</a:t>
            </a:r>
            <a:endParaRPr b="1" sz="1400">
              <a:solidFill>
                <a:schemeClr val="dk1"/>
              </a:solidFill>
              <a:latin typeface="Arial"/>
              <a:ea typeface="Arial"/>
              <a:cs typeface="Arial"/>
              <a:sym typeface="Arial"/>
            </a:endParaRPr>
          </a:p>
        </p:txBody>
      </p:sp>
      <p:cxnSp>
        <p:nvCxnSpPr>
          <p:cNvPr id="483" name="Google Shape;483;p43"/>
          <p:cNvCxnSpPr>
            <a:stCxn id="481" idx="2"/>
            <a:endCxn id="482" idx="5"/>
          </p:cNvCxnSpPr>
          <p:nvPr/>
        </p:nvCxnSpPr>
        <p:spPr>
          <a:xfrm flipH="1" rot="10800000">
            <a:off x="6991733" y="4709229"/>
            <a:ext cx="726000" cy="792600"/>
          </a:xfrm>
          <a:prstGeom prst="straightConnector1">
            <a:avLst/>
          </a:prstGeom>
          <a:noFill/>
          <a:ln cap="flat" cmpd="sng" w="9525">
            <a:solidFill>
              <a:srgbClr val="00699C"/>
            </a:solidFill>
            <a:prstDash val="solid"/>
            <a:round/>
            <a:headEnd len="sm" w="sm" type="none"/>
            <a:tailEnd len="med" w="med" type="stealth"/>
          </a:ln>
        </p:spPr>
      </p:cxnSp>
      <p:cxnSp>
        <p:nvCxnSpPr>
          <p:cNvPr id="484" name="Google Shape;484;p43"/>
          <p:cNvCxnSpPr>
            <a:stCxn id="477" idx="2"/>
          </p:cNvCxnSpPr>
          <p:nvPr/>
        </p:nvCxnSpPr>
        <p:spPr>
          <a:xfrm flipH="1" rot="10800000">
            <a:off x="5165519" y="6400920"/>
            <a:ext cx="3673800" cy="15000"/>
          </a:xfrm>
          <a:prstGeom prst="straightConnector1">
            <a:avLst/>
          </a:prstGeom>
          <a:noFill/>
          <a:ln cap="flat" cmpd="sng" w="9525">
            <a:solidFill>
              <a:srgbClr val="00699C"/>
            </a:solidFill>
            <a:prstDash val="solid"/>
            <a:round/>
            <a:headEnd len="sm" w="sm" type="none"/>
            <a:tailEnd len="med" w="med" type="stealth"/>
          </a:ln>
        </p:spPr>
      </p:cxnSp>
      <p:sp>
        <p:nvSpPr>
          <p:cNvPr id="477" name="Google Shape;477;p43"/>
          <p:cNvSpPr/>
          <p:nvPr/>
        </p:nvSpPr>
        <p:spPr>
          <a:xfrm rot="693024">
            <a:off x="4607279" y="6157401"/>
            <a:ext cx="615245" cy="414601"/>
          </a:xfrm>
          <a:prstGeom prst="parallelogram">
            <a:avLst>
              <a:gd fmla="val 25000" name="adj"/>
            </a:avLst>
          </a:prstGeom>
          <a:solidFill>
            <a:srgbClr val="FEE6A2"/>
          </a:solidFill>
          <a:ln cap="flat" cmpd="sng" w="25400">
            <a:solidFill>
              <a:srgbClr val="00699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L0</a:t>
            </a:r>
            <a:endParaRPr b="1" sz="1400">
              <a:solidFill>
                <a:schemeClr val="dk1"/>
              </a:solidFill>
              <a:latin typeface="Arial"/>
              <a:ea typeface="Arial"/>
              <a:cs typeface="Arial"/>
              <a:sym typeface="Arial"/>
            </a:endParaRPr>
          </a:p>
        </p:txBody>
      </p:sp>
      <p:cxnSp>
        <p:nvCxnSpPr>
          <p:cNvPr id="485" name="Google Shape;485;p43"/>
          <p:cNvCxnSpPr>
            <a:endCxn id="481" idx="5"/>
          </p:cNvCxnSpPr>
          <p:nvPr/>
        </p:nvCxnSpPr>
        <p:spPr>
          <a:xfrm flipH="1" rot="10800000">
            <a:off x="5212388" y="5400229"/>
            <a:ext cx="1282200" cy="789300"/>
          </a:xfrm>
          <a:prstGeom prst="straightConnector1">
            <a:avLst/>
          </a:prstGeom>
          <a:noFill/>
          <a:ln cap="flat" cmpd="sng" w="9525">
            <a:solidFill>
              <a:srgbClr val="00699C"/>
            </a:solidFill>
            <a:prstDash val="solid"/>
            <a:round/>
            <a:headEnd len="sm" w="sm" type="none"/>
            <a:tailEnd len="med" w="med" type="stealth"/>
          </a:ln>
        </p:spPr>
      </p:cxnSp>
      <p:sp>
        <p:nvSpPr>
          <p:cNvPr id="486" name="Google Shape;486;p43"/>
          <p:cNvSpPr/>
          <p:nvPr/>
        </p:nvSpPr>
        <p:spPr>
          <a:xfrm rot="693024">
            <a:off x="1254479" y="2576001"/>
            <a:ext cx="615244" cy="414601"/>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S3</a:t>
            </a:r>
            <a:endParaRPr b="1" sz="1400">
              <a:solidFill>
                <a:srgbClr val="FF0000"/>
              </a:solidFill>
              <a:latin typeface="Arial"/>
              <a:ea typeface="Arial"/>
              <a:cs typeface="Arial"/>
              <a:sym typeface="Arial"/>
            </a:endParaRPr>
          </a:p>
        </p:txBody>
      </p:sp>
      <p:sp>
        <p:nvSpPr>
          <p:cNvPr id="487" name="Google Shape;487;p43"/>
          <p:cNvSpPr/>
          <p:nvPr/>
        </p:nvSpPr>
        <p:spPr>
          <a:xfrm rot="693024">
            <a:off x="2395738" y="3195461"/>
            <a:ext cx="606505" cy="396336"/>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S2</a:t>
            </a:r>
            <a:endParaRPr b="1" sz="1400">
              <a:solidFill>
                <a:srgbClr val="FF0000"/>
              </a:solidFill>
              <a:latin typeface="Arial"/>
              <a:ea typeface="Arial"/>
              <a:cs typeface="Arial"/>
              <a:sym typeface="Arial"/>
            </a:endParaRPr>
          </a:p>
        </p:txBody>
      </p:sp>
      <p:sp>
        <p:nvSpPr>
          <p:cNvPr id="488" name="Google Shape;488;p43"/>
          <p:cNvSpPr/>
          <p:nvPr/>
        </p:nvSpPr>
        <p:spPr>
          <a:xfrm rot="693024">
            <a:off x="3616679" y="2495798"/>
            <a:ext cx="615245" cy="414601"/>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S3</a:t>
            </a:r>
            <a:endParaRPr b="1" sz="1400">
              <a:solidFill>
                <a:srgbClr val="FF0000"/>
              </a:solidFill>
              <a:latin typeface="Arial"/>
              <a:ea typeface="Arial"/>
              <a:cs typeface="Arial"/>
              <a:sym typeface="Arial"/>
            </a:endParaRPr>
          </a:p>
        </p:txBody>
      </p:sp>
      <p:cxnSp>
        <p:nvCxnSpPr>
          <p:cNvPr id="489" name="Google Shape;489;p43"/>
          <p:cNvCxnSpPr>
            <a:stCxn id="487" idx="2"/>
            <a:endCxn id="488" idx="5"/>
          </p:cNvCxnSpPr>
          <p:nvPr/>
        </p:nvCxnSpPr>
        <p:spPr>
          <a:xfrm flipH="1" rot="10800000">
            <a:off x="2947563" y="2651829"/>
            <a:ext cx="726000" cy="792600"/>
          </a:xfrm>
          <a:prstGeom prst="straightConnector1">
            <a:avLst/>
          </a:prstGeom>
          <a:noFill/>
          <a:ln cap="flat" cmpd="sng" w="9525">
            <a:solidFill>
              <a:srgbClr val="00B050"/>
            </a:solidFill>
            <a:prstDash val="solid"/>
            <a:round/>
            <a:headEnd len="sm" w="sm" type="none"/>
            <a:tailEnd len="med" w="med" type="stealth"/>
          </a:ln>
        </p:spPr>
      </p:cxnSp>
      <p:sp>
        <p:nvSpPr>
          <p:cNvPr id="490" name="Google Shape;490;p43"/>
          <p:cNvSpPr/>
          <p:nvPr/>
        </p:nvSpPr>
        <p:spPr>
          <a:xfrm rot="693024">
            <a:off x="5298649" y="2423601"/>
            <a:ext cx="615244" cy="414601"/>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S3</a:t>
            </a:r>
            <a:endParaRPr b="1" sz="1400">
              <a:solidFill>
                <a:srgbClr val="FF0000"/>
              </a:solidFill>
              <a:latin typeface="Arial"/>
              <a:ea typeface="Arial"/>
              <a:cs typeface="Arial"/>
              <a:sym typeface="Arial"/>
            </a:endParaRPr>
          </a:p>
        </p:txBody>
      </p:sp>
      <p:sp>
        <p:nvSpPr>
          <p:cNvPr id="491" name="Google Shape;491;p43"/>
          <p:cNvSpPr/>
          <p:nvPr/>
        </p:nvSpPr>
        <p:spPr>
          <a:xfrm rot="693024">
            <a:off x="6439908" y="3043061"/>
            <a:ext cx="606505" cy="396336"/>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S2</a:t>
            </a:r>
            <a:endParaRPr b="1" sz="1400">
              <a:solidFill>
                <a:srgbClr val="FF0000"/>
              </a:solidFill>
              <a:latin typeface="Arial"/>
              <a:ea typeface="Arial"/>
              <a:cs typeface="Arial"/>
              <a:sym typeface="Arial"/>
            </a:endParaRPr>
          </a:p>
        </p:txBody>
      </p:sp>
      <p:sp>
        <p:nvSpPr>
          <p:cNvPr id="492" name="Google Shape;492;p43"/>
          <p:cNvSpPr/>
          <p:nvPr/>
        </p:nvSpPr>
        <p:spPr>
          <a:xfrm rot="693024">
            <a:off x="7660849" y="2343398"/>
            <a:ext cx="615245" cy="414601"/>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S3</a:t>
            </a:r>
            <a:endParaRPr b="1" sz="1400">
              <a:solidFill>
                <a:srgbClr val="FF0000"/>
              </a:solidFill>
              <a:latin typeface="Arial"/>
              <a:ea typeface="Arial"/>
              <a:cs typeface="Arial"/>
              <a:sym typeface="Arial"/>
            </a:endParaRPr>
          </a:p>
        </p:txBody>
      </p:sp>
      <p:cxnSp>
        <p:nvCxnSpPr>
          <p:cNvPr id="493" name="Google Shape;493;p43"/>
          <p:cNvCxnSpPr>
            <a:stCxn id="491" idx="2"/>
            <a:endCxn id="492" idx="5"/>
          </p:cNvCxnSpPr>
          <p:nvPr/>
        </p:nvCxnSpPr>
        <p:spPr>
          <a:xfrm flipH="1" rot="10800000">
            <a:off x="6991733" y="2499429"/>
            <a:ext cx="726000" cy="792600"/>
          </a:xfrm>
          <a:prstGeom prst="straightConnector1">
            <a:avLst/>
          </a:prstGeom>
          <a:noFill/>
          <a:ln cap="flat" cmpd="sng" w="9525">
            <a:solidFill>
              <a:srgbClr val="00B050"/>
            </a:solidFill>
            <a:prstDash val="solid"/>
            <a:round/>
            <a:headEnd len="sm" w="sm" type="none"/>
            <a:tailEnd len="med" w="med" type="stealth"/>
          </a:ln>
        </p:spPr>
      </p:cxnSp>
      <p:cxnSp>
        <p:nvCxnSpPr>
          <p:cNvPr id="494" name="Google Shape;494;p43"/>
          <p:cNvCxnSpPr/>
          <p:nvPr/>
        </p:nvCxnSpPr>
        <p:spPr>
          <a:xfrm flipH="1" rot="10800000">
            <a:off x="5257800" y="4114800"/>
            <a:ext cx="3657600" cy="3373"/>
          </a:xfrm>
          <a:prstGeom prst="straightConnector1">
            <a:avLst/>
          </a:prstGeom>
          <a:noFill/>
          <a:ln cap="flat" cmpd="sng" w="9525">
            <a:solidFill>
              <a:srgbClr val="00B050"/>
            </a:solidFill>
            <a:prstDash val="solid"/>
            <a:round/>
            <a:headEnd len="sm" w="sm" type="none"/>
            <a:tailEnd len="med" w="med" type="stealth"/>
          </a:ln>
        </p:spPr>
      </p:cxnSp>
      <p:sp>
        <p:nvSpPr>
          <p:cNvPr id="495" name="Google Shape;495;p43"/>
          <p:cNvSpPr/>
          <p:nvPr/>
        </p:nvSpPr>
        <p:spPr>
          <a:xfrm rot="693024">
            <a:off x="4607279" y="3947601"/>
            <a:ext cx="615245" cy="414601"/>
          </a:xfrm>
          <a:prstGeom prst="parallelogram">
            <a:avLst>
              <a:gd fmla="val 25000" name="adj"/>
            </a:avLst>
          </a:prstGeom>
          <a:solidFill>
            <a:srgbClr val="FEE6A2"/>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FF0000"/>
                </a:solidFill>
                <a:latin typeface="Arial"/>
                <a:ea typeface="Arial"/>
                <a:cs typeface="Arial"/>
                <a:sym typeface="Arial"/>
              </a:rPr>
              <a:t>S0</a:t>
            </a:r>
            <a:endParaRPr b="1" sz="1400">
              <a:solidFill>
                <a:srgbClr val="FF0000"/>
              </a:solidFill>
              <a:latin typeface="Arial"/>
              <a:ea typeface="Arial"/>
              <a:cs typeface="Arial"/>
              <a:sym typeface="Arial"/>
            </a:endParaRPr>
          </a:p>
        </p:txBody>
      </p:sp>
      <p:cxnSp>
        <p:nvCxnSpPr>
          <p:cNvPr id="496" name="Google Shape;496;p43"/>
          <p:cNvCxnSpPr>
            <a:endCxn id="491" idx="5"/>
          </p:cNvCxnSpPr>
          <p:nvPr/>
        </p:nvCxnSpPr>
        <p:spPr>
          <a:xfrm flipH="1" rot="10800000">
            <a:off x="5212388" y="3190429"/>
            <a:ext cx="1282200" cy="789300"/>
          </a:xfrm>
          <a:prstGeom prst="straightConnector1">
            <a:avLst/>
          </a:prstGeom>
          <a:noFill/>
          <a:ln cap="flat" cmpd="sng" w="9525">
            <a:solidFill>
              <a:srgbClr val="00B050"/>
            </a:solidFill>
            <a:prstDash val="solid"/>
            <a:round/>
            <a:headEnd len="sm" w="sm" type="none"/>
            <a:tailEnd len="med" w="med" type="stealth"/>
          </a:ln>
        </p:spPr>
      </p:cxnSp>
      <p:cxnSp>
        <p:nvCxnSpPr>
          <p:cNvPr id="497" name="Google Shape;497;p43"/>
          <p:cNvCxnSpPr>
            <a:stCxn id="479" idx="2"/>
            <a:endCxn id="495" idx="5"/>
          </p:cNvCxnSpPr>
          <p:nvPr/>
        </p:nvCxnSpPr>
        <p:spPr>
          <a:xfrm flipH="1" rot="10800000">
            <a:off x="825875" y="4103664"/>
            <a:ext cx="3838500" cy="87000"/>
          </a:xfrm>
          <a:prstGeom prst="straightConnector1">
            <a:avLst/>
          </a:prstGeom>
          <a:noFill/>
          <a:ln cap="flat" cmpd="sng" w="9525">
            <a:solidFill>
              <a:srgbClr val="00B050"/>
            </a:solidFill>
            <a:prstDash val="solid"/>
            <a:round/>
            <a:headEnd len="sm" w="sm" type="none"/>
            <a:tailEnd len="med" w="med" type="stealth"/>
          </a:ln>
        </p:spPr>
      </p:cxnSp>
      <p:sp>
        <p:nvSpPr>
          <p:cNvPr id="479" name="Google Shape;479;p43"/>
          <p:cNvSpPr/>
          <p:nvPr/>
        </p:nvSpPr>
        <p:spPr>
          <a:xfrm rot="693024">
            <a:off x="283374" y="3941968"/>
            <a:ext cx="597256" cy="397712"/>
          </a:xfrm>
          <a:prstGeom prst="parallelogram">
            <a:avLst>
              <a:gd fmla="val 25000" name="adj"/>
            </a:avLst>
          </a:prstGeom>
          <a:solidFill>
            <a:srgbClr val="FFFF00"/>
          </a:solidFill>
          <a:ln cap="flat" cmpd="sng" w="254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FF0000"/>
                </a:solidFill>
                <a:latin typeface="Arial"/>
                <a:ea typeface="Arial"/>
                <a:cs typeface="Arial"/>
                <a:sym typeface="Arial"/>
              </a:rPr>
              <a:t>S0</a:t>
            </a:r>
            <a:endParaRPr b="1" sz="1200">
              <a:solidFill>
                <a:srgbClr val="FF0000"/>
              </a:solidFill>
              <a:latin typeface="Arial"/>
              <a:ea typeface="Arial"/>
              <a:cs typeface="Arial"/>
              <a:sym typeface="Arial"/>
            </a:endParaRPr>
          </a:p>
        </p:txBody>
      </p:sp>
      <p:cxnSp>
        <p:nvCxnSpPr>
          <p:cNvPr id="498" name="Google Shape;498;p43"/>
          <p:cNvCxnSpPr>
            <a:endCxn id="486" idx="3"/>
          </p:cNvCxnSpPr>
          <p:nvPr/>
        </p:nvCxnSpPr>
        <p:spPr>
          <a:xfrm flipH="1" rot="10800000">
            <a:off x="685918" y="2976027"/>
            <a:ext cx="783900" cy="986400"/>
          </a:xfrm>
          <a:prstGeom prst="straightConnector1">
            <a:avLst/>
          </a:prstGeom>
          <a:noFill/>
          <a:ln cap="flat" cmpd="sng" w="9525">
            <a:solidFill>
              <a:srgbClr val="00B050"/>
            </a:solidFill>
            <a:prstDash val="solid"/>
            <a:round/>
            <a:headEnd len="sm" w="sm" type="none"/>
            <a:tailEnd len="med" w="med" type="stealth"/>
          </a:ln>
        </p:spPr>
      </p:cxnSp>
      <p:cxnSp>
        <p:nvCxnSpPr>
          <p:cNvPr id="499" name="Google Shape;499;p43"/>
          <p:cNvCxnSpPr>
            <a:endCxn id="487" idx="5"/>
          </p:cNvCxnSpPr>
          <p:nvPr/>
        </p:nvCxnSpPr>
        <p:spPr>
          <a:xfrm flipH="1" rot="10800000">
            <a:off x="838218" y="3342829"/>
            <a:ext cx="1612200" cy="771900"/>
          </a:xfrm>
          <a:prstGeom prst="straightConnector1">
            <a:avLst/>
          </a:prstGeom>
          <a:noFill/>
          <a:ln cap="flat" cmpd="sng" w="9525">
            <a:solidFill>
              <a:srgbClr val="00B050"/>
            </a:solidFill>
            <a:prstDash val="solid"/>
            <a:round/>
            <a:headEnd len="sm" w="sm" type="none"/>
            <a:tailEnd len="med" w="med" type="stealth"/>
          </a:ln>
        </p:spPr>
      </p:cxnSp>
      <p:cxnSp>
        <p:nvCxnSpPr>
          <p:cNvPr id="500" name="Google Shape;500;p43"/>
          <p:cNvCxnSpPr>
            <a:stCxn id="477" idx="0"/>
            <a:endCxn id="480" idx="3"/>
          </p:cNvCxnSpPr>
          <p:nvPr/>
        </p:nvCxnSpPr>
        <p:spPr>
          <a:xfrm flipH="1" rot="10800000">
            <a:off x="4956409" y="5033299"/>
            <a:ext cx="557700" cy="1128300"/>
          </a:xfrm>
          <a:prstGeom prst="straightConnector1">
            <a:avLst/>
          </a:prstGeom>
          <a:noFill/>
          <a:ln cap="flat" cmpd="sng" w="9525">
            <a:solidFill>
              <a:srgbClr val="00699C"/>
            </a:solidFill>
            <a:prstDash val="solid"/>
            <a:round/>
            <a:headEnd len="sm" w="sm" type="none"/>
            <a:tailEnd len="med" w="med" type="stealth"/>
          </a:ln>
        </p:spPr>
      </p:cxnSp>
      <p:cxnSp>
        <p:nvCxnSpPr>
          <p:cNvPr id="501" name="Google Shape;501;p43"/>
          <p:cNvCxnSpPr>
            <a:endCxn id="490" idx="3"/>
          </p:cNvCxnSpPr>
          <p:nvPr/>
        </p:nvCxnSpPr>
        <p:spPr>
          <a:xfrm flipH="1" rot="10800000">
            <a:off x="5007288" y="2823627"/>
            <a:ext cx="506700" cy="1134600"/>
          </a:xfrm>
          <a:prstGeom prst="straightConnector1">
            <a:avLst/>
          </a:prstGeom>
          <a:noFill/>
          <a:ln cap="flat" cmpd="sng" w="9525">
            <a:solidFill>
              <a:srgbClr val="00B050"/>
            </a:solidFill>
            <a:prstDash val="solid"/>
            <a:round/>
            <a:headEnd len="sm" w="sm" type="none"/>
            <a:tailEnd len="med" w="med" type="stealth"/>
          </a:ln>
        </p:spPr>
      </p:cxnSp>
      <p:cxnSp>
        <p:nvCxnSpPr>
          <p:cNvPr id="502" name="Google Shape;502;p43"/>
          <p:cNvCxnSpPr/>
          <p:nvPr/>
        </p:nvCxnSpPr>
        <p:spPr>
          <a:xfrm flipH="1" rot="10800000">
            <a:off x="4706830" y="4343400"/>
            <a:ext cx="17570" cy="1827709"/>
          </a:xfrm>
          <a:prstGeom prst="straightConnector1">
            <a:avLst/>
          </a:prstGeom>
          <a:noFill/>
          <a:ln cap="flat" cmpd="sng" w="9525">
            <a:solidFill>
              <a:srgbClr val="00699C"/>
            </a:solidFill>
            <a:prstDash val="solid"/>
            <a:round/>
            <a:headEnd len="sm" w="sm" type="none"/>
            <a:tailEnd len="med" w="med" type="stealth"/>
          </a:ln>
        </p:spPr>
      </p:cxnSp>
      <p:sp>
        <p:nvSpPr>
          <p:cNvPr id="503" name="Google Shape;503;p43"/>
          <p:cNvSpPr txBox="1"/>
          <p:nvPr/>
        </p:nvSpPr>
        <p:spPr>
          <a:xfrm>
            <a:off x="533400" y="762000"/>
            <a:ext cx="6248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As per H264 SVC standards, Temporal Modes as 0-3-2-3-1-3-2-3...</a:t>
            </a:r>
            <a:endParaRPr/>
          </a:p>
        </p:txBody>
      </p:sp>
      <p:sp>
        <p:nvSpPr>
          <p:cNvPr id="504" name="Google Shape;504;p43"/>
          <p:cNvSpPr/>
          <p:nvPr/>
        </p:nvSpPr>
        <p:spPr>
          <a:xfrm>
            <a:off x="533400" y="1600200"/>
            <a:ext cx="8305800" cy="9144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dk1"/>
              </a:buClr>
              <a:buSzPts val="980"/>
              <a:buFont typeface="Arial Narrow"/>
              <a:buChar char="•"/>
            </a:pPr>
            <a:r>
              <a:rPr lang="en-US" sz="1400">
                <a:solidFill>
                  <a:schemeClr val="dk1"/>
                </a:solidFill>
                <a:latin typeface="Arial Narrow"/>
                <a:ea typeface="Arial Narrow"/>
                <a:cs typeface="Arial Narrow"/>
                <a:sym typeface="Arial Narrow"/>
              </a:rPr>
              <a:t>Quality is built from multiple layers, gracefully degrading with packet loss</a:t>
            </a:r>
            <a:endParaRPr/>
          </a:p>
          <a:p>
            <a:pPr indent="-273050" lvl="0" marL="273050" marR="0" rtl="0" algn="l">
              <a:spcBef>
                <a:spcPts val="700"/>
              </a:spcBef>
              <a:spcAft>
                <a:spcPts val="0"/>
              </a:spcAft>
              <a:buClr>
                <a:schemeClr val="dk1"/>
              </a:buClr>
              <a:buSzPts val="980"/>
              <a:buFont typeface="Arial Narrow"/>
              <a:buChar char="•"/>
            </a:pPr>
            <a:r>
              <a:rPr lang="en-US" sz="1400">
                <a:solidFill>
                  <a:schemeClr val="dk1"/>
                </a:solidFill>
                <a:latin typeface="Arial Narrow"/>
                <a:ea typeface="Arial Narrow"/>
                <a:cs typeface="Arial Narrow"/>
                <a:sym typeface="Arial Narrow"/>
              </a:rPr>
              <a:t>Rate shaping, change of resolution are done by ‘layer routing’ – </a:t>
            </a:r>
            <a:r>
              <a:rPr b="1" lang="en-US" sz="1400">
                <a:solidFill>
                  <a:schemeClr val="dk1"/>
                </a:solidFill>
                <a:latin typeface="Arial Narrow"/>
                <a:ea typeface="Arial Narrow"/>
                <a:cs typeface="Arial Narrow"/>
                <a:sym typeface="Arial Narrow"/>
              </a:rPr>
              <a:t>no HW and no delay</a:t>
            </a:r>
            <a:endParaRPr sz="1800">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5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500"/>
                                        <p:tgtEl>
                                          <p:spTgt spid="4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500"/>
                                        <p:tgtEl>
                                          <p:spTgt spid="47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500"/>
                                        <p:tgtEl>
                                          <p:spTgt spid="4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4"/>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510" name="Google Shape;510;p44"/>
          <p:cNvSpPr txBox="1"/>
          <p:nvPr>
            <p:ph type="title"/>
          </p:nvPr>
        </p:nvSpPr>
        <p:spPr>
          <a:xfrm>
            <a:off x="228600" y="503238"/>
            <a:ext cx="4267200" cy="5635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Rate Control</a:t>
            </a:r>
            <a:endParaRPr b="0" i="0" sz="2880" u="none" cap="none" strike="noStrike">
              <a:solidFill>
                <a:schemeClr val="dk1"/>
              </a:solidFill>
              <a:latin typeface="Arial Narrow"/>
              <a:ea typeface="Arial Narrow"/>
              <a:cs typeface="Arial Narrow"/>
              <a:sym typeface="Arial Narrow"/>
            </a:endParaRPr>
          </a:p>
        </p:txBody>
      </p:sp>
      <p:pic>
        <p:nvPicPr>
          <p:cNvPr id="511" name="Google Shape;511;p44"/>
          <p:cNvPicPr preferRelativeResize="0"/>
          <p:nvPr/>
        </p:nvPicPr>
        <p:blipFill rotWithShape="1">
          <a:blip r:embed="rId3">
            <a:alphaModFix/>
          </a:blip>
          <a:srcRect b="0" l="0" r="0" t="0"/>
          <a:stretch/>
        </p:blipFill>
        <p:spPr>
          <a:xfrm>
            <a:off x="342900" y="2441575"/>
            <a:ext cx="8305800" cy="28241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45"/>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pic>
        <p:nvPicPr>
          <p:cNvPr id="517" name="Google Shape;517;p45"/>
          <p:cNvPicPr preferRelativeResize="0"/>
          <p:nvPr/>
        </p:nvPicPr>
        <p:blipFill rotWithShape="1">
          <a:blip r:embed="rId3">
            <a:alphaModFix/>
          </a:blip>
          <a:srcRect b="0" l="0" r="0" t="0"/>
          <a:stretch/>
        </p:blipFill>
        <p:spPr>
          <a:xfrm>
            <a:off x="990600" y="2286000"/>
            <a:ext cx="7396481" cy="3657600"/>
          </a:xfrm>
          <a:prstGeom prst="rect">
            <a:avLst/>
          </a:prstGeom>
          <a:noFill/>
          <a:ln>
            <a:noFill/>
          </a:ln>
        </p:spPr>
      </p:pic>
      <p:sp>
        <p:nvSpPr>
          <p:cNvPr id="518" name="Google Shape;518;p45"/>
          <p:cNvSpPr txBox="1"/>
          <p:nvPr>
            <p:ph type="title"/>
          </p:nvPr>
        </p:nvSpPr>
        <p:spPr>
          <a:xfrm>
            <a:off x="228600" y="503238"/>
            <a:ext cx="5715000" cy="56356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Multi Layers Encoding in Vidyo SDK</a:t>
            </a:r>
            <a:endParaRPr b="0" i="0" sz="2880" u="none" cap="none" strike="noStrike">
              <a:solidFill>
                <a:schemeClr val="dk1"/>
              </a:solidFill>
              <a:latin typeface="Arial Narrow"/>
              <a:ea typeface="Arial Narrow"/>
              <a:cs typeface="Arial Narrow"/>
              <a:sym typeface="Arial Narrow"/>
            </a:endParaRPr>
          </a:p>
        </p:txBody>
      </p:sp>
      <p:sp>
        <p:nvSpPr>
          <p:cNvPr id="519" name="Google Shape;519;p45"/>
          <p:cNvSpPr/>
          <p:nvPr/>
        </p:nvSpPr>
        <p:spPr>
          <a:xfrm>
            <a:off x="533400" y="1447800"/>
            <a:ext cx="8305800" cy="6858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dk1"/>
              </a:buClr>
              <a:buSzPts val="980"/>
              <a:buFont typeface="Arial Narrow"/>
              <a:buChar char="•"/>
            </a:pPr>
            <a:r>
              <a:rPr lang="en-US" sz="1400">
                <a:solidFill>
                  <a:schemeClr val="dk1"/>
                </a:solidFill>
                <a:latin typeface="Arial Narrow"/>
                <a:ea typeface="Arial Narrow"/>
                <a:cs typeface="Arial Narrow"/>
                <a:sym typeface="Arial Narrow"/>
              </a:rPr>
              <a:t>Depeneding on Uplink Bandwidth CPU usage, vidyo’s SVC compression uses multiple layers . </a:t>
            </a:r>
            <a:endParaRPr sz="1400">
              <a:solidFill>
                <a:schemeClr val="dk1"/>
              </a:solidFill>
              <a:latin typeface="Arial Narrow"/>
              <a:ea typeface="Arial Narrow"/>
              <a:cs typeface="Arial Narrow"/>
              <a:sym typeface="Arial Narrow"/>
            </a:endParaRPr>
          </a:p>
        </p:txBody>
      </p:sp>
      <p:sp>
        <p:nvSpPr>
          <p:cNvPr id="520" name="Google Shape;520;p45"/>
          <p:cNvSpPr/>
          <p:nvPr/>
        </p:nvSpPr>
        <p:spPr>
          <a:xfrm>
            <a:off x="914400" y="3840572"/>
            <a:ext cx="1219200" cy="655228"/>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21" name="Google Shape;521;p45"/>
          <p:cNvSpPr/>
          <p:nvPr/>
        </p:nvSpPr>
        <p:spPr>
          <a:xfrm>
            <a:off x="4114800" y="3581400"/>
            <a:ext cx="3276600" cy="457200"/>
          </a:xfrm>
          <a:prstGeom prst="rect">
            <a:avLst/>
          </a:prstGeom>
          <a:noFill/>
          <a:ln>
            <a:noFill/>
          </a:ln>
        </p:spPr>
        <p:txBody>
          <a:bodyPr anchorCtr="0" anchor="t" bIns="45700" lIns="91425" spcFirstLastPara="1" rIns="91425" wrap="square" tIns="45700">
            <a:noAutofit/>
          </a:bodyPr>
          <a:lstStyle/>
          <a:p>
            <a:pPr indent="-273050" lvl="0" marL="273050" marR="0" rtl="0" algn="just">
              <a:spcBef>
                <a:spcPts val="0"/>
              </a:spcBef>
              <a:spcAft>
                <a:spcPts val="0"/>
              </a:spcAft>
              <a:buNone/>
            </a:pPr>
            <a:r>
              <a:rPr lang="en-US" sz="1400">
                <a:solidFill>
                  <a:schemeClr val="accent4"/>
                </a:solidFill>
                <a:latin typeface="Arial Narrow"/>
                <a:ea typeface="Arial Narrow"/>
                <a:cs typeface="Arial Narrow"/>
                <a:sym typeface="Arial Narrow"/>
              </a:rPr>
              <a:t>Under normal condition,  and by default it starts with 2 Spatial Layers encoding</a:t>
            </a:r>
            <a:endParaRPr/>
          </a:p>
        </p:txBody>
      </p:sp>
      <p:sp>
        <p:nvSpPr>
          <p:cNvPr id="522" name="Google Shape;522;p45"/>
          <p:cNvSpPr/>
          <p:nvPr/>
        </p:nvSpPr>
        <p:spPr>
          <a:xfrm>
            <a:off x="4114800" y="4953000"/>
            <a:ext cx="3581400" cy="4572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None/>
            </a:pPr>
            <a:r>
              <a:rPr lang="en-US" sz="1400">
                <a:solidFill>
                  <a:schemeClr val="accent3"/>
                </a:solidFill>
                <a:latin typeface="Arial Narrow"/>
                <a:ea typeface="Arial Narrow"/>
                <a:cs typeface="Arial Narrow"/>
                <a:sym typeface="Arial Narrow"/>
              </a:rPr>
              <a:t>Temporal Layers. Always 3 in Vidyo products.</a:t>
            </a:r>
            <a:endParaRPr/>
          </a:p>
        </p:txBody>
      </p:sp>
      <p:cxnSp>
        <p:nvCxnSpPr>
          <p:cNvPr id="523" name="Google Shape;523;p45"/>
          <p:cNvCxnSpPr>
            <a:endCxn id="521" idx="1"/>
          </p:cNvCxnSpPr>
          <p:nvPr/>
        </p:nvCxnSpPr>
        <p:spPr>
          <a:xfrm flipH="1" rot="10800000">
            <a:off x="1524000" y="3810000"/>
            <a:ext cx="2590800" cy="533400"/>
          </a:xfrm>
          <a:prstGeom prst="curvedConnector3">
            <a:avLst>
              <a:gd fmla="val 50000" name="adj1"/>
            </a:avLst>
          </a:prstGeom>
          <a:noFill/>
          <a:ln cap="flat" cmpd="sng" w="9525">
            <a:solidFill>
              <a:schemeClr val="accent4"/>
            </a:solidFill>
            <a:prstDash val="solid"/>
            <a:round/>
            <a:headEnd len="sm" w="sm" type="none"/>
            <a:tailEnd len="med" w="med" type="stealth"/>
          </a:ln>
        </p:spPr>
      </p:cxnSp>
      <p:cxnSp>
        <p:nvCxnSpPr>
          <p:cNvPr id="524" name="Google Shape;524;p45"/>
          <p:cNvCxnSpPr>
            <a:endCxn id="522" idx="1"/>
          </p:cNvCxnSpPr>
          <p:nvPr/>
        </p:nvCxnSpPr>
        <p:spPr>
          <a:xfrm>
            <a:off x="1752600" y="4343400"/>
            <a:ext cx="2362200" cy="838200"/>
          </a:xfrm>
          <a:prstGeom prst="curvedConnector3">
            <a:avLst>
              <a:gd fmla="val 50000" name="adj1"/>
            </a:avLst>
          </a:prstGeom>
          <a:noFill/>
          <a:ln cap="flat" cmpd="sng" w="9525">
            <a:solidFill>
              <a:schemeClr val="accent3"/>
            </a:solidFill>
            <a:prstDash val="solid"/>
            <a:round/>
            <a:headEnd len="sm" w="sm" type="none"/>
            <a:tailEnd len="med" w="med" type="stealth"/>
          </a:ln>
        </p:spPr>
      </p:cxnSp>
      <p:sp>
        <p:nvSpPr>
          <p:cNvPr id="525" name="Google Shape;525;p45"/>
          <p:cNvSpPr/>
          <p:nvPr/>
        </p:nvSpPr>
        <p:spPr>
          <a:xfrm>
            <a:off x="4114801" y="4191000"/>
            <a:ext cx="3429000" cy="738664"/>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None/>
            </a:pPr>
            <a:r>
              <a:rPr lang="en-US" sz="1400">
                <a:solidFill>
                  <a:schemeClr val="accent4"/>
                </a:solidFill>
                <a:latin typeface="Arial Narrow"/>
                <a:ea typeface="Arial Narrow"/>
                <a:cs typeface="Arial Narrow"/>
                <a:sym typeface="Arial Narrow"/>
              </a:rPr>
              <a:t>While in the call, and depending on Tx/Rx bandwidth, it can be either1, 2 or max 3 in Vidyo products </a:t>
            </a:r>
            <a:endParaRPr sz="1400">
              <a:solidFill>
                <a:schemeClr val="accent4"/>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500"/>
                                        <p:tgtEl>
                                          <p:spTgt spid="5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500"/>
                                        <p:tgtEl>
                                          <p:spTgt spid="52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5"/>
                                        </p:tgtEl>
                                        <p:attrNameLst>
                                          <p:attrName>style.visibility</p:attrName>
                                        </p:attrNameLst>
                                      </p:cBhvr>
                                      <p:to>
                                        <p:strVal val="visible"/>
                                      </p:to>
                                    </p:set>
                                    <p:anim calcmode="lin" valueType="num">
                                      <p:cBhvr additive="base">
                                        <p:cTn dur="500"/>
                                        <p:tgtEl>
                                          <p:spTgt spid="5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500"/>
                                        <p:tgtEl>
                                          <p:spTgt spid="5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6"/>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pic>
        <p:nvPicPr>
          <p:cNvPr id="532" name="Google Shape;532;p46"/>
          <p:cNvPicPr preferRelativeResize="0"/>
          <p:nvPr/>
        </p:nvPicPr>
        <p:blipFill rotWithShape="1">
          <a:blip r:embed="rId3">
            <a:alphaModFix/>
          </a:blip>
          <a:srcRect b="0" l="0" r="0" t="0"/>
          <a:stretch/>
        </p:blipFill>
        <p:spPr>
          <a:xfrm>
            <a:off x="985520" y="2895600"/>
            <a:ext cx="7396480" cy="3657600"/>
          </a:xfrm>
          <a:prstGeom prst="rect">
            <a:avLst/>
          </a:prstGeom>
          <a:noFill/>
          <a:ln>
            <a:noFill/>
          </a:ln>
        </p:spPr>
      </p:pic>
      <p:sp>
        <p:nvSpPr>
          <p:cNvPr id="533" name="Google Shape;533;p46"/>
          <p:cNvSpPr txBox="1"/>
          <p:nvPr/>
        </p:nvSpPr>
        <p:spPr>
          <a:xfrm>
            <a:off x="228600" y="503238"/>
            <a:ext cx="5715000" cy="563562"/>
          </a:xfrm>
          <a:prstGeom prst="rect">
            <a:avLst/>
          </a:prstGeom>
          <a:no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dk1"/>
              </a:buClr>
              <a:buSzPts val="1920"/>
              <a:buFont typeface="Arial Narrow"/>
              <a:buNone/>
            </a:pPr>
            <a:r>
              <a:rPr b="0" i="0" lang="en-US" sz="1920" u="none" cap="none" strike="noStrike">
                <a:solidFill>
                  <a:schemeClr val="dk1"/>
                </a:solidFill>
                <a:latin typeface="Arial Narrow"/>
                <a:ea typeface="Arial Narrow"/>
                <a:cs typeface="Arial Narrow"/>
                <a:sym typeface="Arial Narrow"/>
              </a:rPr>
              <a:t>Multi Layers Encoding in Vidyo SDK</a:t>
            </a:r>
            <a:endParaRPr/>
          </a:p>
          <a:p>
            <a:pPr indent="0" lvl="0" marL="0" marR="0" rtl="0" algn="l">
              <a:lnSpc>
                <a:spcPct val="80000"/>
              </a:lnSpc>
              <a:spcBef>
                <a:spcPts val="0"/>
              </a:spcBef>
              <a:spcAft>
                <a:spcPts val="0"/>
              </a:spcAft>
              <a:buNone/>
            </a:pPr>
            <a:r>
              <a:rPr lang="en-US" sz="1920">
                <a:solidFill>
                  <a:schemeClr val="dk1"/>
                </a:solidFill>
                <a:latin typeface="Arial Narrow"/>
                <a:ea typeface="Arial Narrow"/>
                <a:cs typeface="Arial Narrow"/>
                <a:sym typeface="Arial Narrow"/>
              </a:rPr>
              <a:t>Both Tx and Rx Bandwidth &gt; Reqd bandwidth to send all layers</a:t>
            </a:r>
            <a:endParaRPr b="0" i="0" sz="1920" u="none" cap="none" strike="noStrike">
              <a:solidFill>
                <a:schemeClr val="dk1"/>
              </a:solidFill>
              <a:latin typeface="Arial Narrow"/>
              <a:ea typeface="Arial Narrow"/>
              <a:cs typeface="Arial Narrow"/>
              <a:sym typeface="Arial Narrow"/>
            </a:endParaRPr>
          </a:p>
        </p:txBody>
      </p:sp>
      <p:sp>
        <p:nvSpPr>
          <p:cNvPr id="534" name="Google Shape;534;p46"/>
          <p:cNvSpPr/>
          <p:nvPr/>
        </p:nvSpPr>
        <p:spPr>
          <a:xfrm>
            <a:off x="533400" y="1524000"/>
            <a:ext cx="8305800" cy="3810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accent3"/>
              </a:buClr>
              <a:buSzPts val="980"/>
              <a:buFont typeface="Arial Narrow"/>
              <a:buChar char="•"/>
            </a:pPr>
            <a:r>
              <a:rPr lang="en-US" sz="1400">
                <a:solidFill>
                  <a:schemeClr val="accent3"/>
                </a:solidFill>
                <a:latin typeface="Arial Narrow"/>
                <a:ea typeface="Arial Narrow"/>
                <a:cs typeface="Arial Narrow"/>
                <a:sym typeface="Arial Narrow"/>
              </a:rPr>
              <a:t>There is enough CPU horse power available. Camera does support 450P30 and lighting conditions are right.</a:t>
            </a:r>
            <a:endParaRPr sz="1400">
              <a:solidFill>
                <a:schemeClr val="accent3"/>
              </a:solidFill>
              <a:latin typeface="Arial Narrow"/>
              <a:ea typeface="Arial Narrow"/>
              <a:cs typeface="Arial Narrow"/>
              <a:sym typeface="Arial Narrow"/>
            </a:endParaRPr>
          </a:p>
        </p:txBody>
      </p:sp>
      <p:sp>
        <p:nvSpPr>
          <p:cNvPr id="535" name="Google Shape;535;p46"/>
          <p:cNvSpPr/>
          <p:nvPr/>
        </p:nvSpPr>
        <p:spPr>
          <a:xfrm>
            <a:off x="533400" y="1981200"/>
            <a:ext cx="8305800" cy="3810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rgbClr val="7030A0"/>
              </a:buClr>
              <a:buSzPts val="980"/>
              <a:buFont typeface="Arial Narrow"/>
              <a:buChar char="•"/>
            </a:pPr>
            <a:r>
              <a:rPr lang="en-US" sz="1400">
                <a:solidFill>
                  <a:srgbClr val="7030A0"/>
                </a:solidFill>
                <a:latin typeface="Arial Narrow"/>
                <a:ea typeface="Arial Narrow"/>
                <a:cs typeface="Arial Narrow"/>
                <a:sym typeface="Arial Narrow"/>
              </a:rPr>
              <a:t>VidyoRouter sends Base and Enhance of temporal/spatial layers to the recipient with ample bandwidth</a:t>
            </a:r>
            <a:endParaRPr/>
          </a:p>
        </p:txBody>
      </p:sp>
      <p:sp>
        <p:nvSpPr>
          <p:cNvPr id="536" name="Google Shape;536;p46"/>
          <p:cNvSpPr/>
          <p:nvPr/>
        </p:nvSpPr>
        <p:spPr>
          <a:xfrm>
            <a:off x="1295400" y="3810000"/>
            <a:ext cx="990600" cy="3810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37" name="Google Shape;537;p46"/>
          <p:cNvSpPr/>
          <p:nvPr/>
        </p:nvSpPr>
        <p:spPr>
          <a:xfrm>
            <a:off x="1143000" y="4648200"/>
            <a:ext cx="381000" cy="304800"/>
          </a:xfrm>
          <a:prstGeom prst="ellipse">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38" name="Google Shape;538;p46"/>
          <p:cNvSpPr/>
          <p:nvPr/>
        </p:nvSpPr>
        <p:spPr>
          <a:xfrm>
            <a:off x="1066800" y="6096000"/>
            <a:ext cx="2209800" cy="381000"/>
          </a:xfrm>
          <a:prstGeom prst="ellipse">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39" name="Google Shape;539;p46"/>
          <p:cNvSpPr/>
          <p:nvPr/>
        </p:nvSpPr>
        <p:spPr>
          <a:xfrm>
            <a:off x="6934200" y="3581400"/>
            <a:ext cx="1371600" cy="304800"/>
          </a:xfrm>
          <a:prstGeom prst="ellipse">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40" name="Google Shape;540;p46"/>
          <p:cNvSpPr/>
          <p:nvPr/>
        </p:nvSpPr>
        <p:spPr>
          <a:xfrm>
            <a:off x="2286000" y="3886200"/>
            <a:ext cx="1371600" cy="304800"/>
          </a:xfrm>
          <a:prstGeom prst="ellipse">
            <a:avLst/>
          </a:prstGeom>
          <a:noFill/>
          <a:ln cap="flat" cmpd="sng" w="9525">
            <a:solidFill>
              <a:srgbClr val="703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cxnSp>
        <p:nvCxnSpPr>
          <p:cNvPr id="541" name="Google Shape;541;p46"/>
          <p:cNvCxnSpPr>
            <a:endCxn id="542" idx="1"/>
          </p:cNvCxnSpPr>
          <p:nvPr/>
        </p:nvCxnSpPr>
        <p:spPr>
          <a:xfrm>
            <a:off x="1752600" y="4038600"/>
            <a:ext cx="2057400" cy="495300"/>
          </a:xfrm>
          <a:prstGeom prst="curvedConnector3">
            <a:avLst>
              <a:gd fmla="val 50000" name="adj1"/>
            </a:avLst>
          </a:prstGeom>
          <a:noFill/>
          <a:ln cap="flat" cmpd="sng" w="9525">
            <a:solidFill>
              <a:schemeClr val="accent4"/>
            </a:solidFill>
            <a:prstDash val="solid"/>
            <a:round/>
            <a:headEnd len="sm" w="sm" type="none"/>
            <a:tailEnd len="med" w="med" type="stealth"/>
          </a:ln>
        </p:spPr>
      </p:cxnSp>
      <p:sp>
        <p:nvSpPr>
          <p:cNvPr id="543" name="Google Shape;543;p46"/>
          <p:cNvSpPr/>
          <p:nvPr/>
        </p:nvSpPr>
        <p:spPr>
          <a:xfrm>
            <a:off x="1447800" y="4572000"/>
            <a:ext cx="533400" cy="381000"/>
          </a:xfrm>
          <a:prstGeom prst="ellipse">
            <a:avLst/>
          </a:prstGeom>
          <a:noFill/>
          <a:ln cap="flat" cmpd="sng" w="95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42" name="Google Shape;542;p46"/>
          <p:cNvSpPr/>
          <p:nvPr/>
        </p:nvSpPr>
        <p:spPr>
          <a:xfrm>
            <a:off x="3810000" y="4267200"/>
            <a:ext cx="3962400" cy="5334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accent4"/>
              </a:buClr>
              <a:buSzPts val="980"/>
              <a:buFont typeface="Arial Narrow"/>
              <a:buChar char="•"/>
            </a:pPr>
            <a:r>
              <a:rPr lang="en-US" sz="1400">
                <a:solidFill>
                  <a:schemeClr val="accent4"/>
                </a:solidFill>
                <a:latin typeface="Arial Narrow"/>
                <a:ea typeface="Arial Narrow"/>
                <a:cs typeface="Arial Narrow"/>
                <a:sym typeface="Arial Narrow"/>
              </a:rPr>
              <a:t>Encoder decides to encode 2 spatial layers and 3 temporal layers@450P as per user configuration.</a:t>
            </a:r>
            <a:endParaRPr/>
          </a:p>
        </p:txBody>
      </p:sp>
      <p:cxnSp>
        <p:nvCxnSpPr>
          <p:cNvPr id="544" name="Google Shape;544;p46"/>
          <p:cNvCxnSpPr>
            <a:stCxn id="543" idx="6"/>
          </p:cNvCxnSpPr>
          <p:nvPr/>
        </p:nvCxnSpPr>
        <p:spPr>
          <a:xfrm>
            <a:off x="1981200" y="4762500"/>
            <a:ext cx="2057400" cy="266700"/>
          </a:xfrm>
          <a:prstGeom prst="curvedConnector3">
            <a:avLst>
              <a:gd fmla="val 50000" name="adj1"/>
            </a:avLst>
          </a:prstGeom>
          <a:noFill/>
          <a:ln cap="flat" cmpd="sng" w="9525">
            <a:solidFill>
              <a:srgbClr val="00B050"/>
            </a:solidFill>
            <a:prstDash val="solid"/>
            <a:round/>
            <a:headEnd len="sm" w="sm" type="none"/>
            <a:tailEnd len="med" w="med" type="stealth"/>
          </a:ln>
        </p:spPr>
      </p:cxnSp>
      <p:sp>
        <p:nvSpPr>
          <p:cNvPr id="545" name="Google Shape;545;p46"/>
          <p:cNvSpPr/>
          <p:nvPr/>
        </p:nvSpPr>
        <p:spPr>
          <a:xfrm>
            <a:off x="3810000" y="4800600"/>
            <a:ext cx="3733800" cy="3810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rgbClr val="00B050"/>
              </a:buClr>
              <a:buSzPts val="980"/>
              <a:buFont typeface="Arial Narrow"/>
              <a:buChar char="•"/>
            </a:pPr>
            <a:r>
              <a:rPr lang="en-US" sz="1400">
                <a:solidFill>
                  <a:srgbClr val="00B050"/>
                </a:solidFill>
                <a:latin typeface="Arial Narrow"/>
                <a:ea typeface="Arial Narrow"/>
                <a:cs typeface="Arial Narrow"/>
                <a:sym typeface="Arial Narrow"/>
              </a:rPr>
              <a:t>No Downsampling and ALL 30 captured frame are encoded and transmitted on wire</a:t>
            </a:r>
            <a:endParaRPr/>
          </a:p>
        </p:txBody>
      </p:sp>
      <p:cxnSp>
        <p:nvCxnSpPr>
          <p:cNvPr id="546" name="Google Shape;546;p46"/>
          <p:cNvCxnSpPr/>
          <p:nvPr/>
        </p:nvCxnSpPr>
        <p:spPr>
          <a:xfrm>
            <a:off x="1447800" y="4800600"/>
            <a:ext cx="2514600" cy="685800"/>
          </a:xfrm>
          <a:prstGeom prst="curvedConnector3">
            <a:avLst>
              <a:gd fmla="val -5303" name="adj1"/>
            </a:avLst>
          </a:prstGeom>
          <a:noFill/>
          <a:ln cap="flat" cmpd="sng" w="9525">
            <a:solidFill>
              <a:srgbClr val="0070C0"/>
            </a:solidFill>
            <a:prstDash val="solid"/>
            <a:round/>
            <a:headEnd len="sm" w="sm" type="none"/>
            <a:tailEnd len="med" w="med" type="stealth"/>
          </a:ln>
        </p:spPr>
      </p:cxnSp>
      <p:sp>
        <p:nvSpPr>
          <p:cNvPr id="547" name="Google Shape;547;p46"/>
          <p:cNvSpPr/>
          <p:nvPr/>
        </p:nvSpPr>
        <p:spPr>
          <a:xfrm>
            <a:off x="3810000" y="5257800"/>
            <a:ext cx="3810000" cy="3810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accent3"/>
              </a:buClr>
              <a:buSzPts val="980"/>
              <a:buFont typeface="Arial Narrow"/>
              <a:buChar char="•"/>
            </a:pPr>
            <a:r>
              <a:rPr lang="en-US" sz="1400">
                <a:solidFill>
                  <a:schemeClr val="accent3"/>
                </a:solidFill>
                <a:latin typeface="Arial Narrow"/>
                <a:ea typeface="Arial Narrow"/>
                <a:cs typeface="Arial Narrow"/>
                <a:sym typeface="Arial Narrow"/>
              </a:rPr>
              <a:t>So capturer captures and reports full 30 frames as per user configuration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500"/>
                                        <p:tgtEl>
                                          <p:spTgt spid="5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500"/>
                                        <p:tgtEl>
                                          <p:spTgt spid="5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500"/>
                                        <p:tgtEl>
                                          <p:spTgt spid="5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47"/>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pic>
        <p:nvPicPr>
          <p:cNvPr id="553" name="Google Shape;553;p47"/>
          <p:cNvPicPr preferRelativeResize="0"/>
          <p:nvPr/>
        </p:nvPicPr>
        <p:blipFill rotWithShape="1">
          <a:blip r:embed="rId3">
            <a:alphaModFix/>
          </a:blip>
          <a:srcRect b="0" l="0" r="0" t="0"/>
          <a:stretch/>
        </p:blipFill>
        <p:spPr>
          <a:xfrm>
            <a:off x="914400" y="2514600"/>
            <a:ext cx="7526216" cy="3657600"/>
          </a:xfrm>
          <a:prstGeom prst="rect">
            <a:avLst/>
          </a:prstGeom>
          <a:noFill/>
          <a:ln>
            <a:noFill/>
          </a:ln>
        </p:spPr>
      </p:pic>
      <p:sp>
        <p:nvSpPr>
          <p:cNvPr id="554" name="Google Shape;554;p47"/>
          <p:cNvSpPr/>
          <p:nvPr/>
        </p:nvSpPr>
        <p:spPr>
          <a:xfrm>
            <a:off x="990600" y="4343400"/>
            <a:ext cx="914400" cy="3048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55" name="Google Shape;555;p47"/>
          <p:cNvSpPr txBox="1"/>
          <p:nvPr/>
        </p:nvSpPr>
        <p:spPr>
          <a:xfrm>
            <a:off x="228600" y="503238"/>
            <a:ext cx="5715000" cy="56356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120"/>
              <a:buFont typeface="Arial Narrow"/>
              <a:buNone/>
            </a:pPr>
            <a:r>
              <a:rPr b="0" i="0" lang="en-US" sz="3120" u="none" cap="none" strike="noStrike">
                <a:solidFill>
                  <a:schemeClr val="dk1"/>
                </a:solidFill>
                <a:latin typeface="Arial Narrow"/>
                <a:ea typeface="Arial Narrow"/>
                <a:cs typeface="Arial Narrow"/>
                <a:sym typeface="Arial Narrow"/>
              </a:rPr>
              <a:t>Multi Layers Encoding in Vidyo SDK</a:t>
            </a:r>
            <a:endParaRPr b="0" i="0" sz="3120" u="none" cap="none" strike="noStrike">
              <a:solidFill>
                <a:schemeClr val="dk1"/>
              </a:solidFill>
              <a:latin typeface="Arial Narrow"/>
              <a:ea typeface="Arial Narrow"/>
              <a:cs typeface="Arial Narrow"/>
              <a:sym typeface="Arial Narrow"/>
            </a:endParaRPr>
          </a:p>
        </p:txBody>
      </p:sp>
      <p:cxnSp>
        <p:nvCxnSpPr>
          <p:cNvPr id="556" name="Google Shape;556;p47"/>
          <p:cNvCxnSpPr/>
          <p:nvPr/>
        </p:nvCxnSpPr>
        <p:spPr>
          <a:xfrm>
            <a:off x="2667000" y="3581400"/>
            <a:ext cx="914400" cy="304800"/>
          </a:xfrm>
          <a:prstGeom prst="curvedConnector3">
            <a:avLst>
              <a:gd fmla="val 50000" name="adj1"/>
            </a:avLst>
          </a:prstGeom>
          <a:noFill/>
          <a:ln cap="flat" cmpd="sng" w="9525">
            <a:solidFill>
              <a:srgbClr val="0070C0"/>
            </a:solidFill>
            <a:prstDash val="solid"/>
            <a:round/>
            <a:headEnd len="sm" w="sm" type="none"/>
            <a:tailEnd len="med" w="med" type="stealth"/>
          </a:ln>
        </p:spPr>
      </p:cxnSp>
      <p:sp>
        <p:nvSpPr>
          <p:cNvPr id="557" name="Google Shape;557;p47"/>
          <p:cNvSpPr/>
          <p:nvPr/>
        </p:nvSpPr>
        <p:spPr>
          <a:xfrm>
            <a:off x="3429000" y="3733800"/>
            <a:ext cx="4343400" cy="6096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rgbClr val="0070C0"/>
              </a:buClr>
              <a:buSzPts val="980"/>
              <a:buFont typeface="Arial Narrow"/>
              <a:buChar char="•"/>
            </a:pPr>
            <a:r>
              <a:rPr lang="en-US" sz="1400">
                <a:solidFill>
                  <a:srgbClr val="0070C0"/>
                </a:solidFill>
                <a:latin typeface="Arial Narrow"/>
                <a:ea typeface="Arial Narrow"/>
                <a:cs typeface="Arial Narrow"/>
                <a:sym typeface="Arial Narrow"/>
              </a:rPr>
              <a:t>Rx bandwidth is limited, causing PACE to be invoked</a:t>
            </a:r>
            <a:endParaRPr sz="1400">
              <a:solidFill>
                <a:srgbClr val="0070C0"/>
              </a:solidFill>
              <a:latin typeface="Arial Narrow"/>
              <a:ea typeface="Arial Narrow"/>
              <a:cs typeface="Arial Narrow"/>
              <a:sym typeface="Arial Narrow"/>
            </a:endParaRPr>
          </a:p>
        </p:txBody>
      </p:sp>
      <p:sp>
        <p:nvSpPr>
          <p:cNvPr id="558" name="Google Shape;558;p47"/>
          <p:cNvSpPr/>
          <p:nvPr/>
        </p:nvSpPr>
        <p:spPr>
          <a:xfrm>
            <a:off x="2286000" y="3429000"/>
            <a:ext cx="381000" cy="304800"/>
          </a:xfrm>
          <a:prstGeom prst="ellipse">
            <a:avLst/>
          </a:prstGeom>
          <a:no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59" name="Google Shape;559;p47"/>
          <p:cNvSpPr/>
          <p:nvPr/>
        </p:nvSpPr>
        <p:spPr>
          <a:xfrm>
            <a:off x="3429000" y="4343400"/>
            <a:ext cx="4343400" cy="609600"/>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chemeClr val="accent4"/>
              </a:buClr>
              <a:buSzPts val="980"/>
              <a:buFont typeface="Arial Narrow"/>
              <a:buChar char="•"/>
            </a:pPr>
            <a:r>
              <a:rPr lang="en-US" sz="1400">
                <a:solidFill>
                  <a:schemeClr val="accent4"/>
                </a:solidFill>
                <a:latin typeface="Arial Narrow"/>
                <a:ea typeface="Arial Narrow"/>
                <a:cs typeface="Arial Narrow"/>
                <a:sym typeface="Arial Narrow"/>
              </a:rPr>
              <a:t>Encoder switches to encoding to 3 layers, IMMEDIATELY.</a:t>
            </a:r>
            <a:endParaRPr sz="1400">
              <a:solidFill>
                <a:schemeClr val="accent4"/>
              </a:solidFill>
              <a:latin typeface="Arial Narrow"/>
              <a:ea typeface="Arial Narrow"/>
              <a:cs typeface="Arial Narrow"/>
              <a:sym typeface="Arial Narrow"/>
            </a:endParaRPr>
          </a:p>
        </p:txBody>
      </p:sp>
      <p:cxnSp>
        <p:nvCxnSpPr>
          <p:cNvPr id="560" name="Google Shape;560;p47"/>
          <p:cNvCxnSpPr/>
          <p:nvPr/>
        </p:nvCxnSpPr>
        <p:spPr>
          <a:xfrm>
            <a:off x="1905000" y="4495800"/>
            <a:ext cx="1600200" cy="12600"/>
          </a:xfrm>
          <a:prstGeom prst="curvedConnector3">
            <a:avLst>
              <a:gd fmla="val 50000" name="adj1"/>
            </a:avLst>
          </a:prstGeom>
          <a:noFill/>
          <a:ln cap="flat" cmpd="sng" w="9525">
            <a:solidFill>
              <a:schemeClr val="accent4"/>
            </a:solidFill>
            <a:prstDash val="solid"/>
            <a:round/>
            <a:headEnd len="sm" w="sm" type="none"/>
            <a:tailEnd len="med" w="med" type="stealth"/>
          </a:ln>
        </p:spPr>
      </p:cxnSp>
      <p:sp>
        <p:nvSpPr>
          <p:cNvPr id="561" name="Google Shape;561;p47"/>
          <p:cNvSpPr/>
          <p:nvPr/>
        </p:nvSpPr>
        <p:spPr>
          <a:xfrm>
            <a:off x="533400" y="1828800"/>
            <a:ext cx="3706271" cy="369332"/>
          </a:xfrm>
          <a:prstGeom prst="rect">
            <a:avLst/>
          </a:prstGeom>
          <a:noFill/>
          <a:ln>
            <a:noFill/>
          </a:ln>
        </p:spPr>
        <p:txBody>
          <a:bodyPr anchorCtr="0" anchor="t" bIns="45700" lIns="91425" spcFirstLastPara="1" rIns="91425" wrap="square" tIns="45700">
            <a:noAutofit/>
          </a:bodyPr>
          <a:lstStyle/>
          <a:p>
            <a:pPr indent="-273050" lvl="0" marL="273050" marR="0" rtl="0" algn="l">
              <a:spcBef>
                <a:spcPts val="0"/>
              </a:spcBef>
              <a:spcAft>
                <a:spcPts val="0"/>
              </a:spcAft>
              <a:buClr>
                <a:srgbClr val="7030A0"/>
              </a:buClr>
              <a:buSzPts val="1260"/>
              <a:buFont typeface="Arial Narrow"/>
              <a:buChar char="•"/>
            </a:pPr>
            <a:r>
              <a:rPr lang="en-US" sz="1800">
                <a:solidFill>
                  <a:srgbClr val="7030A0"/>
                </a:solidFill>
                <a:latin typeface="Arial Narrow"/>
                <a:ea typeface="Arial Narrow"/>
                <a:cs typeface="Arial Narrow"/>
                <a:sym typeface="Arial Narrow"/>
              </a:rPr>
              <a:t>3 Spatial, 3 Temporal Layers Encoding</a:t>
            </a:r>
            <a:endParaRPr sz="1800">
              <a:solidFill>
                <a:srgbClr val="7030A0"/>
              </a:solidFill>
              <a:latin typeface="Arial Narrow"/>
              <a:ea typeface="Arial Narrow"/>
              <a:cs typeface="Arial Narrow"/>
              <a:sym typeface="Arial Narrow"/>
            </a:endParaRPr>
          </a:p>
        </p:txBody>
      </p:sp>
      <p:sp>
        <p:nvSpPr>
          <p:cNvPr id="562" name="Google Shape;562;p47"/>
          <p:cNvSpPr/>
          <p:nvPr/>
        </p:nvSpPr>
        <p:spPr>
          <a:xfrm>
            <a:off x="533400" y="1524000"/>
            <a:ext cx="29151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7030A0"/>
                </a:solidFill>
                <a:latin typeface="Arial Narrow"/>
                <a:ea typeface="Arial Narrow"/>
                <a:cs typeface="Arial Narrow"/>
                <a:sym typeface="Arial Narrow"/>
              </a:rPr>
              <a:t>      PACE support in product 2.X</a:t>
            </a:r>
            <a:endParaRPr sz="1800">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500"/>
                                        <p:tgtEl>
                                          <p:spTgt spid="5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60"/>
                                        </p:tgtEl>
                                        <p:attrNameLst>
                                          <p:attrName>style.visibility</p:attrName>
                                        </p:attrNameLst>
                                      </p:cBhvr>
                                      <p:to>
                                        <p:strVal val="visible"/>
                                      </p:to>
                                    </p:set>
                                    <p:anim calcmode="lin" valueType="num">
                                      <p:cBhvr additive="base">
                                        <p:cTn dur="500"/>
                                        <p:tgtEl>
                                          <p:spTgt spid="56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559"/>
                                        </p:tgtEl>
                                        <p:attrNameLst>
                                          <p:attrName>style.visibility</p:attrName>
                                        </p:attrNameLst>
                                      </p:cBhvr>
                                      <p:to>
                                        <p:strVal val="visible"/>
                                      </p:to>
                                    </p:set>
                                    <p:anim calcmode="lin" valueType="num">
                                      <p:cBhvr additive="base">
                                        <p:cTn dur="500"/>
                                        <p:tgtEl>
                                          <p:spTgt spid="5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48"/>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Errors in Rx Link</a:t>
            </a:r>
            <a:endParaRPr b="0" i="0" sz="3200" u="none" cap="none" strike="noStrike">
              <a:solidFill>
                <a:schemeClr val="dk1"/>
              </a:solidFill>
              <a:latin typeface="Arial Narrow"/>
              <a:ea typeface="Arial Narrow"/>
              <a:cs typeface="Arial Narrow"/>
              <a:sym typeface="Arial Narrow"/>
            </a:endParaRPr>
          </a:p>
        </p:txBody>
      </p:sp>
      <p:sp>
        <p:nvSpPr>
          <p:cNvPr id="568" name="Google Shape;568;p48"/>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569" name="Google Shape;569;p48"/>
          <p:cNvSpPr txBox="1"/>
          <p:nvPr/>
        </p:nvSpPr>
        <p:spPr>
          <a:xfrm>
            <a:off x="533401" y="16002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Delays/Jitter in Network</a:t>
            </a:r>
            <a:endParaRPr/>
          </a:p>
        </p:txBody>
      </p:sp>
      <p:pic>
        <p:nvPicPr>
          <p:cNvPr id="570" name="Google Shape;570;p48"/>
          <p:cNvPicPr preferRelativeResize="0"/>
          <p:nvPr/>
        </p:nvPicPr>
        <p:blipFill rotWithShape="1">
          <a:blip r:embed="rId3">
            <a:alphaModFix/>
          </a:blip>
          <a:srcRect b="0" l="0" r="0" t="0"/>
          <a:stretch/>
        </p:blipFill>
        <p:spPr>
          <a:xfrm>
            <a:off x="914400" y="2362200"/>
            <a:ext cx="6716363" cy="3657600"/>
          </a:xfrm>
          <a:prstGeom prst="rect">
            <a:avLst/>
          </a:prstGeom>
          <a:noFill/>
          <a:ln>
            <a:noFill/>
          </a:ln>
        </p:spPr>
      </p:pic>
      <p:sp>
        <p:nvSpPr>
          <p:cNvPr id="571" name="Google Shape;571;p48"/>
          <p:cNvSpPr/>
          <p:nvPr/>
        </p:nvSpPr>
        <p:spPr>
          <a:xfrm>
            <a:off x="5867400" y="2895600"/>
            <a:ext cx="1219200" cy="3810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72" name="Google Shape;572;p48"/>
          <p:cNvSpPr/>
          <p:nvPr/>
        </p:nvSpPr>
        <p:spPr>
          <a:xfrm>
            <a:off x="3200400" y="3810000"/>
            <a:ext cx="457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4"/>
              </a:buClr>
              <a:buSzPts val="1800"/>
              <a:buFont typeface="Arial"/>
              <a:buChar char="•"/>
            </a:pPr>
            <a:r>
              <a:rPr lang="en-US" sz="1800">
                <a:solidFill>
                  <a:schemeClr val="accent4"/>
                </a:solidFill>
                <a:latin typeface="Arial Narrow"/>
                <a:ea typeface="Arial Narrow"/>
                <a:cs typeface="Arial Narrow"/>
                <a:sym typeface="Arial Narrow"/>
              </a:rPr>
              <a:t>Almost all  frame are received.</a:t>
            </a:r>
            <a:endParaRPr/>
          </a:p>
          <a:p>
            <a:pPr indent="0" lvl="0" marL="0" marR="0" rtl="0" algn="l">
              <a:spcBef>
                <a:spcPts val="0"/>
              </a:spcBef>
              <a:spcAft>
                <a:spcPts val="0"/>
              </a:spcAft>
              <a:buClr>
                <a:schemeClr val="accent4"/>
              </a:buClr>
              <a:buSzPts val="1800"/>
              <a:buFont typeface="Arial"/>
              <a:buChar char="•"/>
            </a:pPr>
            <a:r>
              <a:rPr lang="en-US" sz="1800">
                <a:solidFill>
                  <a:schemeClr val="accent4"/>
                </a:solidFill>
                <a:latin typeface="Arial Narrow"/>
                <a:ea typeface="Arial Narrow"/>
                <a:cs typeface="Arial Narrow"/>
                <a:sym typeface="Arial Narrow"/>
              </a:rPr>
              <a:t>All received frames are not decoded or rendered.</a:t>
            </a:r>
            <a:endParaRPr/>
          </a:p>
          <a:p>
            <a:pPr indent="0" lvl="0" marL="0" marR="0" rtl="0" algn="l">
              <a:spcBef>
                <a:spcPts val="0"/>
              </a:spcBef>
              <a:spcAft>
                <a:spcPts val="0"/>
              </a:spcAft>
              <a:buClr>
                <a:schemeClr val="accent4"/>
              </a:buClr>
              <a:buSzPts val="1800"/>
              <a:buFont typeface="Arial"/>
              <a:buChar char="•"/>
            </a:pPr>
            <a:r>
              <a:rPr lang="en-US" sz="1800">
                <a:solidFill>
                  <a:schemeClr val="accent4"/>
                </a:solidFill>
                <a:latin typeface="Arial Narrow"/>
                <a:ea typeface="Arial Narrow"/>
                <a:cs typeface="Arial Narrow"/>
                <a:sym typeface="Arial Narrow"/>
              </a:rPr>
              <a:t>Continuously increasing Nacking/FIRs count is an indication of errors/jitter in the network </a:t>
            </a:r>
            <a:endParaRPr sz="1800">
              <a:solidFill>
                <a:schemeClr val="accent4"/>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49"/>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pic>
        <p:nvPicPr>
          <p:cNvPr id="578" name="Google Shape;578;p49"/>
          <p:cNvPicPr preferRelativeResize="0"/>
          <p:nvPr/>
        </p:nvPicPr>
        <p:blipFill rotWithShape="1">
          <a:blip r:embed="rId3">
            <a:alphaModFix/>
          </a:blip>
          <a:srcRect b="0" l="0" r="0" t="0"/>
          <a:stretch/>
        </p:blipFill>
        <p:spPr>
          <a:xfrm>
            <a:off x="838200" y="2743200"/>
            <a:ext cx="7396480" cy="3657600"/>
          </a:xfrm>
          <a:prstGeom prst="rect">
            <a:avLst/>
          </a:prstGeom>
          <a:noFill/>
          <a:ln>
            <a:noFill/>
          </a:ln>
        </p:spPr>
      </p:pic>
      <p:sp>
        <p:nvSpPr>
          <p:cNvPr id="579" name="Google Shape;579;p49"/>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RateControl and Graceful Degradation</a:t>
            </a:r>
            <a:endParaRPr b="0" i="0" sz="3200" u="none" cap="none" strike="noStrike">
              <a:solidFill>
                <a:schemeClr val="dk1"/>
              </a:solidFill>
              <a:latin typeface="Arial Narrow"/>
              <a:ea typeface="Arial Narrow"/>
              <a:cs typeface="Arial Narrow"/>
              <a:sym typeface="Arial Narrow"/>
            </a:endParaRPr>
          </a:p>
        </p:txBody>
      </p:sp>
      <p:sp>
        <p:nvSpPr>
          <p:cNvPr id="580" name="Google Shape;580;p49"/>
          <p:cNvSpPr/>
          <p:nvPr/>
        </p:nvSpPr>
        <p:spPr>
          <a:xfrm>
            <a:off x="990600" y="4343400"/>
            <a:ext cx="990600" cy="2286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81" name="Google Shape;581;p49"/>
          <p:cNvSpPr txBox="1"/>
          <p:nvPr/>
        </p:nvSpPr>
        <p:spPr>
          <a:xfrm>
            <a:off x="533401" y="1600200"/>
            <a:ext cx="7924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Narrow"/>
                <a:ea typeface="Arial Narrow"/>
                <a:cs typeface="Arial Narrow"/>
                <a:sym typeface="Arial Narrow"/>
              </a:rPr>
              <a:t>Due to limited uplink bandwidth, application downsamples Tx resolution </a:t>
            </a:r>
            <a:endParaRPr/>
          </a:p>
        </p:txBody>
      </p:sp>
      <p:sp>
        <p:nvSpPr>
          <p:cNvPr id="582" name="Google Shape;582;p49"/>
          <p:cNvSpPr/>
          <p:nvPr/>
        </p:nvSpPr>
        <p:spPr>
          <a:xfrm>
            <a:off x="1371600" y="4572000"/>
            <a:ext cx="533400" cy="228600"/>
          </a:xfrm>
          <a:prstGeom prst="ellipse">
            <a:avLst/>
          </a:prstGeom>
          <a:noFill/>
          <a:ln cap="flat" cmpd="sng" w="127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83" name="Google Shape;583;p49"/>
          <p:cNvSpPr/>
          <p:nvPr/>
        </p:nvSpPr>
        <p:spPr>
          <a:xfrm>
            <a:off x="533400" y="2057400"/>
            <a:ext cx="6172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Arial Narrow"/>
                <a:ea typeface="Arial Narrow"/>
                <a:cs typeface="Arial Narrow"/>
                <a:sym typeface="Arial Narrow"/>
              </a:rPr>
              <a:t>When Tx is further limited, we see Transmitted frames are dropped gracefully</a:t>
            </a:r>
            <a:endParaRPr sz="1800">
              <a:solidFill>
                <a:srgbClr val="00B050"/>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1"/>
                                        </p:tgtEl>
                                        <p:attrNameLst>
                                          <p:attrName>style.visibility</p:attrName>
                                        </p:attrNameLst>
                                      </p:cBhvr>
                                      <p:to>
                                        <p:strVal val="visible"/>
                                      </p:to>
                                    </p:set>
                                    <p:anim calcmode="lin" valueType="num">
                                      <p:cBhvr additive="base">
                                        <p:cTn dur="500"/>
                                        <p:tgtEl>
                                          <p:spTgt spid="58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80"/>
                                        </p:tgtEl>
                                        <p:attrNameLst>
                                          <p:attrName>style.visibility</p:attrName>
                                        </p:attrNameLst>
                                      </p:cBhvr>
                                      <p:to>
                                        <p:strVal val="visible"/>
                                      </p:to>
                                    </p:set>
                                    <p:anim calcmode="lin" valueType="num">
                                      <p:cBhvr additive="base">
                                        <p:cTn dur="500"/>
                                        <p:tgtEl>
                                          <p:spTgt spid="5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3"/>
                                        </p:tgtEl>
                                        <p:attrNameLst>
                                          <p:attrName>style.visibility</p:attrName>
                                        </p:attrNameLst>
                                      </p:cBhvr>
                                      <p:to>
                                        <p:strVal val="visible"/>
                                      </p:to>
                                    </p:set>
                                    <p:anim calcmode="lin" valueType="num">
                                      <p:cBhvr additive="base">
                                        <p:cTn dur="500"/>
                                        <p:tgtEl>
                                          <p:spTgt spid="5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500"/>
                                        <p:tgtEl>
                                          <p:spTgt spid="58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7" name="Shape 587"/>
        <p:cNvGrpSpPr/>
        <p:nvPr/>
      </p:nvGrpSpPr>
      <p:grpSpPr>
        <a:xfrm>
          <a:off x="0" y="0"/>
          <a:ext cx="0" cy="0"/>
          <a:chOff x="0" y="0"/>
          <a:chExt cx="0" cy="0"/>
        </a:xfrm>
      </p:grpSpPr>
      <p:sp>
        <p:nvSpPr>
          <p:cNvPr id="588" name="Google Shape;588;p50"/>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pic>
        <p:nvPicPr>
          <p:cNvPr id="589" name="Google Shape;589;p50"/>
          <p:cNvPicPr preferRelativeResize="0"/>
          <p:nvPr/>
        </p:nvPicPr>
        <p:blipFill rotWithShape="1">
          <a:blip r:embed="rId3">
            <a:alphaModFix/>
          </a:blip>
          <a:srcRect b="0" l="0" r="0" t="0"/>
          <a:stretch/>
        </p:blipFill>
        <p:spPr>
          <a:xfrm>
            <a:off x="609600" y="2362200"/>
            <a:ext cx="7197213" cy="3657600"/>
          </a:xfrm>
          <a:prstGeom prst="rect">
            <a:avLst/>
          </a:prstGeom>
          <a:noFill/>
          <a:ln>
            <a:noFill/>
          </a:ln>
        </p:spPr>
      </p:pic>
      <p:sp>
        <p:nvSpPr>
          <p:cNvPr id="590" name="Google Shape;590;p50"/>
          <p:cNvSpPr txBox="1"/>
          <p:nvPr/>
        </p:nvSpPr>
        <p:spPr>
          <a:xfrm>
            <a:off x="2895600" y="4114800"/>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Arial Narrow"/>
                <a:ea typeface="Arial Narrow"/>
                <a:cs typeface="Arial Narrow"/>
                <a:sym typeface="Arial Narrow"/>
              </a:rPr>
              <a:t>Due to limited Downlink Bandwidth, VidyoRouter will send all Temporal layers and Spatial Base Layer</a:t>
            </a:r>
            <a:endParaRPr sz="1800">
              <a:solidFill>
                <a:srgbClr val="FF0000"/>
              </a:solidFill>
              <a:latin typeface="Arial Narrow"/>
              <a:ea typeface="Arial Narrow"/>
              <a:cs typeface="Arial Narrow"/>
              <a:sym typeface="Arial Narrow"/>
            </a:endParaRPr>
          </a:p>
        </p:txBody>
      </p:sp>
      <p:sp>
        <p:nvSpPr>
          <p:cNvPr id="591" name="Google Shape;591;p50"/>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Graceful Degradation on Client and RateShaping on VidyoRouter</a:t>
            </a:r>
            <a:endParaRPr b="0" i="0" sz="3200" u="none" cap="none" strike="noStrike">
              <a:solidFill>
                <a:schemeClr val="dk1"/>
              </a:solidFill>
              <a:latin typeface="Arial Narrow"/>
              <a:ea typeface="Arial Narrow"/>
              <a:cs typeface="Arial Narrow"/>
              <a:sym typeface="Arial Narrow"/>
            </a:endParaRPr>
          </a:p>
        </p:txBody>
      </p:sp>
      <p:sp>
        <p:nvSpPr>
          <p:cNvPr id="592" name="Google Shape;592;p50"/>
          <p:cNvSpPr/>
          <p:nvPr/>
        </p:nvSpPr>
        <p:spPr>
          <a:xfrm>
            <a:off x="1828800" y="3276600"/>
            <a:ext cx="685800" cy="2286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93" name="Google Shape;593;p50"/>
          <p:cNvSpPr/>
          <p:nvPr/>
        </p:nvSpPr>
        <p:spPr>
          <a:xfrm>
            <a:off x="1219200" y="4114800"/>
            <a:ext cx="533400" cy="228600"/>
          </a:xfrm>
          <a:prstGeom prst="ellipse">
            <a:avLst/>
          </a:prstGeom>
          <a:noFill/>
          <a:ln cap="flat" cmpd="sng" w="127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
        <p:nvSpPr>
          <p:cNvPr id="594" name="Google Shape;594;p50"/>
          <p:cNvSpPr/>
          <p:nvPr/>
        </p:nvSpPr>
        <p:spPr>
          <a:xfrm>
            <a:off x="2895600" y="3468469"/>
            <a:ext cx="441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Arial Narrow"/>
                <a:ea typeface="Arial Narrow"/>
                <a:cs typeface="Arial Narrow"/>
                <a:sym typeface="Arial Narrow"/>
              </a:rPr>
              <a:t>Due to limted Tx, Transmitted frames are dropped gracefully</a:t>
            </a:r>
            <a:endParaRPr sz="1800">
              <a:solidFill>
                <a:srgbClr val="00B050"/>
              </a:solidFill>
              <a:latin typeface="Arial Narrow"/>
              <a:ea typeface="Arial Narrow"/>
              <a:cs typeface="Arial Narrow"/>
              <a:sym typeface="Arial Narrow"/>
            </a:endParaRPr>
          </a:p>
        </p:txBody>
      </p:sp>
      <p:sp>
        <p:nvSpPr>
          <p:cNvPr id="595" name="Google Shape;595;p50"/>
          <p:cNvSpPr/>
          <p:nvPr/>
        </p:nvSpPr>
        <p:spPr>
          <a:xfrm>
            <a:off x="6705600" y="3124200"/>
            <a:ext cx="685800" cy="228600"/>
          </a:xfrm>
          <a:prstGeom prst="ellipse">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4"/>
                                        </p:tgtEl>
                                        <p:attrNameLst>
                                          <p:attrName>style.visibility</p:attrName>
                                        </p:attrNameLst>
                                      </p:cBhvr>
                                      <p:to>
                                        <p:strVal val="visible"/>
                                      </p:to>
                                    </p:set>
                                    <p:anim calcmode="lin" valueType="num">
                                      <p:cBhvr additive="base">
                                        <p:cTn dur="500"/>
                                        <p:tgtEl>
                                          <p:spTgt spid="59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2"/>
                                        </p:tgtEl>
                                        <p:attrNameLst>
                                          <p:attrName>style.visibility</p:attrName>
                                        </p:attrNameLst>
                                      </p:cBhvr>
                                      <p:to>
                                        <p:strVal val="visible"/>
                                      </p:to>
                                    </p:set>
                                    <p:anim calcmode="lin" valueType="num">
                                      <p:cBhvr additive="base">
                                        <p:cTn dur="500"/>
                                        <p:tgtEl>
                                          <p:spTgt spid="5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590"/>
                                        </p:tgtEl>
                                        <p:attrNameLst>
                                          <p:attrName>style.visibility</p:attrName>
                                        </p:attrNameLst>
                                      </p:cBhvr>
                                      <p:to>
                                        <p:strVal val="visible"/>
                                      </p:to>
                                    </p:set>
                                    <p:anim calcmode="lin" valueType="num">
                                      <p:cBhvr additive="base">
                                        <p:cTn dur="500"/>
                                        <p:tgtEl>
                                          <p:spTgt spid="5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595"/>
                                        </p:tgtEl>
                                        <p:attrNameLst>
                                          <p:attrName>style.visibility</p:attrName>
                                        </p:attrNameLst>
                                      </p:cBhvr>
                                      <p:to>
                                        <p:strVal val="visible"/>
                                      </p:to>
                                    </p:set>
                                    <p:anim calcmode="lin" valueType="num">
                                      <p:cBhvr additive="base">
                                        <p:cTn dur="500"/>
                                        <p:tgtEl>
                                          <p:spTgt spid="5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457200" y="274638"/>
            <a:ext cx="69342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AVC (Single Layer) vs SVC (Multi-layer)</a:t>
            </a:r>
            <a:endParaRPr b="0" i="0" sz="3200" u="none" cap="none" strike="noStrike">
              <a:solidFill>
                <a:schemeClr val="dk1"/>
              </a:solidFill>
              <a:latin typeface="Arial Narrow"/>
              <a:ea typeface="Arial Narrow"/>
              <a:cs typeface="Arial Narrow"/>
              <a:sym typeface="Arial Narrow"/>
            </a:endParaRPr>
          </a:p>
        </p:txBody>
      </p:sp>
      <p:sp>
        <p:nvSpPr>
          <p:cNvPr id="195" name="Google Shape;195;p17"/>
          <p:cNvSpPr txBox="1"/>
          <p:nvPr>
            <p:ph idx="12" type="sldNum"/>
          </p:nvPr>
        </p:nvSpPr>
        <p:spPr>
          <a:xfrm>
            <a:off x="8692729" y="6438900"/>
            <a:ext cx="381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grpSp>
        <p:nvGrpSpPr>
          <p:cNvPr id="196" name="Google Shape;196;p17"/>
          <p:cNvGrpSpPr/>
          <p:nvPr/>
        </p:nvGrpSpPr>
        <p:grpSpPr>
          <a:xfrm>
            <a:off x="0" y="3640076"/>
            <a:ext cx="7754938" cy="2667000"/>
            <a:chOff x="96" y="2112"/>
            <a:chExt cx="4800" cy="1680"/>
          </a:xfrm>
        </p:grpSpPr>
        <p:sp>
          <p:nvSpPr>
            <p:cNvPr id="197" name="Google Shape;197;p17"/>
            <p:cNvSpPr/>
            <p:nvPr/>
          </p:nvSpPr>
          <p:spPr>
            <a:xfrm>
              <a:off x="96" y="2112"/>
              <a:ext cx="4800" cy="1680"/>
            </a:xfrm>
            <a:prstGeom prst="homePlate">
              <a:avLst>
                <a:gd fmla="val 8439" name="adj"/>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8" name="Google Shape;198;p17"/>
            <p:cNvSpPr txBox="1"/>
            <p:nvPr/>
          </p:nvSpPr>
          <p:spPr>
            <a:xfrm>
              <a:off x="466" y="2936"/>
              <a:ext cx="1233" cy="233"/>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Narrow"/>
                  <a:ea typeface="Arial Narrow"/>
                  <a:cs typeface="Arial Narrow"/>
                  <a:sym typeface="Arial Narrow"/>
                </a:rPr>
                <a:t>Enhancement Layer</a:t>
              </a:r>
              <a:endParaRPr/>
            </a:p>
          </p:txBody>
        </p:sp>
      </p:grpSp>
      <p:grpSp>
        <p:nvGrpSpPr>
          <p:cNvPr id="199" name="Google Shape;199;p17"/>
          <p:cNvGrpSpPr/>
          <p:nvPr/>
        </p:nvGrpSpPr>
        <p:grpSpPr>
          <a:xfrm>
            <a:off x="0" y="5240276"/>
            <a:ext cx="7602538" cy="1360488"/>
            <a:chOff x="96" y="3120"/>
            <a:chExt cx="4704" cy="857"/>
          </a:xfrm>
        </p:grpSpPr>
        <p:sp>
          <p:nvSpPr>
            <p:cNvPr id="200" name="Google Shape;200;p17"/>
            <p:cNvSpPr/>
            <p:nvPr/>
          </p:nvSpPr>
          <p:spPr>
            <a:xfrm>
              <a:off x="96" y="3120"/>
              <a:ext cx="4704" cy="672"/>
            </a:xfrm>
            <a:prstGeom prst="homePlate">
              <a:avLst>
                <a:gd fmla="val 8782" name="adj"/>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1" name="Google Shape;201;p17"/>
            <p:cNvSpPr txBox="1"/>
            <p:nvPr/>
          </p:nvSpPr>
          <p:spPr>
            <a:xfrm>
              <a:off x="461" y="3744"/>
              <a:ext cx="741" cy="2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Narrow"/>
                  <a:ea typeface="Arial Narrow"/>
                  <a:cs typeface="Arial Narrow"/>
                  <a:sym typeface="Arial Narrow"/>
                </a:rPr>
                <a:t>Base Layer</a:t>
              </a:r>
              <a:endParaRPr/>
            </a:p>
          </p:txBody>
        </p:sp>
      </p:grpSp>
      <p:sp>
        <p:nvSpPr>
          <p:cNvPr id="202" name="Google Shape;202;p17"/>
          <p:cNvSpPr/>
          <p:nvPr/>
        </p:nvSpPr>
        <p:spPr>
          <a:xfrm>
            <a:off x="0" y="1963676"/>
            <a:ext cx="7459663" cy="914400"/>
          </a:xfrm>
          <a:prstGeom prst="homePlate">
            <a:avLst>
              <a:gd fmla="val 23643" name="adj"/>
            </a:avLst>
          </a:prstGeom>
          <a:solidFill>
            <a:srgbClr val="008D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pic>
        <p:nvPicPr>
          <p:cNvPr descr="Errors_f3" id="203" name="Google Shape;203;p17"/>
          <p:cNvPicPr preferRelativeResize="0"/>
          <p:nvPr/>
        </p:nvPicPr>
        <p:blipFill rotWithShape="1">
          <a:blip r:embed="rId3">
            <a:alphaModFix/>
          </a:blip>
          <a:srcRect b="0" l="0" r="0" t="0"/>
          <a:stretch/>
        </p:blipFill>
        <p:spPr>
          <a:xfrm>
            <a:off x="2659063" y="2039876"/>
            <a:ext cx="914400" cy="747713"/>
          </a:xfrm>
          <a:prstGeom prst="rect">
            <a:avLst/>
          </a:prstGeom>
          <a:noFill/>
          <a:ln>
            <a:noFill/>
          </a:ln>
        </p:spPr>
      </p:pic>
      <p:pic>
        <p:nvPicPr>
          <p:cNvPr descr="Errors_f6" id="204" name="Google Shape;204;p17"/>
          <p:cNvPicPr preferRelativeResize="0"/>
          <p:nvPr/>
        </p:nvPicPr>
        <p:blipFill rotWithShape="1">
          <a:blip r:embed="rId4">
            <a:alphaModFix/>
          </a:blip>
          <a:srcRect b="0" l="0" r="0" t="0"/>
          <a:stretch/>
        </p:blipFill>
        <p:spPr>
          <a:xfrm>
            <a:off x="6318250" y="2039876"/>
            <a:ext cx="914400" cy="747713"/>
          </a:xfrm>
          <a:prstGeom prst="rect">
            <a:avLst/>
          </a:prstGeom>
          <a:noFill/>
          <a:ln>
            <a:noFill/>
          </a:ln>
        </p:spPr>
      </p:pic>
      <p:pic>
        <p:nvPicPr>
          <p:cNvPr descr="Errors_f1" id="205" name="Google Shape;205;p17"/>
          <p:cNvPicPr preferRelativeResize="0"/>
          <p:nvPr/>
        </p:nvPicPr>
        <p:blipFill rotWithShape="1">
          <a:blip r:embed="rId5">
            <a:alphaModFix/>
          </a:blip>
          <a:srcRect b="0" l="0" r="0" t="0"/>
          <a:stretch/>
        </p:blipFill>
        <p:spPr>
          <a:xfrm>
            <a:off x="220663" y="20398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2" id="206" name="Google Shape;206;p17"/>
          <p:cNvPicPr preferRelativeResize="0"/>
          <p:nvPr/>
        </p:nvPicPr>
        <p:blipFill rotWithShape="1">
          <a:blip r:embed="rId6">
            <a:alphaModFix/>
          </a:blip>
          <a:srcRect b="0" l="0" r="0" t="0"/>
          <a:stretch/>
        </p:blipFill>
        <p:spPr>
          <a:xfrm>
            <a:off x="1439863" y="20398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3" id="207" name="Google Shape;207;p17"/>
          <p:cNvPicPr preferRelativeResize="0"/>
          <p:nvPr/>
        </p:nvPicPr>
        <p:blipFill rotWithShape="1">
          <a:blip r:embed="rId7">
            <a:alphaModFix/>
          </a:blip>
          <a:srcRect b="0" l="0" r="0" t="0"/>
          <a:stretch/>
        </p:blipFill>
        <p:spPr>
          <a:xfrm>
            <a:off x="2659063" y="20398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4" id="208" name="Google Shape;208;p17"/>
          <p:cNvPicPr preferRelativeResize="0"/>
          <p:nvPr/>
        </p:nvPicPr>
        <p:blipFill rotWithShape="1">
          <a:blip r:embed="rId8">
            <a:alphaModFix/>
          </a:blip>
          <a:srcRect b="0" l="0" r="0" t="0"/>
          <a:stretch/>
        </p:blipFill>
        <p:spPr>
          <a:xfrm>
            <a:off x="3878263" y="2054164"/>
            <a:ext cx="914400" cy="747712"/>
          </a:xfrm>
          <a:prstGeom prst="rect">
            <a:avLst/>
          </a:prstGeom>
          <a:noFill/>
          <a:ln>
            <a:noFill/>
          </a:ln>
          <a:effectLst>
            <a:outerShdw blurRad="50800" rotWithShape="0" algn="tl" dir="2700000" dist="38100">
              <a:srgbClr val="000000">
                <a:alpha val="40000"/>
              </a:srgbClr>
            </a:outerShdw>
          </a:effectLst>
        </p:spPr>
      </p:pic>
      <p:pic>
        <p:nvPicPr>
          <p:cNvPr descr="Errors_f5" id="209" name="Google Shape;209;p17"/>
          <p:cNvPicPr preferRelativeResize="0"/>
          <p:nvPr/>
        </p:nvPicPr>
        <p:blipFill rotWithShape="1">
          <a:blip r:embed="rId9">
            <a:alphaModFix/>
          </a:blip>
          <a:srcRect b="0" l="0" r="0" t="0"/>
          <a:stretch/>
        </p:blipFill>
        <p:spPr>
          <a:xfrm>
            <a:off x="5097463" y="2054164"/>
            <a:ext cx="914400" cy="747712"/>
          </a:xfrm>
          <a:prstGeom prst="rect">
            <a:avLst/>
          </a:prstGeom>
          <a:noFill/>
          <a:ln>
            <a:noFill/>
          </a:ln>
        </p:spPr>
      </p:pic>
      <p:pic>
        <p:nvPicPr>
          <p:cNvPr descr="Errors_f6" id="210" name="Google Shape;210;p17"/>
          <p:cNvPicPr preferRelativeResize="0"/>
          <p:nvPr/>
        </p:nvPicPr>
        <p:blipFill rotWithShape="1">
          <a:blip r:embed="rId10">
            <a:alphaModFix/>
          </a:blip>
          <a:srcRect b="0" l="0" r="0" t="0"/>
          <a:stretch/>
        </p:blipFill>
        <p:spPr>
          <a:xfrm>
            <a:off x="6316663" y="2039876"/>
            <a:ext cx="915987" cy="749300"/>
          </a:xfrm>
          <a:prstGeom prst="rect">
            <a:avLst/>
          </a:prstGeom>
          <a:noFill/>
          <a:ln>
            <a:noFill/>
          </a:ln>
          <a:effectLst>
            <a:outerShdw blurRad="50800" rotWithShape="0" algn="tl" dir="2700000" dist="38100">
              <a:srgbClr val="000000">
                <a:alpha val="40000"/>
              </a:srgbClr>
            </a:outerShdw>
          </a:effectLst>
        </p:spPr>
      </p:pic>
      <p:pic>
        <p:nvPicPr>
          <p:cNvPr descr="Errors_f5" id="211" name="Google Shape;211;p17"/>
          <p:cNvPicPr preferRelativeResize="0"/>
          <p:nvPr/>
        </p:nvPicPr>
        <p:blipFill rotWithShape="1">
          <a:blip r:embed="rId11">
            <a:alphaModFix/>
          </a:blip>
          <a:srcRect b="0" l="0" r="0" t="0"/>
          <a:stretch/>
        </p:blipFill>
        <p:spPr>
          <a:xfrm>
            <a:off x="5097463" y="2039876"/>
            <a:ext cx="914400" cy="749300"/>
          </a:xfrm>
          <a:prstGeom prst="rect">
            <a:avLst/>
          </a:prstGeom>
          <a:noFill/>
          <a:ln>
            <a:noFill/>
          </a:ln>
          <a:effectLst>
            <a:outerShdw blurRad="50800" rotWithShape="0" algn="tl" dir="2700000" dist="38100">
              <a:srgbClr val="000000">
                <a:alpha val="40000"/>
              </a:srgbClr>
            </a:outerShdw>
          </a:effectLst>
        </p:spPr>
      </p:pic>
      <p:sp>
        <p:nvSpPr>
          <p:cNvPr id="212" name="Google Shape;212;p17"/>
          <p:cNvSpPr/>
          <p:nvPr/>
        </p:nvSpPr>
        <p:spPr>
          <a:xfrm>
            <a:off x="1135063" y="2268476"/>
            <a:ext cx="228600" cy="381000"/>
          </a:xfrm>
          <a:prstGeom prst="right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3" name="Google Shape;213;p17"/>
          <p:cNvSpPr/>
          <p:nvPr/>
        </p:nvSpPr>
        <p:spPr>
          <a:xfrm>
            <a:off x="2354263" y="2268476"/>
            <a:ext cx="228600" cy="381000"/>
          </a:xfrm>
          <a:prstGeom prst="right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4" name="Google Shape;214;p17"/>
          <p:cNvSpPr/>
          <p:nvPr/>
        </p:nvSpPr>
        <p:spPr>
          <a:xfrm>
            <a:off x="3573463" y="2268476"/>
            <a:ext cx="228600" cy="381000"/>
          </a:xfrm>
          <a:prstGeom prst="right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5" name="Google Shape;215;p17"/>
          <p:cNvSpPr/>
          <p:nvPr/>
        </p:nvSpPr>
        <p:spPr>
          <a:xfrm>
            <a:off x="4792663" y="2268476"/>
            <a:ext cx="228600" cy="381000"/>
          </a:xfrm>
          <a:prstGeom prst="right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6" name="Google Shape;216;p17"/>
          <p:cNvSpPr/>
          <p:nvPr/>
        </p:nvSpPr>
        <p:spPr>
          <a:xfrm>
            <a:off x="6011863" y="2268476"/>
            <a:ext cx="228600" cy="381000"/>
          </a:xfrm>
          <a:prstGeom prst="rightArrow">
            <a:avLst>
              <a:gd fmla="val 50000" name="adj1"/>
              <a:gd fmla="val 25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nvGrpSpPr>
          <p:cNvPr id="217" name="Google Shape;217;p17"/>
          <p:cNvGrpSpPr/>
          <p:nvPr/>
        </p:nvGrpSpPr>
        <p:grpSpPr>
          <a:xfrm>
            <a:off x="1272299" y="1914536"/>
            <a:ext cx="1181947" cy="1063481"/>
            <a:chOff x="806" y="1025"/>
            <a:chExt cx="745" cy="670"/>
          </a:xfrm>
        </p:grpSpPr>
        <p:sp>
          <p:nvSpPr>
            <p:cNvPr id="218" name="Google Shape;218;p17"/>
            <p:cNvSpPr/>
            <p:nvPr/>
          </p:nvSpPr>
          <p:spPr>
            <a:xfrm rot="-2945137">
              <a:off x="1140" y="899"/>
              <a:ext cx="64"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9" name="Google Shape;219;p17"/>
            <p:cNvSpPr/>
            <p:nvPr/>
          </p:nvSpPr>
          <p:spPr>
            <a:xfrm rot="2817836">
              <a:off x="1163" y="904"/>
              <a:ext cx="65"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20" name="Google Shape;220;p17"/>
          <p:cNvGrpSpPr/>
          <p:nvPr/>
        </p:nvGrpSpPr>
        <p:grpSpPr>
          <a:xfrm>
            <a:off x="3717049" y="1871668"/>
            <a:ext cx="1181947" cy="1063491"/>
            <a:chOff x="806" y="1025"/>
            <a:chExt cx="745" cy="670"/>
          </a:xfrm>
        </p:grpSpPr>
        <p:sp>
          <p:nvSpPr>
            <p:cNvPr id="221" name="Google Shape;221;p17"/>
            <p:cNvSpPr/>
            <p:nvPr/>
          </p:nvSpPr>
          <p:spPr>
            <a:xfrm rot="-2945137">
              <a:off x="1140" y="899"/>
              <a:ext cx="64"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2" name="Google Shape;222;p17"/>
            <p:cNvSpPr/>
            <p:nvPr/>
          </p:nvSpPr>
          <p:spPr>
            <a:xfrm rot="2817836">
              <a:off x="1163" y="904"/>
              <a:ext cx="65"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pic>
        <p:nvPicPr>
          <p:cNvPr descr="Errors_f1" id="223" name="Google Shape;223;p17"/>
          <p:cNvPicPr preferRelativeResize="0"/>
          <p:nvPr/>
        </p:nvPicPr>
        <p:blipFill rotWithShape="1">
          <a:blip r:embed="rId5">
            <a:alphaModFix/>
          </a:blip>
          <a:srcRect b="0" l="0" r="0" t="0"/>
          <a:stretch/>
        </p:blipFill>
        <p:spPr>
          <a:xfrm>
            <a:off x="211138" y="53164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3" id="224" name="Google Shape;224;p17"/>
          <p:cNvPicPr preferRelativeResize="0"/>
          <p:nvPr/>
        </p:nvPicPr>
        <p:blipFill rotWithShape="1">
          <a:blip r:embed="rId7">
            <a:alphaModFix/>
          </a:blip>
          <a:srcRect b="0" l="0" r="0" t="0"/>
          <a:stretch/>
        </p:blipFill>
        <p:spPr>
          <a:xfrm>
            <a:off x="2344738" y="53164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6" id="225" name="Google Shape;225;p17"/>
          <p:cNvPicPr preferRelativeResize="0"/>
          <p:nvPr/>
        </p:nvPicPr>
        <p:blipFill rotWithShape="1">
          <a:blip r:embed="rId10">
            <a:alphaModFix/>
          </a:blip>
          <a:srcRect b="0" l="0" r="0" t="0"/>
          <a:stretch/>
        </p:blipFill>
        <p:spPr>
          <a:xfrm>
            <a:off x="6535738" y="5316476"/>
            <a:ext cx="915987" cy="749300"/>
          </a:xfrm>
          <a:prstGeom prst="rect">
            <a:avLst/>
          </a:prstGeom>
          <a:noFill/>
          <a:ln>
            <a:noFill/>
          </a:ln>
          <a:effectLst>
            <a:outerShdw blurRad="50800" rotWithShape="0" algn="tl" dir="2700000" dist="38100">
              <a:srgbClr val="000000">
                <a:alpha val="40000"/>
              </a:srgbClr>
            </a:outerShdw>
          </a:effectLst>
        </p:spPr>
      </p:pic>
      <p:pic>
        <p:nvPicPr>
          <p:cNvPr descr="Errors_f5" id="226" name="Google Shape;226;p17"/>
          <p:cNvPicPr preferRelativeResize="0"/>
          <p:nvPr/>
        </p:nvPicPr>
        <p:blipFill rotWithShape="1">
          <a:blip r:embed="rId11">
            <a:alphaModFix/>
          </a:blip>
          <a:srcRect b="0" l="0" r="0" t="0"/>
          <a:stretch/>
        </p:blipFill>
        <p:spPr>
          <a:xfrm>
            <a:off x="4554538" y="5329176"/>
            <a:ext cx="914400" cy="749300"/>
          </a:xfrm>
          <a:prstGeom prst="rect">
            <a:avLst/>
          </a:prstGeom>
          <a:noFill/>
          <a:ln>
            <a:noFill/>
          </a:ln>
          <a:effectLst>
            <a:outerShdw blurRad="50800" rotWithShape="0" algn="tl" dir="2700000" dist="38100">
              <a:srgbClr val="000000">
                <a:alpha val="40000"/>
              </a:srgbClr>
            </a:outerShdw>
          </a:effectLst>
        </p:spPr>
      </p:pic>
      <p:pic>
        <p:nvPicPr>
          <p:cNvPr descr="Errors_f2" id="227" name="Google Shape;227;p17"/>
          <p:cNvPicPr preferRelativeResize="0"/>
          <p:nvPr/>
        </p:nvPicPr>
        <p:blipFill rotWithShape="1">
          <a:blip r:embed="rId6">
            <a:alphaModFix/>
          </a:blip>
          <a:srcRect b="0" l="0" r="0" t="0"/>
          <a:stretch/>
        </p:blipFill>
        <p:spPr>
          <a:xfrm>
            <a:off x="592138" y="3716276"/>
            <a:ext cx="914400" cy="747713"/>
          </a:xfrm>
          <a:prstGeom prst="rect">
            <a:avLst/>
          </a:prstGeom>
          <a:noFill/>
          <a:ln>
            <a:noFill/>
          </a:ln>
          <a:effectLst>
            <a:outerShdw blurRad="50800" rotWithShape="0" algn="tl" dir="2700000" dist="38100">
              <a:srgbClr val="000000">
                <a:alpha val="40000"/>
              </a:srgbClr>
            </a:outerShdw>
          </a:effectLst>
        </p:spPr>
      </p:pic>
      <p:pic>
        <p:nvPicPr>
          <p:cNvPr descr="Errors_f3" id="228" name="Google Shape;228;p17"/>
          <p:cNvPicPr preferRelativeResize="0"/>
          <p:nvPr/>
        </p:nvPicPr>
        <p:blipFill rotWithShape="1">
          <a:blip r:embed="rId7">
            <a:alphaModFix/>
          </a:blip>
          <a:srcRect b="0" l="0" r="0" t="0"/>
          <a:stretch/>
        </p:blipFill>
        <p:spPr>
          <a:xfrm>
            <a:off x="1811338" y="4235389"/>
            <a:ext cx="914400" cy="747712"/>
          </a:xfrm>
          <a:prstGeom prst="rect">
            <a:avLst/>
          </a:prstGeom>
          <a:noFill/>
          <a:ln>
            <a:noFill/>
          </a:ln>
          <a:effectLst>
            <a:outerShdw blurRad="50800" rotWithShape="0" algn="tl" dir="2700000" dist="38100">
              <a:srgbClr val="000000">
                <a:alpha val="40000"/>
              </a:srgbClr>
            </a:outerShdw>
          </a:effectLst>
        </p:spPr>
      </p:pic>
      <p:pic>
        <p:nvPicPr>
          <p:cNvPr descr="Errors_f4" id="229" name="Google Shape;229;p17"/>
          <p:cNvPicPr preferRelativeResize="0"/>
          <p:nvPr/>
        </p:nvPicPr>
        <p:blipFill rotWithShape="1">
          <a:blip r:embed="rId8">
            <a:alphaModFix/>
          </a:blip>
          <a:srcRect b="0" l="0" r="0" t="0"/>
          <a:stretch/>
        </p:blipFill>
        <p:spPr>
          <a:xfrm>
            <a:off x="2954338" y="3778189"/>
            <a:ext cx="914400" cy="747712"/>
          </a:xfrm>
          <a:prstGeom prst="rect">
            <a:avLst/>
          </a:prstGeom>
          <a:noFill/>
          <a:ln>
            <a:noFill/>
          </a:ln>
          <a:effectLst>
            <a:outerShdw blurRad="50800" rotWithShape="0" algn="tl" dir="2700000" dist="38100">
              <a:srgbClr val="000000">
                <a:alpha val="40000"/>
              </a:srgbClr>
            </a:outerShdw>
          </a:effectLst>
        </p:spPr>
      </p:pic>
      <p:pic>
        <p:nvPicPr>
          <p:cNvPr descr="Errors_f6" id="230" name="Google Shape;230;p17"/>
          <p:cNvPicPr preferRelativeResize="0"/>
          <p:nvPr/>
        </p:nvPicPr>
        <p:blipFill rotWithShape="1">
          <a:blip r:embed="rId10">
            <a:alphaModFix/>
          </a:blip>
          <a:srcRect b="0" l="0" r="0" t="0"/>
          <a:stretch/>
        </p:blipFill>
        <p:spPr>
          <a:xfrm>
            <a:off x="5324475" y="3792476"/>
            <a:ext cx="915988" cy="749300"/>
          </a:xfrm>
          <a:prstGeom prst="rect">
            <a:avLst/>
          </a:prstGeom>
          <a:noFill/>
          <a:ln>
            <a:noFill/>
          </a:ln>
          <a:effectLst>
            <a:outerShdw blurRad="50800" rotWithShape="0" algn="tl" dir="2700000" dist="38100">
              <a:srgbClr val="000000">
                <a:alpha val="40000"/>
              </a:srgbClr>
            </a:outerShdw>
          </a:effectLst>
        </p:spPr>
      </p:pic>
      <p:pic>
        <p:nvPicPr>
          <p:cNvPr descr="Errors_f6" id="231" name="Google Shape;231;p17"/>
          <p:cNvPicPr preferRelativeResize="0"/>
          <p:nvPr/>
        </p:nvPicPr>
        <p:blipFill rotWithShape="1">
          <a:blip r:embed="rId10">
            <a:alphaModFix/>
          </a:blip>
          <a:srcRect b="0" l="0" r="0" t="0"/>
          <a:stretch/>
        </p:blipFill>
        <p:spPr>
          <a:xfrm>
            <a:off x="6383338" y="4311589"/>
            <a:ext cx="915987" cy="749300"/>
          </a:xfrm>
          <a:prstGeom prst="rect">
            <a:avLst/>
          </a:prstGeom>
          <a:noFill/>
          <a:ln>
            <a:noFill/>
          </a:ln>
          <a:effectLst>
            <a:outerShdw blurRad="50800" rotWithShape="0" algn="tl" dir="2700000" dist="38100">
              <a:srgbClr val="000000">
                <a:alpha val="40000"/>
              </a:srgbClr>
            </a:outerShdw>
          </a:effectLst>
        </p:spPr>
      </p:pic>
      <p:pic>
        <p:nvPicPr>
          <p:cNvPr descr="Errors_f5s" id="232" name="Google Shape;232;p17"/>
          <p:cNvPicPr preferRelativeResize="0"/>
          <p:nvPr/>
        </p:nvPicPr>
        <p:blipFill rotWithShape="1">
          <a:blip r:embed="rId12">
            <a:alphaModFix/>
          </a:blip>
          <a:srcRect b="0" l="0" r="0" t="0"/>
          <a:stretch/>
        </p:blipFill>
        <p:spPr>
          <a:xfrm>
            <a:off x="4097338" y="4249676"/>
            <a:ext cx="914400" cy="762000"/>
          </a:xfrm>
          <a:prstGeom prst="rect">
            <a:avLst/>
          </a:prstGeom>
          <a:noFill/>
          <a:ln>
            <a:noFill/>
          </a:ln>
          <a:effectLst>
            <a:outerShdw blurRad="50800" rotWithShape="0" algn="tl" dir="2700000" dist="38100">
              <a:srgbClr val="000000">
                <a:alpha val="40000"/>
              </a:srgbClr>
            </a:outerShdw>
          </a:effectLst>
        </p:spPr>
      </p:pic>
      <p:grpSp>
        <p:nvGrpSpPr>
          <p:cNvPr id="233" name="Google Shape;233;p17"/>
          <p:cNvGrpSpPr/>
          <p:nvPr/>
        </p:nvGrpSpPr>
        <p:grpSpPr>
          <a:xfrm>
            <a:off x="1688224" y="4081468"/>
            <a:ext cx="1181947" cy="1063491"/>
            <a:chOff x="806" y="1025"/>
            <a:chExt cx="745" cy="670"/>
          </a:xfrm>
        </p:grpSpPr>
        <p:sp>
          <p:nvSpPr>
            <p:cNvPr id="234" name="Google Shape;234;p17"/>
            <p:cNvSpPr/>
            <p:nvPr/>
          </p:nvSpPr>
          <p:spPr>
            <a:xfrm rot="-2945137">
              <a:off x="1140" y="899"/>
              <a:ext cx="64"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5" name="Google Shape;235;p17"/>
            <p:cNvSpPr/>
            <p:nvPr/>
          </p:nvSpPr>
          <p:spPr>
            <a:xfrm rot="2817836">
              <a:off x="1163" y="904"/>
              <a:ext cx="65"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36" name="Google Shape;236;p17"/>
          <p:cNvGrpSpPr/>
          <p:nvPr/>
        </p:nvGrpSpPr>
        <p:grpSpPr>
          <a:xfrm>
            <a:off x="3936124" y="4124336"/>
            <a:ext cx="1181947" cy="1063481"/>
            <a:chOff x="806" y="1025"/>
            <a:chExt cx="745" cy="670"/>
          </a:xfrm>
        </p:grpSpPr>
        <p:sp>
          <p:nvSpPr>
            <p:cNvPr id="237" name="Google Shape;237;p17"/>
            <p:cNvSpPr/>
            <p:nvPr/>
          </p:nvSpPr>
          <p:spPr>
            <a:xfrm rot="-2945137">
              <a:off x="1140" y="899"/>
              <a:ext cx="64"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8" name="Google Shape;238;p17"/>
            <p:cNvSpPr/>
            <p:nvPr/>
          </p:nvSpPr>
          <p:spPr>
            <a:xfrm rot="2817836">
              <a:off x="1163" y="904"/>
              <a:ext cx="65" cy="912"/>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grpSp>
      <p:grpSp>
        <p:nvGrpSpPr>
          <p:cNvPr id="239" name="Google Shape;239;p17"/>
          <p:cNvGrpSpPr/>
          <p:nvPr/>
        </p:nvGrpSpPr>
        <p:grpSpPr>
          <a:xfrm>
            <a:off x="5800725" y="1438214"/>
            <a:ext cx="3124200" cy="2439987"/>
            <a:chOff x="4080" y="757"/>
            <a:chExt cx="1584" cy="1307"/>
          </a:xfrm>
        </p:grpSpPr>
        <p:pic>
          <p:nvPicPr>
            <p:cNvPr descr="Errors_result" id="240" name="Google Shape;240;p17"/>
            <p:cNvPicPr preferRelativeResize="0"/>
            <p:nvPr/>
          </p:nvPicPr>
          <p:blipFill rotWithShape="1">
            <a:blip r:embed="rId13">
              <a:alphaModFix/>
            </a:blip>
            <a:srcRect b="0" l="0" r="0" t="0"/>
            <a:stretch/>
          </p:blipFill>
          <p:spPr>
            <a:xfrm>
              <a:off x="4080" y="768"/>
              <a:ext cx="1584" cy="1296"/>
            </a:xfrm>
            <a:prstGeom prst="rect">
              <a:avLst/>
            </a:prstGeom>
            <a:noFill/>
            <a:ln cap="flat" cmpd="sng" w="9525">
              <a:solidFill>
                <a:schemeClr val="dk1"/>
              </a:solidFill>
              <a:prstDash val="solid"/>
              <a:miter lim="800000"/>
              <a:headEnd len="sm" w="sm" type="none"/>
              <a:tailEnd len="sm" w="sm" type="none"/>
            </a:ln>
          </p:spPr>
        </p:pic>
        <p:sp>
          <p:nvSpPr>
            <p:cNvPr id="241" name="Google Shape;241;p17"/>
            <p:cNvSpPr txBox="1"/>
            <p:nvPr/>
          </p:nvSpPr>
          <p:spPr>
            <a:xfrm>
              <a:off x="4618" y="757"/>
              <a:ext cx="683" cy="1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Narrow"/>
                  <a:ea typeface="Arial Narrow"/>
                  <a:cs typeface="Arial Narrow"/>
                  <a:sym typeface="Arial Narrow"/>
                </a:rPr>
                <a:t>Significant Impact</a:t>
              </a:r>
              <a:endParaRPr/>
            </a:p>
          </p:txBody>
        </p:sp>
      </p:grpSp>
      <p:sp>
        <p:nvSpPr>
          <p:cNvPr id="242" name="Google Shape;242;p17"/>
          <p:cNvSpPr txBox="1"/>
          <p:nvPr/>
        </p:nvSpPr>
        <p:spPr>
          <a:xfrm>
            <a:off x="2657475" y="1596964"/>
            <a:ext cx="179305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Single Layer (AVC)</a:t>
            </a:r>
            <a:endParaRPr sz="1800">
              <a:solidFill>
                <a:schemeClr val="dk1"/>
              </a:solidFill>
              <a:latin typeface="Arial Narrow"/>
              <a:ea typeface="Arial Narrow"/>
              <a:cs typeface="Arial Narrow"/>
              <a:sym typeface="Arial Narrow"/>
            </a:endParaRPr>
          </a:p>
        </p:txBody>
      </p:sp>
      <p:sp>
        <p:nvSpPr>
          <p:cNvPr id="243" name="Google Shape;243;p17"/>
          <p:cNvSpPr txBox="1"/>
          <p:nvPr/>
        </p:nvSpPr>
        <p:spPr>
          <a:xfrm>
            <a:off x="2809875" y="3124200"/>
            <a:ext cx="16241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Multi-layer (SVC)</a:t>
            </a:r>
            <a:endParaRPr sz="1800">
              <a:solidFill>
                <a:schemeClr val="dk1"/>
              </a:solidFill>
              <a:latin typeface="Arial Narrow"/>
              <a:ea typeface="Arial Narrow"/>
              <a:cs typeface="Arial Narrow"/>
              <a:sym typeface="Arial Narrow"/>
            </a:endParaRPr>
          </a:p>
        </p:txBody>
      </p:sp>
      <p:grpSp>
        <p:nvGrpSpPr>
          <p:cNvPr id="244" name="Google Shape;244;p17"/>
          <p:cNvGrpSpPr/>
          <p:nvPr/>
        </p:nvGrpSpPr>
        <p:grpSpPr>
          <a:xfrm>
            <a:off x="5800725" y="3887726"/>
            <a:ext cx="3124200" cy="2427288"/>
            <a:chOff x="4080" y="2304"/>
            <a:chExt cx="1584" cy="1296"/>
          </a:xfrm>
        </p:grpSpPr>
        <p:pic>
          <p:nvPicPr>
            <p:cNvPr descr="Errors_scale_result" id="245" name="Google Shape;245;p17"/>
            <p:cNvPicPr preferRelativeResize="0"/>
            <p:nvPr/>
          </p:nvPicPr>
          <p:blipFill rotWithShape="1">
            <a:blip r:embed="rId14">
              <a:alphaModFix/>
            </a:blip>
            <a:srcRect b="0" l="0" r="0" t="0"/>
            <a:stretch/>
          </p:blipFill>
          <p:spPr>
            <a:xfrm>
              <a:off x="4080" y="2304"/>
              <a:ext cx="1584" cy="1296"/>
            </a:xfrm>
            <a:prstGeom prst="rect">
              <a:avLst/>
            </a:prstGeom>
            <a:noFill/>
            <a:ln cap="flat" cmpd="sng" w="9525">
              <a:solidFill>
                <a:schemeClr val="dk1"/>
              </a:solidFill>
              <a:prstDash val="solid"/>
              <a:miter lim="800000"/>
              <a:headEnd len="sm" w="sm" type="none"/>
              <a:tailEnd len="sm" w="sm" type="none"/>
            </a:ln>
          </p:spPr>
        </p:pic>
        <p:sp>
          <p:nvSpPr>
            <p:cNvPr id="246" name="Google Shape;246;p17"/>
            <p:cNvSpPr txBox="1"/>
            <p:nvPr/>
          </p:nvSpPr>
          <p:spPr>
            <a:xfrm>
              <a:off x="4575" y="2309"/>
              <a:ext cx="728" cy="1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Narrow"/>
                  <a:ea typeface="Arial Narrow"/>
                  <a:cs typeface="Arial Narrow"/>
                  <a:sym typeface="Arial Narrow"/>
                </a:rPr>
                <a:t>Minor or No Impact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207"/>
                                        </p:tgtEl>
                                      </p:cBhvr>
                                    </p:animEffect>
                                    <p:set>
                                      <p:cBhvr>
                                        <p:cTn dur="1" fill="hold">
                                          <p:stCondLst>
                                            <p:cond delay="50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par>
                          <p:cTn fill="hold">
                            <p:stCondLst>
                              <p:cond delay="1500"/>
                            </p:stCondLst>
                            <p:childTnLst>
                              <p:par>
                                <p:cTn fill="hold" nodeType="afterEffect" presetClass="exit" presetID="10" presetSubtype="0">
                                  <p:stCondLst>
                                    <p:cond delay="0"/>
                                  </p:stCondLst>
                                  <p:childTnLst>
                                    <p:animEffect filter="fade" transition="out">
                                      <p:cBhvr>
                                        <p:cTn dur="500"/>
                                        <p:tgtEl>
                                          <p:spTgt spid="211"/>
                                        </p:tgtEl>
                                      </p:cBhvr>
                                    </p:animEffect>
                                    <p:set>
                                      <p:cBhvr>
                                        <p:cTn dur="1" fill="hold">
                                          <p:stCondLst>
                                            <p:cond delay="50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10"/>
                                        </p:tgtEl>
                                      </p:cBhvr>
                                    </p:animEffect>
                                    <p:set>
                                      <p:cBhvr>
                                        <p:cTn dur="1" fill="hold">
                                          <p:stCondLst>
                                            <p:cond delay="500"/>
                                          </p:stCondLst>
                                        </p:cTn>
                                        <p:tgtEl>
                                          <p:spTgt spid="2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2743200" y="2971800"/>
            <a:ext cx="48768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3200"/>
              <a:buFont typeface="Arial Narrow"/>
              <a:buNone/>
            </a:pPr>
            <a:r>
              <a:rPr b="0" i="0" lang="en-US" sz="3200" u="none" cap="none" strike="noStrike">
                <a:solidFill>
                  <a:schemeClr val="dk1"/>
                </a:solidFill>
                <a:latin typeface="Arial Narrow"/>
                <a:ea typeface="Arial Narrow"/>
                <a:cs typeface="Arial Narrow"/>
                <a:sym typeface="Arial Narrow"/>
              </a:rPr>
              <a:t>Basics of Encoding</a:t>
            </a:r>
            <a:endParaRPr b="0" i="0" sz="3200" u="none" cap="none" strike="noStrike">
              <a:solidFill>
                <a:schemeClr val="dk1"/>
              </a:solidFill>
              <a:latin typeface="Arial Narrow"/>
              <a:ea typeface="Arial Narrow"/>
              <a:cs typeface="Arial Narrow"/>
              <a:sym typeface="Arial Narrow"/>
            </a:endParaRPr>
          </a:p>
        </p:txBody>
      </p:sp>
      <p:sp>
        <p:nvSpPr>
          <p:cNvPr id="252" name="Google Shape;252;p18"/>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19"/>
          <p:cNvSpPr txBox="1"/>
          <p:nvPr>
            <p:ph idx="12" type="sldNum"/>
          </p:nvPr>
        </p:nvSpPr>
        <p:spPr>
          <a:xfrm>
            <a:off x="8702254" y="6434199"/>
            <a:ext cx="3810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258" name="Google Shape;258;p19"/>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What Is a Digital Video Signal?</a:t>
            </a:r>
            <a:endParaRPr/>
          </a:p>
        </p:txBody>
      </p:sp>
      <p:sp>
        <p:nvSpPr>
          <p:cNvPr id="259" name="Google Shape;259;p19"/>
          <p:cNvSpPr txBox="1"/>
          <p:nvPr/>
        </p:nvSpPr>
        <p:spPr>
          <a:xfrm>
            <a:off x="457200" y="1466850"/>
            <a:ext cx="8348663" cy="31813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A natural visual scene is continuous:</a:t>
            </a:r>
            <a:endParaRPr/>
          </a:p>
          <a:p>
            <a:pPr indent="-285750" lvl="1" marL="742950" marR="0" rtl="0" algn="l">
              <a:lnSpc>
                <a:spcPct val="100000"/>
              </a:lnSpc>
              <a:spcBef>
                <a:spcPts val="340"/>
              </a:spcBef>
              <a:spcAft>
                <a:spcPts val="0"/>
              </a:spcAft>
              <a:buClr>
                <a:schemeClr val="dk1"/>
              </a:buClr>
              <a:buSzPts val="1700"/>
              <a:buFont typeface="Arial Narrow"/>
              <a:buChar char="•"/>
            </a:pPr>
            <a:r>
              <a:rPr b="0" i="0" lang="en-US" sz="1700" u="none" cap="none" strike="noStrike">
                <a:solidFill>
                  <a:schemeClr val="dk1"/>
                </a:solidFill>
                <a:latin typeface="Arial Narrow"/>
                <a:ea typeface="Arial Narrow"/>
                <a:cs typeface="Arial Narrow"/>
                <a:sym typeface="Arial Narrow"/>
              </a:rPr>
              <a:t>Temporally</a:t>
            </a:r>
            <a:endParaRPr/>
          </a:p>
          <a:p>
            <a:pPr indent="-285750" lvl="1" marL="742950" marR="0" rtl="0" algn="l">
              <a:lnSpc>
                <a:spcPct val="100000"/>
              </a:lnSpc>
              <a:spcBef>
                <a:spcPts val="340"/>
              </a:spcBef>
              <a:spcAft>
                <a:spcPts val="0"/>
              </a:spcAft>
              <a:buClr>
                <a:schemeClr val="dk1"/>
              </a:buClr>
              <a:buSzPts val="1700"/>
              <a:buFont typeface="Arial Narrow"/>
              <a:buChar char="•"/>
            </a:pPr>
            <a:r>
              <a:rPr b="0" i="0" lang="en-US" sz="1700" u="none" cap="none" strike="noStrike">
                <a:solidFill>
                  <a:schemeClr val="dk1"/>
                </a:solidFill>
                <a:latin typeface="Arial Narrow"/>
                <a:ea typeface="Arial Narrow"/>
                <a:cs typeface="Arial Narrow"/>
                <a:sym typeface="Arial Narrow"/>
              </a:rPr>
              <a:t>Spatially</a:t>
            </a:r>
            <a:endParaRPr/>
          </a:p>
          <a:p>
            <a:pPr indent="-285750" lvl="1" marL="742950" marR="0" rtl="0" algn="l">
              <a:lnSpc>
                <a:spcPct val="100000"/>
              </a:lnSpc>
              <a:spcBef>
                <a:spcPts val="340"/>
              </a:spcBef>
              <a:spcAft>
                <a:spcPts val="0"/>
              </a:spcAft>
              <a:buClr>
                <a:schemeClr val="dk1"/>
              </a:buClr>
              <a:buSzPts val="1700"/>
              <a:buFont typeface="Arial Narrow"/>
              <a:buChar char="•"/>
            </a:pPr>
            <a:r>
              <a:rPr b="0" i="0" lang="en-US" sz="1700" u="none" cap="none" strike="noStrike">
                <a:solidFill>
                  <a:schemeClr val="dk1"/>
                </a:solidFill>
                <a:latin typeface="Arial Narrow"/>
                <a:ea typeface="Arial Narrow"/>
                <a:cs typeface="Arial Narrow"/>
                <a:sym typeface="Arial Narrow"/>
              </a:rPr>
              <a:t>Brightness and color-wise</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So likewise.</a:t>
            </a:r>
            <a:r>
              <a:rPr b="0" i="0" lang="en-US" sz="1800" u="none" cap="none" strike="noStrike">
                <a:solidFill>
                  <a:schemeClr val="dk1"/>
                </a:solidFill>
                <a:latin typeface="Arial Narrow"/>
                <a:ea typeface="Arial Narrow"/>
                <a:cs typeface="Arial Narrow"/>
                <a:sym typeface="Arial Narrow"/>
              </a:rPr>
              <a:t> a</a:t>
            </a:r>
            <a:r>
              <a:rPr b="0" i="0" lang="en-US" sz="1800" u="none" cap="none" strike="noStrike">
                <a:solidFill>
                  <a:schemeClr val="dk1"/>
                </a:solidFill>
                <a:latin typeface="Arial Narrow"/>
                <a:ea typeface="Arial Narrow"/>
                <a:cs typeface="Arial Narrow"/>
                <a:sym typeface="Arial Narrow"/>
              </a:rPr>
              <a:t> digital video signal is a sampled representation of a natural visual scene: temporally, spatially, pixel-wise </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A scene sampled at a point in time is called a frame (or a field) – a picture or an image</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A frame consists of spatial samples called pixels (picture element)</a:t>
            </a:r>
            <a:endParaRPr/>
          </a:p>
          <a:p>
            <a:pPr indent="-342900" lvl="0" marL="342900" marR="0" rtl="0" algn="l">
              <a:lnSpc>
                <a:spcPct val="100000"/>
              </a:lnSpc>
              <a:spcBef>
                <a:spcPts val="360"/>
              </a:spcBef>
              <a:spcAft>
                <a:spcPts val="0"/>
              </a:spcAft>
              <a:buClr>
                <a:schemeClr val="dk1"/>
              </a:buClr>
              <a:buSzPts val="1800"/>
              <a:buFont typeface="Arial Narrow"/>
              <a:buChar char="•"/>
            </a:pPr>
            <a:r>
              <a:rPr b="0" i="0" lang="en-US" sz="1800" u="none" cap="none" strike="noStrike">
                <a:solidFill>
                  <a:schemeClr val="dk1"/>
                </a:solidFill>
                <a:latin typeface="Arial Narrow"/>
                <a:ea typeface="Arial Narrow"/>
                <a:cs typeface="Arial Narrow"/>
                <a:sym typeface="Arial Narrow"/>
              </a:rPr>
              <a:t>Each pixel is represented by a set of values (typically 8-bit representation for each value)</a:t>
            </a:r>
            <a:endParaRPr/>
          </a:p>
        </p:txBody>
      </p:sp>
      <p:pic>
        <p:nvPicPr>
          <p:cNvPr id="260" name="Google Shape;260;p19"/>
          <p:cNvPicPr preferRelativeResize="0"/>
          <p:nvPr/>
        </p:nvPicPr>
        <p:blipFill rotWithShape="1">
          <a:blip r:embed="rId3">
            <a:alphaModFix/>
          </a:blip>
          <a:srcRect b="0" l="0" r="0" t="0"/>
          <a:stretch/>
        </p:blipFill>
        <p:spPr>
          <a:xfrm>
            <a:off x="1177925" y="4321175"/>
            <a:ext cx="6200775" cy="210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0"/>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266" name="Google Shape;266;p20"/>
          <p:cNvSpPr txBox="1"/>
          <p:nvPr/>
        </p:nvSpPr>
        <p:spPr>
          <a:xfrm>
            <a:off x="2667000" y="6456130"/>
            <a:ext cx="4114800" cy="3256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Vidyo Proprietary Confidential &amp; Patent Pending Information</a:t>
            </a:r>
            <a:endParaRPr b="0" i="0" sz="1800" u="none" cap="none" strike="noStrike">
              <a:solidFill>
                <a:schemeClr val="dk1"/>
              </a:solidFill>
              <a:latin typeface="Arial Narrow"/>
              <a:ea typeface="Arial Narrow"/>
              <a:cs typeface="Arial Narrow"/>
              <a:sym typeface="Arial Narrow"/>
            </a:endParaRPr>
          </a:p>
        </p:txBody>
      </p:sp>
      <p:sp>
        <p:nvSpPr>
          <p:cNvPr id="267" name="Google Shape;267;p20"/>
          <p:cNvSpPr txBox="1"/>
          <p:nvPr>
            <p:ph type="title"/>
          </p:nvPr>
        </p:nvSpPr>
        <p:spPr>
          <a:xfrm>
            <a:off x="457200" y="487935"/>
            <a:ext cx="7486650" cy="502665"/>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RGB Pixel Representation</a:t>
            </a:r>
            <a:endParaRPr/>
          </a:p>
        </p:txBody>
      </p:sp>
      <p:sp>
        <p:nvSpPr>
          <p:cNvPr id="268" name="Google Shape;268;p20"/>
          <p:cNvSpPr txBox="1"/>
          <p:nvPr/>
        </p:nvSpPr>
        <p:spPr>
          <a:xfrm>
            <a:off x="457200" y="1752601"/>
            <a:ext cx="8486775" cy="4638674"/>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The three additive primary colors of light</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A camera filters the R, G and B components of the scene and captures each with a separate sensor array</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CRTs and LCDs display RGB images by separately illuminating the R, G and B components of each pixel</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Intensity of each component is typically represented by a byte (24 bits/pixel)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1"/>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274" name="Google Shape;274;p21"/>
          <p:cNvSpPr txBox="1"/>
          <p:nvPr/>
        </p:nvSpPr>
        <p:spPr>
          <a:xfrm>
            <a:off x="2667000" y="6416675"/>
            <a:ext cx="41148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Vidyo Proprietary Confidential &amp; Patent Pending Information</a:t>
            </a:r>
            <a:endParaRPr b="0" i="0" sz="1800" u="none" cap="none" strike="noStrike">
              <a:solidFill>
                <a:schemeClr val="dk1"/>
              </a:solidFill>
              <a:latin typeface="Arial Narrow"/>
              <a:ea typeface="Arial Narrow"/>
              <a:cs typeface="Arial Narrow"/>
              <a:sym typeface="Arial Narrow"/>
            </a:endParaRPr>
          </a:p>
        </p:txBody>
      </p:sp>
      <p:sp>
        <p:nvSpPr>
          <p:cNvPr id="275" name="Google Shape;275;p21"/>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YUV or YCbCr Pixel Representation</a:t>
            </a:r>
            <a:endParaRPr/>
          </a:p>
        </p:txBody>
      </p:sp>
      <p:sp>
        <p:nvSpPr>
          <p:cNvPr id="276" name="Google Shape;276;p21"/>
          <p:cNvSpPr txBox="1"/>
          <p:nvPr/>
        </p:nvSpPr>
        <p:spPr>
          <a:xfrm>
            <a:off x="457201" y="1371600"/>
            <a:ext cx="8458199" cy="52006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Compatible with both black and white and color TVs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Used by currently deployed color TV standards</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NTSC, PAL, SECAM, etc.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Used as the standard color format for common video compression algorithms:</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H.26x and MPEG</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Arial Narrow"/>
                <a:ea typeface="Arial Narrow"/>
                <a:cs typeface="Arial Narrow"/>
                <a:sym typeface="Arial Narrow"/>
              </a:rPr>
              <a:t>Takes advantage of the fact h</a:t>
            </a:r>
            <a:r>
              <a:rPr b="0" i="0" lang="en-US" sz="1800" u="none" cap="none" strike="noStrike">
                <a:solidFill>
                  <a:schemeClr val="dk1"/>
                </a:solidFill>
                <a:latin typeface="Arial Narrow"/>
                <a:ea typeface="Arial Narrow"/>
                <a:cs typeface="Arial Narrow"/>
                <a:sym typeface="Arial Narrow"/>
              </a:rPr>
              <a:t>uman visual system is less sensitive to color than to luminance</a:t>
            </a:r>
            <a:endParaRPr b="0" i="0" sz="1700" u="none" cap="none" strike="noStrike">
              <a:solidFill>
                <a:schemeClr val="dk1"/>
              </a:solidFill>
              <a:latin typeface="Arial Narrow"/>
              <a:ea typeface="Arial Narrow"/>
              <a:cs typeface="Arial Narrow"/>
              <a:sym typeface="Arial Narrow"/>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Cb and Cr components can be represented in smaller resolution than the Y component</a:t>
            </a:r>
            <a:endParaRPr/>
          </a:p>
          <a:p>
            <a:pPr indent="-285750" lvl="1" marL="742950" marR="0" rtl="0" algn="l">
              <a:lnSpc>
                <a:spcPct val="100000"/>
              </a:lnSpc>
              <a:spcBef>
                <a:spcPts val="340"/>
              </a:spcBef>
              <a:spcAft>
                <a:spcPts val="0"/>
              </a:spcAft>
              <a:buClr>
                <a:schemeClr val="dk1"/>
              </a:buClr>
              <a:buSzPts val="1700"/>
              <a:buFont typeface="Arial"/>
              <a:buChar char="–"/>
            </a:pPr>
            <a:r>
              <a:rPr b="0" i="0" lang="en-US" sz="1700" u="none" cap="none" strike="noStrike">
                <a:solidFill>
                  <a:schemeClr val="dk1"/>
                </a:solidFill>
                <a:latin typeface="Arial Narrow"/>
                <a:ea typeface="Arial Narrow"/>
                <a:cs typeface="Arial Narrow"/>
                <a:sym typeface="Arial Narrow"/>
              </a:rPr>
              <a:t>Cb and Cr can be compressed differently from the Y </a:t>
            </a:r>
            <a:endParaRPr/>
          </a:p>
        </p:txBody>
      </p:sp>
      <p:pic>
        <p:nvPicPr>
          <p:cNvPr descr="File:Yuv420.svg" id="277" name="Google Shape;277;p21"/>
          <p:cNvPicPr preferRelativeResize="0"/>
          <p:nvPr/>
        </p:nvPicPr>
        <p:blipFill rotWithShape="1">
          <a:blip r:embed="rId3">
            <a:alphaModFix/>
          </a:blip>
          <a:srcRect b="0" l="0" r="0" t="0"/>
          <a:stretch/>
        </p:blipFill>
        <p:spPr>
          <a:xfrm>
            <a:off x="762000" y="3893949"/>
            <a:ext cx="5029200" cy="2386739"/>
          </a:xfrm>
          <a:prstGeom prst="rect">
            <a:avLst/>
          </a:prstGeom>
          <a:noFill/>
          <a:ln>
            <a:noFill/>
          </a:ln>
        </p:spPr>
      </p:pic>
      <p:sp>
        <p:nvSpPr>
          <p:cNvPr id="278" name="Google Shape;278;p21"/>
          <p:cNvSpPr/>
          <p:nvPr/>
        </p:nvSpPr>
        <p:spPr>
          <a:xfrm>
            <a:off x="3810000" y="4648200"/>
            <a:ext cx="457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Narrow"/>
                <a:ea typeface="Arial Narrow"/>
                <a:cs typeface="Arial Narrow"/>
                <a:sym typeface="Arial Narrow"/>
              </a:rPr>
              <a:t>In YUV codes a color image or video taking human perception into account</a:t>
            </a:r>
            <a:endParaRPr sz="1800">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2"/>
          <p:cNvSpPr txBox="1"/>
          <p:nvPr>
            <p:ph idx="12" type="sldNum"/>
          </p:nvPr>
        </p:nvSpPr>
        <p:spPr>
          <a:xfrm>
            <a:off x="8685972" y="6434199"/>
            <a:ext cx="381000" cy="365125"/>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fld id="{00000000-1234-1234-1234-123412341234}" type="slidenum">
              <a:rPr b="1" lang="en-US" sz="1200">
                <a:solidFill>
                  <a:schemeClr val="lt1"/>
                </a:solidFill>
                <a:latin typeface="Arial Narrow"/>
                <a:ea typeface="Arial Narrow"/>
                <a:cs typeface="Arial Narrow"/>
                <a:sym typeface="Arial Narrow"/>
              </a:rPr>
              <a:t>‹#›</a:t>
            </a:fld>
            <a:endParaRPr b="1" sz="1200">
              <a:solidFill>
                <a:schemeClr val="lt1"/>
              </a:solidFill>
              <a:latin typeface="Arial Narrow"/>
              <a:ea typeface="Arial Narrow"/>
              <a:cs typeface="Arial Narrow"/>
              <a:sym typeface="Arial Narrow"/>
            </a:endParaRPr>
          </a:p>
        </p:txBody>
      </p:sp>
      <p:sp>
        <p:nvSpPr>
          <p:cNvPr id="284" name="Google Shape;284;p22"/>
          <p:cNvSpPr txBox="1"/>
          <p:nvPr>
            <p:ph type="title"/>
          </p:nvPr>
        </p:nvSpPr>
        <p:spPr>
          <a:xfrm>
            <a:off x="457200" y="427038"/>
            <a:ext cx="7486650" cy="563562"/>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Clr>
                <a:schemeClr val="dk1"/>
              </a:buClr>
              <a:buSzPts val="2880"/>
              <a:buFont typeface="Arial Narrow"/>
              <a:buNone/>
            </a:pPr>
            <a:r>
              <a:rPr b="0" i="0" lang="en-US" sz="2880" u="none" cap="none" strike="noStrike">
                <a:solidFill>
                  <a:schemeClr val="dk1"/>
                </a:solidFill>
                <a:latin typeface="Arial Narrow"/>
                <a:ea typeface="Arial Narrow"/>
                <a:cs typeface="Arial Narrow"/>
                <a:sym typeface="Arial Narrow"/>
              </a:rPr>
              <a:t>YUV Formats</a:t>
            </a:r>
            <a:endParaRPr/>
          </a:p>
        </p:txBody>
      </p:sp>
      <p:sp>
        <p:nvSpPr>
          <p:cNvPr id="285" name="Google Shape;285;p22"/>
          <p:cNvSpPr txBox="1"/>
          <p:nvPr/>
        </p:nvSpPr>
        <p:spPr>
          <a:xfrm>
            <a:off x="457200" y="1477962"/>
            <a:ext cx="8272463" cy="24003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4:4:4 – 24 bits/pixel: for 4 Y samples, 4 Cb and Cr samples </a:t>
            </a:r>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4:2:2 – 16 bits/pixel: for 4 Y samples, 2 Cb and Cr samples</a:t>
            </a:r>
            <a:endParaRPr/>
          </a:p>
          <a:p>
            <a:pPr indent="-342900" lvl="0" marL="34290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Arial Narrow"/>
                <a:ea typeface="Arial Narrow"/>
                <a:cs typeface="Arial Narrow"/>
                <a:sym typeface="Arial Narrow"/>
              </a:rPr>
              <a:t>4:2:0 – 12 bits/pixel: for 4 Y samples, 1 Cb and Cr samples</a:t>
            </a:r>
            <a:endParaRPr/>
          </a:p>
        </p:txBody>
      </p:sp>
      <p:pic>
        <p:nvPicPr>
          <p:cNvPr id="286" name="Google Shape;286;p22"/>
          <p:cNvPicPr preferRelativeResize="0"/>
          <p:nvPr/>
        </p:nvPicPr>
        <p:blipFill rotWithShape="1">
          <a:blip r:embed="rId3">
            <a:alphaModFix/>
          </a:blip>
          <a:srcRect b="0" l="0" r="0" t="0"/>
          <a:stretch/>
        </p:blipFill>
        <p:spPr>
          <a:xfrm>
            <a:off x="528638" y="2662237"/>
            <a:ext cx="7186612" cy="2976563"/>
          </a:xfrm>
          <a:prstGeom prst="rect">
            <a:avLst/>
          </a:prstGeom>
          <a:noFill/>
          <a:ln>
            <a:noFill/>
          </a:ln>
        </p:spPr>
      </p:pic>
      <p:sp>
        <p:nvSpPr>
          <p:cNvPr id="287" name="Google Shape;287;p22"/>
          <p:cNvSpPr txBox="1"/>
          <p:nvPr/>
        </p:nvSpPr>
        <p:spPr>
          <a:xfrm>
            <a:off x="6105525" y="5183187"/>
            <a:ext cx="108585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FFEC79"/>
              </a:solidFill>
              <a:latin typeface="Arial Narrow"/>
              <a:ea typeface="Arial Narrow"/>
              <a:cs typeface="Arial Narrow"/>
              <a:sym typeface="Arial Narrow"/>
            </a:endParaRPr>
          </a:p>
        </p:txBody>
      </p:sp>
      <p:sp>
        <p:nvSpPr>
          <p:cNvPr id="288" name="Google Shape;288;p22"/>
          <p:cNvSpPr/>
          <p:nvPr/>
        </p:nvSpPr>
        <p:spPr>
          <a:xfrm>
            <a:off x="6038850" y="5181600"/>
            <a:ext cx="1504950" cy="419100"/>
          </a:xfrm>
          <a:prstGeom prst="rect">
            <a:avLst/>
          </a:prstGeom>
          <a:solidFill>
            <a:schemeClr val="lt1"/>
          </a:solidFill>
          <a:ln cap="flat" cmpd="sng" w="25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chemeClr val="dk1"/>
                </a:solidFill>
                <a:latin typeface="Arial"/>
                <a:ea typeface="Arial"/>
                <a:cs typeface="Arial"/>
                <a:sym typeface="Arial"/>
              </a:rPr>
              <a:t>4:2:0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dyoPresoTmpt">
  <a:themeElements>
    <a:clrScheme name="Vidyo4">
      <a:dk1>
        <a:srgbClr val="000000"/>
      </a:dk1>
      <a:lt1>
        <a:srgbClr val="FFFFFF"/>
      </a:lt1>
      <a:dk2>
        <a:srgbClr val="848484"/>
      </a:dk2>
      <a:lt2>
        <a:srgbClr val="FCDA77"/>
      </a:lt2>
      <a:accent1>
        <a:srgbClr val="FBC21E"/>
      </a:accent1>
      <a:accent2>
        <a:srgbClr val="8BC334"/>
      </a:accent2>
      <a:accent3>
        <a:srgbClr val="008DD0"/>
      </a:accent3>
      <a:accent4>
        <a:srgbClr val="FF0000"/>
      </a:accent4>
      <a:accent5>
        <a:srgbClr val="333333"/>
      </a:accent5>
      <a:accent6>
        <a:srgbClr val="777C84"/>
      </a:accent6>
      <a:hlink>
        <a:srgbClr val="008DD0"/>
      </a:hlink>
      <a:folHlink>
        <a:srgbClr val="8BC33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