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61" r:id="rId2"/>
    <p:sldId id="260" r:id="rId3"/>
    <p:sldId id="259" r:id="rId4"/>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ユーザー" initials="MOユ" lastIdx="1" clrIdx="0">
    <p:extLst>
      <p:ext uri="{19B8F6BF-5375-455C-9EA6-DF929625EA0E}">
        <p15:presenceInfo xmlns:p15="http://schemas.microsoft.com/office/powerpoint/2012/main" userId="Microsoft Office ユーザー"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21" autoAdjust="0"/>
    <p:restoredTop sz="95012" autoAdjust="0"/>
  </p:normalViewPr>
  <p:slideViewPr>
    <p:cSldViewPr snapToGrid="0" snapToObjects="1">
      <p:cViewPr varScale="1">
        <p:scale>
          <a:sx n="102" d="100"/>
          <a:sy n="102" d="100"/>
        </p:scale>
        <p:origin x="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Users\hiramatsu_kagawalab\Documents\GitManagedProjects-Kagawalab\&#30740;&#31350;\&#25269;&#25239;&#28204;&#23450;\190319\graphs.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Users\hiramatsu_kagawalab\Documents\GitManagedProjects-Kagawalab\&#30740;&#31350;\&#25269;&#25239;&#28204;&#23450;\190319\graphs.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Users\hiramatsu_kagawalab\Documents\GitManagedProjects-Kagawalab\&#30740;&#31350;\&#25269;&#25239;&#28204;&#23450;\190319\graphs.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Users\hiramatsu_kagawalab\Documents\GitManagedProjects-Kagawalab\&#30740;&#31350;\&#25269;&#25239;&#28204;&#23450;\190319\graph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Pin</a:t>
            </a:r>
            <a:endParaRPr lang="ja-JP" altLang="en-US"/>
          </a:p>
        </c:rich>
      </c:tx>
      <c:layout/>
      <c:overlay val="0"/>
      <c:spPr>
        <a:noFill/>
        <a:ln>
          <a:noFill/>
        </a:ln>
        <a:effectLst/>
      </c:spPr>
    </c:title>
    <c:autoTitleDeleted val="0"/>
    <c:plotArea>
      <c:layout>
        <c:manualLayout>
          <c:layoutTarget val="inner"/>
          <c:xMode val="edge"/>
          <c:yMode val="edge"/>
          <c:x val="7.3130315645370578E-2"/>
          <c:y val="0.12593453071613045"/>
          <c:w val="0.87017552928930308"/>
          <c:h val="0.7850894828867655"/>
        </c:manualLayout>
      </c:layout>
      <c:scatterChart>
        <c:scatterStyle val="smoothMarker"/>
        <c:varyColors val="0"/>
        <c:ser>
          <c:idx val="0"/>
          <c:order val="0"/>
          <c:tx>
            <c:strRef>
              <c:f>graphs!$H$1</c:f>
              <c:strCache>
                <c:ptCount val="1"/>
                <c:pt idx="0">
                  <c:v>Pin</c:v>
                </c:pt>
              </c:strCache>
            </c:strRef>
          </c:tx>
          <c:xVal>
            <c:numRef>
              <c:f>graphs!$H$25:$H$45</c:f>
              <c:numCache>
                <c:formatCode>General</c:formatCode>
                <c:ptCount val="21"/>
                <c:pt idx="0">
                  <c:v>-1.00017</c:v>
                </c:pt>
                <c:pt idx="1">
                  <c:v>-0.900169</c:v>
                </c:pt>
                <c:pt idx="2">
                  <c:v>-0.80013199999999995</c:v>
                </c:pt>
                <c:pt idx="3">
                  <c:v>-0.70017600000000002</c:v>
                </c:pt>
                <c:pt idx="4">
                  <c:v>-0.60017500000000001</c:v>
                </c:pt>
                <c:pt idx="5">
                  <c:v>-0.50014899999999995</c:v>
                </c:pt>
                <c:pt idx="6">
                  <c:v>-0.40017999999999998</c:v>
                </c:pt>
                <c:pt idx="7">
                  <c:v>-0.30013899999999999</c:v>
                </c:pt>
                <c:pt idx="8">
                  <c:v>-0.200128</c:v>
                </c:pt>
                <c:pt idx="9">
                  <c:v>-0.100157</c:v>
                </c:pt>
                <c:pt idx="10">
                  <c:v>-1.3999999999999999E-4</c:v>
                </c:pt>
                <c:pt idx="11">
                  <c:v>9.9973000000000006E-2</c:v>
                </c:pt>
                <c:pt idx="12">
                  <c:v>0.19996</c:v>
                </c:pt>
                <c:pt idx="13">
                  <c:v>0.29996600000000001</c:v>
                </c:pt>
                <c:pt idx="14">
                  <c:v>0.39998400000000001</c:v>
                </c:pt>
                <c:pt idx="15">
                  <c:v>0.49996699999999999</c:v>
                </c:pt>
                <c:pt idx="16">
                  <c:v>0.60000399999999998</c:v>
                </c:pt>
                <c:pt idx="17">
                  <c:v>0.70001800000000003</c:v>
                </c:pt>
                <c:pt idx="18">
                  <c:v>0.79998999999999998</c:v>
                </c:pt>
                <c:pt idx="19">
                  <c:v>0.90000400000000003</c:v>
                </c:pt>
                <c:pt idx="20">
                  <c:v>1.0000249999999999</c:v>
                </c:pt>
              </c:numCache>
            </c:numRef>
          </c:xVal>
          <c:yVal>
            <c:numRef>
              <c:f>graphs!$J$25:$J$45</c:f>
              <c:numCache>
                <c:formatCode>0.00E+00</c:formatCode>
                <c:ptCount val="21"/>
                <c:pt idx="0">
                  <c:v>-69966.709999999992</c:v>
                </c:pt>
                <c:pt idx="1">
                  <c:v>-56901.35</c:v>
                </c:pt>
                <c:pt idx="2">
                  <c:v>-50120.25</c:v>
                </c:pt>
                <c:pt idx="3">
                  <c:v>-43999.21</c:v>
                </c:pt>
                <c:pt idx="4">
                  <c:v>-37676.11</c:v>
                </c:pt>
                <c:pt idx="5">
                  <c:v>-31623.749999999996</c:v>
                </c:pt>
                <c:pt idx="6">
                  <c:v>-25199.88</c:v>
                </c:pt>
                <c:pt idx="7">
                  <c:v>-19055.16</c:v>
                </c:pt>
                <c:pt idx="8">
                  <c:v>-12536.19</c:v>
                </c:pt>
                <c:pt idx="9">
                  <c:v>-6247.7370000000001</c:v>
                </c:pt>
                <c:pt idx="10">
                  <c:v>-25.359839999999998</c:v>
                </c:pt>
                <c:pt idx="11">
                  <c:v>5998.8549999999996</c:v>
                </c:pt>
                <c:pt idx="12">
                  <c:v>11644.66</c:v>
                </c:pt>
                <c:pt idx="13">
                  <c:v>17141.38</c:v>
                </c:pt>
                <c:pt idx="14">
                  <c:v>22282.5</c:v>
                </c:pt>
                <c:pt idx="15">
                  <c:v>26795.63</c:v>
                </c:pt>
                <c:pt idx="16">
                  <c:v>31242.480000000003</c:v>
                </c:pt>
                <c:pt idx="17">
                  <c:v>35350.49</c:v>
                </c:pt>
                <c:pt idx="18">
                  <c:v>38917.24</c:v>
                </c:pt>
                <c:pt idx="19">
                  <c:v>42328.21</c:v>
                </c:pt>
                <c:pt idx="20">
                  <c:v>45852.020000000004</c:v>
                </c:pt>
              </c:numCache>
            </c:numRef>
          </c:yVal>
          <c:smooth val="1"/>
          <c:extLst>
            <c:ext xmlns:c16="http://schemas.microsoft.com/office/drawing/2014/chart" uri="{C3380CC4-5D6E-409C-BE32-E72D297353CC}">
              <c16:uniqueId val="{00000000-81B5-7A44-8C43-B1ABFCAF4258}"/>
            </c:ext>
          </c:extLst>
        </c:ser>
        <c:ser>
          <c:idx val="2"/>
          <c:order val="1"/>
          <c:tx>
            <c:strRef>
              <c:f>graphs!$H$1</c:f>
              <c:strCache>
                <c:ptCount val="1"/>
                <c:pt idx="0">
                  <c:v>Pin</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graphs!$H$25:$H$45</c:f>
              <c:numCache>
                <c:formatCode>General</c:formatCode>
                <c:ptCount val="21"/>
                <c:pt idx="0">
                  <c:v>-1.00017</c:v>
                </c:pt>
                <c:pt idx="1">
                  <c:v>-0.900169</c:v>
                </c:pt>
                <c:pt idx="2">
                  <c:v>-0.80013199999999995</c:v>
                </c:pt>
                <c:pt idx="3">
                  <c:v>-0.70017600000000002</c:v>
                </c:pt>
                <c:pt idx="4">
                  <c:v>-0.60017500000000001</c:v>
                </c:pt>
                <c:pt idx="5">
                  <c:v>-0.50014899999999995</c:v>
                </c:pt>
                <c:pt idx="6">
                  <c:v>-0.40017999999999998</c:v>
                </c:pt>
                <c:pt idx="7">
                  <c:v>-0.30013899999999999</c:v>
                </c:pt>
                <c:pt idx="8">
                  <c:v>-0.200128</c:v>
                </c:pt>
                <c:pt idx="9">
                  <c:v>-0.100157</c:v>
                </c:pt>
                <c:pt idx="10">
                  <c:v>-1.3999999999999999E-4</c:v>
                </c:pt>
                <c:pt idx="11">
                  <c:v>9.9973000000000006E-2</c:v>
                </c:pt>
                <c:pt idx="12">
                  <c:v>0.19996</c:v>
                </c:pt>
                <c:pt idx="13">
                  <c:v>0.29996600000000001</c:v>
                </c:pt>
                <c:pt idx="14">
                  <c:v>0.39998400000000001</c:v>
                </c:pt>
                <c:pt idx="15">
                  <c:v>0.49996699999999999</c:v>
                </c:pt>
                <c:pt idx="16">
                  <c:v>0.60000399999999998</c:v>
                </c:pt>
                <c:pt idx="17">
                  <c:v>0.70001800000000003</c:v>
                </c:pt>
                <c:pt idx="18">
                  <c:v>0.79998999999999998</c:v>
                </c:pt>
                <c:pt idx="19">
                  <c:v>0.90000400000000003</c:v>
                </c:pt>
                <c:pt idx="20">
                  <c:v>1.0000249999999999</c:v>
                </c:pt>
              </c:numCache>
            </c:numRef>
          </c:xVal>
          <c:yVal>
            <c:numRef>
              <c:f>graphs!$J$25:$J$45</c:f>
              <c:numCache>
                <c:formatCode>0.00E+00</c:formatCode>
                <c:ptCount val="21"/>
                <c:pt idx="0">
                  <c:v>-69966.709999999992</c:v>
                </c:pt>
                <c:pt idx="1">
                  <c:v>-56901.35</c:v>
                </c:pt>
                <c:pt idx="2">
                  <c:v>-50120.25</c:v>
                </c:pt>
                <c:pt idx="3">
                  <c:v>-43999.21</c:v>
                </c:pt>
                <c:pt idx="4">
                  <c:v>-37676.11</c:v>
                </c:pt>
                <c:pt idx="5">
                  <c:v>-31623.749999999996</c:v>
                </c:pt>
                <c:pt idx="6">
                  <c:v>-25199.88</c:v>
                </c:pt>
                <c:pt idx="7">
                  <c:v>-19055.16</c:v>
                </c:pt>
                <c:pt idx="8">
                  <c:v>-12536.19</c:v>
                </c:pt>
                <c:pt idx="9">
                  <c:v>-6247.7370000000001</c:v>
                </c:pt>
                <c:pt idx="10">
                  <c:v>-25.359839999999998</c:v>
                </c:pt>
                <c:pt idx="11">
                  <c:v>5998.8549999999996</c:v>
                </c:pt>
                <c:pt idx="12">
                  <c:v>11644.66</c:v>
                </c:pt>
                <c:pt idx="13">
                  <c:v>17141.38</c:v>
                </c:pt>
                <c:pt idx="14">
                  <c:v>22282.5</c:v>
                </c:pt>
                <c:pt idx="15">
                  <c:v>26795.63</c:v>
                </c:pt>
                <c:pt idx="16">
                  <c:v>31242.480000000003</c:v>
                </c:pt>
                <c:pt idx="17">
                  <c:v>35350.49</c:v>
                </c:pt>
                <c:pt idx="18">
                  <c:v>38917.24</c:v>
                </c:pt>
                <c:pt idx="19">
                  <c:v>42328.21</c:v>
                </c:pt>
                <c:pt idx="20">
                  <c:v>45852.020000000004</c:v>
                </c:pt>
              </c:numCache>
            </c:numRef>
          </c:yVal>
          <c:smooth val="1"/>
          <c:extLst>
            <c:ext xmlns:c16="http://schemas.microsoft.com/office/drawing/2014/chart" uri="{C3380CC4-5D6E-409C-BE32-E72D297353CC}">
              <c16:uniqueId val="{00000001-81B5-7A44-8C43-B1ABFCAF4258}"/>
            </c:ext>
          </c:extLst>
        </c:ser>
        <c:dLbls>
          <c:showLegendKey val="0"/>
          <c:showVal val="0"/>
          <c:showCatName val="0"/>
          <c:showSerName val="0"/>
          <c:showPercent val="0"/>
          <c:showBubbleSize val="0"/>
        </c:dLbls>
        <c:axId val="662858607"/>
        <c:axId val="663323151"/>
      </c:scatterChart>
      <c:valAx>
        <c:axId val="662858607"/>
        <c:scaling>
          <c:orientation val="minMax"/>
          <c:max val="1"/>
          <c:min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V</a:t>
                </a:r>
                <a:r>
                  <a:rPr lang="en-US" altLang="ja-JP" baseline="0"/>
                  <a:t> (V)</a:t>
                </a:r>
                <a:endParaRPr lang="ja-JP" altLang="en-US"/>
              </a:p>
            </c:rich>
          </c:tx>
          <c:layout/>
          <c:overlay val="0"/>
          <c:spPr>
            <a:noFill/>
            <a:ln>
              <a:noFill/>
            </a:ln>
            <a:effectLst/>
          </c:spPr>
        </c:title>
        <c:numFmt formatCode="General" sourceLinked="1"/>
        <c:majorTickMark val="cross"/>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63323151"/>
        <c:crosses val="autoZero"/>
        <c:crossBetween val="midCat"/>
      </c:valAx>
      <c:valAx>
        <c:axId val="66332315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I</a:t>
                </a:r>
                <a:r>
                  <a:rPr lang="en-US" altLang="ja-JP" baseline="0"/>
                  <a:t> (nA)</a:t>
                </a:r>
                <a:endParaRPr lang="ja-JP" altLang="en-US"/>
              </a:p>
            </c:rich>
          </c:tx>
          <c:layout>
            <c:manualLayout>
              <c:xMode val="edge"/>
              <c:yMode val="edge"/>
              <c:x val="2.7777771702149671E-2"/>
              <c:y val="0.46200979698925071"/>
            </c:manualLayout>
          </c:layout>
          <c:overlay val="0"/>
          <c:spPr>
            <a:noFill/>
            <a:ln>
              <a:noFill/>
            </a:ln>
            <a:effectLst/>
          </c:spPr>
        </c:title>
        <c:numFmt formatCode="General" sourceLinked="0"/>
        <c:majorTickMark val="cross"/>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62858607"/>
        <c:crosses val="autoZero"/>
        <c:crossBetween val="midCat"/>
      </c:valAx>
      <c:spPr>
        <a:noFill/>
        <a:ln w="12700">
          <a:solidFill>
            <a:schemeClr val="tx1"/>
          </a:solidFill>
        </a:ln>
        <a:effectLst/>
      </c:spPr>
    </c:plotArea>
    <c:plotVisOnly val="1"/>
    <c:dispBlanksAs val="gap"/>
    <c:showDLblsOverMax val="0"/>
    <c:extLst/>
  </c:chart>
  <c:txPr>
    <a:bodyPr/>
    <a:lstStyle/>
    <a:p>
      <a:pPr>
        <a:defRPr/>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C</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7.3130315645370578E-2"/>
          <c:y val="0.12593453071613045"/>
          <c:w val="0.87017552928930308"/>
          <c:h val="0.7850894828867655"/>
        </c:manualLayout>
      </c:layout>
      <c:scatterChart>
        <c:scatterStyle val="smoothMarker"/>
        <c:varyColors val="0"/>
        <c:ser>
          <c:idx val="1"/>
          <c:order val="0"/>
          <c:tx>
            <c:strRef>
              <c:f>graphs!$E$1</c:f>
              <c:strCache>
                <c:ptCount val="1"/>
                <c:pt idx="0">
                  <c:v>C</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graphs!$E$25:$E$45</c:f>
              <c:numCache>
                <c:formatCode>General</c:formatCode>
                <c:ptCount val="21"/>
                <c:pt idx="0">
                  <c:v>-1.000149</c:v>
                </c:pt>
                <c:pt idx="1">
                  <c:v>-0.90015100000000003</c:v>
                </c:pt>
                <c:pt idx="2">
                  <c:v>-0.80011200000000005</c:v>
                </c:pt>
                <c:pt idx="3">
                  <c:v>-0.70015700000000003</c:v>
                </c:pt>
                <c:pt idx="4">
                  <c:v>-0.60016000000000003</c:v>
                </c:pt>
                <c:pt idx="5">
                  <c:v>-0.50013399999999997</c:v>
                </c:pt>
                <c:pt idx="6">
                  <c:v>-0.400169</c:v>
                </c:pt>
                <c:pt idx="7">
                  <c:v>-0.30012499999999998</c:v>
                </c:pt>
                <c:pt idx="8">
                  <c:v>-0.20011699999999999</c:v>
                </c:pt>
                <c:pt idx="9">
                  <c:v>-0.100134</c:v>
                </c:pt>
                <c:pt idx="10">
                  <c:v>-1.2899999999999999E-4</c:v>
                </c:pt>
                <c:pt idx="11">
                  <c:v>9.9973999999999993E-2</c:v>
                </c:pt>
                <c:pt idx="12">
                  <c:v>0.19997100000000001</c:v>
                </c:pt>
                <c:pt idx="13">
                  <c:v>0.29997499999999999</c:v>
                </c:pt>
                <c:pt idx="14">
                  <c:v>0.39999099999999999</c:v>
                </c:pt>
                <c:pt idx="15">
                  <c:v>0.499973</c:v>
                </c:pt>
                <c:pt idx="16">
                  <c:v>0.60001499999999997</c:v>
                </c:pt>
                <c:pt idx="17">
                  <c:v>0.70002200000000003</c:v>
                </c:pt>
                <c:pt idx="18">
                  <c:v>0.79999100000000001</c:v>
                </c:pt>
                <c:pt idx="19">
                  <c:v>0.90001600000000004</c:v>
                </c:pt>
                <c:pt idx="20">
                  <c:v>1.000032</c:v>
                </c:pt>
              </c:numCache>
            </c:numRef>
          </c:xVal>
          <c:yVal>
            <c:numRef>
              <c:f>graphs!$G$25:$G$45</c:f>
              <c:numCache>
                <c:formatCode>0.00E+00</c:formatCode>
                <c:ptCount val="21"/>
                <c:pt idx="0">
                  <c:v>-141.2054</c:v>
                </c:pt>
                <c:pt idx="1">
                  <c:v>-141.18959999999998</c:v>
                </c:pt>
                <c:pt idx="2">
                  <c:v>-132.79349999999999</c:v>
                </c:pt>
                <c:pt idx="3">
                  <c:v>-124.45389999999999</c:v>
                </c:pt>
                <c:pt idx="4">
                  <c:v>-114.15990000000001</c:v>
                </c:pt>
                <c:pt idx="5">
                  <c:v>-103.97450000000001</c:v>
                </c:pt>
                <c:pt idx="6">
                  <c:v>-92.592280000000002</c:v>
                </c:pt>
                <c:pt idx="7">
                  <c:v>-80.861810000000006</c:v>
                </c:pt>
                <c:pt idx="8">
                  <c:v>-66.301569999999998</c:v>
                </c:pt>
                <c:pt idx="9">
                  <c:v>-44.741419999999998</c:v>
                </c:pt>
                <c:pt idx="10">
                  <c:v>-8.3601770000000002</c:v>
                </c:pt>
                <c:pt idx="11">
                  <c:v>33.488279999999996</c:v>
                </c:pt>
                <c:pt idx="12">
                  <c:v>64.687190000000001</c:v>
                </c:pt>
                <c:pt idx="13">
                  <c:v>89.504989999999992</c:v>
                </c:pt>
                <c:pt idx="14">
                  <c:v>115.71720000000001</c:v>
                </c:pt>
                <c:pt idx="15">
                  <c:v>147.11709999999999</c:v>
                </c:pt>
                <c:pt idx="16">
                  <c:v>188.6593</c:v>
                </c:pt>
                <c:pt idx="17">
                  <c:v>231.17150000000001</c:v>
                </c:pt>
                <c:pt idx="18">
                  <c:v>278.49529999999999</c:v>
                </c:pt>
                <c:pt idx="19">
                  <c:v>326.12619999999998</c:v>
                </c:pt>
                <c:pt idx="20">
                  <c:v>376.26709999999997</c:v>
                </c:pt>
              </c:numCache>
            </c:numRef>
          </c:yVal>
          <c:smooth val="1"/>
          <c:extLst>
            <c:ext xmlns:c16="http://schemas.microsoft.com/office/drawing/2014/chart" uri="{C3380CC4-5D6E-409C-BE32-E72D297353CC}">
              <c16:uniqueId val="{00000000-E2D7-1042-831D-DE81F75B2F1A}"/>
            </c:ext>
          </c:extLst>
        </c:ser>
        <c:dLbls>
          <c:showLegendKey val="0"/>
          <c:showVal val="0"/>
          <c:showCatName val="0"/>
          <c:showSerName val="0"/>
          <c:showPercent val="0"/>
          <c:showBubbleSize val="0"/>
        </c:dLbls>
        <c:axId val="662858607"/>
        <c:axId val="663323151"/>
      </c:scatterChart>
      <c:valAx>
        <c:axId val="662858607"/>
        <c:scaling>
          <c:orientation val="minMax"/>
          <c:max val="1"/>
          <c:min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V</a:t>
                </a:r>
                <a:r>
                  <a:rPr lang="en-US" altLang="ja-JP" baseline="0"/>
                  <a:t> (V)</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cross"/>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63323151"/>
        <c:crosses val="autoZero"/>
        <c:crossBetween val="midCat"/>
      </c:valAx>
      <c:valAx>
        <c:axId val="66332315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I</a:t>
                </a:r>
                <a:r>
                  <a:rPr lang="en-US" altLang="ja-JP" baseline="0"/>
                  <a:t> (nA)</a:t>
                </a:r>
                <a:endParaRPr lang="ja-JP" altLang="en-US"/>
              </a:p>
            </c:rich>
          </c:tx>
          <c:layout>
            <c:manualLayout>
              <c:xMode val="edge"/>
              <c:yMode val="edge"/>
              <c:x val="2.7777771702149671E-2"/>
              <c:y val="0.4620097969892507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cross"/>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62858607"/>
        <c:crosses val="autoZero"/>
        <c:crossBetween val="midCat"/>
      </c:valAx>
      <c:spPr>
        <a:noFill/>
        <a:ln w="12700">
          <a:solidFill>
            <a:schemeClr val="tx1"/>
          </a:solid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Pin</a:t>
            </a:r>
            <a:endParaRPr lang="ja-JP"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7.3130315645370578E-2"/>
          <c:y val="0.12593453071613045"/>
          <c:w val="0.87017552928930308"/>
          <c:h val="0.7850894828867655"/>
        </c:manualLayout>
      </c:layout>
      <c:scatterChart>
        <c:scatterStyle val="smoothMarker"/>
        <c:varyColors val="0"/>
        <c:ser>
          <c:idx val="2"/>
          <c:order val="0"/>
          <c:tx>
            <c:strRef>
              <c:f>graphs!$H$1</c:f>
              <c:strCache>
                <c:ptCount val="1"/>
                <c:pt idx="0">
                  <c:v>Pin</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graphs!$H$2:$H$22</c:f>
              <c:numCache>
                <c:formatCode>General</c:formatCode>
                <c:ptCount val="21"/>
                <c:pt idx="0">
                  <c:v>-1.00017</c:v>
                </c:pt>
                <c:pt idx="1">
                  <c:v>-0.90016799999999997</c:v>
                </c:pt>
                <c:pt idx="2">
                  <c:v>-0.80012899999999998</c:v>
                </c:pt>
                <c:pt idx="3">
                  <c:v>-0.70016900000000004</c:v>
                </c:pt>
                <c:pt idx="4">
                  <c:v>-0.60017299999999996</c:v>
                </c:pt>
                <c:pt idx="5">
                  <c:v>-0.50014499999999995</c:v>
                </c:pt>
                <c:pt idx="6">
                  <c:v>-0.40017799999999998</c:v>
                </c:pt>
                <c:pt idx="7">
                  <c:v>-0.30013600000000001</c:v>
                </c:pt>
                <c:pt idx="8">
                  <c:v>-0.20014100000000001</c:v>
                </c:pt>
                <c:pt idx="9">
                  <c:v>-0.100146</c:v>
                </c:pt>
                <c:pt idx="10">
                  <c:v>-1.3999999999999999E-4</c:v>
                </c:pt>
                <c:pt idx="11">
                  <c:v>9.9965999999999999E-2</c:v>
                </c:pt>
                <c:pt idx="12">
                  <c:v>0.199965</c:v>
                </c:pt>
                <c:pt idx="13">
                  <c:v>0.299979</c:v>
                </c:pt>
                <c:pt idx="14">
                  <c:v>0.39999600000000002</c:v>
                </c:pt>
                <c:pt idx="15">
                  <c:v>0.49997399999999997</c:v>
                </c:pt>
                <c:pt idx="16">
                  <c:v>0.60000100000000001</c:v>
                </c:pt>
                <c:pt idx="17">
                  <c:v>0.700013</c:v>
                </c:pt>
                <c:pt idx="18">
                  <c:v>0.79998499999999995</c:v>
                </c:pt>
                <c:pt idx="19">
                  <c:v>0.90000100000000005</c:v>
                </c:pt>
                <c:pt idx="20">
                  <c:v>1.000016</c:v>
                </c:pt>
              </c:numCache>
            </c:numRef>
          </c:xVal>
          <c:yVal>
            <c:numRef>
              <c:f>graphs!$J$2:$J$22</c:f>
              <c:numCache>
                <c:formatCode>0.00E+00</c:formatCode>
                <c:ptCount val="21"/>
                <c:pt idx="0">
                  <c:v>-62500</c:v>
                </c:pt>
                <c:pt idx="1">
                  <c:v>-48400</c:v>
                </c:pt>
                <c:pt idx="2">
                  <c:v>-41900</c:v>
                </c:pt>
                <c:pt idx="3">
                  <c:v>-36200</c:v>
                </c:pt>
                <c:pt idx="4">
                  <c:v>-30200</c:v>
                </c:pt>
                <c:pt idx="5">
                  <c:v>-24100</c:v>
                </c:pt>
                <c:pt idx="6">
                  <c:v>-18300</c:v>
                </c:pt>
                <c:pt idx="7">
                  <c:v>-12500</c:v>
                </c:pt>
                <c:pt idx="8">
                  <c:v>-7350</c:v>
                </c:pt>
                <c:pt idx="9">
                  <c:v>-3140</c:v>
                </c:pt>
                <c:pt idx="10">
                  <c:v>-17.2</c:v>
                </c:pt>
                <c:pt idx="11">
                  <c:v>2340</c:v>
                </c:pt>
                <c:pt idx="12">
                  <c:v>4120</c:v>
                </c:pt>
                <c:pt idx="13">
                  <c:v>5950</c:v>
                </c:pt>
                <c:pt idx="14">
                  <c:v>7560</c:v>
                </c:pt>
                <c:pt idx="15">
                  <c:v>9280</c:v>
                </c:pt>
                <c:pt idx="16">
                  <c:v>11000</c:v>
                </c:pt>
                <c:pt idx="17">
                  <c:v>12600</c:v>
                </c:pt>
                <c:pt idx="18">
                  <c:v>14200</c:v>
                </c:pt>
                <c:pt idx="19">
                  <c:v>15500</c:v>
                </c:pt>
                <c:pt idx="20">
                  <c:v>17100</c:v>
                </c:pt>
              </c:numCache>
            </c:numRef>
          </c:yVal>
          <c:smooth val="1"/>
          <c:extLst>
            <c:ext xmlns:c16="http://schemas.microsoft.com/office/drawing/2014/chart" uri="{C3380CC4-5D6E-409C-BE32-E72D297353CC}">
              <c16:uniqueId val="{00000000-1E15-47F6-9AD5-A8234614BAF8}"/>
            </c:ext>
          </c:extLst>
        </c:ser>
        <c:dLbls>
          <c:showLegendKey val="0"/>
          <c:showVal val="0"/>
          <c:showCatName val="0"/>
          <c:showSerName val="0"/>
          <c:showPercent val="0"/>
          <c:showBubbleSize val="0"/>
        </c:dLbls>
        <c:axId val="662858607"/>
        <c:axId val="663323151"/>
      </c:scatterChart>
      <c:valAx>
        <c:axId val="662858607"/>
        <c:scaling>
          <c:orientation val="minMax"/>
          <c:max val="1"/>
          <c:min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V</a:t>
                </a:r>
                <a:r>
                  <a:rPr lang="en-US" altLang="ja-JP" baseline="0"/>
                  <a:t> (V)</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cross"/>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63323151"/>
        <c:crosses val="autoZero"/>
        <c:crossBetween val="midCat"/>
      </c:valAx>
      <c:valAx>
        <c:axId val="66332315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I</a:t>
                </a:r>
                <a:r>
                  <a:rPr lang="en-US" altLang="ja-JP" baseline="0"/>
                  <a:t> (nA)</a:t>
                </a:r>
                <a:endParaRPr lang="ja-JP" altLang="en-US"/>
              </a:p>
            </c:rich>
          </c:tx>
          <c:layout>
            <c:manualLayout>
              <c:xMode val="edge"/>
              <c:yMode val="edge"/>
              <c:x val="2.7777771702149671E-2"/>
              <c:y val="0.4620097969892507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cross"/>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62858607"/>
        <c:crosses val="autoZero"/>
        <c:crossBetween val="midCat"/>
      </c:valAx>
      <c:spPr>
        <a:noFill/>
        <a:ln w="12700">
          <a:solidFill>
            <a:schemeClr val="tx1"/>
          </a:solid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C</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7.3130315645370578E-2"/>
          <c:y val="0.12593453071613045"/>
          <c:w val="0.87017552928930308"/>
          <c:h val="0.7850894828867655"/>
        </c:manualLayout>
      </c:layout>
      <c:scatterChart>
        <c:scatterStyle val="smoothMarker"/>
        <c:varyColors val="0"/>
        <c:ser>
          <c:idx val="1"/>
          <c:order val="0"/>
          <c:tx>
            <c:strRef>
              <c:f>graphs!$E$1</c:f>
              <c:strCache>
                <c:ptCount val="1"/>
                <c:pt idx="0">
                  <c:v>C</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graphs!$E$2:$E$22</c:f>
              <c:numCache>
                <c:formatCode>General</c:formatCode>
                <c:ptCount val="21"/>
                <c:pt idx="0">
                  <c:v>-1.0001549999999999</c:v>
                </c:pt>
                <c:pt idx="1">
                  <c:v>-0.90015100000000003</c:v>
                </c:pt>
                <c:pt idx="2">
                  <c:v>-0.80011600000000005</c:v>
                </c:pt>
                <c:pt idx="3">
                  <c:v>-0.70016</c:v>
                </c:pt>
                <c:pt idx="4">
                  <c:v>-0.60016000000000003</c:v>
                </c:pt>
                <c:pt idx="5">
                  <c:v>-0.500135</c:v>
                </c:pt>
                <c:pt idx="6">
                  <c:v>-0.40016800000000002</c:v>
                </c:pt>
                <c:pt idx="7">
                  <c:v>-0.300126</c:v>
                </c:pt>
                <c:pt idx="8">
                  <c:v>-0.20011799999999999</c:v>
                </c:pt>
                <c:pt idx="9">
                  <c:v>-0.100132</c:v>
                </c:pt>
                <c:pt idx="10">
                  <c:v>-1.3100000000000001E-4</c:v>
                </c:pt>
                <c:pt idx="11">
                  <c:v>9.9970000000000003E-2</c:v>
                </c:pt>
                <c:pt idx="12">
                  <c:v>0.19996700000000001</c:v>
                </c:pt>
                <c:pt idx="13">
                  <c:v>0.29997400000000002</c:v>
                </c:pt>
                <c:pt idx="14">
                  <c:v>0.39999000000000001</c:v>
                </c:pt>
                <c:pt idx="15">
                  <c:v>0.499973</c:v>
                </c:pt>
                <c:pt idx="16">
                  <c:v>0.60000699999999996</c:v>
                </c:pt>
                <c:pt idx="17">
                  <c:v>0.70002299999999995</c:v>
                </c:pt>
                <c:pt idx="18">
                  <c:v>0.79999100000000001</c:v>
                </c:pt>
                <c:pt idx="19">
                  <c:v>0.90001600000000004</c:v>
                </c:pt>
                <c:pt idx="20">
                  <c:v>1.0000309999999999</c:v>
                </c:pt>
              </c:numCache>
            </c:numRef>
          </c:xVal>
          <c:yVal>
            <c:numRef>
              <c:f>graphs!$G$2:$G$22</c:f>
              <c:numCache>
                <c:formatCode>0.00E+00</c:formatCode>
                <c:ptCount val="21"/>
                <c:pt idx="0">
                  <c:v>-345.37099999999998</c:v>
                </c:pt>
                <c:pt idx="1">
                  <c:v>-259.14480000000003</c:v>
                </c:pt>
                <c:pt idx="2">
                  <c:v>-231.9691</c:v>
                </c:pt>
                <c:pt idx="3">
                  <c:v>-206.03319999999999</c:v>
                </c:pt>
                <c:pt idx="4">
                  <c:v>-180.8047</c:v>
                </c:pt>
                <c:pt idx="5">
                  <c:v>-155.2679</c:v>
                </c:pt>
                <c:pt idx="6">
                  <c:v>-128.5085</c:v>
                </c:pt>
                <c:pt idx="7">
                  <c:v>-99.647989999999993</c:v>
                </c:pt>
                <c:pt idx="8">
                  <c:v>-69.313980000000001</c:v>
                </c:pt>
                <c:pt idx="9">
                  <c:v>-36.547979999999995</c:v>
                </c:pt>
                <c:pt idx="10">
                  <c:v>-1.041474</c:v>
                </c:pt>
                <c:pt idx="11">
                  <c:v>23.64077</c:v>
                </c:pt>
                <c:pt idx="12">
                  <c:v>42.300609999999999</c:v>
                </c:pt>
                <c:pt idx="13">
                  <c:v>61.613600000000005</c:v>
                </c:pt>
                <c:pt idx="14">
                  <c:v>73.528210000000001</c:v>
                </c:pt>
                <c:pt idx="15">
                  <c:v>109.0407</c:v>
                </c:pt>
                <c:pt idx="16">
                  <c:v>147.1157</c:v>
                </c:pt>
                <c:pt idx="17">
                  <c:v>206.6097</c:v>
                </c:pt>
                <c:pt idx="18">
                  <c:v>285.73699999999997</c:v>
                </c:pt>
                <c:pt idx="19">
                  <c:v>389.78710000000001</c:v>
                </c:pt>
                <c:pt idx="20">
                  <c:v>500.46349999999995</c:v>
                </c:pt>
              </c:numCache>
            </c:numRef>
          </c:yVal>
          <c:smooth val="1"/>
          <c:extLst>
            <c:ext xmlns:c16="http://schemas.microsoft.com/office/drawing/2014/chart" uri="{C3380CC4-5D6E-409C-BE32-E72D297353CC}">
              <c16:uniqueId val="{00000000-0D6D-40E3-B6AA-57EE0513C7EE}"/>
            </c:ext>
          </c:extLst>
        </c:ser>
        <c:dLbls>
          <c:showLegendKey val="0"/>
          <c:showVal val="0"/>
          <c:showCatName val="0"/>
          <c:showSerName val="0"/>
          <c:showPercent val="0"/>
          <c:showBubbleSize val="0"/>
        </c:dLbls>
        <c:axId val="662858607"/>
        <c:axId val="663323151"/>
      </c:scatterChart>
      <c:valAx>
        <c:axId val="662858607"/>
        <c:scaling>
          <c:orientation val="minMax"/>
          <c:max val="1"/>
          <c:min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V</a:t>
                </a:r>
                <a:r>
                  <a:rPr lang="en-US" altLang="ja-JP" baseline="0"/>
                  <a:t> (V)</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cross"/>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63323151"/>
        <c:crosses val="autoZero"/>
        <c:crossBetween val="midCat"/>
      </c:valAx>
      <c:valAx>
        <c:axId val="66332315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I</a:t>
                </a:r>
                <a:r>
                  <a:rPr lang="en-US" altLang="ja-JP" baseline="0"/>
                  <a:t> (nA)</a:t>
                </a:r>
                <a:endParaRPr lang="ja-JP" altLang="en-US"/>
              </a:p>
            </c:rich>
          </c:tx>
          <c:layout>
            <c:manualLayout>
              <c:xMode val="edge"/>
              <c:yMode val="edge"/>
              <c:x val="2.7777771702149671E-2"/>
              <c:y val="0.4620097969892507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cross"/>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62858607"/>
        <c:crosses val="autoZero"/>
        <c:crossBetween val="midCat"/>
      </c:valAx>
      <c:spPr>
        <a:noFill/>
        <a:ln w="12700">
          <a:solidFill>
            <a:schemeClr val="tx1"/>
          </a:solid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37CADF-3D85-4358-B6AB-FE54DA97112F}" type="datetimeFigureOut">
              <a:rPr kumimoji="1" lang="ja-JP" altLang="en-US" smtClean="0"/>
              <a:t>2019/3/22</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DBD721-CAE9-4FF9-A3CD-EBBA38256D6F}" type="slidenum">
              <a:rPr kumimoji="1" lang="ja-JP" altLang="en-US" smtClean="0"/>
              <a:t>‹#›</a:t>
            </a:fld>
            <a:endParaRPr kumimoji="1" lang="ja-JP" altLang="en-US"/>
          </a:p>
        </p:txBody>
      </p:sp>
    </p:spTree>
    <p:extLst>
      <p:ext uri="{BB962C8B-B14F-4D97-AF65-F5344CB8AC3E}">
        <p14:creationId xmlns:p14="http://schemas.microsoft.com/office/powerpoint/2010/main" val="217339939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2DBD721-CAE9-4FF9-A3CD-EBBA38256D6F}" type="slidenum">
              <a:rPr kumimoji="1" lang="ja-JP" altLang="en-US" smtClean="0"/>
              <a:t>3</a:t>
            </a:fld>
            <a:endParaRPr kumimoji="1" lang="ja-JP" altLang="en-US"/>
          </a:p>
        </p:txBody>
      </p:sp>
    </p:spTree>
    <p:extLst>
      <p:ext uri="{BB962C8B-B14F-4D97-AF65-F5344CB8AC3E}">
        <p14:creationId xmlns:p14="http://schemas.microsoft.com/office/powerpoint/2010/main" val="1798368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079719F-7772-A946-9DE9-5F6867351458}" type="datetimeFigureOut">
              <a:rPr kumimoji="1" lang="ja-JP" altLang="en-US" smtClean="0"/>
              <a:t>2019/3/22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007897-106F-9548-9302-1B63F61AF2F4}" type="slidenum">
              <a:rPr kumimoji="1" lang="ja-JP" altLang="en-US" smtClean="0"/>
              <a:t>‹#›</a:t>
            </a:fld>
            <a:endParaRPr kumimoji="1" lang="ja-JP" altLang="en-US"/>
          </a:p>
        </p:txBody>
      </p:sp>
    </p:spTree>
    <p:extLst>
      <p:ext uri="{BB962C8B-B14F-4D97-AF65-F5344CB8AC3E}">
        <p14:creationId xmlns:p14="http://schemas.microsoft.com/office/powerpoint/2010/main" val="2776643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079719F-7772-A946-9DE9-5F6867351458}" type="datetimeFigureOut">
              <a:rPr kumimoji="1" lang="ja-JP" altLang="en-US" smtClean="0"/>
              <a:t>2019/3/22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007897-106F-9548-9302-1B63F61AF2F4}" type="slidenum">
              <a:rPr kumimoji="1" lang="ja-JP" altLang="en-US" smtClean="0"/>
              <a:t>‹#›</a:t>
            </a:fld>
            <a:endParaRPr kumimoji="1" lang="ja-JP" altLang="en-US"/>
          </a:p>
        </p:txBody>
      </p:sp>
    </p:spTree>
    <p:extLst>
      <p:ext uri="{BB962C8B-B14F-4D97-AF65-F5344CB8AC3E}">
        <p14:creationId xmlns:p14="http://schemas.microsoft.com/office/powerpoint/2010/main" val="1542349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079719F-7772-A946-9DE9-5F6867351458}" type="datetimeFigureOut">
              <a:rPr kumimoji="1" lang="ja-JP" altLang="en-US" smtClean="0"/>
              <a:t>2019/3/22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007897-106F-9548-9302-1B63F61AF2F4}" type="slidenum">
              <a:rPr kumimoji="1" lang="ja-JP" altLang="en-US" smtClean="0"/>
              <a:t>‹#›</a:t>
            </a:fld>
            <a:endParaRPr kumimoji="1" lang="ja-JP" altLang="en-US"/>
          </a:p>
        </p:txBody>
      </p:sp>
    </p:spTree>
    <p:extLst>
      <p:ext uri="{BB962C8B-B14F-4D97-AF65-F5344CB8AC3E}">
        <p14:creationId xmlns:p14="http://schemas.microsoft.com/office/powerpoint/2010/main" val="2969998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079719F-7772-A946-9DE9-5F6867351458}" type="datetimeFigureOut">
              <a:rPr kumimoji="1" lang="ja-JP" altLang="en-US" smtClean="0"/>
              <a:t>2019/3/22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007897-106F-9548-9302-1B63F61AF2F4}" type="slidenum">
              <a:rPr kumimoji="1" lang="ja-JP" altLang="en-US" smtClean="0"/>
              <a:t>‹#›</a:t>
            </a:fld>
            <a:endParaRPr kumimoji="1" lang="ja-JP" altLang="en-US"/>
          </a:p>
        </p:txBody>
      </p:sp>
    </p:spTree>
    <p:extLst>
      <p:ext uri="{BB962C8B-B14F-4D97-AF65-F5344CB8AC3E}">
        <p14:creationId xmlns:p14="http://schemas.microsoft.com/office/powerpoint/2010/main" val="3421770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079719F-7772-A946-9DE9-5F6867351458}" type="datetimeFigureOut">
              <a:rPr kumimoji="1" lang="ja-JP" altLang="en-US" smtClean="0"/>
              <a:t>2019/3/22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007897-106F-9548-9302-1B63F61AF2F4}" type="slidenum">
              <a:rPr kumimoji="1" lang="ja-JP" altLang="en-US" smtClean="0"/>
              <a:t>‹#›</a:t>
            </a:fld>
            <a:endParaRPr kumimoji="1" lang="ja-JP" altLang="en-US"/>
          </a:p>
        </p:txBody>
      </p:sp>
    </p:spTree>
    <p:extLst>
      <p:ext uri="{BB962C8B-B14F-4D97-AF65-F5344CB8AC3E}">
        <p14:creationId xmlns:p14="http://schemas.microsoft.com/office/powerpoint/2010/main" val="3410401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079719F-7772-A946-9DE9-5F6867351458}" type="datetimeFigureOut">
              <a:rPr kumimoji="1" lang="ja-JP" altLang="en-US" smtClean="0"/>
              <a:t>2019/3/22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6007897-106F-9548-9302-1B63F61AF2F4}" type="slidenum">
              <a:rPr kumimoji="1" lang="ja-JP" altLang="en-US" smtClean="0"/>
              <a:t>‹#›</a:t>
            </a:fld>
            <a:endParaRPr kumimoji="1" lang="ja-JP" altLang="en-US"/>
          </a:p>
        </p:txBody>
      </p:sp>
    </p:spTree>
    <p:extLst>
      <p:ext uri="{BB962C8B-B14F-4D97-AF65-F5344CB8AC3E}">
        <p14:creationId xmlns:p14="http://schemas.microsoft.com/office/powerpoint/2010/main" val="579964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079719F-7772-A946-9DE9-5F6867351458}" type="datetimeFigureOut">
              <a:rPr kumimoji="1" lang="ja-JP" altLang="en-US" smtClean="0"/>
              <a:t>2019/3/22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6007897-106F-9548-9302-1B63F61AF2F4}" type="slidenum">
              <a:rPr kumimoji="1" lang="ja-JP" altLang="en-US" smtClean="0"/>
              <a:t>‹#›</a:t>
            </a:fld>
            <a:endParaRPr kumimoji="1" lang="ja-JP" altLang="en-US"/>
          </a:p>
        </p:txBody>
      </p:sp>
    </p:spTree>
    <p:extLst>
      <p:ext uri="{BB962C8B-B14F-4D97-AF65-F5344CB8AC3E}">
        <p14:creationId xmlns:p14="http://schemas.microsoft.com/office/powerpoint/2010/main" val="2931840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079719F-7772-A946-9DE9-5F6867351458}" type="datetimeFigureOut">
              <a:rPr kumimoji="1" lang="ja-JP" altLang="en-US" smtClean="0"/>
              <a:t>2019/3/22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6007897-106F-9548-9302-1B63F61AF2F4}" type="slidenum">
              <a:rPr kumimoji="1" lang="ja-JP" altLang="en-US" smtClean="0"/>
              <a:t>‹#›</a:t>
            </a:fld>
            <a:endParaRPr kumimoji="1" lang="ja-JP" altLang="en-US"/>
          </a:p>
        </p:txBody>
      </p:sp>
    </p:spTree>
    <p:extLst>
      <p:ext uri="{BB962C8B-B14F-4D97-AF65-F5344CB8AC3E}">
        <p14:creationId xmlns:p14="http://schemas.microsoft.com/office/powerpoint/2010/main" val="446362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79719F-7772-A946-9DE9-5F6867351458}" type="datetimeFigureOut">
              <a:rPr kumimoji="1" lang="ja-JP" altLang="en-US" smtClean="0"/>
              <a:t>2019/3/22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6007897-106F-9548-9302-1B63F61AF2F4}" type="slidenum">
              <a:rPr kumimoji="1" lang="ja-JP" altLang="en-US" smtClean="0"/>
              <a:t>‹#›</a:t>
            </a:fld>
            <a:endParaRPr kumimoji="1" lang="ja-JP" altLang="en-US"/>
          </a:p>
        </p:txBody>
      </p:sp>
    </p:spTree>
    <p:extLst>
      <p:ext uri="{BB962C8B-B14F-4D97-AF65-F5344CB8AC3E}">
        <p14:creationId xmlns:p14="http://schemas.microsoft.com/office/powerpoint/2010/main" val="144053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079719F-7772-A946-9DE9-5F6867351458}" type="datetimeFigureOut">
              <a:rPr kumimoji="1" lang="ja-JP" altLang="en-US" smtClean="0"/>
              <a:t>2019/3/22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6007897-106F-9548-9302-1B63F61AF2F4}" type="slidenum">
              <a:rPr kumimoji="1" lang="ja-JP" altLang="en-US" smtClean="0"/>
              <a:t>‹#›</a:t>
            </a:fld>
            <a:endParaRPr kumimoji="1" lang="ja-JP" altLang="en-US"/>
          </a:p>
        </p:txBody>
      </p:sp>
    </p:spTree>
    <p:extLst>
      <p:ext uri="{BB962C8B-B14F-4D97-AF65-F5344CB8AC3E}">
        <p14:creationId xmlns:p14="http://schemas.microsoft.com/office/powerpoint/2010/main" val="2237992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079719F-7772-A946-9DE9-5F6867351458}" type="datetimeFigureOut">
              <a:rPr kumimoji="1" lang="ja-JP" altLang="en-US" smtClean="0"/>
              <a:t>2019/3/22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6007897-106F-9548-9302-1B63F61AF2F4}" type="slidenum">
              <a:rPr kumimoji="1" lang="ja-JP" altLang="en-US" smtClean="0"/>
              <a:t>‹#›</a:t>
            </a:fld>
            <a:endParaRPr kumimoji="1" lang="ja-JP" altLang="en-US"/>
          </a:p>
        </p:txBody>
      </p:sp>
    </p:spTree>
    <p:extLst>
      <p:ext uri="{BB962C8B-B14F-4D97-AF65-F5344CB8AC3E}">
        <p14:creationId xmlns:p14="http://schemas.microsoft.com/office/powerpoint/2010/main" val="3311849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9719F-7772-A946-9DE9-5F6867351458}" type="datetimeFigureOut">
              <a:rPr kumimoji="1" lang="ja-JP" altLang="en-US" smtClean="0"/>
              <a:t>2019/3/22</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007897-106F-9548-9302-1B63F61AF2F4}" type="slidenum">
              <a:rPr kumimoji="1" lang="ja-JP" altLang="en-US" smtClean="0"/>
              <a:t>‹#›</a:t>
            </a:fld>
            <a:endParaRPr kumimoji="1" lang="ja-JP" altLang="en-US"/>
          </a:p>
        </p:txBody>
      </p:sp>
    </p:spTree>
    <p:extLst>
      <p:ext uri="{BB962C8B-B14F-4D97-AF65-F5344CB8AC3E}">
        <p14:creationId xmlns:p14="http://schemas.microsoft.com/office/powerpoint/2010/main" val="3712187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2.JPG"/><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chart" Target="../charts/chart4.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8C89A23-AEB8-DC4B-A77A-3C8333AB8935}"/>
              </a:ext>
            </a:extLst>
          </p:cNvPr>
          <p:cNvSpPr txBox="1"/>
          <p:nvPr/>
        </p:nvSpPr>
        <p:spPr>
          <a:xfrm>
            <a:off x="194563" y="202708"/>
            <a:ext cx="8520229" cy="461665"/>
          </a:xfrm>
          <a:prstGeom prst="rect">
            <a:avLst/>
          </a:prstGeom>
          <a:noFill/>
        </p:spPr>
        <p:txBody>
          <a:bodyPr wrap="square" rtlCol="0">
            <a:spAutoFit/>
          </a:bodyPr>
          <a:lstStyle/>
          <a:p>
            <a:r>
              <a:rPr kumimoji="1" lang="ja-JP" altLang="en-US" sz="2400" dirty="0" smtClean="0"/>
              <a:t>抵抗測定の結果まとめ</a:t>
            </a:r>
            <a:endParaRPr kumimoji="1" lang="ja-JP" altLang="en-US" sz="2400" dirty="0"/>
          </a:p>
        </p:txBody>
      </p:sp>
      <p:sp>
        <p:nvSpPr>
          <p:cNvPr id="5" name="テキスト ボックス 4">
            <a:extLst>
              <a:ext uri="{FF2B5EF4-FFF2-40B4-BE49-F238E27FC236}">
                <a16:creationId xmlns:a16="http://schemas.microsoft.com/office/drawing/2014/main" id="{A8C89A23-AEB8-DC4B-A77A-3C8333AB8935}"/>
              </a:ext>
            </a:extLst>
          </p:cNvPr>
          <p:cNvSpPr txBox="1"/>
          <p:nvPr/>
        </p:nvSpPr>
        <p:spPr>
          <a:xfrm>
            <a:off x="185038" y="895800"/>
            <a:ext cx="9759062" cy="707886"/>
          </a:xfrm>
          <a:prstGeom prst="rect">
            <a:avLst/>
          </a:prstGeom>
          <a:noFill/>
        </p:spPr>
        <p:txBody>
          <a:bodyPr wrap="square" rtlCol="0">
            <a:spAutoFit/>
          </a:bodyPr>
          <a:lstStyle/>
          <a:p>
            <a:r>
              <a:rPr kumimoji="1" lang="ja-JP" altLang="en-US" sz="2000" dirty="0" smtClean="0"/>
              <a:t>１、銀ペーストやカーボンペーストを使用すると二端子抵抗が</a:t>
            </a:r>
            <a:r>
              <a:rPr kumimoji="1" lang="en-US" altLang="ja-JP" sz="2000" dirty="0" smtClean="0"/>
              <a:t>1 M</a:t>
            </a:r>
            <a:r>
              <a:rPr kumimoji="1" lang="en-US" altLang="ja-JP" sz="2000" dirty="0" smtClean="0">
                <a:latin typeface="Symbol" panose="05050102010706020507" pitchFamily="18" charset="2"/>
              </a:rPr>
              <a:t>W</a:t>
            </a:r>
            <a:r>
              <a:rPr kumimoji="1" lang="ja-JP" altLang="en-US" sz="2000" dirty="0" smtClean="0"/>
              <a:t>以上になり、</a:t>
            </a:r>
            <a:endParaRPr kumimoji="1" lang="en-US" altLang="ja-JP" sz="2000" dirty="0" smtClean="0"/>
          </a:p>
          <a:p>
            <a:r>
              <a:rPr kumimoji="1" lang="ja-JP" altLang="en-US" sz="2000" dirty="0"/>
              <a:t>　</a:t>
            </a:r>
            <a:r>
              <a:rPr kumimoji="1" lang="ja-JP" altLang="en-US" sz="2000" dirty="0" smtClean="0"/>
              <a:t>　</a:t>
            </a:r>
            <a:r>
              <a:rPr kumimoji="1" lang="en-US" altLang="ja-JP" sz="2000" dirty="0" smtClean="0"/>
              <a:t>PPMS</a:t>
            </a:r>
            <a:r>
              <a:rPr kumimoji="1" lang="ja-JP" altLang="en-US" sz="2000" dirty="0" smtClean="0"/>
              <a:t>で温度を下げ始めると</a:t>
            </a:r>
            <a:r>
              <a:rPr kumimoji="1" lang="en-US" altLang="ja-JP" sz="2000" dirty="0" smtClean="0"/>
              <a:t>200K</a:t>
            </a:r>
            <a:r>
              <a:rPr kumimoji="1" lang="ja-JP" altLang="en-US" sz="2000" dirty="0" smtClean="0"/>
              <a:t>程度で測定可能な抵抗よりも高くなる。</a:t>
            </a:r>
            <a:endParaRPr kumimoji="1" lang="ja-JP" altLang="en-US" sz="2000" dirty="0"/>
          </a:p>
        </p:txBody>
      </p:sp>
      <p:sp>
        <p:nvSpPr>
          <p:cNvPr id="6" name="テキスト ボックス 5">
            <a:extLst>
              <a:ext uri="{FF2B5EF4-FFF2-40B4-BE49-F238E27FC236}">
                <a16:creationId xmlns:a16="http://schemas.microsoft.com/office/drawing/2014/main" id="{A8C89A23-AEB8-DC4B-A77A-3C8333AB8935}"/>
              </a:ext>
            </a:extLst>
          </p:cNvPr>
          <p:cNvSpPr txBox="1"/>
          <p:nvPr/>
        </p:nvSpPr>
        <p:spPr>
          <a:xfrm>
            <a:off x="432100" y="1579719"/>
            <a:ext cx="9759062" cy="400110"/>
          </a:xfrm>
          <a:prstGeom prst="rect">
            <a:avLst/>
          </a:prstGeom>
          <a:noFill/>
        </p:spPr>
        <p:txBody>
          <a:bodyPr wrap="square" rtlCol="0">
            <a:spAutoFit/>
          </a:bodyPr>
          <a:lstStyle/>
          <a:p>
            <a:r>
              <a:rPr kumimoji="1" lang="ja-JP" altLang="en-US" sz="2000" dirty="0" smtClean="0"/>
              <a:t>（膜厚が</a:t>
            </a:r>
            <a:r>
              <a:rPr kumimoji="1" lang="en-US" altLang="ja-JP" sz="2000" dirty="0" smtClean="0"/>
              <a:t>10 nm</a:t>
            </a:r>
            <a:r>
              <a:rPr kumimoji="1" lang="ja-JP" altLang="en-US" sz="2000" dirty="0" smtClean="0"/>
              <a:t>程度の場合、</a:t>
            </a:r>
            <a:r>
              <a:rPr kumimoji="1" lang="en-US" altLang="ja-JP" sz="2000" dirty="0" smtClean="0"/>
              <a:t>α-Sn</a:t>
            </a:r>
            <a:r>
              <a:rPr kumimoji="1" lang="ja-JP" altLang="en-US" sz="2000" dirty="0" smtClean="0"/>
              <a:t>は</a:t>
            </a:r>
            <a:r>
              <a:rPr kumimoji="1" lang="en-US" altLang="ja-JP" sz="2000" dirty="0" smtClean="0"/>
              <a:t>10 k</a:t>
            </a:r>
            <a:r>
              <a:rPr kumimoji="1" lang="en-US" altLang="ja-JP" sz="2000" dirty="0" smtClean="0">
                <a:latin typeface="Symbol" panose="05050102010706020507" pitchFamily="18" charset="2"/>
              </a:rPr>
              <a:t>W</a:t>
            </a:r>
            <a:r>
              <a:rPr kumimoji="1" lang="ja-JP" altLang="en-US" sz="2000" dirty="0" smtClean="0">
                <a:latin typeface="Symbol" panose="05050102010706020507" pitchFamily="18" charset="2"/>
              </a:rPr>
              <a:t>程度であることが期待される。）</a:t>
            </a:r>
            <a:endParaRPr kumimoji="1" lang="ja-JP" altLang="en-US" sz="2000" dirty="0"/>
          </a:p>
        </p:txBody>
      </p:sp>
      <p:sp>
        <p:nvSpPr>
          <p:cNvPr id="7" name="テキスト ボックス 6">
            <a:extLst>
              <a:ext uri="{FF2B5EF4-FFF2-40B4-BE49-F238E27FC236}">
                <a16:creationId xmlns:a16="http://schemas.microsoft.com/office/drawing/2014/main" id="{A8C89A23-AEB8-DC4B-A77A-3C8333AB8935}"/>
              </a:ext>
            </a:extLst>
          </p:cNvPr>
          <p:cNvSpPr txBox="1"/>
          <p:nvPr/>
        </p:nvSpPr>
        <p:spPr>
          <a:xfrm>
            <a:off x="137413" y="2141317"/>
            <a:ext cx="9759062" cy="400110"/>
          </a:xfrm>
          <a:prstGeom prst="rect">
            <a:avLst/>
          </a:prstGeom>
          <a:noFill/>
        </p:spPr>
        <p:txBody>
          <a:bodyPr wrap="square" rtlCol="0">
            <a:spAutoFit/>
          </a:bodyPr>
          <a:lstStyle/>
          <a:p>
            <a:r>
              <a:rPr kumimoji="1" lang="ja-JP" altLang="en-US" sz="2000" dirty="0" smtClean="0"/>
              <a:t>２</a:t>
            </a:r>
            <a:r>
              <a:rPr kumimoji="1" lang="ja-JP" altLang="en-US" sz="2000" dirty="0"/>
              <a:t>、</a:t>
            </a:r>
            <a:r>
              <a:rPr kumimoji="1" lang="en-US" altLang="ja-JP" sz="2000" dirty="0" smtClean="0"/>
              <a:t>2</a:t>
            </a:r>
            <a:r>
              <a:rPr kumimoji="1" lang="ja-JP" altLang="en-US" sz="2000" dirty="0" smtClean="0"/>
              <a:t>端子抵抗の</a:t>
            </a:r>
            <a:r>
              <a:rPr kumimoji="1" lang="en-US" altLang="ja-JP" sz="2000" dirty="0" smtClean="0"/>
              <a:t>I-V</a:t>
            </a:r>
            <a:r>
              <a:rPr kumimoji="1" lang="ja-JP" altLang="en-US" sz="2000" dirty="0" smtClean="0"/>
              <a:t>特性を測ると、非対称になっている領域が多い。</a:t>
            </a:r>
            <a:endParaRPr kumimoji="1" lang="ja-JP" altLang="en-US" sz="2000" dirty="0"/>
          </a:p>
        </p:txBody>
      </p:sp>
      <p:sp>
        <p:nvSpPr>
          <p:cNvPr id="8" name="テキスト ボックス 7">
            <a:extLst>
              <a:ext uri="{FF2B5EF4-FFF2-40B4-BE49-F238E27FC236}">
                <a16:creationId xmlns:a16="http://schemas.microsoft.com/office/drawing/2014/main" id="{A8C89A23-AEB8-DC4B-A77A-3C8333AB8935}"/>
              </a:ext>
            </a:extLst>
          </p:cNvPr>
          <p:cNvSpPr txBox="1"/>
          <p:nvPr/>
        </p:nvSpPr>
        <p:spPr>
          <a:xfrm>
            <a:off x="375538" y="2515030"/>
            <a:ext cx="9759062" cy="400110"/>
          </a:xfrm>
          <a:prstGeom prst="rect">
            <a:avLst/>
          </a:prstGeom>
          <a:noFill/>
        </p:spPr>
        <p:txBody>
          <a:bodyPr wrap="square" rtlCol="0">
            <a:spAutoFit/>
          </a:bodyPr>
          <a:lstStyle/>
          <a:p>
            <a:r>
              <a:rPr kumimoji="1" lang="ja-JP" altLang="en-US" sz="2000" dirty="0" smtClean="0"/>
              <a:t>（バルク</a:t>
            </a:r>
            <a:r>
              <a:rPr kumimoji="1" lang="en-US" altLang="ja-JP" sz="2000" dirty="0" smtClean="0"/>
              <a:t>Sn</a:t>
            </a:r>
            <a:r>
              <a:rPr kumimoji="1" lang="ja-JP" altLang="en-US" sz="2000" dirty="0" smtClean="0"/>
              <a:t>の測定では、非対称な</a:t>
            </a:r>
            <a:r>
              <a:rPr kumimoji="1" lang="en-US" altLang="ja-JP" sz="2000" dirty="0" smtClean="0"/>
              <a:t>I-V</a:t>
            </a:r>
            <a:r>
              <a:rPr kumimoji="1" lang="ja-JP" altLang="en-US" sz="2000" dirty="0" smtClean="0"/>
              <a:t>特性は確認されていない</a:t>
            </a:r>
            <a:r>
              <a:rPr kumimoji="1" lang="ja-JP" altLang="en-US" sz="2000" dirty="0" smtClean="0">
                <a:latin typeface="Symbol" panose="05050102010706020507" pitchFamily="18" charset="2"/>
              </a:rPr>
              <a:t>。）</a:t>
            </a:r>
            <a:endParaRPr kumimoji="1" lang="ja-JP" altLang="en-US" sz="2000" dirty="0"/>
          </a:p>
        </p:txBody>
      </p:sp>
      <p:sp>
        <p:nvSpPr>
          <p:cNvPr id="9" name="テキスト ボックス 8">
            <a:extLst>
              <a:ext uri="{FF2B5EF4-FFF2-40B4-BE49-F238E27FC236}">
                <a16:creationId xmlns:a16="http://schemas.microsoft.com/office/drawing/2014/main" id="{A8C89A23-AEB8-DC4B-A77A-3C8333AB8935}"/>
              </a:ext>
            </a:extLst>
          </p:cNvPr>
          <p:cNvSpPr txBox="1"/>
          <p:nvPr/>
        </p:nvSpPr>
        <p:spPr>
          <a:xfrm>
            <a:off x="137413" y="3200122"/>
            <a:ext cx="9759062" cy="400110"/>
          </a:xfrm>
          <a:prstGeom prst="rect">
            <a:avLst/>
          </a:prstGeom>
          <a:noFill/>
        </p:spPr>
        <p:txBody>
          <a:bodyPr wrap="square" rtlCol="0">
            <a:spAutoFit/>
          </a:bodyPr>
          <a:lstStyle/>
          <a:p>
            <a:r>
              <a:rPr kumimoji="1" lang="ja-JP" altLang="en-US" sz="2000" dirty="0" smtClean="0"/>
              <a:t>３、</a:t>
            </a:r>
            <a:r>
              <a:rPr kumimoji="1" lang="en-US" altLang="ja-JP" sz="2000" dirty="0" smtClean="0"/>
              <a:t>2</a:t>
            </a:r>
            <a:r>
              <a:rPr kumimoji="1" lang="ja-JP" altLang="en-US" sz="2000" dirty="0" smtClean="0"/>
              <a:t>端子抵抗</a:t>
            </a:r>
            <a:r>
              <a:rPr kumimoji="1" lang="ja-JP" altLang="en-US" sz="2000" dirty="0"/>
              <a:t>の</a:t>
            </a:r>
            <a:r>
              <a:rPr kumimoji="1" lang="ja-JP" altLang="en-US" sz="2000" dirty="0" smtClean="0"/>
              <a:t>値は電極の素材（カーボン、銀、プローバー）に依存している。</a:t>
            </a:r>
            <a:endParaRPr kumimoji="1" lang="ja-JP" altLang="en-US" sz="2000" dirty="0"/>
          </a:p>
        </p:txBody>
      </p:sp>
      <p:sp>
        <p:nvSpPr>
          <p:cNvPr id="10" name="テキスト ボックス 9">
            <a:extLst>
              <a:ext uri="{FF2B5EF4-FFF2-40B4-BE49-F238E27FC236}">
                <a16:creationId xmlns:a16="http://schemas.microsoft.com/office/drawing/2014/main" id="{A8C89A23-AEB8-DC4B-A77A-3C8333AB8935}"/>
              </a:ext>
            </a:extLst>
          </p:cNvPr>
          <p:cNvSpPr txBox="1"/>
          <p:nvPr/>
        </p:nvSpPr>
        <p:spPr>
          <a:xfrm>
            <a:off x="375538" y="3594653"/>
            <a:ext cx="9759062" cy="400110"/>
          </a:xfrm>
          <a:prstGeom prst="rect">
            <a:avLst/>
          </a:prstGeom>
          <a:noFill/>
        </p:spPr>
        <p:txBody>
          <a:bodyPr wrap="square" rtlCol="0">
            <a:spAutoFit/>
          </a:bodyPr>
          <a:lstStyle/>
          <a:p>
            <a:r>
              <a:rPr kumimoji="1" lang="ja-JP" altLang="en-US" sz="2000" dirty="0" smtClean="0"/>
              <a:t>（抵抗の場所依存性を見ている可能性を完全に排除はできていない。</a:t>
            </a:r>
            <a:r>
              <a:rPr kumimoji="1" lang="ja-JP" altLang="en-US" sz="2000" dirty="0" smtClean="0">
                <a:latin typeface="Symbol" panose="05050102010706020507" pitchFamily="18" charset="2"/>
              </a:rPr>
              <a:t>）</a:t>
            </a:r>
            <a:endParaRPr kumimoji="1" lang="ja-JP" altLang="en-US" sz="2000" dirty="0"/>
          </a:p>
        </p:txBody>
      </p:sp>
      <p:sp>
        <p:nvSpPr>
          <p:cNvPr id="11" name="テキスト ボックス 10">
            <a:extLst>
              <a:ext uri="{FF2B5EF4-FFF2-40B4-BE49-F238E27FC236}">
                <a16:creationId xmlns:a16="http://schemas.microsoft.com/office/drawing/2014/main" id="{A8C89A23-AEB8-DC4B-A77A-3C8333AB8935}"/>
              </a:ext>
            </a:extLst>
          </p:cNvPr>
          <p:cNvSpPr txBox="1"/>
          <p:nvPr/>
        </p:nvSpPr>
        <p:spPr>
          <a:xfrm>
            <a:off x="185038" y="4172387"/>
            <a:ext cx="10940162" cy="400110"/>
          </a:xfrm>
          <a:prstGeom prst="rect">
            <a:avLst/>
          </a:prstGeom>
          <a:noFill/>
        </p:spPr>
        <p:txBody>
          <a:bodyPr wrap="square" rtlCol="0">
            <a:spAutoFit/>
          </a:bodyPr>
          <a:lstStyle/>
          <a:p>
            <a:r>
              <a:rPr kumimoji="1" lang="ja-JP" altLang="en-US" sz="2000" dirty="0" smtClean="0"/>
              <a:t>４</a:t>
            </a:r>
            <a:r>
              <a:rPr kumimoji="1" lang="ja-JP" altLang="en-US" sz="2000" dirty="0"/>
              <a:t>、</a:t>
            </a:r>
            <a:r>
              <a:rPr kumimoji="1" lang="en-US" altLang="ja-JP" sz="2000" dirty="0" smtClean="0"/>
              <a:t>2</a:t>
            </a:r>
            <a:r>
              <a:rPr kumimoji="1" lang="ja-JP" altLang="en-US" sz="2000" dirty="0" smtClean="0"/>
              <a:t>端子抵抗の値は、テスターをあてる場所に依存している。</a:t>
            </a:r>
            <a:endParaRPr kumimoji="1" lang="ja-JP" altLang="en-US" sz="2000" dirty="0"/>
          </a:p>
        </p:txBody>
      </p:sp>
      <p:sp>
        <p:nvSpPr>
          <p:cNvPr id="12" name="テキスト ボックス 11">
            <a:extLst>
              <a:ext uri="{FF2B5EF4-FFF2-40B4-BE49-F238E27FC236}">
                <a16:creationId xmlns:a16="http://schemas.microsoft.com/office/drawing/2014/main" id="{A8C89A23-AEB8-DC4B-A77A-3C8333AB8935}"/>
              </a:ext>
            </a:extLst>
          </p:cNvPr>
          <p:cNvSpPr txBox="1"/>
          <p:nvPr/>
        </p:nvSpPr>
        <p:spPr>
          <a:xfrm>
            <a:off x="375538" y="4557491"/>
            <a:ext cx="9759062" cy="400110"/>
          </a:xfrm>
          <a:prstGeom prst="rect">
            <a:avLst/>
          </a:prstGeom>
          <a:noFill/>
        </p:spPr>
        <p:txBody>
          <a:bodyPr wrap="square" rtlCol="0">
            <a:spAutoFit/>
          </a:bodyPr>
          <a:lstStyle/>
          <a:p>
            <a:r>
              <a:rPr kumimoji="1" lang="ja-JP" altLang="en-US" sz="2000" dirty="0" smtClean="0"/>
              <a:t>（</a:t>
            </a:r>
            <a:r>
              <a:rPr kumimoji="1" lang="en-US" altLang="ja-JP" sz="2000" dirty="0"/>
              <a:t> 10 k</a:t>
            </a:r>
            <a:r>
              <a:rPr kumimoji="1" lang="en-US" altLang="ja-JP" sz="2000" dirty="0">
                <a:latin typeface="Symbol" panose="05050102010706020507" pitchFamily="18" charset="2"/>
              </a:rPr>
              <a:t>W</a:t>
            </a:r>
            <a:r>
              <a:rPr kumimoji="1" lang="en-US" altLang="ja-JP" sz="2000" dirty="0"/>
              <a:t> </a:t>
            </a:r>
            <a:r>
              <a:rPr kumimoji="1" lang="ja-JP" altLang="en-US" sz="2000" dirty="0"/>
              <a:t>から</a:t>
            </a:r>
            <a:r>
              <a:rPr kumimoji="1" lang="en-US" altLang="ja-JP" sz="2000" dirty="0"/>
              <a:t>over range </a:t>
            </a:r>
            <a:r>
              <a:rPr kumimoji="1" lang="ja-JP" altLang="en-US" sz="2000" dirty="0" smtClean="0"/>
              <a:t>まで。</a:t>
            </a:r>
            <a:r>
              <a:rPr kumimoji="1" lang="ja-JP" altLang="en-US" sz="2000" dirty="0" smtClean="0">
                <a:latin typeface="Symbol" panose="05050102010706020507" pitchFamily="18" charset="2"/>
              </a:rPr>
              <a:t>）</a:t>
            </a:r>
            <a:endParaRPr kumimoji="1" lang="ja-JP" altLang="en-US" sz="2000" dirty="0"/>
          </a:p>
        </p:txBody>
      </p:sp>
      <p:sp>
        <p:nvSpPr>
          <p:cNvPr id="15" name="テキスト ボックス 14">
            <a:extLst>
              <a:ext uri="{FF2B5EF4-FFF2-40B4-BE49-F238E27FC236}">
                <a16:creationId xmlns:a16="http://schemas.microsoft.com/office/drawing/2014/main" id="{A8C89A23-AEB8-DC4B-A77A-3C8333AB8935}"/>
              </a:ext>
            </a:extLst>
          </p:cNvPr>
          <p:cNvSpPr txBox="1"/>
          <p:nvPr/>
        </p:nvSpPr>
        <p:spPr>
          <a:xfrm>
            <a:off x="194563" y="5233826"/>
            <a:ext cx="10940162" cy="400110"/>
          </a:xfrm>
          <a:prstGeom prst="rect">
            <a:avLst/>
          </a:prstGeom>
          <a:noFill/>
        </p:spPr>
        <p:txBody>
          <a:bodyPr wrap="square" rtlCol="0">
            <a:spAutoFit/>
          </a:bodyPr>
          <a:lstStyle/>
          <a:p>
            <a:r>
              <a:rPr kumimoji="1" lang="ja-JP" altLang="en-US" sz="2000" dirty="0" smtClean="0"/>
              <a:t>５、</a:t>
            </a:r>
            <a:r>
              <a:rPr kumimoji="1" lang="en-US" altLang="ja-JP" sz="2000" dirty="0" smtClean="0"/>
              <a:t>Si</a:t>
            </a:r>
            <a:r>
              <a:rPr kumimoji="1" lang="ja-JP" altLang="en-US" sz="2000" dirty="0" smtClean="0"/>
              <a:t>基板を研磨すると、</a:t>
            </a:r>
            <a:r>
              <a:rPr kumimoji="1" lang="en-US" altLang="ja-JP" sz="2000" dirty="0" smtClean="0"/>
              <a:t>2</a:t>
            </a:r>
            <a:r>
              <a:rPr kumimoji="1" lang="ja-JP" altLang="en-US" sz="2000" dirty="0" smtClean="0"/>
              <a:t>端子抵抗の値が</a:t>
            </a:r>
            <a:r>
              <a:rPr kumimoji="1" lang="en-US" altLang="ja-JP" sz="2000" dirty="0" smtClean="0"/>
              <a:t>10</a:t>
            </a:r>
            <a:r>
              <a:rPr kumimoji="1" lang="ja-JP" altLang="en-US" sz="2000" dirty="0"/>
              <a:t> </a:t>
            </a:r>
            <a:r>
              <a:rPr kumimoji="1" lang="en-US" altLang="ja-JP" sz="2000" dirty="0" smtClean="0"/>
              <a:t>k</a:t>
            </a:r>
            <a:r>
              <a:rPr kumimoji="1" lang="en-US" altLang="ja-JP" sz="2000" dirty="0">
                <a:latin typeface="Symbol" panose="05050102010706020507" pitchFamily="18" charset="2"/>
              </a:rPr>
              <a:t>W</a:t>
            </a:r>
            <a:r>
              <a:rPr kumimoji="1" lang="ja-JP" altLang="en-US" sz="2000" dirty="0" smtClean="0"/>
              <a:t>程度まで下がる。</a:t>
            </a:r>
            <a:endParaRPr kumimoji="1" lang="ja-JP" altLang="en-US" sz="2000" dirty="0"/>
          </a:p>
        </p:txBody>
      </p:sp>
    </p:spTree>
    <p:extLst>
      <p:ext uri="{BB962C8B-B14F-4D97-AF65-F5344CB8AC3E}">
        <p14:creationId xmlns:p14="http://schemas.microsoft.com/office/powerpoint/2010/main" val="3709206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A8C89A23-AEB8-DC4B-A77A-3C8333AB8935}"/>
              </a:ext>
            </a:extLst>
          </p:cNvPr>
          <p:cNvSpPr txBox="1"/>
          <p:nvPr/>
        </p:nvSpPr>
        <p:spPr>
          <a:xfrm>
            <a:off x="648675" y="807727"/>
            <a:ext cx="3540781" cy="461665"/>
          </a:xfrm>
          <a:prstGeom prst="rect">
            <a:avLst/>
          </a:prstGeom>
          <a:noFill/>
        </p:spPr>
        <p:txBody>
          <a:bodyPr wrap="square" rtlCol="0">
            <a:spAutoFit/>
          </a:bodyPr>
          <a:lstStyle/>
          <a:p>
            <a:r>
              <a:rPr kumimoji="1" lang="en-US" altLang="ja-JP" sz="2400" dirty="0" smtClean="0"/>
              <a:t>Sn(</a:t>
            </a:r>
            <a:r>
              <a:rPr kumimoji="1" lang="ja-JP" altLang="en-US" sz="2400" dirty="0"/>
              <a:t>研磨後</a:t>
            </a:r>
            <a:r>
              <a:rPr kumimoji="1" lang="ja-JP" altLang="en-US" sz="2400" dirty="0" smtClean="0"/>
              <a:t>メッキ</a:t>
            </a:r>
            <a:r>
              <a:rPr kumimoji="1" lang="en-US" altLang="ja-JP" sz="2400" dirty="0" smtClean="0"/>
              <a:t>)/Si</a:t>
            </a:r>
            <a:endParaRPr kumimoji="1" lang="ja-JP" altLang="en-US" sz="2400" dirty="0"/>
          </a:p>
        </p:txBody>
      </p:sp>
      <p:graphicFrame>
        <p:nvGraphicFramePr>
          <p:cNvPr id="9" name="グラフ 8">
            <a:extLst>
              <a:ext uri="{FF2B5EF4-FFF2-40B4-BE49-F238E27FC236}">
                <a16:creationId xmlns:a16="http://schemas.microsoft.com/office/drawing/2014/main" id="{A3606995-597A-E94D-8553-BF0C04C946B8}"/>
              </a:ext>
            </a:extLst>
          </p:cNvPr>
          <p:cNvGraphicFramePr>
            <a:graphicFrameLocks/>
          </p:cNvGraphicFramePr>
          <p:nvPr>
            <p:extLst>
              <p:ext uri="{D42A27DB-BD31-4B8C-83A1-F6EECF244321}">
                <p14:modId xmlns:p14="http://schemas.microsoft.com/office/powerpoint/2010/main" val="1792909692"/>
              </p:ext>
            </p:extLst>
          </p:nvPr>
        </p:nvGraphicFramePr>
        <p:xfrm>
          <a:off x="444892" y="1255851"/>
          <a:ext cx="3149143" cy="24644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a:extLst>
              <a:ext uri="{FF2B5EF4-FFF2-40B4-BE49-F238E27FC236}">
                <a16:creationId xmlns:a16="http://schemas.microsoft.com/office/drawing/2014/main" id="{68FDDE74-1BAF-1A4E-9DD0-0793E9BAF22F}"/>
              </a:ext>
            </a:extLst>
          </p:cNvPr>
          <p:cNvGraphicFramePr>
            <a:graphicFrameLocks/>
          </p:cNvGraphicFramePr>
          <p:nvPr>
            <p:extLst>
              <p:ext uri="{D42A27DB-BD31-4B8C-83A1-F6EECF244321}">
                <p14:modId xmlns:p14="http://schemas.microsoft.com/office/powerpoint/2010/main" val="1318974104"/>
              </p:ext>
            </p:extLst>
          </p:nvPr>
        </p:nvGraphicFramePr>
        <p:xfrm>
          <a:off x="444891" y="3835989"/>
          <a:ext cx="3149144" cy="24644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グラフ 10">
            <a:extLst>
              <a:ext uri="{FF2B5EF4-FFF2-40B4-BE49-F238E27FC236}">
                <a16:creationId xmlns:a16="http://schemas.microsoft.com/office/drawing/2014/main" id="{21F2ED2E-C2EC-A348-9018-45065D99EE54}"/>
              </a:ext>
            </a:extLst>
          </p:cNvPr>
          <p:cNvGraphicFramePr>
            <a:graphicFrameLocks/>
          </p:cNvGraphicFramePr>
          <p:nvPr>
            <p:extLst>
              <p:ext uri="{D42A27DB-BD31-4B8C-83A1-F6EECF244321}">
                <p14:modId xmlns:p14="http://schemas.microsoft.com/office/powerpoint/2010/main" val="867759843"/>
              </p:ext>
            </p:extLst>
          </p:nvPr>
        </p:nvGraphicFramePr>
        <p:xfrm>
          <a:off x="6612082" y="1195523"/>
          <a:ext cx="2903770" cy="258513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グラフ 11">
            <a:extLst>
              <a:ext uri="{FF2B5EF4-FFF2-40B4-BE49-F238E27FC236}">
                <a16:creationId xmlns:a16="http://schemas.microsoft.com/office/drawing/2014/main" id="{9B3E7937-76AD-9848-ABF1-1D9CC98AF1F1}"/>
              </a:ext>
            </a:extLst>
          </p:cNvPr>
          <p:cNvGraphicFramePr>
            <a:graphicFrameLocks/>
          </p:cNvGraphicFramePr>
          <p:nvPr>
            <p:extLst>
              <p:ext uri="{D42A27DB-BD31-4B8C-83A1-F6EECF244321}">
                <p14:modId xmlns:p14="http://schemas.microsoft.com/office/powerpoint/2010/main" val="3567127273"/>
              </p:ext>
            </p:extLst>
          </p:nvPr>
        </p:nvGraphicFramePr>
        <p:xfrm>
          <a:off x="6597568" y="3780654"/>
          <a:ext cx="2903769" cy="2585130"/>
        </p:xfrm>
        <a:graphic>
          <a:graphicData uri="http://schemas.openxmlformats.org/drawingml/2006/chart">
            <c:chart xmlns:c="http://schemas.openxmlformats.org/drawingml/2006/chart" xmlns:r="http://schemas.openxmlformats.org/officeDocument/2006/relationships" r:id="rId5"/>
          </a:graphicData>
        </a:graphic>
      </p:graphicFrame>
      <p:sp>
        <p:nvSpPr>
          <p:cNvPr id="2" name="テキスト ボックス 1"/>
          <p:cNvSpPr txBox="1"/>
          <p:nvPr/>
        </p:nvSpPr>
        <p:spPr>
          <a:xfrm>
            <a:off x="1872282" y="2403519"/>
            <a:ext cx="1093569" cy="461665"/>
          </a:xfrm>
          <a:prstGeom prst="rect">
            <a:avLst/>
          </a:prstGeom>
          <a:noFill/>
        </p:spPr>
        <p:txBody>
          <a:bodyPr wrap="none" rtlCol="0">
            <a:spAutoFit/>
          </a:bodyPr>
          <a:lstStyle/>
          <a:p>
            <a:r>
              <a:rPr kumimoji="1" lang="en-US" altLang="ja-JP" sz="2400" dirty="0" smtClean="0"/>
              <a:t>~20 k</a:t>
            </a:r>
            <a:r>
              <a:rPr kumimoji="1" lang="en-US" altLang="ja-JP" sz="2400" dirty="0" smtClean="0">
                <a:latin typeface="Symbol" panose="05050102010706020507" pitchFamily="18" charset="2"/>
              </a:rPr>
              <a:t>W</a:t>
            </a:r>
            <a:endParaRPr kumimoji="1" lang="ja-JP" altLang="en-US" sz="2400" dirty="0">
              <a:latin typeface="Symbol" panose="05050102010706020507" pitchFamily="18" charset="2"/>
            </a:endParaRPr>
          </a:p>
        </p:txBody>
      </p:sp>
      <p:cxnSp>
        <p:nvCxnSpPr>
          <p:cNvPr id="5" name="直線コネクタ 4"/>
          <p:cNvCxnSpPr/>
          <p:nvPr/>
        </p:nvCxnSpPr>
        <p:spPr>
          <a:xfrm flipV="1">
            <a:off x="608001" y="1518698"/>
            <a:ext cx="2790087" cy="175415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2846651" y="4960495"/>
            <a:ext cx="1061509" cy="461665"/>
          </a:xfrm>
          <a:prstGeom prst="rect">
            <a:avLst/>
          </a:prstGeom>
          <a:noFill/>
        </p:spPr>
        <p:txBody>
          <a:bodyPr wrap="none" rtlCol="0">
            <a:spAutoFit/>
          </a:bodyPr>
          <a:lstStyle/>
          <a:p>
            <a:r>
              <a:rPr kumimoji="1" lang="en-US" altLang="ja-JP" sz="2400" dirty="0" smtClean="0"/>
              <a:t>~5 M</a:t>
            </a:r>
            <a:r>
              <a:rPr kumimoji="1" lang="en-US" altLang="ja-JP" sz="2400" dirty="0" smtClean="0">
                <a:latin typeface="Symbol" panose="05050102010706020507" pitchFamily="18" charset="2"/>
              </a:rPr>
              <a:t>W</a:t>
            </a:r>
            <a:endParaRPr kumimoji="1" lang="ja-JP" altLang="en-US" sz="2400" dirty="0">
              <a:latin typeface="Symbol" panose="05050102010706020507" pitchFamily="18" charset="2"/>
            </a:endParaRPr>
          </a:p>
        </p:txBody>
      </p:sp>
      <p:cxnSp>
        <p:nvCxnSpPr>
          <p:cNvPr id="15" name="直線コネクタ 14"/>
          <p:cNvCxnSpPr/>
          <p:nvPr/>
        </p:nvCxnSpPr>
        <p:spPr>
          <a:xfrm flipV="1">
            <a:off x="946567" y="4506429"/>
            <a:ext cx="2790087" cy="175415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AD5364B0-CD18-BC4B-B02A-761336D6E6DB}"/>
              </a:ext>
            </a:extLst>
          </p:cNvPr>
          <p:cNvSpPr txBox="1"/>
          <p:nvPr/>
        </p:nvSpPr>
        <p:spPr>
          <a:xfrm>
            <a:off x="3784317" y="3770775"/>
            <a:ext cx="3633107" cy="400110"/>
          </a:xfrm>
          <a:prstGeom prst="rect">
            <a:avLst/>
          </a:prstGeom>
          <a:noFill/>
        </p:spPr>
        <p:txBody>
          <a:bodyPr wrap="square" rtlCol="0">
            <a:spAutoFit/>
          </a:bodyPr>
          <a:lstStyle/>
          <a:p>
            <a:r>
              <a:rPr kumimoji="1" lang="ja-JP" altLang="en-US" sz="2000" dirty="0" smtClean="0"/>
              <a:t>電極</a:t>
            </a:r>
            <a:r>
              <a:rPr kumimoji="1" lang="en-US" altLang="ja-JP" sz="2000" dirty="0" smtClean="0"/>
              <a:t>:</a:t>
            </a:r>
            <a:r>
              <a:rPr kumimoji="1" lang="ja-JP" altLang="en-US" sz="2000" dirty="0" smtClean="0"/>
              <a:t>カーボンペースト</a:t>
            </a:r>
            <a:endParaRPr kumimoji="1" lang="en-US" altLang="ja-JP" sz="2000" dirty="0"/>
          </a:p>
        </p:txBody>
      </p:sp>
      <p:cxnSp>
        <p:nvCxnSpPr>
          <p:cNvPr id="18" name="直線矢印コネクタ 17"/>
          <p:cNvCxnSpPr/>
          <p:nvPr/>
        </p:nvCxnSpPr>
        <p:spPr>
          <a:xfrm flipH="1">
            <a:off x="3027809" y="4027980"/>
            <a:ext cx="756508" cy="617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6284207" y="4014878"/>
            <a:ext cx="628332" cy="611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rot="16200000">
            <a:off x="39248" y="2409432"/>
            <a:ext cx="856325" cy="461665"/>
          </a:xfrm>
          <a:prstGeom prst="rect">
            <a:avLst/>
          </a:prstGeom>
          <a:noFill/>
        </p:spPr>
        <p:txBody>
          <a:bodyPr wrap="none" rtlCol="0">
            <a:spAutoFit/>
          </a:bodyPr>
          <a:lstStyle/>
          <a:p>
            <a:r>
              <a:rPr kumimoji="1" lang="en-US" altLang="ja-JP" sz="2400" i="1" dirty="0" smtClean="0"/>
              <a:t>I</a:t>
            </a:r>
            <a:r>
              <a:rPr kumimoji="1" lang="en-US" altLang="ja-JP" sz="2400" dirty="0" smtClean="0"/>
              <a:t> (</a:t>
            </a:r>
            <a:r>
              <a:rPr kumimoji="1" lang="en-US" altLang="ja-JP" sz="2400" dirty="0" err="1" smtClean="0"/>
              <a:t>nA</a:t>
            </a:r>
            <a:r>
              <a:rPr kumimoji="1" lang="en-US" altLang="ja-JP" sz="2400" dirty="0" smtClean="0"/>
              <a:t>)</a:t>
            </a:r>
            <a:endParaRPr kumimoji="1" lang="ja-JP" altLang="en-US" sz="2400" dirty="0">
              <a:latin typeface="Symbol" panose="05050102010706020507" pitchFamily="18" charset="2"/>
            </a:endParaRPr>
          </a:p>
        </p:txBody>
      </p:sp>
      <p:cxnSp>
        <p:nvCxnSpPr>
          <p:cNvPr id="24" name="直線コネクタ 23"/>
          <p:cNvCxnSpPr/>
          <p:nvPr/>
        </p:nvCxnSpPr>
        <p:spPr>
          <a:xfrm flipV="1">
            <a:off x="6739286" y="4399534"/>
            <a:ext cx="2790087" cy="175415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8134329" y="4395734"/>
            <a:ext cx="1061509" cy="461665"/>
          </a:xfrm>
          <a:prstGeom prst="rect">
            <a:avLst/>
          </a:prstGeom>
          <a:noFill/>
        </p:spPr>
        <p:txBody>
          <a:bodyPr wrap="none" rtlCol="0">
            <a:spAutoFit/>
          </a:bodyPr>
          <a:lstStyle/>
          <a:p>
            <a:r>
              <a:rPr kumimoji="1" lang="en-US" altLang="ja-JP" sz="2400" dirty="0" smtClean="0"/>
              <a:t>~3 M</a:t>
            </a:r>
            <a:r>
              <a:rPr kumimoji="1" lang="en-US" altLang="ja-JP" sz="2400" dirty="0" smtClean="0">
                <a:latin typeface="Symbol" panose="05050102010706020507" pitchFamily="18" charset="2"/>
              </a:rPr>
              <a:t>W</a:t>
            </a:r>
            <a:endParaRPr kumimoji="1" lang="ja-JP" altLang="en-US" sz="2400" dirty="0">
              <a:latin typeface="Symbol" panose="05050102010706020507" pitchFamily="18" charset="2"/>
            </a:endParaRPr>
          </a:p>
        </p:txBody>
      </p:sp>
      <p:cxnSp>
        <p:nvCxnSpPr>
          <p:cNvPr id="26" name="直線コネクタ 25"/>
          <p:cNvCxnSpPr/>
          <p:nvPr/>
        </p:nvCxnSpPr>
        <p:spPr>
          <a:xfrm flipV="1">
            <a:off x="6668923" y="1255851"/>
            <a:ext cx="2790087" cy="175415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8139792" y="2235276"/>
            <a:ext cx="1093569" cy="461665"/>
          </a:xfrm>
          <a:prstGeom prst="rect">
            <a:avLst/>
          </a:prstGeom>
          <a:noFill/>
        </p:spPr>
        <p:txBody>
          <a:bodyPr wrap="none" rtlCol="0">
            <a:spAutoFit/>
          </a:bodyPr>
          <a:lstStyle/>
          <a:p>
            <a:r>
              <a:rPr kumimoji="1" lang="en-US" altLang="ja-JP" sz="2400" dirty="0" smtClean="0"/>
              <a:t>~30 k</a:t>
            </a:r>
            <a:r>
              <a:rPr kumimoji="1" lang="en-US" altLang="ja-JP" sz="2400" dirty="0" smtClean="0">
                <a:latin typeface="Symbol" panose="05050102010706020507" pitchFamily="18" charset="2"/>
              </a:rPr>
              <a:t>W</a:t>
            </a:r>
            <a:endParaRPr kumimoji="1" lang="ja-JP" altLang="en-US" sz="2400" dirty="0">
              <a:latin typeface="Symbol" panose="05050102010706020507" pitchFamily="18" charset="2"/>
            </a:endParaRPr>
          </a:p>
        </p:txBody>
      </p:sp>
      <p:sp>
        <p:nvSpPr>
          <p:cNvPr id="28" name="テキスト ボックス 27">
            <a:extLst>
              <a:ext uri="{FF2B5EF4-FFF2-40B4-BE49-F238E27FC236}">
                <a16:creationId xmlns:a16="http://schemas.microsoft.com/office/drawing/2014/main" id="{AD5364B0-CD18-BC4B-B02A-761336D6E6DB}"/>
              </a:ext>
            </a:extLst>
          </p:cNvPr>
          <p:cNvSpPr txBox="1"/>
          <p:nvPr/>
        </p:nvSpPr>
        <p:spPr>
          <a:xfrm>
            <a:off x="4015698" y="1078659"/>
            <a:ext cx="3633107" cy="400110"/>
          </a:xfrm>
          <a:prstGeom prst="rect">
            <a:avLst/>
          </a:prstGeom>
          <a:noFill/>
        </p:spPr>
        <p:txBody>
          <a:bodyPr wrap="square" rtlCol="0">
            <a:spAutoFit/>
          </a:bodyPr>
          <a:lstStyle/>
          <a:p>
            <a:r>
              <a:rPr kumimoji="1" lang="ja-JP" altLang="en-US" sz="2000" dirty="0" smtClean="0"/>
              <a:t>電極</a:t>
            </a:r>
            <a:r>
              <a:rPr kumimoji="1" lang="en-US" altLang="ja-JP" sz="2000" dirty="0" smtClean="0"/>
              <a:t>:</a:t>
            </a:r>
            <a:r>
              <a:rPr kumimoji="1" lang="ja-JP" altLang="en-US" sz="2000" dirty="0" smtClean="0"/>
              <a:t>プローバー</a:t>
            </a:r>
            <a:endParaRPr kumimoji="1" lang="en-US" altLang="ja-JP" sz="2000" dirty="0"/>
          </a:p>
        </p:txBody>
      </p:sp>
      <p:cxnSp>
        <p:nvCxnSpPr>
          <p:cNvPr id="30" name="直線矢印コネクタ 29"/>
          <p:cNvCxnSpPr/>
          <p:nvPr/>
        </p:nvCxnSpPr>
        <p:spPr>
          <a:xfrm>
            <a:off x="6002724" y="1326859"/>
            <a:ext cx="948969" cy="581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1591300" y="3430151"/>
            <a:ext cx="788999" cy="461665"/>
          </a:xfrm>
          <a:prstGeom prst="rect">
            <a:avLst/>
          </a:prstGeom>
          <a:noFill/>
        </p:spPr>
        <p:txBody>
          <a:bodyPr wrap="none" rtlCol="0">
            <a:spAutoFit/>
          </a:bodyPr>
          <a:lstStyle/>
          <a:p>
            <a:r>
              <a:rPr kumimoji="1" lang="en-US" altLang="ja-JP" sz="2400" i="1" dirty="0" smtClean="0"/>
              <a:t>V</a:t>
            </a:r>
            <a:r>
              <a:rPr kumimoji="1" lang="en-US" altLang="ja-JP" sz="2400" dirty="0" smtClean="0"/>
              <a:t> (V)</a:t>
            </a:r>
            <a:endParaRPr kumimoji="1" lang="ja-JP" altLang="en-US" sz="2400" dirty="0">
              <a:latin typeface="Symbol" panose="05050102010706020507" pitchFamily="18" charset="2"/>
            </a:endParaRPr>
          </a:p>
        </p:txBody>
      </p:sp>
      <p:sp>
        <p:nvSpPr>
          <p:cNvPr id="33" name="テキスト ボックス 32"/>
          <p:cNvSpPr txBox="1"/>
          <p:nvPr/>
        </p:nvSpPr>
        <p:spPr>
          <a:xfrm rot="16200000">
            <a:off x="36560" y="5009032"/>
            <a:ext cx="856325" cy="461665"/>
          </a:xfrm>
          <a:prstGeom prst="rect">
            <a:avLst/>
          </a:prstGeom>
          <a:noFill/>
        </p:spPr>
        <p:txBody>
          <a:bodyPr wrap="none" rtlCol="0">
            <a:spAutoFit/>
          </a:bodyPr>
          <a:lstStyle/>
          <a:p>
            <a:r>
              <a:rPr kumimoji="1" lang="en-US" altLang="ja-JP" sz="2400" i="1" dirty="0" smtClean="0"/>
              <a:t>I</a:t>
            </a:r>
            <a:r>
              <a:rPr kumimoji="1" lang="en-US" altLang="ja-JP" sz="2400" dirty="0" smtClean="0"/>
              <a:t> (</a:t>
            </a:r>
            <a:r>
              <a:rPr kumimoji="1" lang="en-US" altLang="ja-JP" sz="2400" dirty="0" err="1" smtClean="0"/>
              <a:t>nA</a:t>
            </a:r>
            <a:r>
              <a:rPr kumimoji="1" lang="en-US" altLang="ja-JP" sz="2400" dirty="0" smtClean="0"/>
              <a:t>)</a:t>
            </a:r>
            <a:endParaRPr kumimoji="1" lang="ja-JP" altLang="en-US" sz="2400" dirty="0">
              <a:latin typeface="Symbol" panose="05050102010706020507" pitchFamily="18" charset="2"/>
            </a:endParaRPr>
          </a:p>
        </p:txBody>
      </p:sp>
      <p:sp>
        <p:nvSpPr>
          <p:cNvPr id="34" name="テキスト ボックス 33"/>
          <p:cNvSpPr txBox="1"/>
          <p:nvPr/>
        </p:nvSpPr>
        <p:spPr>
          <a:xfrm>
            <a:off x="1588612" y="6029751"/>
            <a:ext cx="788999" cy="461665"/>
          </a:xfrm>
          <a:prstGeom prst="rect">
            <a:avLst/>
          </a:prstGeom>
          <a:noFill/>
        </p:spPr>
        <p:txBody>
          <a:bodyPr wrap="none" rtlCol="0">
            <a:spAutoFit/>
          </a:bodyPr>
          <a:lstStyle/>
          <a:p>
            <a:r>
              <a:rPr kumimoji="1" lang="en-US" altLang="ja-JP" sz="2400" i="1" dirty="0" smtClean="0"/>
              <a:t>V</a:t>
            </a:r>
            <a:r>
              <a:rPr kumimoji="1" lang="en-US" altLang="ja-JP" sz="2400" dirty="0" smtClean="0"/>
              <a:t> (V)</a:t>
            </a:r>
            <a:endParaRPr kumimoji="1" lang="ja-JP" altLang="en-US" sz="2400" dirty="0">
              <a:latin typeface="Symbol" panose="05050102010706020507" pitchFamily="18" charset="2"/>
            </a:endParaRPr>
          </a:p>
        </p:txBody>
      </p:sp>
      <p:sp>
        <p:nvSpPr>
          <p:cNvPr id="35" name="テキスト ボックス 34"/>
          <p:cNvSpPr txBox="1"/>
          <p:nvPr/>
        </p:nvSpPr>
        <p:spPr>
          <a:xfrm rot="16200000">
            <a:off x="6151740" y="2173068"/>
            <a:ext cx="856325" cy="461665"/>
          </a:xfrm>
          <a:prstGeom prst="rect">
            <a:avLst/>
          </a:prstGeom>
          <a:noFill/>
        </p:spPr>
        <p:txBody>
          <a:bodyPr wrap="none" rtlCol="0">
            <a:spAutoFit/>
          </a:bodyPr>
          <a:lstStyle/>
          <a:p>
            <a:r>
              <a:rPr kumimoji="1" lang="en-US" altLang="ja-JP" sz="2400" i="1" dirty="0" smtClean="0"/>
              <a:t>I</a:t>
            </a:r>
            <a:r>
              <a:rPr kumimoji="1" lang="en-US" altLang="ja-JP" sz="2400" dirty="0" smtClean="0"/>
              <a:t> (</a:t>
            </a:r>
            <a:r>
              <a:rPr kumimoji="1" lang="en-US" altLang="ja-JP" sz="2400" dirty="0" err="1" smtClean="0"/>
              <a:t>nA</a:t>
            </a:r>
            <a:r>
              <a:rPr kumimoji="1" lang="en-US" altLang="ja-JP" sz="2400" dirty="0" smtClean="0"/>
              <a:t>)</a:t>
            </a:r>
            <a:endParaRPr kumimoji="1" lang="ja-JP" altLang="en-US" sz="2400" dirty="0">
              <a:latin typeface="Symbol" panose="05050102010706020507" pitchFamily="18" charset="2"/>
            </a:endParaRPr>
          </a:p>
        </p:txBody>
      </p:sp>
      <p:sp>
        <p:nvSpPr>
          <p:cNvPr id="36" name="テキスト ボックス 35"/>
          <p:cNvSpPr txBox="1"/>
          <p:nvPr/>
        </p:nvSpPr>
        <p:spPr>
          <a:xfrm>
            <a:off x="7682274" y="3498741"/>
            <a:ext cx="788999" cy="461665"/>
          </a:xfrm>
          <a:prstGeom prst="rect">
            <a:avLst/>
          </a:prstGeom>
          <a:noFill/>
        </p:spPr>
        <p:txBody>
          <a:bodyPr wrap="none" rtlCol="0">
            <a:spAutoFit/>
          </a:bodyPr>
          <a:lstStyle/>
          <a:p>
            <a:r>
              <a:rPr kumimoji="1" lang="en-US" altLang="ja-JP" sz="2400" i="1" dirty="0" smtClean="0"/>
              <a:t>V</a:t>
            </a:r>
            <a:r>
              <a:rPr kumimoji="1" lang="en-US" altLang="ja-JP" sz="2400" dirty="0" smtClean="0"/>
              <a:t> (V)</a:t>
            </a:r>
            <a:endParaRPr kumimoji="1" lang="ja-JP" altLang="en-US" sz="2400" dirty="0">
              <a:latin typeface="Symbol" panose="05050102010706020507" pitchFamily="18" charset="2"/>
            </a:endParaRPr>
          </a:p>
        </p:txBody>
      </p:sp>
      <p:sp>
        <p:nvSpPr>
          <p:cNvPr id="39" name="テキスト ボックス 38"/>
          <p:cNvSpPr txBox="1"/>
          <p:nvPr/>
        </p:nvSpPr>
        <p:spPr>
          <a:xfrm rot="16200000">
            <a:off x="6133782" y="4959499"/>
            <a:ext cx="856325" cy="461665"/>
          </a:xfrm>
          <a:prstGeom prst="rect">
            <a:avLst/>
          </a:prstGeom>
          <a:noFill/>
        </p:spPr>
        <p:txBody>
          <a:bodyPr wrap="none" rtlCol="0">
            <a:spAutoFit/>
          </a:bodyPr>
          <a:lstStyle/>
          <a:p>
            <a:r>
              <a:rPr kumimoji="1" lang="en-US" altLang="ja-JP" sz="2400" i="1" dirty="0" smtClean="0"/>
              <a:t>I</a:t>
            </a:r>
            <a:r>
              <a:rPr kumimoji="1" lang="en-US" altLang="ja-JP" sz="2400" dirty="0" smtClean="0"/>
              <a:t> (</a:t>
            </a:r>
            <a:r>
              <a:rPr kumimoji="1" lang="en-US" altLang="ja-JP" sz="2400" dirty="0" err="1" smtClean="0"/>
              <a:t>nA</a:t>
            </a:r>
            <a:r>
              <a:rPr kumimoji="1" lang="en-US" altLang="ja-JP" sz="2400" dirty="0" smtClean="0"/>
              <a:t>)</a:t>
            </a:r>
            <a:endParaRPr kumimoji="1" lang="ja-JP" altLang="en-US" sz="2400" dirty="0">
              <a:latin typeface="Symbol" panose="05050102010706020507" pitchFamily="18" charset="2"/>
            </a:endParaRPr>
          </a:p>
        </p:txBody>
      </p:sp>
      <p:sp>
        <p:nvSpPr>
          <p:cNvPr id="40" name="テキスト ボックス 39"/>
          <p:cNvSpPr txBox="1"/>
          <p:nvPr/>
        </p:nvSpPr>
        <p:spPr>
          <a:xfrm>
            <a:off x="7682274" y="6125987"/>
            <a:ext cx="788999" cy="461665"/>
          </a:xfrm>
          <a:prstGeom prst="rect">
            <a:avLst/>
          </a:prstGeom>
          <a:noFill/>
        </p:spPr>
        <p:txBody>
          <a:bodyPr wrap="none" rtlCol="0">
            <a:spAutoFit/>
          </a:bodyPr>
          <a:lstStyle/>
          <a:p>
            <a:r>
              <a:rPr kumimoji="1" lang="en-US" altLang="ja-JP" sz="2400" i="1" dirty="0" smtClean="0"/>
              <a:t>V</a:t>
            </a:r>
            <a:r>
              <a:rPr kumimoji="1" lang="en-US" altLang="ja-JP" sz="2400" dirty="0" smtClean="0"/>
              <a:t> (V)</a:t>
            </a:r>
            <a:endParaRPr kumimoji="1" lang="ja-JP" altLang="en-US" sz="2400" dirty="0">
              <a:latin typeface="Symbol" panose="05050102010706020507" pitchFamily="18" charset="2"/>
            </a:endParaRPr>
          </a:p>
        </p:txBody>
      </p:sp>
      <p:sp>
        <p:nvSpPr>
          <p:cNvPr id="41" name="テキスト ボックス 40">
            <a:extLst>
              <a:ext uri="{FF2B5EF4-FFF2-40B4-BE49-F238E27FC236}">
                <a16:creationId xmlns:a16="http://schemas.microsoft.com/office/drawing/2014/main" id="{A8C89A23-AEB8-DC4B-A77A-3C8333AB8935}"/>
              </a:ext>
            </a:extLst>
          </p:cNvPr>
          <p:cNvSpPr txBox="1"/>
          <p:nvPr/>
        </p:nvSpPr>
        <p:spPr>
          <a:xfrm>
            <a:off x="6507027" y="770901"/>
            <a:ext cx="3540781" cy="461665"/>
          </a:xfrm>
          <a:prstGeom prst="rect">
            <a:avLst/>
          </a:prstGeom>
          <a:noFill/>
        </p:spPr>
        <p:txBody>
          <a:bodyPr wrap="square" rtlCol="0">
            <a:spAutoFit/>
          </a:bodyPr>
          <a:lstStyle/>
          <a:p>
            <a:r>
              <a:rPr kumimoji="1" lang="en-US" altLang="ja-JP" sz="2400" dirty="0" smtClean="0"/>
              <a:t>Sn(</a:t>
            </a:r>
            <a:r>
              <a:rPr kumimoji="1" lang="ja-JP" altLang="en-US" sz="2400" dirty="0" smtClean="0"/>
              <a:t>研磨せずメッキ</a:t>
            </a:r>
            <a:r>
              <a:rPr kumimoji="1" lang="en-US" altLang="ja-JP" sz="2400" dirty="0" smtClean="0"/>
              <a:t>)/Si</a:t>
            </a:r>
            <a:endParaRPr kumimoji="1" lang="ja-JP" altLang="en-US" sz="2400" dirty="0"/>
          </a:p>
        </p:txBody>
      </p:sp>
      <p:sp>
        <p:nvSpPr>
          <p:cNvPr id="31" name="テキスト ボックス 30">
            <a:extLst>
              <a:ext uri="{FF2B5EF4-FFF2-40B4-BE49-F238E27FC236}">
                <a16:creationId xmlns:a16="http://schemas.microsoft.com/office/drawing/2014/main" id="{A8C89A23-AEB8-DC4B-A77A-3C8333AB8935}"/>
              </a:ext>
            </a:extLst>
          </p:cNvPr>
          <p:cNvSpPr txBox="1"/>
          <p:nvPr/>
        </p:nvSpPr>
        <p:spPr>
          <a:xfrm>
            <a:off x="194563" y="193472"/>
            <a:ext cx="8520229" cy="461665"/>
          </a:xfrm>
          <a:prstGeom prst="rect">
            <a:avLst/>
          </a:prstGeom>
          <a:noFill/>
        </p:spPr>
        <p:txBody>
          <a:bodyPr wrap="square" rtlCol="0">
            <a:spAutoFit/>
          </a:bodyPr>
          <a:lstStyle/>
          <a:p>
            <a:r>
              <a:rPr kumimoji="1" lang="ja-JP" altLang="en-US" sz="2400" dirty="0" smtClean="0"/>
              <a:t>電極の取り方に試料の抵抗が依存しているように見える</a:t>
            </a:r>
            <a:endParaRPr kumimoji="1" lang="ja-JP" altLang="en-US" sz="2400" dirty="0"/>
          </a:p>
        </p:txBody>
      </p:sp>
      <p:pic>
        <p:nvPicPr>
          <p:cNvPr id="3" name="図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5180" y="1458865"/>
            <a:ext cx="2685985" cy="2014489"/>
          </a:xfrm>
          <a:prstGeom prst="rect">
            <a:avLst/>
          </a:prstGeom>
        </p:spPr>
      </p:pic>
      <p:cxnSp>
        <p:nvCxnSpPr>
          <p:cNvPr id="37" name="直線矢印コネクタ 36"/>
          <p:cNvCxnSpPr/>
          <p:nvPr/>
        </p:nvCxnSpPr>
        <p:spPr>
          <a:xfrm flipH="1">
            <a:off x="3267476" y="1335864"/>
            <a:ext cx="748222" cy="665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rotWithShape="1">
          <a:blip r:embed="rId7">
            <a:extLst>
              <a:ext uri="{28A0092B-C50C-407E-A947-70E740481C1C}">
                <a14:useLocalDpi xmlns:a14="http://schemas.microsoft.com/office/drawing/2010/main" val="0"/>
              </a:ext>
            </a:extLst>
          </a:blip>
          <a:srcRect l="23398" t="20937" r="34883" b="21563"/>
          <a:stretch/>
        </p:blipFill>
        <p:spPr>
          <a:xfrm rot="10800000">
            <a:off x="3926901" y="4152329"/>
            <a:ext cx="2243298" cy="2318915"/>
          </a:xfrm>
          <a:prstGeom prst="rect">
            <a:avLst/>
          </a:prstGeom>
        </p:spPr>
      </p:pic>
    </p:spTree>
    <p:extLst>
      <p:ext uri="{BB962C8B-B14F-4D97-AF65-F5344CB8AC3E}">
        <p14:creationId xmlns:p14="http://schemas.microsoft.com/office/powerpoint/2010/main" val="421228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a:extLst>
              <a:ext uri="{FF2B5EF4-FFF2-40B4-BE49-F238E27FC236}">
                <a16:creationId xmlns:a16="http://schemas.microsoft.com/office/drawing/2014/main" id="{A8C89A23-AEB8-DC4B-A77A-3C8333AB8935}"/>
              </a:ext>
            </a:extLst>
          </p:cNvPr>
          <p:cNvSpPr txBox="1"/>
          <p:nvPr/>
        </p:nvSpPr>
        <p:spPr>
          <a:xfrm>
            <a:off x="194563" y="193472"/>
            <a:ext cx="8520229" cy="830997"/>
          </a:xfrm>
          <a:prstGeom prst="rect">
            <a:avLst/>
          </a:prstGeom>
          <a:noFill/>
        </p:spPr>
        <p:txBody>
          <a:bodyPr wrap="square" rtlCol="0">
            <a:spAutoFit/>
          </a:bodyPr>
          <a:lstStyle/>
          <a:p>
            <a:r>
              <a:rPr kumimoji="1" lang="en-US" altLang="ja-JP" sz="2400" dirty="0"/>
              <a:t>Sn(</a:t>
            </a:r>
            <a:r>
              <a:rPr kumimoji="1" lang="ja-JP" altLang="en-US" sz="2400" dirty="0"/>
              <a:t>研磨せずメッキ</a:t>
            </a:r>
            <a:r>
              <a:rPr kumimoji="1" lang="en-US" altLang="ja-JP" sz="2400" dirty="0"/>
              <a:t>)/</a:t>
            </a:r>
            <a:r>
              <a:rPr kumimoji="1" lang="en-US" altLang="ja-JP" sz="2400" dirty="0" smtClean="0"/>
              <a:t>Si</a:t>
            </a:r>
            <a:r>
              <a:rPr kumimoji="1" lang="ja-JP" altLang="en-US" sz="2400" dirty="0" smtClean="0"/>
              <a:t>は</a:t>
            </a:r>
            <a:r>
              <a:rPr kumimoji="1" lang="ja-JP" altLang="en-US" sz="2400" dirty="0"/>
              <a:t>抵抗の場所依存性が顕著</a:t>
            </a:r>
          </a:p>
          <a:p>
            <a:endParaRPr kumimoji="1" lang="ja-JP" altLang="en-US" sz="2400" dirty="0"/>
          </a:p>
        </p:txBody>
      </p:sp>
      <p:pic>
        <p:nvPicPr>
          <p:cNvPr id="2" name="図 1"/>
          <p:cNvPicPr>
            <a:picLocks noChangeAspect="1"/>
          </p:cNvPicPr>
          <p:nvPr/>
        </p:nvPicPr>
        <p:blipFill rotWithShape="1">
          <a:blip r:embed="rId3">
            <a:extLst>
              <a:ext uri="{28A0092B-C50C-407E-A947-70E740481C1C}">
                <a14:useLocalDpi xmlns:a14="http://schemas.microsoft.com/office/drawing/2010/main" val="0"/>
              </a:ext>
            </a:extLst>
          </a:blip>
          <a:srcRect l="33877" t="22939" r="17143" b="7763"/>
          <a:stretch/>
        </p:blipFill>
        <p:spPr>
          <a:xfrm rot="5400000">
            <a:off x="4991875" y="1879874"/>
            <a:ext cx="3359024" cy="3564295"/>
          </a:xfrm>
          <a:prstGeom prst="rect">
            <a:avLst/>
          </a:prstGeom>
        </p:spPr>
      </p:pic>
      <p:pic>
        <p:nvPicPr>
          <p:cNvPr id="3" name="図 2"/>
          <p:cNvPicPr>
            <a:picLocks noChangeAspect="1"/>
          </p:cNvPicPr>
          <p:nvPr/>
        </p:nvPicPr>
        <p:blipFill rotWithShape="1">
          <a:blip r:embed="rId4">
            <a:extLst>
              <a:ext uri="{28A0092B-C50C-407E-A947-70E740481C1C}">
                <a14:useLocalDpi xmlns:a14="http://schemas.microsoft.com/office/drawing/2010/main" val="0"/>
              </a:ext>
            </a:extLst>
          </a:blip>
          <a:srcRect l="39864" t="11330" r="13061" b="20098"/>
          <a:stretch/>
        </p:blipFill>
        <p:spPr>
          <a:xfrm rot="5400000">
            <a:off x="636233" y="1833219"/>
            <a:ext cx="3228393" cy="3526973"/>
          </a:xfrm>
          <a:prstGeom prst="rect">
            <a:avLst/>
          </a:prstGeom>
        </p:spPr>
      </p:pic>
      <p:sp>
        <p:nvSpPr>
          <p:cNvPr id="12" name="テキスト ボックス 11">
            <a:extLst>
              <a:ext uri="{FF2B5EF4-FFF2-40B4-BE49-F238E27FC236}">
                <a16:creationId xmlns:a16="http://schemas.microsoft.com/office/drawing/2014/main" id="{A8C89A23-AEB8-DC4B-A77A-3C8333AB8935}"/>
              </a:ext>
            </a:extLst>
          </p:cNvPr>
          <p:cNvSpPr txBox="1"/>
          <p:nvPr/>
        </p:nvSpPr>
        <p:spPr>
          <a:xfrm>
            <a:off x="486943" y="1151512"/>
            <a:ext cx="5988502" cy="707886"/>
          </a:xfrm>
          <a:prstGeom prst="rect">
            <a:avLst/>
          </a:prstGeom>
          <a:noFill/>
        </p:spPr>
        <p:txBody>
          <a:bodyPr wrap="square" rtlCol="0">
            <a:spAutoFit/>
          </a:bodyPr>
          <a:lstStyle/>
          <a:p>
            <a:r>
              <a:rPr kumimoji="1" lang="ja-JP" altLang="en-US" sz="2000" dirty="0" smtClean="0"/>
              <a:t>テスターでの</a:t>
            </a:r>
            <a:r>
              <a:rPr kumimoji="1" lang="en-US" altLang="ja-JP" sz="2000" dirty="0" smtClean="0"/>
              <a:t>2</a:t>
            </a:r>
            <a:r>
              <a:rPr kumimoji="1" lang="ja-JP" altLang="en-US" sz="2000" dirty="0" smtClean="0"/>
              <a:t>端子測定で、</a:t>
            </a:r>
            <a:endParaRPr kumimoji="1" lang="en-US" altLang="ja-JP" sz="2000" dirty="0" smtClean="0"/>
          </a:p>
          <a:p>
            <a:r>
              <a:rPr kumimoji="1" lang="ja-JP" altLang="en-US" sz="2000" dirty="0" smtClean="0"/>
              <a:t>低抵抗（</a:t>
            </a:r>
            <a:r>
              <a:rPr kumimoji="1" lang="en-US" altLang="ja-JP" sz="2000" dirty="0" smtClean="0"/>
              <a:t>~ 10 k</a:t>
            </a:r>
            <a:r>
              <a:rPr kumimoji="1" lang="en-US" altLang="ja-JP" sz="2000" dirty="0" smtClean="0">
                <a:latin typeface="Symbol" panose="05050102010706020507" pitchFamily="18" charset="2"/>
              </a:rPr>
              <a:t>W</a:t>
            </a:r>
            <a:r>
              <a:rPr kumimoji="1" lang="ja-JP" altLang="en-US" sz="2000" dirty="0" smtClean="0"/>
              <a:t>）の領域を検出</a:t>
            </a:r>
            <a:endParaRPr kumimoji="1" lang="ja-JP" altLang="en-US" sz="2000" dirty="0"/>
          </a:p>
        </p:txBody>
      </p:sp>
      <p:sp>
        <p:nvSpPr>
          <p:cNvPr id="14" name="テキスト ボックス 13">
            <a:extLst>
              <a:ext uri="{FF2B5EF4-FFF2-40B4-BE49-F238E27FC236}">
                <a16:creationId xmlns:a16="http://schemas.microsoft.com/office/drawing/2014/main" id="{A8C89A23-AEB8-DC4B-A77A-3C8333AB8935}"/>
              </a:ext>
            </a:extLst>
          </p:cNvPr>
          <p:cNvSpPr txBox="1"/>
          <p:nvPr/>
        </p:nvSpPr>
        <p:spPr>
          <a:xfrm>
            <a:off x="1687472" y="736014"/>
            <a:ext cx="3764715" cy="461665"/>
          </a:xfrm>
          <a:prstGeom prst="rect">
            <a:avLst/>
          </a:prstGeom>
          <a:noFill/>
        </p:spPr>
        <p:txBody>
          <a:bodyPr wrap="square" rtlCol="0">
            <a:spAutoFit/>
          </a:bodyPr>
          <a:lstStyle/>
          <a:p>
            <a:r>
              <a:rPr kumimoji="1" lang="ja-JP" altLang="en-US" sz="2400" dirty="0" smtClean="0"/>
              <a:t>表面（と定義）</a:t>
            </a:r>
            <a:endParaRPr kumimoji="1" lang="ja-JP" altLang="en-US" sz="2400" dirty="0"/>
          </a:p>
        </p:txBody>
      </p:sp>
      <p:sp>
        <p:nvSpPr>
          <p:cNvPr id="15" name="テキスト ボックス 14">
            <a:extLst>
              <a:ext uri="{FF2B5EF4-FFF2-40B4-BE49-F238E27FC236}">
                <a16:creationId xmlns:a16="http://schemas.microsoft.com/office/drawing/2014/main" id="{A8C89A23-AEB8-DC4B-A77A-3C8333AB8935}"/>
              </a:ext>
            </a:extLst>
          </p:cNvPr>
          <p:cNvSpPr txBox="1"/>
          <p:nvPr/>
        </p:nvSpPr>
        <p:spPr>
          <a:xfrm>
            <a:off x="6225259" y="736014"/>
            <a:ext cx="3764715" cy="461665"/>
          </a:xfrm>
          <a:prstGeom prst="rect">
            <a:avLst/>
          </a:prstGeom>
          <a:noFill/>
        </p:spPr>
        <p:txBody>
          <a:bodyPr wrap="square" rtlCol="0">
            <a:spAutoFit/>
          </a:bodyPr>
          <a:lstStyle/>
          <a:p>
            <a:r>
              <a:rPr kumimoji="1" lang="ja-JP" altLang="en-US" sz="2400" dirty="0" smtClean="0"/>
              <a:t>裏面</a:t>
            </a:r>
            <a:endParaRPr kumimoji="1" lang="ja-JP" altLang="en-US" sz="2400" dirty="0"/>
          </a:p>
        </p:txBody>
      </p:sp>
      <p:sp>
        <p:nvSpPr>
          <p:cNvPr id="17" name="テキスト ボックス 16">
            <a:extLst>
              <a:ext uri="{FF2B5EF4-FFF2-40B4-BE49-F238E27FC236}">
                <a16:creationId xmlns:a16="http://schemas.microsoft.com/office/drawing/2014/main" id="{A8C89A23-AEB8-DC4B-A77A-3C8333AB8935}"/>
              </a:ext>
            </a:extLst>
          </p:cNvPr>
          <p:cNvSpPr txBox="1"/>
          <p:nvPr/>
        </p:nvSpPr>
        <p:spPr>
          <a:xfrm>
            <a:off x="4889239" y="1146601"/>
            <a:ext cx="4795937" cy="707886"/>
          </a:xfrm>
          <a:prstGeom prst="rect">
            <a:avLst/>
          </a:prstGeom>
          <a:noFill/>
        </p:spPr>
        <p:txBody>
          <a:bodyPr wrap="square" rtlCol="0">
            <a:spAutoFit/>
          </a:bodyPr>
          <a:lstStyle/>
          <a:p>
            <a:r>
              <a:rPr kumimoji="1" lang="ja-JP" altLang="en-US" sz="2000" dirty="0"/>
              <a:t>テスターでの</a:t>
            </a:r>
            <a:r>
              <a:rPr kumimoji="1" lang="en-US" altLang="ja-JP" sz="2000" dirty="0"/>
              <a:t>2</a:t>
            </a:r>
            <a:r>
              <a:rPr kumimoji="1" lang="ja-JP" altLang="en-US" sz="2000" dirty="0"/>
              <a:t>端子</a:t>
            </a:r>
            <a:r>
              <a:rPr kumimoji="1" lang="ja-JP" altLang="en-US" sz="2000" dirty="0" smtClean="0"/>
              <a:t>測定によると、</a:t>
            </a:r>
            <a:endParaRPr kumimoji="1" lang="en-US" altLang="ja-JP" sz="2000" dirty="0" smtClean="0"/>
          </a:p>
          <a:p>
            <a:r>
              <a:rPr kumimoji="1" lang="ja-JP" altLang="en-US" sz="2000" dirty="0" smtClean="0"/>
              <a:t>ほとんどの領域が高抵抗（</a:t>
            </a:r>
            <a:r>
              <a:rPr kumimoji="1" lang="en-US" altLang="ja-JP" sz="2000" dirty="0" smtClean="0"/>
              <a:t>&gt; 1 M</a:t>
            </a:r>
            <a:r>
              <a:rPr kumimoji="1" lang="en-US" altLang="ja-JP" sz="2000" dirty="0" smtClean="0">
                <a:latin typeface="Symbol" panose="05050102010706020507" pitchFamily="18" charset="2"/>
              </a:rPr>
              <a:t>W</a:t>
            </a:r>
            <a:r>
              <a:rPr kumimoji="1" lang="ja-JP" altLang="en-US" sz="2000" dirty="0" smtClean="0"/>
              <a:t>）</a:t>
            </a:r>
            <a:endParaRPr kumimoji="1" lang="ja-JP" altLang="en-US" sz="2000" dirty="0"/>
          </a:p>
        </p:txBody>
      </p:sp>
      <p:cxnSp>
        <p:nvCxnSpPr>
          <p:cNvPr id="5" name="直線矢印コネクタ 4"/>
          <p:cNvCxnSpPr/>
          <p:nvPr/>
        </p:nvCxnSpPr>
        <p:spPr>
          <a:xfrm flipH="1" flipV="1">
            <a:off x="2612571" y="3704254"/>
            <a:ext cx="869538" cy="15066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A8C89A23-AEB8-DC4B-A77A-3C8333AB8935}"/>
              </a:ext>
            </a:extLst>
          </p:cNvPr>
          <p:cNvSpPr txBox="1"/>
          <p:nvPr/>
        </p:nvSpPr>
        <p:spPr>
          <a:xfrm>
            <a:off x="543604" y="5309668"/>
            <a:ext cx="8691269" cy="400110"/>
          </a:xfrm>
          <a:prstGeom prst="rect">
            <a:avLst/>
          </a:prstGeom>
          <a:noFill/>
        </p:spPr>
        <p:txBody>
          <a:bodyPr wrap="square" rtlCol="0">
            <a:spAutoFit/>
          </a:bodyPr>
          <a:lstStyle/>
          <a:p>
            <a:r>
              <a:rPr kumimoji="1" lang="ja-JP" altLang="en-US" sz="2000" dirty="0" smtClean="0"/>
              <a:t>筋のようなものに沿って測ると低抵抗になっているような気がする。</a:t>
            </a:r>
            <a:endParaRPr kumimoji="1" lang="ja-JP" altLang="en-US" sz="2000" dirty="0"/>
          </a:p>
        </p:txBody>
      </p:sp>
      <p:sp>
        <p:nvSpPr>
          <p:cNvPr id="13" name="テキスト ボックス 12">
            <a:extLst>
              <a:ext uri="{FF2B5EF4-FFF2-40B4-BE49-F238E27FC236}">
                <a16:creationId xmlns:a16="http://schemas.microsoft.com/office/drawing/2014/main" id="{A8C89A23-AEB8-DC4B-A77A-3C8333AB8935}"/>
              </a:ext>
            </a:extLst>
          </p:cNvPr>
          <p:cNvSpPr txBox="1"/>
          <p:nvPr/>
        </p:nvSpPr>
        <p:spPr>
          <a:xfrm>
            <a:off x="194563" y="5894663"/>
            <a:ext cx="9490614" cy="830997"/>
          </a:xfrm>
          <a:prstGeom prst="rect">
            <a:avLst/>
          </a:prstGeom>
          <a:noFill/>
        </p:spPr>
        <p:txBody>
          <a:bodyPr wrap="square" rtlCol="0">
            <a:spAutoFit/>
          </a:bodyPr>
          <a:lstStyle/>
          <a:p>
            <a:r>
              <a:rPr kumimoji="1" lang="en-US" altLang="ja-JP" sz="2400" dirty="0"/>
              <a:t>Sn(</a:t>
            </a:r>
            <a:r>
              <a:rPr kumimoji="1" lang="ja-JP" altLang="en-US" sz="2400" dirty="0"/>
              <a:t>研磨後メッキ</a:t>
            </a:r>
            <a:r>
              <a:rPr kumimoji="1" lang="en-US" altLang="ja-JP" sz="2400" dirty="0"/>
              <a:t>)/</a:t>
            </a:r>
            <a:r>
              <a:rPr kumimoji="1" lang="en-US" altLang="ja-JP" sz="2400" dirty="0" smtClean="0"/>
              <a:t>Si</a:t>
            </a:r>
            <a:r>
              <a:rPr kumimoji="1" lang="ja-JP" altLang="en-US" sz="2400" dirty="0"/>
              <a:t>は</a:t>
            </a:r>
            <a:r>
              <a:rPr kumimoji="1" lang="ja-JP" altLang="en-US" sz="2400" dirty="0" smtClean="0"/>
              <a:t>、テスター</a:t>
            </a:r>
            <a:r>
              <a:rPr kumimoji="1" lang="ja-JP" altLang="en-US" sz="2400" dirty="0" smtClean="0"/>
              <a:t>で測定した</a:t>
            </a:r>
            <a:r>
              <a:rPr kumimoji="1" lang="ja-JP" altLang="en-US" sz="2400" dirty="0" smtClean="0"/>
              <a:t>抵抗値</a:t>
            </a:r>
            <a:r>
              <a:rPr kumimoji="1" lang="ja-JP" altLang="en-US" sz="2400" dirty="0"/>
              <a:t>が</a:t>
            </a:r>
            <a:r>
              <a:rPr kumimoji="1" lang="ja-JP" altLang="en-US" sz="2400" dirty="0" smtClean="0"/>
              <a:t>数</a:t>
            </a:r>
            <a:r>
              <a:rPr kumimoji="1" lang="en-US" altLang="ja-JP" sz="2400" dirty="0" smtClean="0"/>
              <a:t>10 </a:t>
            </a:r>
            <a:r>
              <a:rPr kumimoji="1" lang="en-US" altLang="ja-JP" sz="2400" dirty="0" smtClean="0"/>
              <a:t>k</a:t>
            </a:r>
            <a:r>
              <a:rPr kumimoji="1" lang="en-US" altLang="ja-JP" sz="2400" dirty="0" smtClean="0">
                <a:latin typeface="Symbol" panose="05050102010706020507" pitchFamily="18" charset="2"/>
              </a:rPr>
              <a:t>W</a:t>
            </a:r>
            <a:r>
              <a:rPr kumimoji="1" lang="ja-JP" altLang="en-US" sz="2400" dirty="0" smtClean="0"/>
              <a:t>から数</a:t>
            </a:r>
            <a:r>
              <a:rPr kumimoji="1" lang="en-US" altLang="ja-JP" sz="2400" dirty="0" smtClean="0"/>
              <a:t>100 k</a:t>
            </a:r>
            <a:r>
              <a:rPr kumimoji="1" lang="en-US" altLang="ja-JP" sz="2400" dirty="0" smtClean="0">
                <a:latin typeface="Symbol" panose="05050102010706020507" pitchFamily="18" charset="2"/>
              </a:rPr>
              <a:t>W</a:t>
            </a:r>
            <a:r>
              <a:rPr kumimoji="1" lang="ja-JP" altLang="en-US" sz="2400" dirty="0" smtClean="0"/>
              <a:t>程度</a:t>
            </a:r>
            <a:r>
              <a:rPr kumimoji="1" lang="en-US" altLang="ja-JP" sz="2400" dirty="0" smtClean="0"/>
              <a:t> </a:t>
            </a:r>
            <a:r>
              <a:rPr kumimoji="1" lang="ja-JP" altLang="en-US" sz="2400" dirty="0" smtClean="0"/>
              <a:t>の範囲内</a:t>
            </a:r>
            <a:r>
              <a:rPr kumimoji="1" lang="ja-JP" altLang="en-US" sz="2400" dirty="0" smtClean="0"/>
              <a:t>でばらつく。（色にも若干のムラがある。）</a:t>
            </a:r>
            <a:endParaRPr kumimoji="1" lang="ja-JP" altLang="en-US" sz="2400" dirty="0"/>
          </a:p>
        </p:txBody>
      </p:sp>
    </p:spTree>
    <p:extLst>
      <p:ext uri="{BB962C8B-B14F-4D97-AF65-F5344CB8AC3E}">
        <p14:creationId xmlns:p14="http://schemas.microsoft.com/office/powerpoint/2010/main" val="147257945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310</TotalTime>
  <Words>403</Words>
  <Application>Microsoft Office PowerPoint</Application>
  <PresentationFormat>A4 210 x 297 mm</PresentationFormat>
  <Paragraphs>50</Paragraphs>
  <Slides>3</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vt:i4>
      </vt:variant>
    </vt:vector>
  </HeadingPairs>
  <TitlesOfParts>
    <vt:vector size="10" baseType="lpstr">
      <vt:lpstr>游ゴシック</vt:lpstr>
      <vt:lpstr>游ゴシック Light</vt:lpstr>
      <vt:lpstr>Arial</vt:lpstr>
      <vt:lpstr>Calibri</vt:lpstr>
      <vt:lpstr>Calibri Light</vt:lpstr>
      <vt:lpstr>Symbol</vt:lpstr>
      <vt:lpstr>Office テーマ</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大池 広志</cp:lastModifiedBy>
  <cp:revision>37</cp:revision>
  <dcterms:created xsi:type="dcterms:W3CDTF">2019-03-20T02:24:18Z</dcterms:created>
  <dcterms:modified xsi:type="dcterms:W3CDTF">2019-03-22T01:32:15Z</dcterms:modified>
</cp:coreProperties>
</file>