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7" r:id="rId2"/>
    <p:sldId id="286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3"/>
    <p:restoredTop sz="93690"/>
  </p:normalViewPr>
  <p:slideViewPr>
    <p:cSldViewPr snapToGrid="0" snapToObjects="1">
      <p:cViewPr>
        <p:scale>
          <a:sx n="105" d="100"/>
          <a:sy n="105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9841-6600-DC49-9752-752D03E6E88A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E345-A0B9-C740-AA67-028CB7FE9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0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①スズはどのように準安定な超伝導状態となるのでしょうか? 次にスズの基本的な特性に関して説明します。</a:t>
            </a:r>
          </a:p>
          <a:p>
            <a:pPr>
              <a:defRPr sz="1400"/>
            </a:pPr>
            <a:r>
              <a:t>②スズは周期表の14族に属しています。こちらに示した14族の元素は大別して、半導体か金属の性質を持ちます。半導体はダイアモンド構造をもち、くすんだ見た目をしています。金属は面心立方構造をもち、金属光沢があります。また金属は低温で超伝導を示します。スズは半導体と金属の境界に位置しており、どちらの顔も持ち、お互いに移り変わることができます。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③この転移に関して説明します。低温で半導体が安定で、高温で金属が安定です。金属をゆっくり冷やすと、半導体に転移します。しかし、この転移はゆっくりとしてるため金属を十分に速く冷やすと、金属は半導体に転移できず、低温でも準安定な金属となります。逆に、低温の半導体を温めると金属に転移します。</a:t>
            </a:r>
          </a:p>
          <a:p>
            <a:pPr>
              <a:defRPr sz="1400"/>
            </a:pPr>
            <a:r>
              <a:t>④この性質を利用して、先ほどと同じように、半導体を超伝導体に変換できます。まず、半導体を電流パルスで加熱すると半導体は金属に転移します。その後、電流を切って急激に冷やすと、準安定な金属が現れます。この手法が本実験で示そうとした変換法です。</a:t>
            </a:r>
          </a:p>
          <a:p>
            <a:pPr>
              <a:defRPr sz="1400"/>
            </a:pPr>
            <a:r>
              <a:t>⑤必要なら逆変換も可能です。低温では金属ではなく半導体が安定なので、物質を適切な温度に保つと安定な半導体に落ち込みます。</a:t>
            </a:r>
          </a:p>
        </p:txBody>
      </p:sp>
    </p:spTree>
    <p:extLst>
      <p:ext uri="{BB962C8B-B14F-4D97-AF65-F5344CB8AC3E}">
        <p14:creationId xmlns:p14="http://schemas.microsoft.com/office/powerpoint/2010/main" val="400479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1F9CB-AA76-2A4E-9863-3125FFA64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E5E56E-7937-7E4E-8A0C-5B1E5414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5AE67-25F2-0E4C-A489-0C24AA57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56055-C0FD-D44F-84B9-33B0C79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C768E-EF2F-FB49-B779-5737092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6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B5F10-FD97-404B-9FDC-2468D9DF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7EAB7-7484-3948-91B9-D30C8671C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05FC4-78DB-A34A-8459-3EB8768A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A92ED-3841-744F-B258-D9994E7B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FE73C-EC3F-0841-9287-C269DD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2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D37B06-5C4B-5646-860B-14BE6FDE5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FAFFA-59C6-8E40-9F00-A3CEBC89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A5C7F-5039-D144-8CBC-C7F0DAAC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5268-8C84-F94A-84A5-C2D2AED0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A08E-732A-F24D-A283-0359EAA7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9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868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A3D27-BA7B-474B-8555-994CCB3A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D64169-4910-2C41-94C3-19004A5C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DB326-4124-0B4D-BD08-3CDB36D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55D2C-DF4E-9D4D-A59F-7CED8F3F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673BA4-5C6E-6C4E-B200-78C4687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9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59D2D-F2E2-B24E-910B-1828CDB6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E9BDAB-FC29-8F43-9C63-BE02D1D4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B637B-5D0B-7D4E-97D3-37466D5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1A0993-63E6-5D40-A5EA-E3AE5CD3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6D891-4854-6F47-87CB-AA6D9AE6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71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3D777-3A4A-184B-90FF-10AD428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FE5B1-7EE0-F442-A3DA-9FFB530F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C60971-61D7-1E40-8EB7-ECBAE89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62D82-AB5C-4D4A-8BBE-63DF95F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BC585-C3E8-0549-BBC8-FF797176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10C986-2FAF-124D-8118-DE321073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48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96E5B-F6C6-7145-A91E-8079477D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E5214-462C-7C41-AE2B-91D78875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23E448-E200-754C-9F63-DFBD4695C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88AFBE-4FC6-2D42-ABFC-B4DED9AA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34085-D4CC-514E-931D-545893EE5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48B7DA-A6AF-8143-A338-2E479937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E25DF1-1D22-B941-BC86-B4A131B7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D12197-634F-B04C-83EB-5F99DCE8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9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65C52-519E-9948-8F15-2B489BC3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25A992-575F-CB4B-BB41-D8C6F78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586D30-D702-B64C-BB65-6A88E47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769512-C2C5-CD4B-A89B-89CAFAF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3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FB99-EE60-F54B-870B-5206CAB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9B449-695F-B543-A0E8-E755C4DD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B8E0B-F182-B646-8D6B-17E256B7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0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EAF0-79D1-E743-B5B4-3755EE1A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D4158-BB75-B344-8463-5B485EE1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D9B1E1-557C-3C4E-869B-EB8DB45F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E9397-11CF-F743-A297-C6F04DD6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FE090C-9CAF-E344-890A-0BDDF41F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50C1A6-4667-694F-83DD-467375D3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7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6A1F9-7AE0-D740-97D2-3E3CB902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89E629-CC2D-9343-BE94-C9C40AFD6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737C4-5541-E440-B0C5-4ED3DB7B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8FC34-1B26-9148-89F2-76A37DA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CDB5C-ABE5-0F43-BAB2-50B356B7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5C9B5-BADA-E440-8CE1-D0565AA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BC654F-6843-9145-82F1-193E13F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B1366E-5FE8-3845-8963-05916CEBB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3C8507-2EC8-1743-9B2B-1116A7101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B011-5A19-6C45-BE26-FEEA94298259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2A634-6312-0442-B0DA-BF80DAF3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B27B1-DA22-414E-8858-DB34FF547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CA57-B197-344E-9DAB-B5681BF14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X線"/>
          <p:cNvSpPr txBox="1"/>
          <p:nvPr/>
        </p:nvSpPr>
        <p:spPr>
          <a:xfrm>
            <a:off x="403128" y="419409"/>
            <a:ext cx="3583858" cy="111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457200">
              <a:defRPr sz="4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3375"/>
              <a:t>研磨した</a:t>
            </a:r>
            <a:r>
              <a:rPr lang="en-US" altLang="ja-JP" sz="3375" dirty="0"/>
              <a:t>Si(001)</a:t>
            </a:r>
            <a:r>
              <a:rPr lang="ja-JP" altLang="en-US" sz="3375"/>
              <a:t>基板のスズメッキ</a:t>
            </a:r>
            <a:endParaRPr lang="en-US" altLang="ja-JP" sz="3375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E4CE1BC-838A-8D4F-B577-DAE8F95BC825}"/>
              </a:ext>
            </a:extLst>
          </p:cNvPr>
          <p:cNvGrpSpPr/>
          <p:nvPr/>
        </p:nvGrpSpPr>
        <p:grpSpPr>
          <a:xfrm>
            <a:off x="4441635" y="230056"/>
            <a:ext cx="7347238" cy="6563025"/>
            <a:chOff x="4441635" y="230056"/>
            <a:chExt cx="7347238" cy="656302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DEEBA3A-7DCE-0646-A3DA-40A2AD5B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285"/>
            <a:stretch/>
          </p:blipFill>
          <p:spPr>
            <a:xfrm>
              <a:off x="4441635" y="230056"/>
              <a:ext cx="7347238" cy="6371142"/>
            </a:xfrm>
            <a:prstGeom prst="rect">
              <a:avLst/>
            </a:prstGeom>
          </p:spPr>
        </p:pic>
        <p:sp>
          <p:nvSpPr>
            <p:cNvPr id="8" name="X線">
              <a:extLst>
                <a:ext uri="{FF2B5EF4-FFF2-40B4-BE49-F238E27FC236}">
                  <a16:creationId xmlns:a16="http://schemas.microsoft.com/office/drawing/2014/main" id="{C1BF2B8F-FC5A-1A4E-97DE-0074B5FA0143}"/>
                </a:ext>
              </a:extLst>
            </p:cNvPr>
            <p:cNvSpPr txBox="1"/>
            <p:nvPr/>
          </p:nvSpPr>
          <p:spPr>
            <a:xfrm>
              <a:off x="7947950" y="6505502"/>
              <a:ext cx="1317888" cy="28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400" dirty="0"/>
                <a:t>2θ (degree)</a:t>
              </a:r>
            </a:p>
          </p:txBody>
        </p:sp>
        <p:sp>
          <p:nvSpPr>
            <p:cNvPr id="11" name="X線">
              <a:extLst>
                <a:ext uri="{FF2B5EF4-FFF2-40B4-BE49-F238E27FC236}">
                  <a16:creationId xmlns:a16="http://schemas.microsoft.com/office/drawing/2014/main" id="{FC02680E-6687-9E48-BC80-5A88C278F947}"/>
                </a:ext>
              </a:extLst>
            </p:cNvPr>
            <p:cNvSpPr txBox="1"/>
            <p:nvPr/>
          </p:nvSpPr>
          <p:spPr>
            <a:xfrm>
              <a:off x="5822509" y="531031"/>
              <a:ext cx="820453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α-Sn(111)</a:t>
              </a:r>
            </a:p>
          </p:txBody>
        </p:sp>
        <p:sp>
          <p:nvSpPr>
            <p:cNvPr id="12" name="X線">
              <a:extLst>
                <a:ext uri="{FF2B5EF4-FFF2-40B4-BE49-F238E27FC236}">
                  <a16:creationId xmlns:a16="http://schemas.microsoft.com/office/drawing/2014/main" id="{913F9B53-4A99-1146-81FA-C17793ACF558}"/>
                </a:ext>
              </a:extLst>
            </p:cNvPr>
            <p:cNvSpPr txBox="1"/>
            <p:nvPr/>
          </p:nvSpPr>
          <p:spPr>
            <a:xfrm>
              <a:off x="7097612" y="676996"/>
              <a:ext cx="431663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(220)</a:t>
              </a:r>
            </a:p>
          </p:txBody>
        </p:sp>
        <p:sp>
          <p:nvSpPr>
            <p:cNvPr id="13" name="X線">
              <a:extLst>
                <a:ext uri="{FF2B5EF4-FFF2-40B4-BE49-F238E27FC236}">
                  <a16:creationId xmlns:a16="http://schemas.microsoft.com/office/drawing/2014/main" id="{F6547DEE-CBED-D94A-B860-4BF07BA01178}"/>
                </a:ext>
              </a:extLst>
            </p:cNvPr>
            <p:cNvSpPr txBox="1"/>
            <p:nvPr/>
          </p:nvSpPr>
          <p:spPr>
            <a:xfrm>
              <a:off x="7839794" y="871206"/>
              <a:ext cx="431663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(311)</a:t>
              </a:r>
            </a:p>
          </p:txBody>
        </p:sp>
        <p:sp>
          <p:nvSpPr>
            <p:cNvPr id="15" name="X線">
              <a:extLst>
                <a:ext uri="{FF2B5EF4-FFF2-40B4-BE49-F238E27FC236}">
                  <a16:creationId xmlns:a16="http://schemas.microsoft.com/office/drawing/2014/main" id="{3D5E1C14-B556-D547-90BC-E4D7CDED2018}"/>
                </a:ext>
              </a:extLst>
            </p:cNvPr>
            <p:cNvSpPr txBox="1"/>
            <p:nvPr/>
          </p:nvSpPr>
          <p:spPr>
            <a:xfrm>
              <a:off x="5728512" y="2027073"/>
              <a:ext cx="892186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β-Sn(200)</a:t>
              </a:r>
            </a:p>
          </p:txBody>
        </p:sp>
        <p:sp>
          <p:nvSpPr>
            <p:cNvPr id="16" name="X線">
              <a:extLst>
                <a:ext uri="{FF2B5EF4-FFF2-40B4-BE49-F238E27FC236}">
                  <a16:creationId xmlns:a16="http://schemas.microsoft.com/office/drawing/2014/main" id="{A52C1EF8-4E66-B545-B74D-58E782363606}"/>
                </a:ext>
              </a:extLst>
            </p:cNvPr>
            <p:cNvSpPr txBox="1"/>
            <p:nvPr/>
          </p:nvSpPr>
          <p:spPr>
            <a:xfrm>
              <a:off x="6630886" y="2197639"/>
              <a:ext cx="431663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(101)</a:t>
              </a:r>
            </a:p>
          </p:txBody>
        </p:sp>
        <p:sp>
          <p:nvSpPr>
            <p:cNvPr id="17" name="X線">
              <a:extLst>
                <a:ext uri="{FF2B5EF4-FFF2-40B4-BE49-F238E27FC236}">
                  <a16:creationId xmlns:a16="http://schemas.microsoft.com/office/drawing/2014/main" id="{31A7BD26-9CF0-9A49-A899-BBEBEB94E92D}"/>
                </a:ext>
              </a:extLst>
            </p:cNvPr>
            <p:cNvSpPr txBox="1"/>
            <p:nvPr/>
          </p:nvSpPr>
          <p:spPr>
            <a:xfrm>
              <a:off x="7313443" y="2326040"/>
              <a:ext cx="431663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(220)</a:t>
              </a:r>
            </a:p>
          </p:txBody>
        </p:sp>
        <p:sp>
          <p:nvSpPr>
            <p:cNvPr id="18" name="X線">
              <a:extLst>
                <a:ext uri="{FF2B5EF4-FFF2-40B4-BE49-F238E27FC236}">
                  <a16:creationId xmlns:a16="http://schemas.microsoft.com/office/drawing/2014/main" id="{393919EF-F30B-0941-8853-E0D400D2D1FF}"/>
                </a:ext>
              </a:extLst>
            </p:cNvPr>
            <p:cNvSpPr txBox="1"/>
            <p:nvPr/>
          </p:nvSpPr>
          <p:spPr>
            <a:xfrm>
              <a:off x="7887822" y="2175040"/>
              <a:ext cx="431663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(211)</a:t>
              </a:r>
            </a:p>
          </p:txBody>
        </p:sp>
        <p:sp>
          <p:nvSpPr>
            <p:cNvPr id="19" name="X線">
              <a:extLst>
                <a:ext uri="{FF2B5EF4-FFF2-40B4-BE49-F238E27FC236}">
                  <a16:creationId xmlns:a16="http://schemas.microsoft.com/office/drawing/2014/main" id="{F62DCFAF-DA59-6140-94CD-502DACF89BC8}"/>
                </a:ext>
              </a:extLst>
            </p:cNvPr>
            <p:cNvSpPr txBox="1"/>
            <p:nvPr/>
          </p:nvSpPr>
          <p:spPr>
            <a:xfrm>
              <a:off x="9989679" y="3415627"/>
              <a:ext cx="631602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Si(400)</a:t>
              </a:r>
            </a:p>
          </p:txBody>
        </p:sp>
        <p:sp>
          <p:nvSpPr>
            <p:cNvPr id="21" name="X線">
              <a:extLst>
                <a:ext uri="{FF2B5EF4-FFF2-40B4-BE49-F238E27FC236}">
                  <a16:creationId xmlns:a16="http://schemas.microsoft.com/office/drawing/2014/main" id="{DB14095E-C257-0F42-B5F4-1541E38B8A38}"/>
                </a:ext>
              </a:extLst>
            </p:cNvPr>
            <p:cNvSpPr txBox="1"/>
            <p:nvPr/>
          </p:nvSpPr>
          <p:spPr>
            <a:xfrm>
              <a:off x="6468895" y="5085534"/>
              <a:ext cx="959382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β-Sn(101)</a:t>
              </a:r>
            </a:p>
          </p:txBody>
        </p:sp>
        <p:sp>
          <p:nvSpPr>
            <p:cNvPr id="22" name="X線">
              <a:extLst>
                <a:ext uri="{FF2B5EF4-FFF2-40B4-BE49-F238E27FC236}">
                  <a16:creationId xmlns:a16="http://schemas.microsoft.com/office/drawing/2014/main" id="{E54CCAC4-BFD5-4C46-959F-3D074D0BD058}"/>
                </a:ext>
              </a:extLst>
            </p:cNvPr>
            <p:cNvSpPr txBox="1"/>
            <p:nvPr/>
          </p:nvSpPr>
          <p:spPr>
            <a:xfrm>
              <a:off x="6535066" y="5398772"/>
              <a:ext cx="959382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β-Sn(200)</a:t>
              </a:r>
            </a:p>
          </p:txBody>
        </p:sp>
        <p:sp>
          <p:nvSpPr>
            <p:cNvPr id="24" name="X線">
              <a:extLst>
                <a:ext uri="{FF2B5EF4-FFF2-40B4-BE49-F238E27FC236}">
                  <a16:creationId xmlns:a16="http://schemas.microsoft.com/office/drawing/2014/main" id="{914C9CA4-4327-0648-B78F-B17754E6AF16}"/>
                </a:ext>
              </a:extLst>
            </p:cNvPr>
            <p:cNvSpPr txBox="1"/>
            <p:nvPr/>
          </p:nvSpPr>
          <p:spPr>
            <a:xfrm>
              <a:off x="5354374" y="5318040"/>
              <a:ext cx="959382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α-Sn(111)</a:t>
              </a:r>
            </a:p>
          </p:txBody>
        </p:sp>
        <p:sp>
          <p:nvSpPr>
            <p:cNvPr id="30" name="X線">
              <a:extLst>
                <a:ext uri="{FF2B5EF4-FFF2-40B4-BE49-F238E27FC236}">
                  <a16:creationId xmlns:a16="http://schemas.microsoft.com/office/drawing/2014/main" id="{90A02D82-8E94-7B44-8542-10F91B5C1AD7}"/>
                </a:ext>
              </a:extLst>
            </p:cNvPr>
            <p:cNvSpPr txBox="1"/>
            <p:nvPr/>
          </p:nvSpPr>
          <p:spPr>
            <a:xfrm>
              <a:off x="10305480" y="4491596"/>
              <a:ext cx="631602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Si(400)</a:t>
              </a:r>
            </a:p>
          </p:txBody>
        </p:sp>
        <p:sp>
          <p:nvSpPr>
            <p:cNvPr id="33" name="X線">
              <a:extLst>
                <a:ext uri="{FF2B5EF4-FFF2-40B4-BE49-F238E27FC236}">
                  <a16:creationId xmlns:a16="http://schemas.microsoft.com/office/drawing/2014/main" id="{21ACF581-B238-8B44-9542-E837CD113092}"/>
                </a:ext>
              </a:extLst>
            </p:cNvPr>
            <p:cNvSpPr txBox="1"/>
            <p:nvPr/>
          </p:nvSpPr>
          <p:spPr>
            <a:xfrm>
              <a:off x="10491212" y="5698955"/>
              <a:ext cx="631602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Si(400)</a:t>
              </a:r>
            </a:p>
          </p:txBody>
        </p:sp>
        <p:sp>
          <p:nvSpPr>
            <p:cNvPr id="34" name="X線">
              <a:extLst>
                <a:ext uri="{FF2B5EF4-FFF2-40B4-BE49-F238E27FC236}">
                  <a16:creationId xmlns:a16="http://schemas.microsoft.com/office/drawing/2014/main" id="{3D7D5AC5-167A-C140-B9E4-74619FD69E9E}"/>
                </a:ext>
              </a:extLst>
            </p:cNvPr>
            <p:cNvSpPr txBox="1"/>
            <p:nvPr/>
          </p:nvSpPr>
          <p:spPr>
            <a:xfrm>
              <a:off x="7494448" y="4491596"/>
              <a:ext cx="959381" cy="256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β-Sn(220)</a:t>
              </a:r>
            </a:p>
          </p:txBody>
        </p:sp>
        <p:sp>
          <p:nvSpPr>
            <p:cNvPr id="37" name="X線">
              <a:extLst>
                <a:ext uri="{FF2B5EF4-FFF2-40B4-BE49-F238E27FC236}">
                  <a16:creationId xmlns:a16="http://schemas.microsoft.com/office/drawing/2014/main" id="{1F4FD6DA-D525-6847-829E-578813483897}"/>
                </a:ext>
              </a:extLst>
            </p:cNvPr>
            <p:cNvSpPr txBox="1"/>
            <p:nvPr/>
          </p:nvSpPr>
          <p:spPr>
            <a:xfrm>
              <a:off x="5577162" y="4211720"/>
              <a:ext cx="1194886" cy="6261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algn="l" defTabSz="457200">
                <a:defRPr sz="48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altLang="ja-JP" sz="1200" dirty="0"/>
                <a:t>Si(200)*</a:t>
              </a:r>
            </a:p>
            <a:p>
              <a:r>
                <a:rPr lang="ja-JP" altLang="en-US" sz="1200"/>
                <a:t>消滅則によると</a:t>
              </a:r>
              <a:endParaRPr lang="en-US" altLang="ja-JP" sz="1200" dirty="0"/>
            </a:p>
            <a:p>
              <a:r>
                <a:rPr lang="ja-JP" altLang="en-US" sz="1200"/>
                <a:t>消えるはず</a:t>
              </a:r>
              <a:endParaRPr lang="en-US" altLang="ja-JP" sz="1200" dirty="0"/>
            </a:p>
          </p:txBody>
        </p:sp>
      </p:grp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BACF56-BD55-A444-AD8C-702022EFC928}"/>
              </a:ext>
            </a:extLst>
          </p:cNvPr>
          <p:cNvSpPr/>
          <p:nvPr/>
        </p:nvSpPr>
        <p:spPr>
          <a:xfrm>
            <a:off x="297376" y="3914523"/>
            <a:ext cx="3916936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u="sng"/>
              <a:t>加熱後</a:t>
            </a:r>
            <a:r>
              <a:rPr lang="ja-JP" altLang="en-US"/>
              <a:t>の試料を</a:t>
            </a:r>
            <a:r>
              <a:rPr lang="en-US" altLang="ja-JP" dirty="0"/>
              <a:t>Si</a:t>
            </a:r>
            <a:r>
              <a:rPr lang="ja-JP" altLang="en-US"/>
              <a:t>基板</a:t>
            </a:r>
            <a:r>
              <a:rPr lang="en-US" altLang="ja-JP" dirty="0"/>
              <a:t>(100)</a:t>
            </a:r>
            <a:r>
              <a:rPr lang="ja-JP" altLang="en-US"/>
              <a:t>軸に対して対称に</a:t>
            </a:r>
            <a:r>
              <a:rPr lang="en-US" altLang="ja-JP" dirty="0"/>
              <a:t>2θ/</a:t>
            </a:r>
            <a:r>
              <a:rPr lang="en-US" altLang="ja-JP" dirty="0" err="1"/>
              <a:t>ω</a:t>
            </a:r>
            <a:r>
              <a:rPr lang="ja-JP" altLang="en-US"/>
              <a:t>測定すると、</a:t>
            </a:r>
            <a:endParaRPr lang="en-US" altLang="ja-JP" dirty="0"/>
          </a:p>
          <a:p>
            <a:r>
              <a:rPr lang="en-US" altLang="ja-JP" dirty="0"/>
              <a:t>β</a:t>
            </a:r>
            <a:r>
              <a:rPr lang="ja-JP" altLang="en-US"/>
              <a:t>スズ</a:t>
            </a:r>
            <a:r>
              <a:rPr lang="en-US" altLang="ja-JP" dirty="0"/>
              <a:t>(220)</a:t>
            </a:r>
            <a:r>
              <a:rPr lang="ja-JP" altLang="en-US"/>
              <a:t>のピークが現れた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52BCEB0-7066-4C45-9815-D43F7839E6DF}"/>
              </a:ext>
            </a:extLst>
          </p:cNvPr>
          <p:cNvSpPr/>
          <p:nvPr/>
        </p:nvSpPr>
        <p:spPr>
          <a:xfrm>
            <a:off x="297375" y="5318040"/>
            <a:ext cx="391693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 u="sng"/>
              <a:t>加熱前</a:t>
            </a:r>
            <a:r>
              <a:rPr lang="ja-JP" altLang="en-US"/>
              <a:t>の試料を</a:t>
            </a:r>
            <a:r>
              <a:rPr lang="en-US" altLang="ja-JP" dirty="0"/>
              <a:t>2θ/</a:t>
            </a:r>
            <a:r>
              <a:rPr lang="en-US" altLang="ja-JP" dirty="0" err="1"/>
              <a:t>θ</a:t>
            </a:r>
            <a:r>
              <a:rPr lang="ja-JP" altLang="en-US"/>
              <a:t>測定すると、</a:t>
            </a:r>
            <a:endParaRPr lang="en-US" altLang="ja-JP" dirty="0"/>
          </a:p>
          <a:p>
            <a:r>
              <a:rPr lang="en-US" altLang="ja-JP" dirty="0"/>
              <a:t>α</a:t>
            </a:r>
            <a:r>
              <a:rPr lang="ja-JP" altLang="en-US"/>
              <a:t>スズ</a:t>
            </a:r>
            <a:r>
              <a:rPr lang="en-US" altLang="ja-JP" dirty="0"/>
              <a:t>(111)</a:t>
            </a:r>
            <a:r>
              <a:rPr lang="ja-JP" altLang="en-US"/>
              <a:t>と</a:t>
            </a:r>
            <a:r>
              <a:rPr lang="en-US" altLang="ja-JP" dirty="0"/>
              <a:t>β</a:t>
            </a:r>
            <a:r>
              <a:rPr lang="ja-JP" altLang="en-US"/>
              <a:t>スズ</a:t>
            </a:r>
            <a:r>
              <a:rPr lang="en-US" altLang="ja-JP" dirty="0"/>
              <a:t>(101/200)</a:t>
            </a:r>
            <a:r>
              <a:rPr lang="ja-JP" altLang="en-US"/>
              <a:t>のピークが見える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24813F9-3603-9C4D-A695-4FCCC4C27E7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14312" y="4376188"/>
            <a:ext cx="431669" cy="1154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5FC8063-9ED5-6248-BD5B-52D57769894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214312" y="5779705"/>
            <a:ext cx="431669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5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X線"/>
          <p:cNvSpPr txBox="1"/>
          <p:nvPr/>
        </p:nvSpPr>
        <p:spPr>
          <a:xfrm>
            <a:off x="533757" y="483152"/>
            <a:ext cx="7647075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457200">
              <a:defRPr sz="4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3375"/>
              <a:t>スズメッキ試料の</a:t>
            </a:r>
            <a:r>
              <a:rPr lang="en-US" altLang="ja-JP" sz="3375" dirty="0"/>
              <a:t>XRD</a:t>
            </a:r>
            <a:r>
              <a:rPr lang="ja-JP" altLang="en-US" sz="3375"/>
              <a:t>実験のまとめ</a:t>
            </a:r>
            <a:endParaRPr lang="en-US" altLang="ja-JP" sz="3375" dirty="0"/>
          </a:p>
        </p:txBody>
      </p:sp>
      <p:sp>
        <p:nvSpPr>
          <p:cNvPr id="46" name="X線">
            <a:extLst>
              <a:ext uri="{FF2B5EF4-FFF2-40B4-BE49-F238E27FC236}">
                <a16:creationId xmlns:a16="http://schemas.microsoft.com/office/drawing/2014/main" id="{CBBD9049-26A1-1042-9BA3-80E8E5851BFD}"/>
              </a:ext>
            </a:extLst>
          </p:cNvPr>
          <p:cNvSpPr txBox="1"/>
          <p:nvPr/>
        </p:nvSpPr>
        <p:spPr>
          <a:xfrm>
            <a:off x="533757" y="3229998"/>
            <a:ext cx="984801" cy="591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457200">
              <a:defRPr sz="4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3375"/>
              <a:t>課題</a:t>
            </a:r>
            <a:endParaRPr lang="en-US" altLang="ja-JP" sz="3375" dirty="0"/>
          </a:p>
        </p:txBody>
      </p:sp>
      <p:sp>
        <p:nvSpPr>
          <p:cNvPr id="47" name="X線">
            <a:extLst>
              <a:ext uri="{FF2B5EF4-FFF2-40B4-BE49-F238E27FC236}">
                <a16:creationId xmlns:a16="http://schemas.microsoft.com/office/drawing/2014/main" id="{39A6B3D2-D23B-6242-AF87-A0086BFDB5F7}"/>
              </a:ext>
            </a:extLst>
          </p:cNvPr>
          <p:cNvSpPr txBox="1"/>
          <p:nvPr/>
        </p:nvSpPr>
        <p:spPr>
          <a:xfrm>
            <a:off x="1026157" y="1424522"/>
            <a:ext cx="8824980" cy="99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457200">
              <a:defRPr sz="4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000"/>
              <a:t>・加熱により</a:t>
            </a:r>
            <a:r>
              <a:rPr lang="en-US" altLang="ja-JP" sz="2000" dirty="0"/>
              <a:t>α</a:t>
            </a:r>
            <a:r>
              <a:rPr lang="ja-JP" altLang="en-US" sz="2000"/>
              <a:t>スズ</a:t>
            </a:r>
            <a:r>
              <a:rPr lang="en-US" altLang="ja-JP" sz="2000" dirty="0"/>
              <a:t>(</a:t>
            </a:r>
            <a:r>
              <a:rPr lang="ja-JP" altLang="en-US" sz="2000"/>
              <a:t>半導体</a:t>
            </a:r>
            <a:r>
              <a:rPr lang="en-US" altLang="ja-JP" sz="2000" dirty="0"/>
              <a:t>)</a:t>
            </a:r>
            <a:r>
              <a:rPr lang="ja-JP" altLang="en-US" sz="2000"/>
              <a:t>に由来するピークが消えた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/>
              <a:t>・加熱により</a:t>
            </a:r>
            <a:r>
              <a:rPr lang="en-US" altLang="ja-JP" sz="2000" dirty="0"/>
              <a:t>β</a:t>
            </a:r>
            <a:r>
              <a:rPr lang="ja-JP" altLang="en-US" sz="2000"/>
              <a:t>スズ</a:t>
            </a:r>
            <a:r>
              <a:rPr lang="en-US" altLang="ja-JP" sz="2000" dirty="0"/>
              <a:t>(</a:t>
            </a:r>
            <a:r>
              <a:rPr lang="ja-JP" altLang="en-US" sz="2000"/>
              <a:t>金属</a:t>
            </a:r>
            <a:r>
              <a:rPr lang="en-US" altLang="ja-JP" sz="2000" dirty="0"/>
              <a:t>)</a:t>
            </a:r>
            <a:r>
              <a:rPr lang="ja-JP" altLang="en-US" sz="2000"/>
              <a:t>の配向が変わり、ピークの線幅が広がった</a:t>
            </a:r>
            <a:endParaRPr lang="en-US" altLang="ja-JP" sz="2000" dirty="0"/>
          </a:p>
        </p:txBody>
      </p:sp>
      <p:sp>
        <p:nvSpPr>
          <p:cNvPr id="48" name="X線">
            <a:extLst>
              <a:ext uri="{FF2B5EF4-FFF2-40B4-BE49-F238E27FC236}">
                <a16:creationId xmlns:a16="http://schemas.microsoft.com/office/drawing/2014/main" id="{33341BBF-D6A7-FF47-B4B9-0FE043EAA3F6}"/>
              </a:ext>
            </a:extLst>
          </p:cNvPr>
          <p:cNvSpPr txBox="1"/>
          <p:nvPr/>
        </p:nvSpPr>
        <p:spPr>
          <a:xfrm>
            <a:off x="1026157" y="4077592"/>
            <a:ext cx="8824980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 defTabSz="457200">
              <a:defRPr sz="4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2000"/>
              <a:t>・</a:t>
            </a:r>
            <a:r>
              <a:rPr lang="en-US" altLang="ja-JP" sz="2000" dirty="0"/>
              <a:t>XRD</a:t>
            </a:r>
            <a:r>
              <a:rPr lang="ja-JP" altLang="en-US" sz="2000"/>
              <a:t>から</a:t>
            </a:r>
            <a:r>
              <a:rPr lang="en-US" altLang="ja-JP" sz="2000" dirty="0"/>
              <a:t>β</a:t>
            </a:r>
            <a:r>
              <a:rPr lang="ja-JP" altLang="en-US" sz="2000"/>
              <a:t>スズの存在を確かめたが、同一試料の磁化測定で</a:t>
            </a:r>
            <a:r>
              <a:rPr lang="en-US" altLang="ja-JP" sz="2000" dirty="0"/>
              <a:t>Meissner</a:t>
            </a:r>
            <a:r>
              <a:rPr lang="ja-JP" altLang="en-US" sz="2000"/>
              <a:t>効果が測定できなかったのはなぜか</a:t>
            </a:r>
            <a:r>
              <a:rPr lang="en-US" altLang="ja-JP" sz="2000" dirty="0"/>
              <a:t>?</a:t>
            </a:r>
          </a:p>
          <a:p>
            <a:endParaRPr lang="en-US" altLang="ja-JP" sz="2000" dirty="0"/>
          </a:p>
          <a:p>
            <a:r>
              <a:rPr lang="ja-JP" altLang="en-US" sz="2000"/>
              <a:t>・どのように接触抵抗 </a:t>
            </a:r>
            <a:r>
              <a:rPr lang="en-US" altLang="ja-JP" sz="2000" dirty="0"/>
              <a:t>(~MΩ)</a:t>
            </a:r>
            <a:r>
              <a:rPr lang="ja-JP" altLang="en-US" sz="2000"/>
              <a:t>をちいさくできるか</a:t>
            </a:r>
            <a:r>
              <a:rPr lang="en-US" altLang="ja-JP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8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スズの金属-半導体転移"/>
          <p:cNvSpPr txBox="1">
            <a:spLocks noGrp="1"/>
          </p:cNvSpPr>
          <p:nvPr>
            <p:ph type="title"/>
          </p:nvPr>
        </p:nvSpPr>
        <p:spPr>
          <a:xfrm>
            <a:off x="2059438" y="3364879"/>
            <a:ext cx="3169730" cy="390463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 defTabSz="457200">
              <a:defRPr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スズの金属-半導体転移</a:t>
            </a:r>
          </a:p>
        </p:txBody>
      </p:sp>
      <p:sp>
        <p:nvSpPr>
          <p:cNvPr id="261" name="周期表(14属)"/>
          <p:cNvSpPr/>
          <p:nvPr/>
        </p:nvSpPr>
        <p:spPr>
          <a:xfrm>
            <a:off x="5550402" y="300967"/>
            <a:ext cx="1796320" cy="37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1266"/>
              <a:t>周期表(14属)</a:t>
            </a:r>
          </a:p>
        </p:txBody>
      </p:sp>
      <p:sp>
        <p:nvSpPr>
          <p:cNvPr id="262" name="三角形"/>
          <p:cNvSpPr/>
          <p:nvPr/>
        </p:nvSpPr>
        <p:spPr>
          <a:xfrm flipH="1">
            <a:off x="5801793" y="2145560"/>
            <a:ext cx="501327" cy="501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547"/>
          </a:p>
        </p:txBody>
      </p:sp>
      <p:sp>
        <p:nvSpPr>
          <p:cNvPr id="263" name="三角形"/>
          <p:cNvSpPr/>
          <p:nvPr/>
        </p:nvSpPr>
        <p:spPr>
          <a:xfrm rot="10800000" flipH="1">
            <a:off x="5801793" y="2145560"/>
            <a:ext cx="501327" cy="501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828"/>
          </a:p>
        </p:txBody>
      </p:sp>
      <p:sp>
        <p:nvSpPr>
          <p:cNvPr id="264" name="三角形"/>
          <p:cNvSpPr/>
          <p:nvPr/>
        </p:nvSpPr>
        <p:spPr>
          <a:xfrm flipH="1">
            <a:off x="5801793" y="652624"/>
            <a:ext cx="501327" cy="501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828"/>
          </a:p>
        </p:txBody>
      </p:sp>
      <p:sp>
        <p:nvSpPr>
          <p:cNvPr id="265" name="三角形"/>
          <p:cNvSpPr/>
          <p:nvPr/>
        </p:nvSpPr>
        <p:spPr>
          <a:xfrm rot="10800000" flipH="1">
            <a:off x="5801793" y="652624"/>
            <a:ext cx="501327" cy="501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>
              <a:satOff val="18029"/>
              <a:lumOff val="12067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642915">
              <a:defRPr sz="2600">
                <a:solidFill>
                  <a:schemeClr val="accent6">
                    <a:satOff val="18029"/>
                    <a:lumOff val="12067"/>
                  </a:schemeClr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828"/>
          </a:p>
        </p:txBody>
      </p:sp>
      <p:sp>
        <p:nvSpPr>
          <p:cNvPr id="266" name="Si"/>
          <p:cNvSpPr/>
          <p:nvPr/>
        </p:nvSpPr>
        <p:spPr>
          <a:xfrm>
            <a:off x="5801793" y="1149779"/>
            <a:ext cx="501327" cy="501327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1828"/>
              <a:t>Si</a:t>
            </a:r>
          </a:p>
        </p:txBody>
      </p:sp>
      <p:sp>
        <p:nvSpPr>
          <p:cNvPr id="267" name="C"/>
          <p:cNvSpPr/>
          <p:nvPr/>
        </p:nvSpPr>
        <p:spPr>
          <a:xfrm>
            <a:off x="5801793" y="652624"/>
            <a:ext cx="501327" cy="501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1828"/>
              <a:t>C</a:t>
            </a:r>
          </a:p>
        </p:txBody>
      </p:sp>
      <p:sp>
        <p:nvSpPr>
          <p:cNvPr id="268" name="Ge"/>
          <p:cNvSpPr/>
          <p:nvPr/>
        </p:nvSpPr>
        <p:spPr>
          <a:xfrm>
            <a:off x="5801793" y="1648405"/>
            <a:ext cx="501327" cy="501326"/>
          </a:xfrm>
          <a:prstGeom prst="rect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1828"/>
              <a:t>Ge</a:t>
            </a:r>
          </a:p>
        </p:txBody>
      </p:sp>
      <p:sp>
        <p:nvSpPr>
          <p:cNvPr id="269" name="Pb"/>
          <p:cNvSpPr/>
          <p:nvPr/>
        </p:nvSpPr>
        <p:spPr>
          <a:xfrm>
            <a:off x="5801793" y="2644186"/>
            <a:ext cx="501327" cy="50132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2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1547"/>
              <a:t>Pb</a:t>
            </a:r>
          </a:p>
        </p:txBody>
      </p:sp>
      <p:sp>
        <p:nvSpPr>
          <p:cNvPr id="270" name="Sn"/>
          <p:cNvSpPr/>
          <p:nvPr/>
        </p:nvSpPr>
        <p:spPr>
          <a:xfrm>
            <a:off x="5801793" y="2145560"/>
            <a:ext cx="501327" cy="501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600"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r>
              <a:rPr sz="1828"/>
              <a:t>Sn</a:t>
            </a:r>
          </a:p>
        </p:txBody>
      </p:sp>
      <p:sp>
        <p:nvSpPr>
          <p:cNvPr id="271" name="正方形"/>
          <p:cNvSpPr/>
          <p:nvPr/>
        </p:nvSpPr>
        <p:spPr>
          <a:xfrm>
            <a:off x="5801793" y="2145560"/>
            <a:ext cx="501327" cy="50132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828"/>
          </a:p>
        </p:txBody>
      </p:sp>
      <p:sp>
        <p:nvSpPr>
          <p:cNvPr id="272" name="面心立方構造"/>
          <p:cNvSpPr txBox="1"/>
          <p:nvPr/>
        </p:nvSpPr>
        <p:spPr>
          <a:xfrm>
            <a:off x="8566476" y="2816796"/>
            <a:ext cx="1596306" cy="49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algn="l" defTabSz="457200">
              <a:defRPr sz="2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面心立方構造</a:t>
            </a:r>
          </a:p>
        </p:txBody>
      </p:sp>
      <p:pic>
        <p:nvPicPr>
          <p:cNvPr id="273" name="Sn-Alpha-Beta.jpg" descr="Sn-Alpha-Beta.jpg"/>
          <p:cNvPicPr>
            <a:picLocks noChangeAspect="1"/>
          </p:cNvPicPr>
          <p:nvPr/>
        </p:nvPicPr>
        <p:blipFill>
          <a:blip r:embed="rId3">
            <a:extLst/>
          </a:blip>
          <a:srcRect l="4588" t="13215" r="51601" b="17866"/>
          <a:stretch>
            <a:fillRect/>
          </a:stretch>
        </p:blipFill>
        <p:spPr>
          <a:xfrm rot="16200000">
            <a:off x="7059810" y="1628813"/>
            <a:ext cx="1177192" cy="1141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スクリーンショット 2019-02-07 6.07.29.png" descr="スクリーンショット 2019-02-07 6.07.29.png"/>
          <p:cNvPicPr>
            <a:picLocks noChangeAspect="1"/>
          </p:cNvPicPr>
          <p:nvPr/>
        </p:nvPicPr>
        <p:blipFill>
          <a:blip r:embed="rId4">
            <a:extLst/>
          </a:blip>
          <a:srcRect t="61376"/>
          <a:stretch>
            <a:fillRect/>
          </a:stretch>
        </p:blipFill>
        <p:spPr>
          <a:xfrm>
            <a:off x="8229936" y="1960458"/>
            <a:ext cx="1659865" cy="74119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金属光沢がある"/>
          <p:cNvSpPr txBox="1"/>
          <p:nvPr/>
        </p:nvSpPr>
        <p:spPr>
          <a:xfrm>
            <a:off x="7074969" y="2821006"/>
            <a:ext cx="1515257" cy="76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algn="l" defTabSz="457200">
              <a:defRPr sz="2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406"/>
              <a:t>金属光沢がある</a:t>
            </a:r>
          </a:p>
        </p:txBody>
      </p:sp>
      <p:sp>
        <p:nvSpPr>
          <p:cNvPr id="276" name="半導体"/>
          <p:cNvSpPr txBox="1"/>
          <p:nvPr/>
        </p:nvSpPr>
        <p:spPr>
          <a:xfrm>
            <a:off x="4056949" y="1046503"/>
            <a:ext cx="962981" cy="47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algn="l" defTabSz="457200">
              <a:defRPr sz="29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39"/>
              <a:t>半導体</a:t>
            </a:r>
          </a:p>
        </p:txBody>
      </p:sp>
      <p:sp>
        <p:nvSpPr>
          <p:cNvPr id="277" name="超伝導を示す"/>
          <p:cNvSpPr txBox="1"/>
          <p:nvPr/>
        </p:nvSpPr>
        <p:spPr>
          <a:xfrm>
            <a:off x="8370777" y="1029615"/>
            <a:ext cx="1515258" cy="47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defTabSz="321457">
              <a:defRPr b="1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66"/>
              <a:t>超伝導を示す</a:t>
            </a:r>
          </a:p>
        </p:txBody>
      </p:sp>
      <p:pic>
        <p:nvPicPr>
          <p:cNvPr id="278" name="スクリーンショット 2019-02-07 6.07.29.png" descr="スクリーンショット 2019-02-07 6.07.29.png"/>
          <p:cNvPicPr>
            <a:picLocks noChangeAspect="1"/>
          </p:cNvPicPr>
          <p:nvPr/>
        </p:nvPicPr>
        <p:blipFill>
          <a:blip r:embed="rId4">
            <a:extLst/>
          </a:blip>
          <a:srcRect l="20732" r="8773" b="39244"/>
          <a:stretch>
            <a:fillRect/>
          </a:stretch>
        </p:blipFill>
        <p:spPr>
          <a:xfrm>
            <a:off x="3767611" y="1476366"/>
            <a:ext cx="1124339" cy="1120305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ダイアモンド構造"/>
          <p:cNvSpPr txBox="1"/>
          <p:nvPr/>
        </p:nvSpPr>
        <p:spPr>
          <a:xfrm>
            <a:off x="3988133" y="2562878"/>
            <a:ext cx="1221841" cy="47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algn="l" defTabSz="237743">
              <a:defRPr sz="187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316"/>
              <a:t>ダイアモンド構造</a:t>
            </a:r>
          </a:p>
        </p:txBody>
      </p:sp>
      <p:pic>
        <p:nvPicPr>
          <p:cNvPr id="280" name="Sn-Alpha-Beta.jpg" descr="Sn-Alpha-Beta.jpg"/>
          <p:cNvPicPr>
            <a:picLocks noChangeAspect="1"/>
          </p:cNvPicPr>
          <p:nvPr/>
        </p:nvPicPr>
        <p:blipFill>
          <a:blip r:embed="rId3">
            <a:extLst/>
          </a:blip>
          <a:srcRect l="51764" t="13215" r="6374" b="17596"/>
          <a:stretch>
            <a:fillRect/>
          </a:stretch>
        </p:blipFill>
        <p:spPr>
          <a:xfrm rot="16200000">
            <a:off x="2598315" y="1312004"/>
            <a:ext cx="1120371" cy="114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光沢のない…"/>
          <p:cNvSpPr txBox="1"/>
          <p:nvPr/>
        </p:nvSpPr>
        <p:spPr>
          <a:xfrm>
            <a:off x="2547642" y="2558413"/>
            <a:ext cx="1221841" cy="47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defTabSz="167157">
              <a:defRPr sz="187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16"/>
              <a:t>光沢のない</a:t>
            </a:r>
          </a:p>
          <a:p>
            <a:pPr defTabSz="167157">
              <a:defRPr sz="187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16"/>
              <a:t>くすんだ色</a:t>
            </a:r>
          </a:p>
        </p:txBody>
      </p:sp>
      <p:pic>
        <p:nvPicPr>
          <p:cNvPr id="282" name="四角形" descr="四角形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47431" y="841474"/>
            <a:ext cx="2978130" cy="2364894"/>
          </a:xfrm>
          <a:prstGeom prst="rect">
            <a:avLst/>
          </a:prstGeom>
        </p:spPr>
      </p:pic>
      <p:pic>
        <p:nvPicPr>
          <p:cNvPr id="284" name="四角形" descr="四角形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25399" y="879803"/>
            <a:ext cx="2726424" cy="2245472"/>
          </a:xfrm>
          <a:prstGeom prst="rect">
            <a:avLst/>
          </a:prstGeom>
        </p:spPr>
      </p:pic>
      <p:grpSp>
        <p:nvGrpSpPr>
          <p:cNvPr id="292" name="グループ"/>
          <p:cNvGrpSpPr/>
          <p:nvPr/>
        </p:nvGrpSpPr>
        <p:grpSpPr>
          <a:xfrm>
            <a:off x="5466155" y="1109449"/>
            <a:ext cx="277061" cy="1567715"/>
            <a:chOff x="-57150" y="-57149"/>
            <a:chExt cx="394040" cy="2229637"/>
          </a:xfrm>
        </p:grpSpPr>
        <p:pic>
          <p:nvPicPr>
            <p:cNvPr id="286" name="線" descr="線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200000">
              <a:off x="-1108800" y="1000016"/>
              <a:ext cx="2228634" cy="114301"/>
            </a:xfrm>
            <a:prstGeom prst="rect">
              <a:avLst/>
            </a:prstGeom>
            <a:effectLst/>
          </p:spPr>
        </p:pic>
        <p:pic>
          <p:nvPicPr>
            <p:cNvPr id="288" name="線" descr="線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57150" y="2058187"/>
              <a:ext cx="394041" cy="114301"/>
            </a:xfrm>
            <a:prstGeom prst="rect">
              <a:avLst/>
            </a:prstGeom>
            <a:effectLst/>
          </p:spPr>
        </p:pic>
        <p:pic>
          <p:nvPicPr>
            <p:cNvPr id="290" name="線" descr="線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57150" y="-50010"/>
              <a:ext cx="394041" cy="114301"/>
            </a:xfrm>
            <a:prstGeom prst="rect">
              <a:avLst/>
            </a:prstGeom>
            <a:effectLst/>
          </p:spPr>
        </p:pic>
      </p:grpSp>
      <p:pic>
        <p:nvPicPr>
          <p:cNvPr id="293" name="線" descr="線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778558">
            <a:off x="5040403" y="1962355"/>
            <a:ext cx="595045" cy="80368"/>
          </a:xfrm>
          <a:prstGeom prst="rect">
            <a:avLst/>
          </a:prstGeom>
        </p:spPr>
      </p:pic>
      <p:sp>
        <p:nvSpPr>
          <p:cNvPr id="295" name="金属"/>
          <p:cNvSpPr txBox="1"/>
          <p:nvPr/>
        </p:nvSpPr>
        <p:spPr>
          <a:xfrm>
            <a:off x="7174280" y="1029615"/>
            <a:ext cx="962982" cy="47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algn="l" defTabSz="457200">
              <a:defRPr sz="29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039"/>
              <a:t>金属</a:t>
            </a:r>
          </a:p>
        </p:txBody>
      </p:sp>
      <p:grpSp>
        <p:nvGrpSpPr>
          <p:cNvPr id="302" name="グループ"/>
          <p:cNvGrpSpPr/>
          <p:nvPr/>
        </p:nvGrpSpPr>
        <p:grpSpPr>
          <a:xfrm flipH="1">
            <a:off x="6314126" y="2112554"/>
            <a:ext cx="277061" cy="1072347"/>
            <a:chOff x="-57150" y="-57149"/>
            <a:chExt cx="394040" cy="1525114"/>
          </a:xfrm>
        </p:grpSpPr>
        <p:pic>
          <p:nvPicPr>
            <p:cNvPr id="296" name="線" descr="線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rot="16200000">
              <a:off x="-756706" y="647922"/>
              <a:ext cx="1524445" cy="114301"/>
            </a:xfrm>
            <a:prstGeom prst="rect">
              <a:avLst/>
            </a:prstGeom>
            <a:effectLst/>
          </p:spPr>
        </p:pic>
        <p:pic>
          <p:nvPicPr>
            <p:cNvPr id="298" name="線" descr="線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57150" y="1353664"/>
              <a:ext cx="394041" cy="114301"/>
            </a:xfrm>
            <a:prstGeom prst="rect">
              <a:avLst/>
            </a:prstGeom>
            <a:effectLst/>
          </p:spPr>
        </p:pic>
        <p:pic>
          <p:nvPicPr>
            <p:cNvPr id="300" name="線" descr="線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57150" y="-52388"/>
              <a:ext cx="394041" cy="114301"/>
            </a:xfrm>
            <a:prstGeom prst="rect">
              <a:avLst/>
            </a:prstGeom>
            <a:effectLst/>
          </p:spPr>
        </p:pic>
      </p:grpSp>
      <p:pic>
        <p:nvPicPr>
          <p:cNvPr id="303" name="線" descr="線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8100000">
            <a:off x="6396643" y="2373896"/>
            <a:ext cx="713578" cy="80368"/>
          </a:xfrm>
          <a:prstGeom prst="rect">
            <a:avLst/>
          </a:prstGeom>
        </p:spPr>
      </p:pic>
      <p:sp>
        <p:nvSpPr>
          <p:cNvPr id="366" name="接続の線"/>
          <p:cNvSpPr/>
          <p:nvPr/>
        </p:nvSpPr>
        <p:spPr>
          <a:xfrm>
            <a:off x="4452611" y="5829716"/>
            <a:ext cx="547317" cy="30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711" extrusionOk="0">
                <a:moveTo>
                  <a:pt x="21600" y="17375"/>
                </a:moveTo>
                <a:cubicBezTo>
                  <a:pt x="13822" y="21600"/>
                  <a:pt x="6622" y="15808"/>
                  <a:pt x="0" y="0"/>
                </a:cubicBezTo>
              </a:path>
            </a:pathLst>
          </a:custGeom>
          <a:ln w="38100">
            <a:solidFill>
              <a:srgbClr val="0433FF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367" name="接続の線"/>
          <p:cNvSpPr/>
          <p:nvPr/>
        </p:nvSpPr>
        <p:spPr>
          <a:xfrm>
            <a:off x="5556148" y="4952985"/>
            <a:ext cx="310151" cy="408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3948" y="2"/>
                  <a:pt x="21148" y="7202"/>
                  <a:pt x="21600" y="21600"/>
                </a:cubicBezTo>
              </a:path>
            </a:pathLst>
          </a:custGeom>
          <a:ln w="38100">
            <a:solidFill>
              <a:srgbClr val="FF2600"/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grpSp>
        <p:nvGrpSpPr>
          <p:cNvPr id="329" name="グループ"/>
          <p:cNvGrpSpPr/>
          <p:nvPr/>
        </p:nvGrpSpPr>
        <p:grpSpPr>
          <a:xfrm>
            <a:off x="1787042" y="3772793"/>
            <a:ext cx="4933323" cy="2865104"/>
            <a:chOff x="0" y="-38099"/>
            <a:chExt cx="7016280" cy="4074814"/>
          </a:xfrm>
        </p:grpSpPr>
        <p:sp>
          <p:nvSpPr>
            <p:cNvPr id="307" name="13.2℃"/>
            <p:cNvSpPr txBox="1"/>
            <p:nvPr/>
          </p:nvSpPr>
          <p:spPr>
            <a:xfrm>
              <a:off x="4257630" y="3552063"/>
              <a:ext cx="1476644" cy="4846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0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rPr sz="1406"/>
                <a:t>13.2℃</a:t>
              </a:r>
            </a:p>
          </p:txBody>
        </p:sp>
        <p:sp>
          <p:nvSpPr>
            <p:cNvPr id="368" name="接続の線"/>
            <p:cNvSpPr/>
            <p:nvPr/>
          </p:nvSpPr>
          <p:spPr>
            <a:xfrm>
              <a:off x="519761" y="407720"/>
              <a:ext cx="2460460" cy="11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35" y="9760"/>
                    <a:pt x="13535" y="16960"/>
                    <a:pt x="21600" y="216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309" name="線"/>
            <p:cNvSpPr/>
            <p:nvPr/>
          </p:nvSpPr>
          <p:spPr>
            <a:xfrm flipV="1">
              <a:off x="4995951" y="1190552"/>
              <a:ext cx="1" cy="236449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10" name="四角形"/>
            <p:cNvSpPr/>
            <p:nvPr/>
          </p:nvSpPr>
          <p:spPr>
            <a:xfrm>
              <a:off x="5483690" y="1399883"/>
              <a:ext cx="258289" cy="2115339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157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11" name="四角形"/>
            <p:cNvSpPr/>
            <p:nvPr/>
          </p:nvSpPr>
          <p:spPr>
            <a:xfrm>
              <a:off x="3011640" y="1410534"/>
              <a:ext cx="1369574" cy="2115339"/>
            </a:xfrm>
            <a:prstGeom prst="rect">
              <a:avLst/>
            </a:prstGeom>
            <a:solidFill>
              <a:srgbClr val="0433FF">
                <a:alpha val="15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12" name="線"/>
            <p:cNvSpPr/>
            <p:nvPr/>
          </p:nvSpPr>
          <p:spPr>
            <a:xfrm>
              <a:off x="390274" y="3529889"/>
              <a:ext cx="63028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13" name="温度"/>
            <p:cNvSpPr txBox="1"/>
            <p:nvPr/>
          </p:nvSpPr>
          <p:spPr>
            <a:xfrm>
              <a:off x="5628682" y="3575843"/>
              <a:ext cx="1253228" cy="437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0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rPr sz="1406"/>
                <a:t>温度</a:t>
              </a:r>
            </a:p>
          </p:txBody>
        </p:sp>
        <p:sp>
          <p:nvSpPr>
            <p:cNvPr id="314" name="線"/>
            <p:cNvSpPr/>
            <p:nvPr/>
          </p:nvSpPr>
          <p:spPr>
            <a:xfrm flipV="1">
              <a:off x="497431" y="226058"/>
              <a:ext cx="1" cy="36264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69" name="接続の線"/>
            <p:cNvSpPr/>
            <p:nvPr/>
          </p:nvSpPr>
          <p:spPr>
            <a:xfrm>
              <a:off x="5420873" y="1797987"/>
              <a:ext cx="209666" cy="104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144" extrusionOk="0">
                  <a:moveTo>
                    <a:pt x="0" y="23"/>
                  </a:moveTo>
                  <a:cubicBezTo>
                    <a:pt x="14934" y="-456"/>
                    <a:pt x="21600" y="6584"/>
                    <a:pt x="19997" y="21144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316" name="線"/>
            <p:cNvSpPr/>
            <p:nvPr/>
          </p:nvSpPr>
          <p:spPr>
            <a:xfrm>
              <a:off x="2956395" y="1528660"/>
              <a:ext cx="2487528" cy="26501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17" name="線"/>
            <p:cNvSpPr/>
            <p:nvPr/>
          </p:nvSpPr>
          <p:spPr>
            <a:xfrm flipV="1">
              <a:off x="4482099" y="2998946"/>
              <a:ext cx="2261470" cy="11944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  <p:sp>
          <p:nvSpPr>
            <p:cNvPr id="318" name="電気抵抗"/>
            <p:cNvSpPr txBox="1"/>
            <p:nvPr/>
          </p:nvSpPr>
          <p:spPr>
            <a:xfrm rot="16200000">
              <a:off x="-507656" y="915767"/>
              <a:ext cx="1410816" cy="3955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000">
                  <a:latin typeface="+mn-lt"/>
                  <a:ea typeface="+mn-ea"/>
                  <a:cs typeface="+mn-cs"/>
                  <a:sym typeface="ヒラギノ角ゴ ProN W3"/>
                </a:defRPr>
              </a:lvl1pPr>
            </a:lstStyle>
            <a:p>
              <a:r>
                <a:rPr sz="1406"/>
                <a:t>電気抵抗</a:t>
              </a:r>
            </a:p>
          </p:txBody>
        </p:sp>
        <p:sp>
          <p:nvSpPr>
            <p:cNvPr id="370" name="接続の線"/>
            <p:cNvSpPr/>
            <p:nvPr/>
          </p:nvSpPr>
          <p:spPr>
            <a:xfrm>
              <a:off x="5630871" y="2830462"/>
              <a:ext cx="158071" cy="2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0090" extrusionOk="0">
                  <a:moveTo>
                    <a:pt x="39" y="0"/>
                  </a:moveTo>
                  <a:cubicBezTo>
                    <a:pt x="-588" y="15000"/>
                    <a:pt x="6403" y="21600"/>
                    <a:pt x="21012" y="198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371" name="接続の線"/>
            <p:cNvSpPr/>
            <p:nvPr/>
          </p:nvSpPr>
          <p:spPr>
            <a:xfrm>
              <a:off x="3144583" y="1535413"/>
              <a:ext cx="770723" cy="110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48" y="5"/>
                    <a:pt x="13248" y="7205"/>
                    <a:pt x="21600" y="216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372" name="接続の線"/>
            <p:cNvSpPr/>
            <p:nvPr/>
          </p:nvSpPr>
          <p:spPr>
            <a:xfrm>
              <a:off x="3914678" y="2641300"/>
              <a:ext cx="589656" cy="47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08" extrusionOk="0">
                  <a:moveTo>
                    <a:pt x="0" y="0"/>
                  </a:moveTo>
                  <a:cubicBezTo>
                    <a:pt x="5531" y="15039"/>
                    <a:pt x="12731" y="21600"/>
                    <a:pt x="21600" y="1968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grpSp>
          <p:nvGrpSpPr>
            <p:cNvPr id="324" name="半導体"/>
            <p:cNvGrpSpPr/>
            <p:nvPr/>
          </p:nvGrpSpPr>
          <p:grpSpPr>
            <a:xfrm>
              <a:off x="877072" y="-38100"/>
              <a:ext cx="1086130" cy="622300"/>
              <a:chOff x="0" y="0"/>
              <a:chExt cx="1086128" cy="622299"/>
            </a:xfrm>
          </p:grpSpPr>
          <p:sp>
            <p:nvSpPr>
              <p:cNvPr id="323" name="半導体"/>
              <p:cNvSpPr txBox="1"/>
              <p:nvPr/>
            </p:nvSpPr>
            <p:spPr>
              <a:xfrm>
                <a:off x="38099" y="38099"/>
                <a:ext cx="1009930" cy="546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 defTabSz="457200">
                  <a:defRPr sz="2000" b="1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406"/>
                  <a:t>半導体</a:t>
                </a:r>
              </a:p>
            </p:txBody>
          </p:sp>
          <p:pic>
            <p:nvPicPr>
              <p:cNvPr id="322" name="半導体" descr="半導体"/>
              <p:cNvPicPr>
                <a:picLocks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-1" y="-1"/>
                <a:ext cx="1086130" cy="6223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327" name="金属"/>
            <p:cNvGrpSpPr/>
            <p:nvPr/>
          </p:nvGrpSpPr>
          <p:grpSpPr>
            <a:xfrm>
              <a:off x="6216180" y="2306937"/>
              <a:ext cx="800101" cy="592932"/>
              <a:chOff x="0" y="0"/>
              <a:chExt cx="800100" cy="592931"/>
            </a:xfrm>
          </p:grpSpPr>
          <p:sp>
            <p:nvSpPr>
              <p:cNvPr id="326" name="金属"/>
              <p:cNvSpPr txBox="1"/>
              <p:nvPr/>
            </p:nvSpPr>
            <p:spPr>
              <a:xfrm>
                <a:off x="38100" y="38100"/>
                <a:ext cx="723900" cy="516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 defTabSz="457200">
                  <a:defRPr sz="2000" b="1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406"/>
                  <a:t>金属</a:t>
                </a:r>
              </a:p>
            </p:txBody>
          </p:sp>
          <p:pic>
            <p:nvPicPr>
              <p:cNvPr id="325" name="金属" descr="金属"/>
              <p:cNvPicPr>
                <a:picLocks/>
              </p:cNvPicPr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0" y="0"/>
                <a:ext cx="800100" cy="592932"/>
              </a:xfrm>
              <a:prstGeom prst="rect">
                <a:avLst/>
              </a:prstGeom>
              <a:effectLst/>
            </p:spPr>
          </p:pic>
        </p:grpSp>
        <p:sp>
          <p:nvSpPr>
            <p:cNvPr id="328" name="ゆっくりとした転移"/>
            <p:cNvSpPr txBox="1"/>
            <p:nvPr/>
          </p:nvSpPr>
          <p:spPr>
            <a:xfrm>
              <a:off x="2206501" y="871193"/>
              <a:ext cx="2670417" cy="4846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2000" u="sng"/>
              </a:lvl1pPr>
            </a:lstStyle>
            <a:p>
              <a:r>
                <a:rPr sz="1406"/>
                <a:t>ゆっくりとした転移</a:t>
              </a:r>
            </a:p>
          </p:txBody>
        </p:sp>
      </p:grpSp>
      <p:sp>
        <p:nvSpPr>
          <p:cNvPr id="330" name="線"/>
          <p:cNvSpPr/>
          <p:nvPr/>
        </p:nvSpPr>
        <p:spPr>
          <a:xfrm flipV="1">
            <a:off x="2024763" y="5985890"/>
            <a:ext cx="2977008" cy="12448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547"/>
          </a:p>
        </p:txBody>
      </p:sp>
      <p:sp>
        <p:nvSpPr>
          <p:cNvPr id="373" name="接続の線"/>
          <p:cNvSpPr/>
          <p:nvPr/>
        </p:nvSpPr>
        <p:spPr>
          <a:xfrm>
            <a:off x="3384536" y="6123693"/>
            <a:ext cx="1615392" cy="105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/>
          <a:lstStyle/>
          <a:p>
            <a:endParaRPr sz="1266"/>
          </a:p>
        </p:txBody>
      </p:sp>
      <p:sp>
        <p:nvSpPr>
          <p:cNvPr id="332" name="急冷"/>
          <p:cNvSpPr txBox="1"/>
          <p:nvPr/>
        </p:nvSpPr>
        <p:spPr>
          <a:xfrm>
            <a:off x="3323745" y="6313847"/>
            <a:ext cx="881176" cy="30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000"/>
            </a:lvl1pPr>
          </a:lstStyle>
          <a:p>
            <a:r>
              <a:rPr sz="1406"/>
              <a:t>急冷</a:t>
            </a:r>
          </a:p>
        </p:txBody>
      </p:sp>
      <p:grpSp>
        <p:nvGrpSpPr>
          <p:cNvPr id="335" name="準安定な金属…"/>
          <p:cNvGrpSpPr/>
          <p:nvPr/>
        </p:nvGrpSpPr>
        <p:grpSpPr>
          <a:xfrm>
            <a:off x="2184535" y="5259859"/>
            <a:ext cx="1300804" cy="691536"/>
            <a:chOff x="0" y="0"/>
            <a:chExt cx="1850030" cy="983517"/>
          </a:xfrm>
        </p:grpSpPr>
        <p:sp>
          <p:nvSpPr>
            <p:cNvPr id="334" name="準安定な金属…"/>
            <p:cNvSpPr txBox="1"/>
            <p:nvPr/>
          </p:nvSpPr>
          <p:spPr>
            <a:xfrm>
              <a:off x="38100" y="38100"/>
              <a:ext cx="1773831" cy="907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321457">
                <a:defRPr sz="2000" b="1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6"/>
                <a:t>準安定な金属</a:t>
              </a:r>
            </a:p>
            <a:p>
              <a:pPr defTabSz="321457">
                <a:defRPr sz="2000" b="1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6"/>
                <a:t>(超伝導体)</a:t>
              </a:r>
            </a:p>
          </p:txBody>
        </p:sp>
        <p:pic>
          <p:nvPicPr>
            <p:cNvPr id="333" name="準安定な金属…" descr="準安定な金属…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1850031" cy="983518"/>
            </a:xfrm>
            <a:prstGeom prst="rect">
              <a:avLst/>
            </a:prstGeom>
            <a:effectLst/>
          </p:spPr>
        </p:pic>
      </p:grpSp>
      <p:grpSp>
        <p:nvGrpSpPr>
          <p:cNvPr id="338" name="グループ"/>
          <p:cNvGrpSpPr/>
          <p:nvPr/>
        </p:nvGrpSpPr>
        <p:grpSpPr>
          <a:xfrm>
            <a:off x="7883831" y="4500276"/>
            <a:ext cx="1061169" cy="822207"/>
            <a:chOff x="-267101" y="-1"/>
            <a:chExt cx="1509215" cy="1169359"/>
          </a:xfrm>
        </p:grpSpPr>
        <p:sp>
          <p:nvSpPr>
            <p:cNvPr id="336" name="温度制御"/>
            <p:cNvSpPr txBox="1"/>
            <p:nvPr/>
          </p:nvSpPr>
          <p:spPr>
            <a:xfrm>
              <a:off x="-267101" y="353813"/>
              <a:ext cx="1179371" cy="815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rmAutofit fontScale="77500" lnSpcReduction="20000"/>
            </a:bodyPr>
            <a:lstStyle/>
            <a:p>
              <a:pPr lvl="1" defTabSz="321457">
                <a:defRPr sz="20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406" dirty="0" err="1"/>
                <a:t>温度制御</a:t>
              </a:r>
              <a:endParaRPr sz="1406" dirty="0"/>
            </a:p>
          </p:txBody>
        </p:sp>
        <p:sp>
          <p:nvSpPr>
            <p:cNvPr id="374" name="接続の線"/>
            <p:cNvSpPr/>
            <p:nvPr/>
          </p:nvSpPr>
          <p:spPr>
            <a:xfrm>
              <a:off x="0" y="-1"/>
              <a:ext cx="1242114" cy="840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6657" y="-5306"/>
                    <a:pt x="13857" y="-5400"/>
                    <a:pt x="21600" y="15918"/>
                  </a:cubicBezTo>
                </a:path>
              </a:pathLst>
            </a:custGeom>
            <a:noFill/>
            <a:ln w="50800" cap="flat">
              <a:solidFill>
                <a:srgbClr val="0433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endParaRPr sz="1266"/>
            </a:p>
          </p:txBody>
        </p:sp>
      </p:grpSp>
      <p:sp>
        <p:nvSpPr>
          <p:cNvPr id="375" name="接続の線"/>
          <p:cNvSpPr/>
          <p:nvPr/>
        </p:nvSpPr>
        <p:spPr>
          <a:xfrm>
            <a:off x="3468493" y="4919040"/>
            <a:ext cx="813475" cy="100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4" h="21600" extrusionOk="0">
                <a:moveTo>
                  <a:pt x="0" y="0"/>
                </a:moveTo>
                <a:cubicBezTo>
                  <a:pt x="20238" y="11625"/>
                  <a:pt x="21600" y="18825"/>
                  <a:pt x="4087" y="21600"/>
                </a:cubicBezTo>
              </a:path>
            </a:pathLst>
          </a:custGeom>
          <a:ln w="38100">
            <a:solidFill>
              <a:srgbClr val="0433FF"/>
            </a:solidFill>
            <a:miter lim="400000"/>
            <a:headEnd type="triangle"/>
          </a:ln>
        </p:spPr>
        <p:txBody>
          <a:bodyPr/>
          <a:lstStyle/>
          <a:p>
            <a:endParaRPr sz="1266"/>
          </a:p>
        </p:txBody>
      </p:sp>
      <p:grpSp>
        <p:nvGrpSpPr>
          <p:cNvPr id="350" name="グループ"/>
          <p:cNvGrpSpPr/>
          <p:nvPr/>
        </p:nvGrpSpPr>
        <p:grpSpPr>
          <a:xfrm>
            <a:off x="6957533" y="3515074"/>
            <a:ext cx="1807822" cy="2350428"/>
            <a:chOff x="0" y="0"/>
            <a:chExt cx="2571123" cy="3342830"/>
          </a:xfrm>
        </p:grpSpPr>
        <p:grpSp>
          <p:nvGrpSpPr>
            <p:cNvPr id="346" name="グループ"/>
            <p:cNvGrpSpPr/>
            <p:nvPr/>
          </p:nvGrpSpPr>
          <p:grpSpPr>
            <a:xfrm>
              <a:off x="0" y="0"/>
              <a:ext cx="2571124" cy="3321982"/>
              <a:chOff x="0" y="0"/>
              <a:chExt cx="2571123" cy="3321981"/>
            </a:xfrm>
          </p:grpSpPr>
          <p:sp>
            <p:nvSpPr>
              <p:cNvPr id="340" name="線"/>
              <p:cNvSpPr/>
              <p:nvPr/>
            </p:nvSpPr>
            <p:spPr>
              <a:xfrm flipV="1">
                <a:off x="417254" y="103125"/>
                <a:ext cx="1" cy="32188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  <a:endParaRPr sz="1547"/>
              </a:p>
            </p:txBody>
          </p:sp>
          <p:sp>
            <p:nvSpPr>
              <p:cNvPr id="341" name="温度"/>
              <p:cNvSpPr txBox="1"/>
              <p:nvPr/>
            </p:nvSpPr>
            <p:spPr>
              <a:xfrm rot="16200000">
                <a:off x="-313397" y="817788"/>
                <a:ext cx="1009867" cy="383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rmAutofit fontScale="92500" lnSpcReduction="10000"/>
              </a:bodyPr>
              <a:lstStyle>
                <a:lvl1pPr>
                  <a:defRPr sz="2200">
                    <a:latin typeface="+mn-lt"/>
                    <a:ea typeface="+mn-ea"/>
                    <a:cs typeface="+mn-cs"/>
                    <a:sym typeface="ヒラギノ角ゴ ProN W3"/>
                  </a:defRPr>
                </a:lvl1pPr>
              </a:lstStyle>
              <a:p>
                <a:r>
                  <a:rPr sz="1547"/>
                  <a:t>温度</a:t>
                </a:r>
              </a:p>
            </p:txBody>
          </p:sp>
          <p:sp>
            <p:nvSpPr>
              <p:cNvPr id="342" name="スズ"/>
              <p:cNvSpPr txBox="1"/>
              <p:nvPr/>
            </p:nvSpPr>
            <p:spPr>
              <a:xfrm>
                <a:off x="751174" y="0"/>
                <a:ext cx="1179372" cy="638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rmAutofit/>
              </a:bodyPr>
              <a:lstStyle>
                <a:lvl1pPr algn="l" defTabSz="457200">
                  <a:defRPr sz="2500" b="1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758"/>
                  <a:t>スズ</a:t>
                </a:r>
              </a:p>
            </p:txBody>
          </p:sp>
          <p:grpSp>
            <p:nvGrpSpPr>
              <p:cNvPr id="345" name="グループ"/>
              <p:cNvGrpSpPr/>
              <p:nvPr/>
            </p:nvGrpSpPr>
            <p:grpSpPr>
              <a:xfrm>
                <a:off x="1572141" y="132471"/>
                <a:ext cx="998983" cy="610015"/>
                <a:chOff x="0" y="0"/>
                <a:chExt cx="998982" cy="610013"/>
              </a:xfrm>
            </p:grpSpPr>
            <p:sp>
              <p:nvSpPr>
                <p:cNvPr id="344" name="金属"/>
                <p:cNvSpPr txBox="1"/>
                <p:nvPr/>
              </p:nvSpPr>
              <p:spPr>
                <a:xfrm>
                  <a:off x="50799" y="50800"/>
                  <a:ext cx="897384" cy="508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rmAutofit/>
                </a:bodyPr>
                <a:lstStyle>
                  <a:lvl1pPr defTabSz="457200">
                    <a:defRPr sz="2200" b="1">
                      <a:solidFill>
                        <a:srgbClr val="222222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1547"/>
                    <a:t>金属</a:t>
                  </a:r>
                </a:p>
              </p:txBody>
            </p:sp>
            <p:pic>
              <p:nvPicPr>
                <p:cNvPr id="343" name="金属" descr="金属"/>
                <p:cNvPicPr>
                  <a:picLocks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-1" y="0"/>
                  <a:ext cx="998984" cy="610014"/>
                </a:xfrm>
                <a:prstGeom prst="rect">
                  <a:avLst/>
                </a:prstGeom>
                <a:effectLst/>
              </p:spPr>
            </p:pic>
          </p:grpSp>
        </p:grpSp>
        <p:grpSp>
          <p:nvGrpSpPr>
            <p:cNvPr id="349" name="グループ"/>
            <p:cNvGrpSpPr/>
            <p:nvPr/>
          </p:nvGrpSpPr>
          <p:grpSpPr>
            <a:xfrm>
              <a:off x="715939" y="2602468"/>
              <a:ext cx="1331839" cy="740363"/>
              <a:chOff x="0" y="0"/>
              <a:chExt cx="1331838" cy="740361"/>
            </a:xfrm>
          </p:grpSpPr>
          <p:sp>
            <p:nvSpPr>
              <p:cNvPr id="348" name="半導体"/>
              <p:cNvSpPr txBox="1"/>
              <p:nvPr/>
            </p:nvSpPr>
            <p:spPr>
              <a:xfrm>
                <a:off x="50799" y="50800"/>
                <a:ext cx="1230240" cy="638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rmAutofit/>
              </a:bodyPr>
              <a:lstStyle>
                <a:lvl1pPr defTabSz="457200">
                  <a:defRPr sz="2200" b="1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47"/>
                  <a:t>半導体</a:t>
                </a:r>
              </a:p>
            </p:txBody>
          </p:sp>
          <p:pic>
            <p:nvPicPr>
              <p:cNvPr id="347" name="半導体" descr="半導体"/>
              <p:cNvPicPr>
                <a:picLocks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-1" y="0"/>
                <a:ext cx="1331840" cy="740362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51" name="徐冷"/>
          <p:cNvSpPr txBox="1"/>
          <p:nvPr/>
        </p:nvSpPr>
        <p:spPr>
          <a:xfrm>
            <a:off x="7071080" y="4338379"/>
            <a:ext cx="829246" cy="518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numCol="1" anchor="t">
            <a:normAutofit/>
          </a:bodyPr>
          <a:lstStyle/>
          <a:p>
            <a:pPr lvl="1" defTabSz="321457">
              <a:defRPr sz="2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100" dirty="0" err="1"/>
              <a:t>徐冷</a:t>
            </a:r>
            <a:endParaRPr sz="1100" dirty="0"/>
          </a:p>
        </p:txBody>
      </p:sp>
      <p:sp>
        <p:nvSpPr>
          <p:cNvPr id="352" name="線"/>
          <p:cNvSpPr/>
          <p:nvPr/>
        </p:nvSpPr>
        <p:spPr>
          <a:xfrm flipH="1">
            <a:off x="7658169" y="4207199"/>
            <a:ext cx="438828" cy="959227"/>
          </a:xfrm>
          <a:prstGeom prst="line">
            <a:avLst/>
          </a:prstGeom>
          <a:noFill/>
          <a:ln w="50800" cap="flat">
            <a:solidFill>
              <a:srgbClr val="0433FF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  <a:endParaRPr sz="1547"/>
          </a:p>
        </p:txBody>
      </p:sp>
      <p:grpSp>
        <p:nvGrpSpPr>
          <p:cNvPr id="356" name="グループ"/>
          <p:cNvGrpSpPr/>
          <p:nvPr/>
        </p:nvGrpSpPr>
        <p:grpSpPr>
          <a:xfrm>
            <a:off x="7867362" y="4090328"/>
            <a:ext cx="1934403" cy="1025706"/>
            <a:chOff x="0" y="-1"/>
            <a:chExt cx="2751150" cy="1458780"/>
          </a:xfrm>
        </p:grpSpPr>
        <p:sp>
          <p:nvSpPr>
            <p:cNvPr id="354" name="パルス加熱・"/>
            <p:cNvSpPr txBox="1"/>
            <p:nvPr/>
          </p:nvSpPr>
          <p:spPr>
            <a:xfrm>
              <a:off x="835819" y="166215"/>
              <a:ext cx="1915331" cy="519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t">
              <a:noAutofit/>
            </a:bodyPr>
            <a:lstStyle/>
            <a:p>
              <a:pPr lvl="1" defTabSz="321457">
                <a:defRPr sz="20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50" dirty="0" err="1"/>
                <a:t>パルス加熱</a:t>
              </a:r>
              <a:r>
                <a:rPr sz="1050" dirty="0"/>
                <a:t>・</a:t>
              </a:r>
            </a:p>
          </p:txBody>
        </p:sp>
        <p:sp>
          <p:nvSpPr>
            <p:cNvPr id="355" name="線"/>
            <p:cNvSpPr/>
            <p:nvPr/>
          </p:nvSpPr>
          <p:spPr>
            <a:xfrm flipV="1">
              <a:off x="0" y="-1"/>
              <a:ext cx="622137" cy="1458780"/>
            </a:xfrm>
            <a:prstGeom prst="lin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 ProN W3"/>
                </a:defRPr>
              </a:pPr>
              <a:endParaRPr sz="1547"/>
            </a:p>
          </p:txBody>
        </p:sp>
      </p:grpSp>
      <p:grpSp>
        <p:nvGrpSpPr>
          <p:cNvPr id="363" name="グループ"/>
          <p:cNvGrpSpPr/>
          <p:nvPr/>
        </p:nvGrpSpPr>
        <p:grpSpPr>
          <a:xfrm>
            <a:off x="8656941" y="4103547"/>
            <a:ext cx="1392811" cy="1809013"/>
            <a:chOff x="199368" y="119430"/>
            <a:chExt cx="1980885" cy="2572817"/>
          </a:xfrm>
        </p:grpSpPr>
        <p:grpSp>
          <p:nvGrpSpPr>
            <p:cNvPr id="359" name="グループ"/>
            <p:cNvGrpSpPr/>
            <p:nvPr/>
          </p:nvGrpSpPr>
          <p:grpSpPr>
            <a:xfrm>
              <a:off x="205497" y="1809488"/>
              <a:ext cx="1764261" cy="882759"/>
              <a:chOff x="0" y="0"/>
              <a:chExt cx="1764259" cy="882758"/>
            </a:xfrm>
          </p:grpSpPr>
          <p:sp>
            <p:nvSpPr>
              <p:cNvPr id="358" name="準安定な金属…"/>
              <p:cNvSpPr txBox="1"/>
              <p:nvPr/>
            </p:nvSpPr>
            <p:spPr>
              <a:xfrm>
                <a:off x="50800" y="50800"/>
                <a:ext cx="1662660" cy="781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rmAutofit/>
              </a:bodyPr>
              <a:lstStyle/>
              <a:p>
                <a:pPr defTabSz="247521">
                  <a:defRPr sz="1693" b="1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190"/>
                  <a:t>準安定な金属</a:t>
                </a:r>
              </a:p>
              <a:p>
                <a:pPr defTabSz="247521">
                  <a:defRPr sz="1693" b="1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190"/>
                  <a:t>(超伝導体)</a:t>
                </a:r>
              </a:p>
            </p:txBody>
          </p:sp>
          <p:pic>
            <p:nvPicPr>
              <p:cNvPr id="357" name="準安定な金属…" descr="準安定な金属…"/>
              <p:cNvPicPr>
                <a:picLocks/>
              </p:cNvPicPr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0" y="-1"/>
                <a:ext cx="1764260" cy="882760"/>
              </a:xfrm>
              <a:prstGeom prst="rect">
                <a:avLst/>
              </a:prstGeom>
              <a:effectLst/>
            </p:spPr>
          </p:pic>
        </p:grpSp>
        <p:grpSp>
          <p:nvGrpSpPr>
            <p:cNvPr id="362" name="グループ"/>
            <p:cNvGrpSpPr/>
            <p:nvPr/>
          </p:nvGrpSpPr>
          <p:grpSpPr>
            <a:xfrm>
              <a:off x="199368" y="119430"/>
              <a:ext cx="1980885" cy="1566007"/>
              <a:chOff x="0" y="-1"/>
              <a:chExt cx="1980883" cy="1566005"/>
            </a:xfrm>
          </p:grpSpPr>
          <p:sp>
            <p:nvSpPr>
              <p:cNvPr id="360" name="線"/>
              <p:cNvSpPr/>
              <p:nvPr/>
            </p:nvSpPr>
            <p:spPr>
              <a:xfrm>
                <a:off x="0" y="-1"/>
                <a:ext cx="732930" cy="1566005"/>
              </a:xfrm>
              <a:prstGeom prst="line">
                <a:avLst/>
              </a:prstGeom>
              <a:noFill/>
              <a:ln w="50800" cap="flat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ヒラギノ角ゴ ProN W3"/>
                  </a:defRPr>
                </a:pPr>
                <a:endParaRPr sz="1547"/>
              </a:p>
            </p:txBody>
          </p:sp>
          <p:sp>
            <p:nvSpPr>
              <p:cNvPr id="361" name="急冷"/>
              <p:cNvSpPr txBox="1"/>
              <p:nvPr/>
            </p:nvSpPr>
            <p:spPr>
              <a:xfrm>
                <a:off x="56929" y="439931"/>
                <a:ext cx="1923954" cy="795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t">
                <a:normAutofit/>
              </a:bodyPr>
              <a:lstStyle/>
              <a:p>
                <a:pPr lvl="1" defTabSz="321457">
                  <a:defRPr sz="2000">
                    <a:solidFill>
                      <a:srgbClr val="222222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100" dirty="0" err="1"/>
                  <a:t>急冷</a:t>
                </a:r>
                <a:endParaRPr sz="1100" dirty="0"/>
              </a:p>
            </p:txBody>
          </p:sp>
        </p:grpSp>
      </p:grpSp>
      <p:sp>
        <p:nvSpPr>
          <p:cNvPr id="365" name="スズ"/>
          <p:cNvSpPr txBox="1"/>
          <p:nvPr/>
        </p:nvSpPr>
        <p:spPr>
          <a:xfrm>
            <a:off x="1930825" y="193797"/>
            <a:ext cx="1934933" cy="61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 fontScale="92500"/>
          </a:bodyPr>
          <a:lstStyle>
            <a:lvl1pPr algn="l" defTabSz="457200">
              <a:defRPr sz="4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sz="3375"/>
              <a:t>参考</a:t>
            </a:r>
            <a:r>
              <a:rPr lang="en-US" altLang="ja-JP" sz="3375" dirty="0"/>
              <a:t>: </a:t>
            </a:r>
            <a:r>
              <a:rPr sz="3375" dirty="0" err="1"/>
              <a:t>スズ</a:t>
            </a:r>
            <a:endParaRPr sz="3375" dirty="0"/>
          </a:p>
        </p:txBody>
      </p:sp>
    </p:spTree>
    <p:extLst>
      <p:ext uri="{BB962C8B-B14F-4D97-AF65-F5344CB8AC3E}">
        <p14:creationId xmlns:p14="http://schemas.microsoft.com/office/powerpoint/2010/main" val="357350525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animBg="1" advAuto="0"/>
      <p:bldP spid="366" grpId="0" animBg="1" advAuto="0"/>
      <p:bldP spid="366" grpId="1" animBg="1" advAuto="0"/>
      <p:bldP spid="367" grpId="0" animBg="1" advAuto="0"/>
      <p:bldP spid="329" grpId="0" animBg="1" advAuto="0"/>
      <p:bldP spid="330" grpId="0" animBg="1" advAuto="0"/>
      <p:bldP spid="373" grpId="0" animBg="1" advAuto="0"/>
      <p:bldP spid="332" grpId="0" animBg="1" advAuto="0"/>
      <p:bldP spid="335" grpId="0" animBg="1" advAuto="0"/>
      <p:bldP spid="338" grpId="0" animBg="1" advAuto="0"/>
      <p:bldP spid="375" grpId="0" animBg="1" advAuto="0"/>
      <p:bldP spid="350" grpId="0" animBg="1" advAuto="0"/>
      <p:bldP spid="356" grpId="0" animBg="1" advAuto="0"/>
      <p:bldP spid="363" grpId="0" animBg="1" advAuto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344</Words>
  <Application>Microsoft Macintosh PowerPoint</Application>
  <PresentationFormat>ワイド画面</PresentationFormat>
  <Paragraphs>72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スズの金属-半導体転移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246</cp:revision>
  <cp:lastPrinted>2019-04-21T22:26:13Z</cp:lastPrinted>
  <dcterms:created xsi:type="dcterms:W3CDTF">2019-04-18T09:06:11Z</dcterms:created>
  <dcterms:modified xsi:type="dcterms:W3CDTF">2019-05-17T20:24:10Z</dcterms:modified>
</cp:coreProperties>
</file>