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70" r:id="rId5"/>
    <p:sldId id="268" r:id="rId6"/>
    <p:sldId id="269" r:id="rId7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0"/>
    <a:srgbClr val="7D888F"/>
    <a:srgbClr val="46555F"/>
    <a:srgbClr val="FEFEFD"/>
    <a:srgbClr val="FDFEFE"/>
    <a:srgbClr val="FEFEFE"/>
    <a:srgbClr val="FEFFFE"/>
    <a:srgbClr val="FF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486BA-2EA3-4681-8CD4-8ABC319098A3}">
  <a:tblStyle styleId="{E96486BA-2EA3-4681-8CD4-8ABC319098A3}" styleName="ams table style">
    <a:tblBg/>
    <a:wholeTbl>
      <a:tcTxStyle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Ref idx="1">
              <a:schemeClr val="bg1"/>
            </a:lnRef>
          </a:insideH>
          <a:insideV>
            <a:lnRef idx="1">
              <a:schemeClr val="bg1"/>
            </a:lnRef>
          </a:insideV>
        </a:tcBdr>
        <a:fill>
          <a:noFill/>
        </a:fill>
      </a:tcStyle>
    </a:wholeTbl>
    <a:band1H>
      <a:tcTxStyle>
        <a:schemeClr val="accent1"/>
      </a:tcTxStyle>
      <a:tcStyle>
        <a:tcBdr/>
        <a:fill>
          <a:solidFill>
            <a:schemeClr val="bg1"/>
          </a:solidFill>
        </a:fill>
      </a:tcStyle>
    </a:band1H>
    <a:band2H>
      <a:tcTxStyle>
        <a:schemeClr val="accent1"/>
      </a:tcTxStyle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Row>
      <a:tcTxStyle b="on"/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81" autoAdjust="0"/>
  </p:normalViewPr>
  <p:slideViewPr>
    <p:cSldViewPr>
      <p:cViewPr varScale="1">
        <p:scale>
          <a:sx n="122" d="100"/>
          <a:sy n="122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80" y="-12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8F56E1F4-EF88-4E23-B43B-75B5F1669856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0C17A371-6CD5-4A64-B762-C3A540A07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300"/>
            </a:lvl1pPr>
          </a:lstStyle>
          <a:p>
            <a:fld id="{F420A37F-F537-4F00-9722-6B624A428CB1}" type="datetimeFigureOut">
              <a:rPr lang="en-US" noProof="0" smtClean="0"/>
              <a:pPr/>
              <a:t>6/13/2016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300"/>
            </a:lvl1pPr>
          </a:lstStyle>
          <a:p>
            <a:fld id="{094618EB-3A2D-4455-84BB-8FAD014273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1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65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18EB-3A2D-4455-84BB-8FAD014273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2026800"/>
            <a:ext cx="5500800" cy="2304000"/>
          </a:xfr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2400" b="1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4"/>
            <a:r>
              <a:rPr lang="en-US" noProof="0" dirty="0" smtClean="0"/>
              <a:t>Add Title Arial 24pt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Add second line in blue Arial 24pt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16000" y="5302800"/>
            <a:ext cx="2232000" cy="936000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Name1 Arial 10pt</a:t>
            </a:r>
            <a:br>
              <a:rPr lang="en-US" dirty="0" smtClean="0"/>
            </a:br>
            <a:r>
              <a:rPr lang="en-US" dirty="0" smtClean="0"/>
              <a:t>Name2 Arial 10pt</a:t>
            </a:r>
            <a:endParaRPr lang="en-US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463258" y="6301057"/>
            <a:ext cx="213360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Confidential © ams AG 2016</a:t>
            </a:r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000" y="6300788"/>
            <a:ext cx="2134800" cy="365125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48492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44E2EFA-44F7-4433-9E40-1DF9467A1A83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55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46008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597BDD0-5FD2-4356-91A0-3BFC5B7624EE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84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4600800" y="2062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600800" y="4114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A62E5F6-9672-4174-AAFC-29095B12CC76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0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062800"/>
            <a:ext cx="3889375" cy="40322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3502800"/>
            <a:ext cx="3888000" cy="259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00800" y="2062800"/>
            <a:ext cx="3888000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D789203-8561-4DFE-9ECB-3424C629F2F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63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782800"/>
            <a:ext cx="3889375" cy="331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2782800"/>
            <a:ext cx="3888000" cy="331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2062800"/>
            <a:ext cx="7840800" cy="648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 marL="182250" indent="0">
              <a:buNone/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D91CA9-96DE-49F1-ACBD-8C1542366B97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7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2" hasCustomPrompt="1"/>
          </p:nvPr>
        </p:nvSpPr>
        <p:spPr>
          <a:xfrm>
            <a:off x="648000" y="2059200"/>
            <a:ext cx="7840800" cy="403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6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E87A898-F2B7-4BDD-BF5F-9159E57EE9C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1B0C7740-BA8E-4410-823A-C08B10BFD9AC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67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C291C4D-47F2-40F5-959D-3BC6E6C7B0E9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6330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5392964B-E184-48AE-9F4F-26248B5CBC2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598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C5D0547-7C7C-4E59-A493-ABB2032BFC5B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53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1990801"/>
            <a:ext cx="5500800" cy="12941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1300" b="1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Agenda</a:t>
            </a:r>
            <a:endParaRPr lang="en-US" noProof="0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328800" y="6361200"/>
            <a:ext cx="2160000" cy="28800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Confidential © ams AG 2016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238" y="3501008"/>
            <a:ext cx="5500687" cy="215900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ts val="312"/>
              </a:spcBef>
            </a:pPr>
            <a:r>
              <a:rPr lang="en-US" sz="1300" dirty="0" smtClean="0"/>
              <a:t>Bullet 1 Arial 13pt</a:t>
            </a:r>
            <a:br>
              <a:rPr lang="en-US" sz="1300" dirty="0" smtClean="0"/>
            </a:br>
            <a:r>
              <a:rPr lang="en-US" sz="1300" dirty="0" smtClean="0"/>
              <a:t>Bullet</a:t>
            </a:r>
            <a:r>
              <a:rPr lang="en-US" sz="1300" baseline="0" dirty="0" smtClean="0"/>
              <a:t> 2 Arial 13pt</a:t>
            </a:r>
            <a:br>
              <a:rPr lang="en-US" sz="1300" baseline="0" dirty="0" smtClean="0"/>
            </a:br>
            <a:r>
              <a:rPr lang="en-US" sz="1300" baseline="0" dirty="0" smtClean="0"/>
              <a:t>Bullet 3 Arial 13pt</a:t>
            </a:r>
            <a:endParaRPr lang="en-US" sz="1300" dirty="0"/>
          </a:p>
        </p:txBody>
      </p:sp>
      <p:pic>
        <p:nvPicPr>
          <p:cNvPr id="11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0" y="2998800"/>
            <a:ext cx="5590800" cy="8640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  <a:lvl5pPr>
              <a:defRPr sz="2400" b="1">
                <a:solidFill>
                  <a:schemeClr val="tx1"/>
                </a:solidFill>
              </a:defRPr>
            </a:lvl5pPr>
          </a:lstStyle>
          <a:p>
            <a:pPr lvl="4"/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18" r="-442"/>
          <a:stretch/>
        </p:blipFill>
        <p:spPr bwMode="auto">
          <a:xfrm>
            <a:off x="0" y="0"/>
            <a:ext cx="259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0" y="3970800"/>
            <a:ext cx="5590800" cy="35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pPr lvl="0"/>
            <a:r>
              <a:rPr lang="en-US" noProof="0" dirty="0" smtClean="0"/>
              <a:t>Please visit our website www.ams.com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462000" y="6361200"/>
            <a:ext cx="2134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noProof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  <a:endParaRPr lang="en-US" sz="1000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 hasCustomPrompt="1"/>
          </p:nvPr>
        </p:nvSpPr>
        <p:spPr>
          <a:xfrm>
            <a:off x="648000" y="2062800"/>
            <a:ext cx="7840800" cy="403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33788DFB-B1EE-4206-9CC7-EAD3DD82F01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11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FD01DF8-2F0B-4C07-A807-531352C2D77F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7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Text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  <a:lvl2pPr marL="468000">
              <a:defRPr/>
            </a:lvl2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PictureText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PictureText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PictureText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316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188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6024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04F84E1-65B7-49B3-B9B8-3B5CC31075E1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7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E9C7CE1-75C7-4874-8081-705128D4419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2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38448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A56ADE8-E325-48A3-BFE7-1949BC79812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17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22068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D4833D5-94C3-4A5D-89A1-7F593669C5E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35244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 2016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0CDBEF1-2DA1-4BB5-8B75-9D67D9128A4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7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ams_logo_rgb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6998400" y="586800"/>
            <a:ext cx="1534710" cy="446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918000"/>
            <a:ext cx="7840800" cy="64080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 lvl="4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28800" y="63108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1" smtClean="0">
                <a:solidFill>
                  <a:schemeClr val="accent3"/>
                </a:solidFill>
              </a:rPr>
              <a:t>Confidential © ams AG 2016</a:t>
            </a:r>
          </a:p>
          <a:p>
            <a:r>
              <a:rPr lang="en-US" noProof="1" smtClean="0">
                <a:solidFill>
                  <a:schemeClr val="accent3"/>
                </a:solidFill>
              </a:rPr>
              <a:t>Page </a:t>
            </a:r>
            <a:fld id="{B9D6BBDF-F40B-4F4F-9ECC-0FC00F510524}" type="slidenum">
              <a:rPr lang="en-US" noProof="1" smtClean="0">
                <a:solidFill>
                  <a:schemeClr val="accent3"/>
                </a:solidFill>
              </a:rPr>
              <a:pPr/>
              <a:t>‹#›</a:t>
            </a:fld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48000" y="2062800"/>
            <a:ext cx="7848000" cy="4032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  <p:sldLayoutId id="2147483668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5pPr eaLnBrk="1" hangingPunct="1">
        <a:defRPr/>
      </a:lvl5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3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Possibility of </a:t>
            </a:r>
            <a:r>
              <a:rPr lang="en-US" dirty="0"/>
              <a:t>u</a:t>
            </a:r>
            <a:r>
              <a:rPr lang="en-US" dirty="0" smtClean="0"/>
              <a:t>nconventional integrated </a:t>
            </a:r>
            <a:r>
              <a:rPr lang="en-US" dirty="0"/>
              <a:t>s</a:t>
            </a:r>
            <a:r>
              <a:rPr lang="en-US" dirty="0" smtClean="0"/>
              <a:t>moke detector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Advantages: The robustness, Possibility to apply for open cavity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Comparison </a:t>
            </a:r>
            <a:r>
              <a:rPr lang="en-US" dirty="0">
                <a:solidFill>
                  <a:schemeClr val="tx1"/>
                </a:solidFill>
              </a:rPr>
              <a:t>of particle characterization </a:t>
            </a:r>
            <a:r>
              <a:rPr lang="en-US" dirty="0" smtClean="0">
                <a:solidFill>
                  <a:schemeClr val="tx1"/>
                </a:solidFill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8.8.2016, Nobuyoshi Hiramatsu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Smoke Particles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48000" y="1676400"/>
            <a:ext cx="27810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Shape of smoke particle</a:t>
            </a:r>
            <a:endParaRPr lang="en-US" sz="1800" dirty="0"/>
          </a:p>
        </p:txBody>
      </p:sp>
      <p:sp>
        <p:nvSpPr>
          <p:cNvPr id="10" name="Down Arrow 9"/>
          <p:cNvSpPr/>
          <p:nvPr/>
        </p:nvSpPr>
        <p:spPr>
          <a:xfrm rot="13466057">
            <a:off x="6480429" y="5206766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6129" y="5828915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3466057">
            <a:off x="7818899" y="3710911"/>
            <a:ext cx="285945" cy="1118948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57215" y="4306661"/>
            <a:ext cx="609601" cy="6619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7136172" y="4878529"/>
            <a:ext cx="479117" cy="371476"/>
          </a:xfrm>
          <a:custGeom>
            <a:avLst/>
            <a:gdLst>
              <a:gd name="connsiteX0" fmla="*/ 212417 w 2023035"/>
              <a:gd name="connsiteY0" fmla="*/ 314325 h 1152525"/>
              <a:gd name="connsiteX1" fmla="*/ 260042 w 2023035"/>
              <a:gd name="connsiteY1" fmla="*/ 857250 h 1152525"/>
              <a:gd name="connsiteX2" fmla="*/ 288617 w 2023035"/>
              <a:gd name="connsiteY2" fmla="*/ 895350 h 1152525"/>
              <a:gd name="connsiteX3" fmla="*/ 317192 w 2023035"/>
              <a:gd name="connsiteY3" fmla="*/ 914400 h 1152525"/>
              <a:gd name="connsiteX4" fmla="*/ 383867 w 2023035"/>
              <a:gd name="connsiteY4" fmla="*/ 895350 h 1152525"/>
              <a:gd name="connsiteX5" fmla="*/ 421967 w 2023035"/>
              <a:gd name="connsiteY5" fmla="*/ 885825 h 1152525"/>
              <a:gd name="connsiteX6" fmla="*/ 450542 w 2023035"/>
              <a:gd name="connsiteY6" fmla="*/ 857250 h 1152525"/>
              <a:gd name="connsiteX7" fmla="*/ 545792 w 2023035"/>
              <a:gd name="connsiteY7" fmla="*/ 819150 h 1152525"/>
              <a:gd name="connsiteX8" fmla="*/ 583892 w 2023035"/>
              <a:gd name="connsiteY8" fmla="*/ 809625 h 1152525"/>
              <a:gd name="connsiteX9" fmla="*/ 612467 w 2023035"/>
              <a:gd name="connsiteY9" fmla="*/ 800100 h 1152525"/>
              <a:gd name="connsiteX10" fmla="*/ 660092 w 2023035"/>
              <a:gd name="connsiteY10" fmla="*/ 762000 h 1152525"/>
              <a:gd name="connsiteX11" fmla="*/ 688667 w 2023035"/>
              <a:gd name="connsiteY11" fmla="*/ 752475 h 1152525"/>
              <a:gd name="connsiteX12" fmla="*/ 755342 w 2023035"/>
              <a:gd name="connsiteY12" fmla="*/ 609600 h 1152525"/>
              <a:gd name="connsiteX13" fmla="*/ 726767 w 2023035"/>
              <a:gd name="connsiteY13" fmla="*/ 514350 h 1152525"/>
              <a:gd name="connsiteX14" fmla="*/ 688667 w 2023035"/>
              <a:gd name="connsiteY14" fmla="*/ 485775 h 1152525"/>
              <a:gd name="connsiteX15" fmla="*/ 621992 w 2023035"/>
              <a:gd name="connsiteY15" fmla="*/ 438150 h 1152525"/>
              <a:gd name="connsiteX16" fmla="*/ 545792 w 2023035"/>
              <a:gd name="connsiteY16" fmla="*/ 390525 h 1152525"/>
              <a:gd name="connsiteX17" fmla="*/ 498167 w 2023035"/>
              <a:gd name="connsiteY17" fmla="*/ 381000 h 1152525"/>
              <a:gd name="connsiteX18" fmla="*/ 460067 w 2023035"/>
              <a:gd name="connsiteY18" fmla="*/ 371475 h 1152525"/>
              <a:gd name="connsiteX19" fmla="*/ 383867 w 2023035"/>
              <a:gd name="connsiteY19" fmla="*/ 361950 h 1152525"/>
              <a:gd name="connsiteX20" fmla="*/ 164792 w 2023035"/>
              <a:gd name="connsiteY20" fmla="*/ 419100 h 1152525"/>
              <a:gd name="connsiteX21" fmla="*/ 98117 w 2023035"/>
              <a:gd name="connsiteY21" fmla="*/ 485775 h 1152525"/>
              <a:gd name="connsiteX22" fmla="*/ 60017 w 2023035"/>
              <a:gd name="connsiteY22" fmla="*/ 552450 h 1152525"/>
              <a:gd name="connsiteX23" fmla="*/ 12392 w 2023035"/>
              <a:gd name="connsiteY23" fmla="*/ 619125 h 1152525"/>
              <a:gd name="connsiteX24" fmla="*/ 79067 w 2023035"/>
              <a:gd name="connsiteY24" fmla="*/ 847725 h 1152525"/>
              <a:gd name="connsiteX25" fmla="*/ 155267 w 2023035"/>
              <a:gd name="connsiteY25" fmla="*/ 885825 h 1152525"/>
              <a:gd name="connsiteX26" fmla="*/ 221942 w 2023035"/>
              <a:gd name="connsiteY26" fmla="*/ 942975 h 1152525"/>
              <a:gd name="connsiteX27" fmla="*/ 279092 w 2023035"/>
              <a:gd name="connsiteY27" fmla="*/ 952500 h 1152525"/>
              <a:gd name="connsiteX28" fmla="*/ 517217 w 2023035"/>
              <a:gd name="connsiteY28" fmla="*/ 819150 h 1152525"/>
              <a:gd name="connsiteX29" fmla="*/ 593417 w 2023035"/>
              <a:gd name="connsiteY29" fmla="*/ 714375 h 1152525"/>
              <a:gd name="connsiteX30" fmla="*/ 621992 w 2023035"/>
              <a:gd name="connsiteY30" fmla="*/ 676275 h 1152525"/>
              <a:gd name="connsiteX31" fmla="*/ 650567 w 2023035"/>
              <a:gd name="connsiteY31" fmla="*/ 247650 h 1152525"/>
              <a:gd name="connsiteX32" fmla="*/ 574367 w 2023035"/>
              <a:gd name="connsiteY32" fmla="*/ 161925 h 1152525"/>
              <a:gd name="connsiteX33" fmla="*/ 298142 w 2023035"/>
              <a:gd name="connsiteY33" fmla="*/ 180975 h 1152525"/>
              <a:gd name="connsiteX34" fmla="*/ 183842 w 2023035"/>
              <a:gd name="connsiteY34" fmla="*/ 266700 h 1152525"/>
              <a:gd name="connsiteX35" fmla="*/ 126692 w 2023035"/>
              <a:gd name="connsiteY35" fmla="*/ 323850 h 1152525"/>
              <a:gd name="connsiteX36" fmla="*/ 136217 w 2023035"/>
              <a:gd name="connsiteY36" fmla="*/ 581025 h 1152525"/>
              <a:gd name="connsiteX37" fmla="*/ 269567 w 2023035"/>
              <a:gd name="connsiteY37" fmla="*/ 676275 h 1152525"/>
              <a:gd name="connsiteX38" fmla="*/ 355292 w 2023035"/>
              <a:gd name="connsiteY38" fmla="*/ 723900 h 1152525"/>
              <a:gd name="connsiteX39" fmla="*/ 479117 w 2023035"/>
              <a:gd name="connsiteY39" fmla="*/ 733425 h 1152525"/>
              <a:gd name="connsiteX40" fmla="*/ 745817 w 2023035"/>
              <a:gd name="connsiteY40" fmla="*/ 714375 h 1152525"/>
              <a:gd name="connsiteX41" fmla="*/ 774392 w 2023035"/>
              <a:gd name="connsiteY41" fmla="*/ 695325 h 1152525"/>
              <a:gd name="connsiteX42" fmla="*/ 907742 w 2023035"/>
              <a:gd name="connsiteY42" fmla="*/ 590550 h 1152525"/>
              <a:gd name="connsiteX43" fmla="*/ 936317 w 2023035"/>
              <a:gd name="connsiteY43" fmla="*/ 571500 h 1152525"/>
              <a:gd name="connsiteX44" fmla="*/ 964892 w 2023035"/>
              <a:gd name="connsiteY44" fmla="*/ 542925 h 1152525"/>
              <a:gd name="connsiteX45" fmla="*/ 1050617 w 2023035"/>
              <a:gd name="connsiteY45" fmla="*/ 495300 h 1152525"/>
              <a:gd name="connsiteX46" fmla="*/ 1098242 w 2023035"/>
              <a:gd name="connsiteY46" fmla="*/ 485775 h 1152525"/>
              <a:gd name="connsiteX47" fmla="*/ 1183967 w 2023035"/>
              <a:gd name="connsiteY47" fmla="*/ 466725 h 1152525"/>
              <a:gd name="connsiteX48" fmla="*/ 1222067 w 2023035"/>
              <a:gd name="connsiteY48" fmla="*/ 457200 h 1152525"/>
              <a:gd name="connsiteX49" fmla="*/ 1269692 w 2023035"/>
              <a:gd name="connsiteY49" fmla="*/ 438150 h 1152525"/>
              <a:gd name="connsiteX50" fmla="*/ 1374467 w 2023035"/>
              <a:gd name="connsiteY50" fmla="*/ 447675 h 1152525"/>
              <a:gd name="connsiteX51" fmla="*/ 1412567 w 2023035"/>
              <a:gd name="connsiteY51" fmla="*/ 485775 h 1152525"/>
              <a:gd name="connsiteX52" fmla="*/ 1660217 w 2023035"/>
              <a:gd name="connsiteY52" fmla="*/ 638175 h 1152525"/>
              <a:gd name="connsiteX53" fmla="*/ 1993592 w 2023035"/>
              <a:gd name="connsiteY53" fmla="*/ 857250 h 1152525"/>
              <a:gd name="connsiteX54" fmla="*/ 2012642 w 2023035"/>
              <a:gd name="connsiteY54" fmla="*/ 885825 h 1152525"/>
              <a:gd name="connsiteX55" fmla="*/ 1984067 w 2023035"/>
              <a:gd name="connsiteY55" fmla="*/ 1000125 h 1152525"/>
              <a:gd name="connsiteX56" fmla="*/ 1926917 w 2023035"/>
              <a:gd name="connsiteY56" fmla="*/ 1009650 h 1152525"/>
              <a:gd name="connsiteX57" fmla="*/ 1412567 w 2023035"/>
              <a:gd name="connsiteY57" fmla="*/ 990600 h 1152525"/>
              <a:gd name="connsiteX58" fmla="*/ 1269692 w 2023035"/>
              <a:gd name="connsiteY58" fmla="*/ 971550 h 1152525"/>
              <a:gd name="connsiteX59" fmla="*/ 1117292 w 2023035"/>
              <a:gd name="connsiteY59" fmla="*/ 933450 h 1152525"/>
              <a:gd name="connsiteX60" fmla="*/ 955367 w 2023035"/>
              <a:gd name="connsiteY60" fmla="*/ 809625 h 1152525"/>
              <a:gd name="connsiteX61" fmla="*/ 898217 w 2023035"/>
              <a:gd name="connsiteY61" fmla="*/ 762000 h 1152525"/>
              <a:gd name="connsiteX62" fmla="*/ 812492 w 2023035"/>
              <a:gd name="connsiteY62" fmla="*/ 619125 h 1152525"/>
              <a:gd name="connsiteX63" fmla="*/ 812492 w 2023035"/>
              <a:gd name="connsiteY63" fmla="*/ 314325 h 1152525"/>
              <a:gd name="connsiteX64" fmla="*/ 822017 w 2023035"/>
              <a:gd name="connsiteY64" fmla="*/ 276225 h 1152525"/>
              <a:gd name="connsiteX65" fmla="*/ 879167 w 2023035"/>
              <a:gd name="connsiteY65" fmla="*/ 209550 h 1152525"/>
              <a:gd name="connsiteX66" fmla="*/ 936317 w 2023035"/>
              <a:gd name="connsiteY66" fmla="*/ 190500 h 1152525"/>
              <a:gd name="connsiteX67" fmla="*/ 1117292 w 2023035"/>
              <a:gd name="connsiteY67" fmla="*/ 238125 h 1152525"/>
              <a:gd name="connsiteX68" fmla="*/ 1212542 w 2023035"/>
              <a:gd name="connsiteY68" fmla="*/ 285750 h 1152525"/>
              <a:gd name="connsiteX69" fmla="*/ 1355417 w 2023035"/>
              <a:gd name="connsiteY69" fmla="*/ 371475 h 1152525"/>
              <a:gd name="connsiteX70" fmla="*/ 1374467 w 2023035"/>
              <a:gd name="connsiteY70" fmla="*/ 400050 h 1152525"/>
              <a:gd name="connsiteX71" fmla="*/ 1403042 w 2023035"/>
              <a:gd name="connsiteY71" fmla="*/ 419100 h 1152525"/>
              <a:gd name="connsiteX72" fmla="*/ 1460192 w 2023035"/>
              <a:gd name="connsiteY72" fmla="*/ 638175 h 1152525"/>
              <a:gd name="connsiteX73" fmla="*/ 1450667 w 2023035"/>
              <a:gd name="connsiteY73" fmla="*/ 733425 h 1152525"/>
              <a:gd name="connsiteX74" fmla="*/ 1355417 w 2023035"/>
              <a:gd name="connsiteY74" fmla="*/ 771525 h 1152525"/>
              <a:gd name="connsiteX75" fmla="*/ 1126817 w 2023035"/>
              <a:gd name="connsiteY75" fmla="*/ 762000 h 1152525"/>
              <a:gd name="connsiteX76" fmla="*/ 1041092 w 2023035"/>
              <a:gd name="connsiteY76" fmla="*/ 704850 h 1152525"/>
              <a:gd name="connsiteX77" fmla="*/ 1012517 w 2023035"/>
              <a:gd name="connsiteY77" fmla="*/ 685800 h 1152525"/>
              <a:gd name="connsiteX78" fmla="*/ 917267 w 2023035"/>
              <a:gd name="connsiteY78" fmla="*/ 742950 h 1152525"/>
              <a:gd name="connsiteX79" fmla="*/ 764867 w 2023035"/>
              <a:gd name="connsiteY79" fmla="*/ 828675 h 1152525"/>
              <a:gd name="connsiteX80" fmla="*/ 688667 w 2023035"/>
              <a:gd name="connsiteY80" fmla="*/ 1133475 h 1152525"/>
              <a:gd name="connsiteX81" fmla="*/ 736292 w 2023035"/>
              <a:gd name="connsiteY81" fmla="*/ 1152525 h 1152525"/>
              <a:gd name="connsiteX82" fmla="*/ 898217 w 2023035"/>
              <a:gd name="connsiteY82" fmla="*/ 1104900 h 1152525"/>
              <a:gd name="connsiteX83" fmla="*/ 1012517 w 2023035"/>
              <a:gd name="connsiteY83" fmla="*/ 1057275 h 1152525"/>
              <a:gd name="connsiteX84" fmla="*/ 1155392 w 2023035"/>
              <a:gd name="connsiteY84" fmla="*/ 962025 h 1152525"/>
              <a:gd name="connsiteX85" fmla="*/ 1174442 w 2023035"/>
              <a:gd name="connsiteY85" fmla="*/ 723900 h 1152525"/>
              <a:gd name="connsiteX86" fmla="*/ 1155392 w 2023035"/>
              <a:gd name="connsiteY86" fmla="*/ 371475 h 1152525"/>
              <a:gd name="connsiteX87" fmla="*/ 755342 w 2023035"/>
              <a:gd name="connsiteY87" fmla="*/ 476250 h 1152525"/>
              <a:gd name="connsiteX88" fmla="*/ 698192 w 2023035"/>
              <a:gd name="connsiteY88" fmla="*/ 485775 h 1152525"/>
              <a:gd name="connsiteX89" fmla="*/ 545792 w 2023035"/>
              <a:gd name="connsiteY89" fmla="*/ 552450 h 1152525"/>
              <a:gd name="connsiteX90" fmla="*/ 517217 w 2023035"/>
              <a:gd name="connsiteY90" fmla="*/ 571500 h 1152525"/>
              <a:gd name="connsiteX91" fmla="*/ 498167 w 2023035"/>
              <a:gd name="connsiteY91" fmla="*/ 600075 h 1152525"/>
              <a:gd name="connsiteX92" fmla="*/ 517217 w 2023035"/>
              <a:gd name="connsiteY92" fmla="*/ 838200 h 1152525"/>
              <a:gd name="connsiteX93" fmla="*/ 545792 w 2023035"/>
              <a:gd name="connsiteY93" fmla="*/ 876300 h 1152525"/>
              <a:gd name="connsiteX94" fmla="*/ 698192 w 2023035"/>
              <a:gd name="connsiteY94" fmla="*/ 962025 h 1152525"/>
              <a:gd name="connsiteX95" fmla="*/ 860117 w 2023035"/>
              <a:gd name="connsiteY95" fmla="*/ 952500 h 1152525"/>
              <a:gd name="connsiteX96" fmla="*/ 1041092 w 2023035"/>
              <a:gd name="connsiteY96" fmla="*/ 895350 h 1152525"/>
              <a:gd name="connsiteX97" fmla="*/ 1183967 w 2023035"/>
              <a:gd name="connsiteY97" fmla="*/ 819150 h 1152525"/>
              <a:gd name="connsiteX98" fmla="*/ 1231592 w 2023035"/>
              <a:gd name="connsiteY98" fmla="*/ 771525 h 1152525"/>
              <a:gd name="connsiteX99" fmla="*/ 1250642 w 2023035"/>
              <a:gd name="connsiteY99" fmla="*/ 733425 h 1152525"/>
              <a:gd name="connsiteX100" fmla="*/ 1288742 w 2023035"/>
              <a:gd name="connsiteY100" fmla="*/ 638175 h 1152525"/>
              <a:gd name="connsiteX101" fmla="*/ 1383992 w 2023035"/>
              <a:gd name="connsiteY101" fmla="*/ 552450 h 1152525"/>
              <a:gd name="connsiteX102" fmla="*/ 1422092 w 2023035"/>
              <a:gd name="connsiteY102" fmla="*/ 504825 h 1152525"/>
              <a:gd name="connsiteX103" fmla="*/ 1479242 w 2023035"/>
              <a:gd name="connsiteY103" fmla="*/ 361950 h 1152525"/>
              <a:gd name="connsiteX104" fmla="*/ 1498292 w 2023035"/>
              <a:gd name="connsiteY104" fmla="*/ 333375 h 1152525"/>
              <a:gd name="connsiteX105" fmla="*/ 1536392 w 2023035"/>
              <a:gd name="connsiteY105" fmla="*/ 247650 h 1152525"/>
              <a:gd name="connsiteX106" fmla="*/ 1545917 w 2023035"/>
              <a:gd name="connsiteY106" fmla="*/ 209550 h 1152525"/>
              <a:gd name="connsiteX107" fmla="*/ 1574492 w 2023035"/>
              <a:gd name="connsiteY107" fmla="*/ 104775 h 1152525"/>
              <a:gd name="connsiteX108" fmla="*/ 1564967 w 2023035"/>
              <a:gd name="connsiteY108" fmla="*/ 19050 h 1152525"/>
              <a:gd name="connsiteX109" fmla="*/ 1536392 w 2023035"/>
              <a:gd name="connsiteY109" fmla="*/ 9525 h 1152525"/>
              <a:gd name="connsiteX110" fmla="*/ 1460192 w 2023035"/>
              <a:gd name="connsiteY110" fmla="*/ 0 h 1152525"/>
              <a:gd name="connsiteX111" fmla="*/ 1164917 w 2023035"/>
              <a:gd name="connsiteY111" fmla="*/ 28575 h 1152525"/>
              <a:gd name="connsiteX112" fmla="*/ 1136342 w 2023035"/>
              <a:gd name="connsiteY112" fmla="*/ 57150 h 1152525"/>
              <a:gd name="connsiteX113" fmla="*/ 1060142 w 2023035"/>
              <a:gd name="connsiteY113" fmla="*/ 114300 h 1152525"/>
              <a:gd name="connsiteX114" fmla="*/ 1022042 w 2023035"/>
              <a:gd name="connsiteY114" fmla="*/ 180975 h 1152525"/>
              <a:gd name="connsiteX115" fmla="*/ 1012517 w 2023035"/>
              <a:gd name="connsiteY115" fmla="*/ 219075 h 1152525"/>
              <a:gd name="connsiteX116" fmla="*/ 1031567 w 2023035"/>
              <a:gd name="connsiteY116" fmla="*/ 447675 h 1152525"/>
              <a:gd name="connsiteX117" fmla="*/ 1117292 w 2023035"/>
              <a:gd name="connsiteY117" fmla="*/ 561975 h 1152525"/>
              <a:gd name="connsiteX118" fmla="*/ 1193492 w 2023035"/>
              <a:gd name="connsiteY118" fmla="*/ 628650 h 1152525"/>
              <a:gd name="connsiteX119" fmla="*/ 1212542 w 2023035"/>
              <a:gd name="connsiteY119" fmla="*/ 657225 h 1152525"/>
              <a:gd name="connsiteX120" fmla="*/ 1326842 w 2023035"/>
              <a:gd name="connsiteY120" fmla="*/ 781050 h 1152525"/>
              <a:gd name="connsiteX121" fmla="*/ 1288742 w 2023035"/>
              <a:gd name="connsiteY121" fmla="*/ 876300 h 1152525"/>
              <a:gd name="connsiteX122" fmla="*/ 1241117 w 2023035"/>
              <a:gd name="connsiteY122" fmla="*/ 895350 h 1152525"/>
              <a:gd name="connsiteX123" fmla="*/ 1174442 w 2023035"/>
              <a:gd name="connsiteY123" fmla="*/ 914400 h 1152525"/>
              <a:gd name="connsiteX124" fmla="*/ 621992 w 2023035"/>
              <a:gd name="connsiteY124" fmla="*/ 857250 h 1152525"/>
              <a:gd name="connsiteX125" fmla="*/ 593417 w 2023035"/>
              <a:gd name="connsiteY125" fmla="*/ 838200 h 1152525"/>
              <a:gd name="connsiteX126" fmla="*/ 583892 w 2023035"/>
              <a:gd name="connsiteY126" fmla="*/ 800100 h 1152525"/>
              <a:gd name="connsiteX127" fmla="*/ 564842 w 2023035"/>
              <a:gd name="connsiteY127" fmla="*/ 771525 h 1152525"/>
              <a:gd name="connsiteX128" fmla="*/ 545792 w 2023035"/>
              <a:gd name="connsiteY128" fmla="*/ 723900 h 1152525"/>
              <a:gd name="connsiteX129" fmla="*/ 564842 w 2023035"/>
              <a:gd name="connsiteY129" fmla="*/ 533400 h 1152525"/>
              <a:gd name="connsiteX130" fmla="*/ 641042 w 2023035"/>
              <a:gd name="connsiteY130" fmla="*/ 447675 h 1152525"/>
              <a:gd name="connsiteX131" fmla="*/ 669617 w 2023035"/>
              <a:gd name="connsiteY131" fmla="*/ 419100 h 1152525"/>
              <a:gd name="connsiteX132" fmla="*/ 717242 w 2023035"/>
              <a:gd name="connsiteY132" fmla="*/ 400050 h 1152525"/>
              <a:gd name="connsiteX133" fmla="*/ 898217 w 2023035"/>
              <a:gd name="connsiteY133" fmla="*/ 352425 h 1152525"/>
              <a:gd name="connsiteX134" fmla="*/ 1145867 w 2023035"/>
              <a:gd name="connsiteY134" fmla="*/ 371475 h 1152525"/>
              <a:gd name="connsiteX135" fmla="*/ 1279217 w 2023035"/>
              <a:gd name="connsiteY135" fmla="*/ 438150 h 1152525"/>
              <a:gd name="connsiteX136" fmla="*/ 1412567 w 2023035"/>
              <a:gd name="connsiteY136" fmla="*/ 561975 h 1152525"/>
              <a:gd name="connsiteX137" fmla="*/ 1450667 w 2023035"/>
              <a:gd name="connsiteY137" fmla="*/ 600075 h 1152525"/>
              <a:gd name="connsiteX138" fmla="*/ 1479242 w 2023035"/>
              <a:gd name="connsiteY138" fmla="*/ 638175 h 1152525"/>
              <a:gd name="connsiteX139" fmla="*/ 1517342 w 2023035"/>
              <a:gd name="connsiteY139" fmla="*/ 704850 h 1152525"/>
              <a:gd name="connsiteX140" fmla="*/ 1526867 w 2023035"/>
              <a:gd name="connsiteY140" fmla="*/ 771525 h 1152525"/>
              <a:gd name="connsiteX141" fmla="*/ 1536392 w 2023035"/>
              <a:gd name="connsiteY141" fmla="*/ 101917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023035" h="1152525">
                <a:moveTo>
                  <a:pt x="212417" y="314325"/>
                </a:moveTo>
                <a:cubicBezTo>
                  <a:pt x="231299" y="654195"/>
                  <a:pt x="146431" y="698194"/>
                  <a:pt x="260042" y="857250"/>
                </a:cubicBezTo>
                <a:cubicBezTo>
                  <a:pt x="269269" y="870168"/>
                  <a:pt x="277392" y="884125"/>
                  <a:pt x="288617" y="895350"/>
                </a:cubicBezTo>
                <a:cubicBezTo>
                  <a:pt x="296712" y="903445"/>
                  <a:pt x="307667" y="908050"/>
                  <a:pt x="317192" y="914400"/>
                </a:cubicBezTo>
                <a:lnTo>
                  <a:pt x="383867" y="895350"/>
                </a:lnTo>
                <a:cubicBezTo>
                  <a:pt x="396497" y="891906"/>
                  <a:pt x="410601" y="892320"/>
                  <a:pt x="421967" y="885825"/>
                </a:cubicBezTo>
                <a:cubicBezTo>
                  <a:pt x="433663" y="879142"/>
                  <a:pt x="438682" y="863636"/>
                  <a:pt x="450542" y="857250"/>
                </a:cubicBezTo>
                <a:cubicBezTo>
                  <a:pt x="480650" y="841038"/>
                  <a:pt x="513588" y="830651"/>
                  <a:pt x="545792" y="819150"/>
                </a:cubicBezTo>
                <a:cubicBezTo>
                  <a:pt x="558120" y="814747"/>
                  <a:pt x="571305" y="813221"/>
                  <a:pt x="583892" y="809625"/>
                </a:cubicBezTo>
                <a:cubicBezTo>
                  <a:pt x="593546" y="806867"/>
                  <a:pt x="602942" y="803275"/>
                  <a:pt x="612467" y="800100"/>
                </a:cubicBezTo>
                <a:cubicBezTo>
                  <a:pt x="628342" y="787400"/>
                  <a:pt x="642852" y="772775"/>
                  <a:pt x="660092" y="762000"/>
                </a:cubicBezTo>
                <a:cubicBezTo>
                  <a:pt x="668606" y="756679"/>
                  <a:pt x="682762" y="760595"/>
                  <a:pt x="688667" y="752475"/>
                </a:cubicBezTo>
                <a:cubicBezTo>
                  <a:pt x="713232" y="718698"/>
                  <a:pt x="737899" y="653208"/>
                  <a:pt x="755342" y="609600"/>
                </a:cubicBezTo>
                <a:cubicBezTo>
                  <a:pt x="745817" y="577850"/>
                  <a:pt x="742482" y="543536"/>
                  <a:pt x="726767" y="514350"/>
                </a:cubicBezTo>
                <a:cubicBezTo>
                  <a:pt x="719241" y="500373"/>
                  <a:pt x="700614" y="496229"/>
                  <a:pt x="688667" y="485775"/>
                </a:cubicBezTo>
                <a:cubicBezTo>
                  <a:pt x="573801" y="385267"/>
                  <a:pt x="706551" y="484273"/>
                  <a:pt x="621992" y="438150"/>
                </a:cubicBezTo>
                <a:cubicBezTo>
                  <a:pt x="595696" y="423807"/>
                  <a:pt x="575163" y="396399"/>
                  <a:pt x="545792" y="390525"/>
                </a:cubicBezTo>
                <a:cubicBezTo>
                  <a:pt x="529917" y="387350"/>
                  <a:pt x="513971" y="384512"/>
                  <a:pt x="498167" y="381000"/>
                </a:cubicBezTo>
                <a:cubicBezTo>
                  <a:pt x="485388" y="378160"/>
                  <a:pt x="472980" y="373627"/>
                  <a:pt x="460067" y="371475"/>
                </a:cubicBezTo>
                <a:cubicBezTo>
                  <a:pt x="434818" y="367267"/>
                  <a:pt x="409267" y="365125"/>
                  <a:pt x="383867" y="361950"/>
                </a:cubicBezTo>
                <a:cubicBezTo>
                  <a:pt x="310842" y="381000"/>
                  <a:pt x="236924" y="396906"/>
                  <a:pt x="164792" y="419100"/>
                </a:cubicBezTo>
                <a:cubicBezTo>
                  <a:pt x="137293" y="427561"/>
                  <a:pt x="111416" y="468043"/>
                  <a:pt x="98117" y="485775"/>
                </a:cubicBezTo>
                <a:cubicBezTo>
                  <a:pt x="70270" y="522905"/>
                  <a:pt x="85329" y="508154"/>
                  <a:pt x="60017" y="552450"/>
                </a:cubicBezTo>
                <a:cubicBezTo>
                  <a:pt x="48875" y="571949"/>
                  <a:pt x="24658" y="602770"/>
                  <a:pt x="12392" y="619125"/>
                </a:cubicBezTo>
                <a:cubicBezTo>
                  <a:pt x="-6999" y="716078"/>
                  <a:pt x="-15427" y="711889"/>
                  <a:pt x="79067" y="847725"/>
                </a:cubicBezTo>
                <a:cubicBezTo>
                  <a:pt x="95284" y="871037"/>
                  <a:pt x="135187" y="865745"/>
                  <a:pt x="155267" y="885825"/>
                </a:cubicBezTo>
                <a:cubicBezTo>
                  <a:pt x="167323" y="897881"/>
                  <a:pt x="200182" y="935722"/>
                  <a:pt x="221942" y="942975"/>
                </a:cubicBezTo>
                <a:cubicBezTo>
                  <a:pt x="240264" y="949082"/>
                  <a:pt x="260042" y="949325"/>
                  <a:pt x="279092" y="952500"/>
                </a:cubicBezTo>
                <a:cubicBezTo>
                  <a:pt x="476750" y="927793"/>
                  <a:pt x="402634" y="974174"/>
                  <a:pt x="517217" y="819150"/>
                </a:cubicBezTo>
                <a:cubicBezTo>
                  <a:pt x="542886" y="784422"/>
                  <a:pt x="567879" y="749199"/>
                  <a:pt x="593417" y="714375"/>
                </a:cubicBezTo>
                <a:cubicBezTo>
                  <a:pt x="602805" y="701573"/>
                  <a:pt x="621992" y="676275"/>
                  <a:pt x="621992" y="676275"/>
                </a:cubicBezTo>
                <a:cubicBezTo>
                  <a:pt x="674476" y="492580"/>
                  <a:pt x="688570" y="494672"/>
                  <a:pt x="650567" y="247650"/>
                </a:cubicBezTo>
                <a:cubicBezTo>
                  <a:pt x="639692" y="176960"/>
                  <a:pt x="617256" y="176221"/>
                  <a:pt x="574367" y="161925"/>
                </a:cubicBezTo>
                <a:cubicBezTo>
                  <a:pt x="482292" y="168275"/>
                  <a:pt x="388553" y="162429"/>
                  <a:pt x="298142" y="180975"/>
                </a:cubicBezTo>
                <a:cubicBezTo>
                  <a:pt x="185977" y="203983"/>
                  <a:pt x="225625" y="219694"/>
                  <a:pt x="183842" y="266700"/>
                </a:cubicBezTo>
                <a:cubicBezTo>
                  <a:pt x="165944" y="286836"/>
                  <a:pt x="145742" y="304800"/>
                  <a:pt x="126692" y="323850"/>
                </a:cubicBezTo>
                <a:cubicBezTo>
                  <a:pt x="105454" y="419422"/>
                  <a:pt x="82284" y="473158"/>
                  <a:pt x="136217" y="581025"/>
                </a:cubicBezTo>
                <a:cubicBezTo>
                  <a:pt x="160857" y="630306"/>
                  <a:pt x="223630" y="651539"/>
                  <a:pt x="269567" y="676275"/>
                </a:cubicBezTo>
                <a:cubicBezTo>
                  <a:pt x="298348" y="691773"/>
                  <a:pt x="323755" y="715299"/>
                  <a:pt x="355292" y="723900"/>
                </a:cubicBezTo>
                <a:cubicBezTo>
                  <a:pt x="395230" y="734792"/>
                  <a:pt x="437842" y="730250"/>
                  <a:pt x="479117" y="733425"/>
                </a:cubicBezTo>
                <a:cubicBezTo>
                  <a:pt x="568017" y="727075"/>
                  <a:pt x="657423" y="725781"/>
                  <a:pt x="745817" y="714375"/>
                </a:cubicBezTo>
                <a:cubicBezTo>
                  <a:pt x="757171" y="712910"/>
                  <a:pt x="765298" y="702279"/>
                  <a:pt x="774392" y="695325"/>
                </a:cubicBezTo>
                <a:cubicBezTo>
                  <a:pt x="819296" y="660986"/>
                  <a:pt x="862838" y="624889"/>
                  <a:pt x="907742" y="590550"/>
                </a:cubicBezTo>
                <a:cubicBezTo>
                  <a:pt x="916836" y="583596"/>
                  <a:pt x="927523" y="578829"/>
                  <a:pt x="936317" y="571500"/>
                </a:cubicBezTo>
                <a:cubicBezTo>
                  <a:pt x="946665" y="562876"/>
                  <a:pt x="954116" y="551007"/>
                  <a:pt x="964892" y="542925"/>
                </a:cubicBezTo>
                <a:cubicBezTo>
                  <a:pt x="974658" y="535601"/>
                  <a:pt x="1034333" y="500728"/>
                  <a:pt x="1050617" y="495300"/>
                </a:cubicBezTo>
                <a:cubicBezTo>
                  <a:pt x="1065976" y="490180"/>
                  <a:pt x="1082412" y="489167"/>
                  <a:pt x="1098242" y="485775"/>
                </a:cubicBezTo>
                <a:lnTo>
                  <a:pt x="1183967" y="466725"/>
                </a:lnTo>
                <a:cubicBezTo>
                  <a:pt x="1196723" y="463781"/>
                  <a:pt x="1209648" y="461340"/>
                  <a:pt x="1222067" y="457200"/>
                </a:cubicBezTo>
                <a:cubicBezTo>
                  <a:pt x="1238287" y="451793"/>
                  <a:pt x="1253817" y="444500"/>
                  <a:pt x="1269692" y="438150"/>
                </a:cubicBezTo>
                <a:cubicBezTo>
                  <a:pt x="1304617" y="441325"/>
                  <a:pt x="1341198" y="436585"/>
                  <a:pt x="1374467" y="447675"/>
                </a:cubicBezTo>
                <a:cubicBezTo>
                  <a:pt x="1391506" y="453355"/>
                  <a:pt x="1398199" y="474999"/>
                  <a:pt x="1412567" y="485775"/>
                </a:cubicBezTo>
                <a:cubicBezTo>
                  <a:pt x="1755187" y="742740"/>
                  <a:pt x="1417140" y="486927"/>
                  <a:pt x="1660217" y="638175"/>
                </a:cubicBezTo>
                <a:cubicBezTo>
                  <a:pt x="1773117" y="708424"/>
                  <a:pt x="1993592" y="857250"/>
                  <a:pt x="1993592" y="857250"/>
                </a:cubicBezTo>
                <a:cubicBezTo>
                  <a:pt x="1999942" y="866775"/>
                  <a:pt x="2007522" y="875586"/>
                  <a:pt x="2012642" y="885825"/>
                </a:cubicBezTo>
                <a:cubicBezTo>
                  <a:pt x="2032884" y="926309"/>
                  <a:pt x="2023664" y="960528"/>
                  <a:pt x="1984067" y="1000125"/>
                </a:cubicBezTo>
                <a:cubicBezTo>
                  <a:pt x="1970411" y="1013781"/>
                  <a:pt x="1945967" y="1006475"/>
                  <a:pt x="1926917" y="1009650"/>
                </a:cubicBezTo>
                <a:cubicBezTo>
                  <a:pt x="1622537" y="1002886"/>
                  <a:pt x="1609550" y="1015223"/>
                  <a:pt x="1412567" y="990600"/>
                </a:cubicBezTo>
                <a:cubicBezTo>
                  <a:pt x="1364892" y="984641"/>
                  <a:pt x="1316863" y="980680"/>
                  <a:pt x="1269692" y="971550"/>
                </a:cubicBezTo>
                <a:cubicBezTo>
                  <a:pt x="1218283" y="961600"/>
                  <a:pt x="1168092" y="946150"/>
                  <a:pt x="1117292" y="933450"/>
                </a:cubicBezTo>
                <a:cubicBezTo>
                  <a:pt x="1044770" y="885102"/>
                  <a:pt x="1082467" y="911305"/>
                  <a:pt x="955367" y="809625"/>
                </a:cubicBezTo>
                <a:cubicBezTo>
                  <a:pt x="936003" y="794134"/>
                  <a:pt x="911972" y="782633"/>
                  <a:pt x="898217" y="762000"/>
                </a:cubicBezTo>
                <a:cubicBezTo>
                  <a:pt x="816448" y="639346"/>
                  <a:pt x="836497" y="691141"/>
                  <a:pt x="812492" y="619125"/>
                </a:cubicBezTo>
                <a:cubicBezTo>
                  <a:pt x="793171" y="483879"/>
                  <a:pt x="796980" y="539253"/>
                  <a:pt x="812492" y="314325"/>
                </a:cubicBezTo>
                <a:cubicBezTo>
                  <a:pt x="813393" y="301265"/>
                  <a:pt x="816163" y="287934"/>
                  <a:pt x="822017" y="276225"/>
                </a:cubicBezTo>
                <a:cubicBezTo>
                  <a:pt x="827323" y="265613"/>
                  <a:pt x="865969" y="216882"/>
                  <a:pt x="879167" y="209550"/>
                </a:cubicBezTo>
                <a:cubicBezTo>
                  <a:pt x="896720" y="199798"/>
                  <a:pt x="936317" y="190500"/>
                  <a:pt x="936317" y="190500"/>
                </a:cubicBezTo>
                <a:cubicBezTo>
                  <a:pt x="996642" y="206375"/>
                  <a:pt x="1058885" y="216222"/>
                  <a:pt x="1117292" y="238125"/>
                </a:cubicBezTo>
                <a:cubicBezTo>
                  <a:pt x="1323921" y="315611"/>
                  <a:pt x="1028429" y="248927"/>
                  <a:pt x="1212542" y="285750"/>
                </a:cubicBezTo>
                <a:cubicBezTo>
                  <a:pt x="1260167" y="314325"/>
                  <a:pt x="1310043" y="339446"/>
                  <a:pt x="1355417" y="371475"/>
                </a:cubicBezTo>
                <a:cubicBezTo>
                  <a:pt x="1364769" y="378077"/>
                  <a:pt x="1366372" y="391955"/>
                  <a:pt x="1374467" y="400050"/>
                </a:cubicBezTo>
                <a:cubicBezTo>
                  <a:pt x="1382562" y="408145"/>
                  <a:pt x="1393517" y="412750"/>
                  <a:pt x="1403042" y="419100"/>
                </a:cubicBezTo>
                <a:cubicBezTo>
                  <a:pt x="1456116" y="599553"/>
                  <a:pt x="1441418" y="525529"/>
                  <a:pt x="1460192" y="638175"/>
                </a:cubicBezTo>
                <a:cubicBezTo>
                  <a:pt x="1457017" y="669925"/>
                  <a:pt x="1464038" y="704454"/>
                  <a:pt x="1450667" y="733425"/>
                </a:cubicBezTo>
                <a:cubicBezTo>
                  <a:pt x="1438157" y="760530"/>
                  <a:pt x="1378349" y="766939"/>
                  <a:pt x="1355417" y="771525"/>
                </a:cubicBezTo>
                <a:lnTo>
                  <a:pt x="1126817" y="762000"/>
                </a:lnTo>
                <a:cubicBezTo>
                  <a:pt x="1093222" y="754874"/>
                  <a:pt x="1069667" y="723900"/>
                  <a:pt x="1041092" y="704850"/>
                </a:cubicBezTo>
                <a:lnTo>
                  <a:pt x="1012517" y="685800"/>
                </a:lnTo>
                <a:cubicBezTo>
                  <a:pt x="830203" y="776957"/>
                  <a:pt x="1055114" y="660242"/>
                  <a:pt x="917267" y="742950"/>
                </a:cubicBezTo>
                <a:cubicBezTo>
                  <a:pt x="867288" y="772938"/>
                  <a:pt x="815667" y="800100"/>
                  <a:pt x="764867" y="828675"/>
                </a:cubicBezTo>
                <a:cubicBezTo>
                  <a:pt x="664428" y="959245"/>
                  <a:pt x="627129" y="948860"/>
                  <a:pt x="688667" y="1133475"/>
                </a:cubicBezTo>
                <a:cubicBezTo>
                  <a:pt x="694074" y="1149695"/>
                  <a:pt x="720417" y="1146175"/>
                  <a:pt x="736292" y="1152525"/>
                </a:cubicBezTo>
                <a:cubicBezTo>
                  <a:pt x="817491" y="1136285"/>
                  <a:pt x="782965" y="1145238"/>
                  <a:pt x="898217" y="1104900"/>
                </a:cubicBezTo>
                <a:cubicBezTo>
                  <a:pt x="924091" y="1095844"/>
                  <a:pt x="983454" y="1075630"/>
                  <a:pt x="1012517" y="1057275"/>
                </a:cubicBezTo>
                <a:cubicBezTo>
                  <a:pt x="1060911" y="1026710"/>
                  <a:pt x="1107767" y="993775"/>
                  <a:pt x="1155392" y="962025"/>
                </a:cubicBezTo>
                <a:cubicBezTo>
                  <a:pt x="1179116" y="867128"/>
                  <a:pt x="1174442" y="896410"/>
                  <a:pt x="1174442" y="723900"/>
                </a:cubicBezTo>
                <a:cubicBezTo>
                  <a:pt x="1174442" y="419475"/>
                  <a:pt x="1198156" y="499766"/>
                  <a:pt x="1155392" y="371475"/>
                </a:cubicBezTo>
                <a:cubicBezTo>
                  <a:pt x="1030190" y="405621"/>
                  <a:pt x="888495" y="449619"/>
                  <a:pt x="755342" y="476250"/>
                </a:cubicBezTo>
                <a:cubicBezTo>
                  <a:pt x="736404" y="480038"/>
                  <a:pt x="717242" y="482600"/>
                  <a:pt x="698192" y="485775"/>
                </a:cubicBezTo>
                <a:cubicBezTo>
                  <a:pt x="647392" y="508000"/>
                  <a:pt x="595903" y="528713"/>
                  <a:pt x="545792" y="552450"/>
                </a:cubicBezTo>
                <a:cubicBezTo>
                  <a:pt x="535446" y="557351"/>
                  <a:pt x="525312" y="563405"/>
                  <a:pt x="517217" y="571500"/>
                </a:cubicBezTo>
                <a:cubicBezTo>
                  <a:pt x="509122" y="579595"/>
                  <a:pt x="504517" y="590550"/>
                  <a:pt x="498167" y="600075"/>
                </a:cubicBezTo>
                <a:cubicBezTo>
                  <a:pt x="504517" y="679450"/>
                  <a:pt x="503688" y="759729"/>
                  <a:pt x="517217" y="838200"/>
                </a:cubicBezTo>
                <a:cubicBezTo>
                  <a:pt x="519914" y="853844"/>
                  <a:pt x="532690" y="867336"/>
                  <a:pt x="545792" y="876300"/>
                </a:cubicBezTo>
                <a:cubicBezTo>
                  <a:pt x="593895" y="909213"/>
                  <a:pt x="647392" y="933450"/>
                  <a:pt x="698192" y="962025"/>
                </a:cubicBezTo>
                <a:cubicBezTo>
                  <a:pt x="752167" y="958850"/>
                  <a:pt x="806271" y="957395"/>
                  <a:pt x="860117" y="952500"/>
                </a:cubicBezTo>
                <a:cubicBezTo>
                  <a:pt x="913264" y="947668"/>
                  <a:pt x="1011335" y="907749"/>
                  <a:pt x="1041092" y="895350"/>
                </a:cubicBezTo>
                <a:cubicBezTo>
                  <a:pt x="1050500" y="891430"/>
                  <a:pt x="1159309" y="838877"/>
                  <a:pt x="1183967" y="819150"/>
                </a:cubicBezTo>
                <a:cubicBezTo>
                  <a:pt x="1201498" y="805125"/>
                  <a:pt x="1217809" y="789246"/>
                  <a:pt x="1231592" y="771525"/>
                </a:cubicBezTo>
                <a:cubicBezTo>
                  <a:pt x="1240309" y="760317"/>
                  <a:pt x="1245369" y="746608"/>
                  <a:pt x="1250642" y="733425"/>
                </a:cubicBezTo>
                <a:cubicBezTo>
                  <a:pt x="1269642" y="685925"/>
                  <a:pt x="1263922" y="677887"/>
                  <a:pt x="1288742" y="638175"/>
                </a:cubicBezTo>
                <a:cubicBezTo>
                  <a:pt x="1329394" y="573131"/>
                  <a:pt x="1311814" y="618066"/>
                  <a:pt x="1383992" y="552450"/>
                </a:cubicBezTo>
                <a:cubicBezTo>
                  <a:pt x="1399035" y="538775"/>
                  <a:pt x="1409392" y="520700"/>
                  <a:pt x="1422092" y="504825"/>
                </a:cubicBezTo>
                <a:cubicBezTo>
                  <a:pt x="1439112" y="436747"/>
                  <a:pt x="1431504" y="457426"/>
                  <a:pt x="1479242" y="361950"/>
                </a:cubicBezTo>
                <a:cubicBezTo>
                  <a:pt x="1484362" y="351711"/>
                  <a:pt x="1493172" y="343614"/>
                  <a:pt x="1498292" y="333375"/>
                </a:cubicBezTo>
                <a:cubicBezTo>
                  <a:pt x="1512276" y="305406"/>
                  <a:pt x="1525167" y="276836"/>
                  <a:pt x="1536392" y="247650"/>
                </a:cubicBezTo>
                <a:cubicBezTo>
                  <a:pt x="1541091" y="235432"/>
                  <a:pt x="1542473" y="222180"/>
                  <a:pt x="1545917" y="209550"/>
                </a:cubicBezTo>
                <a:cubicBezTo>
                  <a:pt x="1579887" y="84995"/>
                  <a:pt x="1552948" y="190951"/>
                  <a:pt x="1574492" y="104775"/>
                </a:cubicBezTo>
                <a:cubicBezTo>
                  <a:pt x="1571317" y="76200"/>
                  <a:pt x="1575645" y="45744"/>
                  <a:pt x="1564967" y="19050"/>
                </a:cubicBezTo>
                <a:cubicBezTo>
                  <a:pt x="1561238" y="9728"/>
                  <a:pt x="1546270" y="11321"/>
                  <a:pt x="1536392" y="9525"/>
                </a:cubicBezTo>
                <a:cubicBezTo>
                  <a:pt x="1511207" y="4946"/>
                  <a:pt x="1485592" y="3175"/>
                  <a:pt x="1460192" y="0"/>
                </a:cubicBezTo>
                <a:cubicBezTo>
                  <a:pt x="1361767" y="9525"/>
                  <a:pt x="1262297" y="11390"/>
                  <a:pt x="1164917" y="28575"/>
                </a:cubicBezTo>
                <a:cubicBezTo>
                  <a:pt x="1151652" y="30916"/>
                  <a:pt x="1146768" y="48620"/>
                  <a:pt x="1136342" y="57150"/>
                </a:cubicBezTo>
                <a:cubicBezTo>
                  <a:pt x="1111769" y="77255"/>
                  <a:pt x="1085542" y="95250"/>
                  <a:pt x="1060142" y="114300"/>
                </a:cubicBezTo>
                <a:cubicBezTo>
                  <a:pt x="1031009" y="201700"/>
                  <a:pt x="1079707" y="65645"/>
                  <a:pt x="1022042" y="180975"/>
                </a:cubicBezTo>
                <a:cubicBezTo>
                  <a:pt x="1016188" y="192684"/>
                  <a:pt x="1015692" y="206375"/>
                  <a:pt x="1012517" y="219075"/>
                </a:cubicBezTo>
                <a:cubicBezTo>
                  <a:pt x="1018867" y="295275"/>
                  <a:pt x="1018575" y="372323"/>
                  <a:pt x="1031567" y="447675"/>
                </a:cubicBezTo>
                <a:cubicBezTo>
                  <a:pt x="1036108" y="474012"/>
                  <a:pt x="1109908" y="554591"/>
                  <a:pt x="1117292" y="561975"/>
                </a:cubicBezTo>
                <a:cubicBezTo>
                  <a:pt x="1141157" y="585840"/>
                  <a:pt x="1169627" y="604785"/>
                  <a:pt x="1193492" y="628650"/>
                </a:cubicBezTo>
                <a:cubicBezTo>
                  <a:pt x="1201587" y="636745"/>
                  <a:pt x="1204884" y="648716"/>
                  <a:pt x="1212542" y="657225"/>
                </a:cubicBezTo>
                <a:cubicBezTo>
                  <a:pt x="1402013" y="867749"/>
                  <a:pt x="1176049" y="600098"/>
                  <a:pt x="1326842" y="781050"/>
                </a:cubicBezTo>
                <a:cubicBezTo>
                  <a:pt x="1314142" y="812800"/>
                  <a:pt x="1309259" y="848943"/>
                  <a:pt x="1288742" y="876300"/>
                </a:cubicBezTo>
                <a:cubicBezTo>
                  <a:pt x="1278483" y="889978"/>
                  <a:pt x="1257337" y="889943"/>
                  <a:pt x="1241117" y="895350"/>
                </a:cubicBezTo>
                <a:cubicBezTo>
                  <a:pt x="1219189" y="902659"/>
                  <a:pt x="1196667" y="908050"/>
                  <a:pt x="1174442" y="914400"/>
                </a:cubicBezTo>
                <a:cubicBezTo>
                  <a:pt x="464780" y="901010"/>
                  <a:pt x="812956" y="1024344"/>
                  <a:pt x="621992" y="857250"/>
                </a:cubicBezTo>
                <a:cubicBezTo>
                  <a:pt x="613377" y="849712"/>
                  <a:pt x="602942" y="844550"/>
                  <a:pt x="593417" y="838200"/>
                </a:cubicBezTo>
                <a:cubicBezTo>
                  <a:pt x="590242" y="825500"/>
                  <a:pt x="589049" y="812132"/>
                  <a:pt x="583892" y="800100"/>
                </a:cubicBezTo>
                <a:cubicBezTo>
                  <a:pt x="579383" y="789578"/>
                  <a:pt x="569962" y="781764"/>
                  <a:pt x="564842" y="771525"/>
                </a:cubicBezTo>
                <a:cubicBezTo>
                  <a:pt x="557196" y="756232"/>
                  <a:pt x="552142" y="739775"/>
                  <a:pt x="545792" y="723900"/>
                </a:cubicBezTo>
                <a:cubicBezTo>
                  <a:pt x="552142" y="660400"/>
                  <a:pt x="544038" y="593731"/>
                  <a:pt x="564842" y="533400"/>
                </a:cubicBezTo>
                <a:cubicBezTo>
                  <a:pt x="577305" y="497256"/>
                  <a:pt x="615208" y="475858"/>
                  <a:pt x="641042" y="447675"/>
                </a:cubicBezTo>
                <a:cubicBezTo>
                  <a:pt x="650144" y="437745"/>
                  <a:pt x="658194" y="426239"/>
                  <a:pt x="669617" y="419100"/>
                </a:cubicBezTo>
                <a:cubicBezTo>
                  <a:pt x="684116" y="410038"/>
                  <a:pt x="700802" y="404747"/>
                  <a:pt x="717242" y="400050"/>
                </a:cubicBezTo>
                <a:cubicBezTo>
                  <a:pt x="1000988" y="318980"/>
                  <a:pt x="796649" y="386281"/>
                  <a:pt x="898217" y="352425"/>
                </a:cubicBezTo>
                <a:cubicBezTo>
                  <a:pt x="980767" y="358775"/>
                  <a:pt x="1064007" y="359072"/>
                  <a:pt x="1145867" y="371475"/>
                </a:cubicBezTo>
                <a:cubicBezTo>
                  <a:pt x="1168124" y="374847"/>
                  <a:pt x="1263477" y="425408"/>
                  <a:pt x="1279217" y="438150"/>
                </a:cubicBezTo>
                <a:cubicBezTo>
                  <a:pt x="1326363" y="476316"/>
                  <a:pt x="1369675" y="519083"/>
                  <a:pt x="1412567" y="561975"/>
                </a:cubicBezTo>
                <a:cubicBezTo>
                  <a:pt x="1425267" y="574675"/>
                  <a:pt x="1438840" y="586558"/>
                  <a:pt x="1450667" y="600075"/>
                </a:cubicBezTo>
                <a:cubicBezTo>
                  <a:pt x="1461121" y="612022"/>
                  <a:pt x="1470719" y="624782"/>
                  <a:pt x="1479242" y="638175"/>
                </a:cubicBezTo>
                <a:cubicBezTo>
                  <a:pt x="1492985" y="659771"/>
                  <a:pt x="1504642" y="682625"/>
                  <a:pt x="1517342" y="704850"/>
                </a:cubicBezTo>
                <a:cubicBezTo>
                  <a:pt x="1520517" y="727075"/>
                  <a:pt x="1525422" y="749121"/>
                  <a:pt x="1526867" y="771525"/>
                </a:cubicBezTo>
                <a:cubicBezTo>
                  <a:pt x="1536656" y="923260"/>
                  <a:pt x="1536392" y="930787"/>
                  <a:pt x="1536392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3466057">
            <a:off x="7918962" y="4353994"/>
            <a:ext cx="137166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8691257">
            <a:off x="7765766" y="5341497"/>
            <a:ext cx="144198" cy="75103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87545" y="4466548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88037" y="5624264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 rot="18717927">
            <a:off x="7961765" y="5104217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034228" y="5262980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38047" y="2190879"/>
            <a:ext cx="260835" cy="29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3466057">
            <a:off x="6366852" y="2387366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1724" y="3094339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rot="18717927">
            <a:off x="7670964" y="2429098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778378" y="2611872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 rot="13424771">
            <a:off x="7741466" y="1076173"/>
            <a:ext cx="432963" cy="1214995"/>
          </a:xfrm>
          <a:prstGeom prst="downArrow">
            <a:avLst>
              <a:gd name="adj1" fmla="val 50000"/>
              <a:gd name="adj2" fmla="val 804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508914" y="1737667"/>
            <a:ext cx="698718" cy="7913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1095118"/>
            <a:ext cx="0" cy="28672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548508"/>
            <a:ext cx="4666083" cy="904004"/>
          </a:xfrm>
          <a:prstGeom prst="rect">
            <a:avLst/>
          </a:prstGeom>
        </p:spPr>
      </p:pic>
      <p:sp>
        <p:nvSpPr>
          <p:cNvPr id="32" name="Inhaltsplatzhalter 3"/>
          <p:cNvSpPr>
            <a:spLocks noGrp="1"/>
          </p:cNvSpPr>
          <p:nvPr>
            <p:ph sz="quarter" idx="12"/>
          </p:nvPr>
        </p:nvSpPr>
        <p:spPr>
          <a:xfrm>
            <a:off x="691987" y="2110432"/>
            <a:ext cx="4508810" cy="604200"/>
          </a:xfrm>
        </p:spPr>
        <p:txBody>
          <a:bodyPr/>
          <a:lstStyle/>
          <a:p>
            <a:r>
              <a:rPr lang="en-US" b="0" dirty="0" smtClean="0"/>
              <a:t>Far from spherical shape; the Lorenz-Mie scattering theory is not applicable</a:t>
            </a:r>
            <a:endParaRPr lang="en-US" b="0" dirty="0"/>
          </a:p>
        </p:txBody>
      </p:sp>
      <p:sp>
        <p:nvSpPr>
          <p:cNvPr id="35" name="Inhaltsplatzhalter 3"/>
          <p:cNvSpPr txBox="1">
            <a:spLocks/>
          </p:cNvSpPr>
          <p:nvPr/>
        </p:nvSpPr>
        <p:spPr>
          <a:xfrm>
            <a:off x="707691" y="3418548"/>
            <a:ext cx="4692010" cy="35224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SEM image </a:t>
            </a:r>
            <a:r>
              <a:rPr lang="en-US" sz="1050" b="0" dirty="0" smtClean="0"/>
              <a:t>(</a:t>
            </a:r>
            <a:r>
              <a:rPr lang="en-US" sz="1050" b="0" dirty="0" err="1" smtClean="0"/>
              <a:t>Qiyuan</a:t>
            </a:r>
            <a:r>
              <a:rPr lang="en-US" sz="1050" b="0" dirty="0" smtClean="0"/>
              <a:t> </a:t>
            </a:r>
            <a:r>
              <a:rPr lang="en-US" sz="1050" b="0" dirty="0" err="1" smtClean="0"/>
              <a:t>Xie</a:t>
            </a:r>
            <a:r>
              <a:rPr lang="en-US" sz="1050" b="0" dirty="0" smtClean="0"/>
              <a:t>, et.al., Jour. Quant. </a:t>
            </a:r>
            <a:r>
              <a:rPr lang="en-US" sz="1050" b="0" dirty="0" err="1" smtClean="0"/>
              <a:t>Spect</a:t>
            </a:r>
            <a:r>
              <a:rPr lang="en-US" sz="1050" b="0" dirty="0" smtClean="0"/>
              <a:t>. Rad. Trans., 2007 )</a:t>
            </a:r>
            <a:endParaRPr lang="en-US" sz="1050" b="0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6362641" y="1831733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A Spherical particle</a:t>
            </a:r>
            <a:endParaRPr lang="en-US" b="0" dirty="0"/>
          </a:p>
        </p:txBody>
      </p:sp>
      <p:sp>
        <p:nvSpPr>
          <p:cNvPr id="45" name="Inhaltsplatzhalter 3"/>
          <p:cNvSpPr txBox="1">
            <a:spLocks/>
          </p:cNvSpPr>
          <p:nvPr/>
        </p:nvSpPr>
        <p:spPr>
          <a:xfrm>
            <a:off x="7783574" y="2144566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 smtClean="0"/>
              <a:t>Not depolarized</a:t>
            </a:r>
            <a:endParaRPr lang="en-US" b="0" dirty="0"/>
          </a:p>
        </p:txBody>
      </p:sp>
      <p:sp>
        <p:nvSpPr>
          <p:cNvPr id="47" name="Inhaltsplatzhalter 3"/>
          <p:cNvSpPr txBox="1">
            <a:spLocks/>
          </p:cNvSpPr>
          <p:nvPr/>
        </p:nvSpPr>
        <p:spPr>
          <a:xfrm>
            <a:off x="6182700" y="4594485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0" dirty="0" smtClean="0"/>
              <a:t>A</a:t>
            </a:r>
            <a:r>
              <a:rPr lang="ja-JP" altLang="en-US" b="0" dirty="0" smtClean="0"/>
              <a:t> </a:t>
            </a:r>
            <a:r>
              <a:rPr lang="en-US" altLang="ja-JP" b="0" dirty="0" smtClean="0"/>
              <a:t>non-spherical particle</a:t>
            </a:r>
          </a:p>
        </p:txBody>
      </p:sp>
      <p:sp>
        <p:nvSpPr>
          <p:cNvPr id="48" name="Textplatzhalter 2"/>
          <p:cNvSpPr txBox="1">
            <a:spLocks/>
          </p:cNvSpPr>
          <p:nvPr/>
        </p:nvSpPr>
        <p:spPr>
          <a:xfrm>
            <a:off x="648000" y="4185748"/>
            <a:ext cx="3009600" cy="280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Indication of smoke particles</a:t>
            </a:r>
            <a:endParaRPr lang="en-US" sz="1800" dirty="0"/>
          </a:p>
        </p:txBody>
      </p:sp>
      <p:sp>
        <p:nvSpPr>
          <p:cNvPr id="49" name="Inhaltsplatzhalter 3"/>
          <p:cNvSpPr txBox="1">
            <a:spLocks/>
          </p:cNvSpPr>
          <p:nvPr/>
        </p:nvSpPr>
        <p:spPr>
          <a:xfrm>
            <a:off x="714382" y="4553709"/>
            <a:ext cx="5124992" cy="1102533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detection of depolarized scattered light indicates the existence of non-spherical </a:t>
            </a:r>
            <a:r>
              <a:rPr lang="en-US" b="0" dirty="0" smtClean="0"/>
              <a:t>particles.</a:t>
            </a:r>
          </a:p>
          <a:p>
            <a:r>
              <a:rPr lang="en-US" b="0" dirty="0" smtClean="0"/>
              <a:t>( The </a:t>
            </a:r>
            <a:r>
              <a:rPr lang="en-US" b="0" dirty="0"/>
              <a:t>depolarized light cannot be scattered from the spherical particles taking the central symmetry </a:t>
            </a:r>
            <a:r>
              <a:rPr lang="en-US" b="0" dirty="0" smtClean="0"/>
              <a:t>of the particle into </a:t>
            </a:r>
            <a:r>
              <a:rPr lang="en-US" b="0" dirty="0"/>
              <a:t>consideration</a:t>
            </a:r>
            <a:r>
              <a:rPr lang="en-US" b="0" dirty="0" smtClean="0"/>
              <a:t>. )</a:t>
            </a:r>
            <a:endParaRPr lang="en-US" b="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93767" y="3962400"/>
            <a:ext cx="51974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nhaltsplatzhalter 3"/>
          <p:cNvSpPr txBox="1">
            <a:spLocks/>
          </p:cNvSpPr>
          <p:nvPr/>
        </p:nvSpPr>
        <p:spPr>
          <a:xfrm>
            <a:off x="7906302" y="4812551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/>
              <a:t>D</a:t>
            </a:r>
            <a:r>
              <a:rPr lang="en-US" b="0" dirty="0" smtClean="0"/>
              <a:t>epolarized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7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Integrated Smoke Detector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31524" y="2485290"/>
            <a:ext cx="78408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Proposed smoke detector (Detecting </a:t>
            </a:r>
            <a:r>
              <a:rPr lang="en-US" sz="1800" u="sng" dirty="0" smtClean="0"/>
              <a:t>depolarized</a:t>
            </a:r>
            <a:r>
              <a:rPr lang="en-US" sz="1800" dirty="0" smtClean="0"/>
              <a:t> scattered light) </a:t>
            </a:r>
            <a:endParaRPr lang="en-US" sz="1800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48000" y="1600200"/>
            <a:ext cx="7840800" cy="3810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Conventional smoke detector (Detecting scattered light) 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4" name="Down Arrow 3"/>
          <p:cNvSpPr/>
          <p:nvPr/>
        </p:nvSpPr>
        <p:spPr>
          <a:xfrm>
            <a:off x="3741262" y="2054459"/>
            <a:ext cx="375895" cy="3506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990600" y="2938473"/>
            <a:ext cx="4356022" cy="33877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B050"/>
                </a:solidFill>
              </a:rPr>
              <a:t>Advantages:</a:t>
            </a:r>
          </a:p>
          <a:p>
            <a:r>
              <a:rPr lang="en-US" b="0" u="sng" dirty="0" smtClean="0">
                <a:solidFill>
                  <a:srgbClr val="00B050"/>
                </a:solidFill>
              </a:rPr>
              <a:t>Sensitivity</a:t>
            </a:r>
          </a:p>
          <a:p>
            <a:r>
              <a:rPr lang="en-US" b="0" dirty="0"/>
              <a:t>- </a:t>
            </a:r>
            <a:r>
              <a:rPr lang="en-US" b="0" dirty="0" smtClean="0"/>
              <a:t>Avoid cross-sensing </a:t>
            </a:r>
            <a:r>
              <a:rPr lang="en-US" b="0" dirty="0"/>
              <a:t>problem against water droplet.</a:t>
            </a:r>
          </a:p>
          <a:p>
            <a:r>
              <a:rPr lang="en-US" b="0" dirty="0" smtClean="0"/>
              <a:t>- Decrease stray </a:t>
            </a:r>
            <a:r>
              <a:rPr lang="en-US" b="0" dirty="0"/>
              <a:t>light </a:t>
            </a:r>
            <a:r>
              <a:rPr lang="en-US" b="0" dirty="0" smtClean="0"/>
              <a:t>intensity</a:t>
            </a:r>
          </a:p>
          <a:p>
            <a:r>
              <a:rPr lang="en-US" b="0" dirty="0"/>
              <a:t>- Able to collect scattered light from a broad angle to increase the signal intensity. 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- Applicable to detect diverse </a:t>
            </a:r>
            <a:r>
              <a:rPr lang="en-US" b="0" dirty="0">
                <a:solidFill>
                  <a:schemeClr val="tx1"/>
                </a:solidFill>
              </a:rPr>
              <a:t>sized and random shaped </a:t>
            </a:r>
            <a:r>
              <a:rPr lang="en-US" b="0" dirty="0" smtClean="0">
                <a:solidFill>
                  <a:schemeClr val="tx1"/>
                </a:solidFill>
              </a:rPr>
              <a:t>particles</a:t>
            </a:r>
          </a:p>
          <a:p>
            <a:r>
              <a:rPr lang="en-US" b="0" u="sng" dirty="0" smtClean="0">
                <a:solidFill>
                  <a:srgbClr val="00B050"/>
                </a:solidFill>
              </a:rPr>
              <a:t>Integration &amp; Cost </a:t>
            </a:r>
          </a:p>
          <a:p>
            <a:r>
              <a:rPr lang="en-US" b="0" dirty="0" smtClean="0"/>
              <a:t>- More integration is possible since spatial placement accuracy is not required</a:t>
            </a:r>
          </a:p>
          <a:p>
            <a:r>
              <a:rPr lang="en-US" b="0" dirty="0" smtClean="0"/>
              <a:t>- Possibility to utilize LED as a light source </a:t>
            </a:r>
          </a:p>
          <a:p>
            <a:endParaRPr lang="en-US" b="0" dirty="0"/>
          </a:p>
        </p:txBody>
      </p:sp>
      <p:sp>
        <p:nvSpPr>
          <p:cNvPr id="10" name="Freeform 9"/>
          <p:cNvSpPr/>
          <p:nvPr/>
        </p:nvSpPr>
        <p:spPr>
          <a:xfrm>
            <a:off x="6269294" y="4854751"/>
            <a:ext cx="174317" cy="209861"/>
          </a:xfrm>
          <a:custGeom>
            <a:avLst/>
            <a:gdLst>
              <a:gd name="connsiteX0" fmla="*/ 212417 w 2023035"/>
              <a:gd name="connsiteY0" fmla="*/ 314325 h 1152525"/>
              <a:gd name="connsiteX1" fmla="*/ 260042 w 2023035"/>
              <a:gd name="connsiteY1" fmla="*/ 857250 h 1152525"/>
              <a:gd name="connsiteX2" fmla="*/ 288617 w 2023035"/>
              <a:gd name="connsiteY2" fmla="*/ 895350 h 1152525"/>
              <a:gd name="connsiteX3" fmla="*/ 317192 w 2023035"/>
              <a:gd name="connsiteY3" fmla="*/ 914400 h 1152525"/>
              <a:gd name="connsiteX4" fmla="*/ 383867 w 2023035"/>
              <a:gd name="connsiteY4" fmla="*/ 895350 h 1152525"/>
              <a:gd name="connsiteX5" fmla="*/ 421967 w 2023035"/>
              <a:gd name="connsiteY5" fmla="*/ 885825 h 1152525"/>
              <a:gd name="connsiteX6" fmla="*/ 450542 w 2023035"/>
              <a:gd name="connsiteY6" fmla="*/ 857250 h 1152525"/>
              <a:gd name="connsiteX7" fmla="*/ 545792 w 2023035"/>
              <a:gd name="connsiteY7" fmla="*/ 819150 h 1152525"/>
              <a:gd name="connsiteX8" fmla="*/ 583892 w 2023035"/>
              <a:gd name="connsiteY8" fmla="*/ 809625 h 1152525"/>
              <a:gd name="connsiteX9" fmla="*/ 612467 w 2023035"/>
              <a:gd name="connsiteY9" fmla="*/ 800100 h 1152525"/>
              <a:gd name="connsiteX10" fmla="*/ 660092 w 2023035"/>
              <a:gd name="connsiteY10" fmla="*/ 762000 h 1152525"/>
              <a:gd name="connsiteX11" fmla="*/ 688667 w 2023035"/>
              <a:gd name="connsiteY11" fmla="*/ 752475 h 1152525"/>
              <a:gd name="connsiteX12" fmla="*/ 755342 w 2023035"/>
              <a:gd name="connsiteY12" fmla="*/ 609600 h 1152525"/>
              <a:gd name="connsiteX13" fmla="*/ 726767 w 2023035"/>
              <a:gd name="connsiteY13" fmla="*/ 514350 h 1152525"/>
              <a:gd name="connsiteX14" fmla="*/ 688667 w 2023035"/>
              <a:gd name="connsiteY14" fmla="*/ 485775 h 1152525"/>
              <a:gd name="connsiteX15" fmla="*/ 621992 w 2023035"/>
              <a:gd name="connsiteY15" fmla="*/ 438150 h 1152525"/>
              <a:gd name="connsiteX16" fmla="*/ 545792 w 2023035"/>
              <a:gd name="connsiteY16" fmla="*/ 390525 h 1152525"/>
              <a:gd name="connsiteX17" fmla="*/ 498167 w 2023035"/>
              <a:gd name="connsiteY17" fmla="*/ 381000 h 1152525"/>
              <a:gd name="connsiteX18" fmla="*/ 460067 w 2023035"/>
              <a:gd name="connsiteY18" fmla="*/ 371475 h 1152525"/>
              <a:gd name="connsiteX19" fmla="*/ 383867 w 2023035"/>
              <a:gd name="connsiteY19" fmla="*/ 361950 h 1152525"/>
              <a:gd name="connsiteX20" fmla="*/ 164792 w 2023035"/>
              <a:gd name="connsiteY20" fmla="*/ 419100 h 1152525"/>
              <a:gd name="connsiteX21" fmla="*/ 98117 w 2023035"/>
              <a:gd name="connsiteY21" fmla="*/ 485775 h 1152525"/>
              <a:gd name="connsiteX22" fmla="*/ 60017 w 2023035"/>
              <a:gd name="connsiteY22" fmla="*/ 552450 h 1152525"/>
              <a:gd name="connsiteX23" fmla="*/ 12392 w 2023035"/>
              <a:gd name="connsiteY23" fmla="*/ 619125 h 1152525"/>
              <a:gd name="connsiteX24" fmla="*/ 79067 w 2023035"/>
              <a:gd name="connsiteY24" fmla="*/ 847725 h 1152525"/>
              <a:gd name="connsiteX25" fmla="*/ 155267 w 2023035"/>
              <a:gd name="connsiteY25" fmla="*/ 885825 h 1152525"/>
              <a:gd name="connsiteX26" fmla="*/ 221942 w 2023035"/>
              <a:gd name="connsiteY26" fmla="*/ 942975 h 1152525"/>
              <a:gd name="connsiteX27" fmla="*/ 279092 w 2023035"/>
              <a:gd name="connsiteY27" fmla="*/ 952500 h 1152525"/>
              <a:gd name="connsiteX28" fmla="*/ 517217 w 2023035"/>
              <a:gd name="connsiteY28" fmla="*/ 819150 h 1152525"/>
              <a:gd name="connsiteX29" fmla="*/ 593417 w 2023035"/>
              <a:gd name="connsiteY29" fmla="*/ 714375 h 1152525"/>
              <a:gd name="connsiteX30" fmla="*/ 621992 w 2023035"/>
              <a:gd name="connsiteY30" fmla="*/ 676275 h 1152525"/>
              <a:gd name="connsiteX31" fmla="*/ 650567 w 2023035"/>
              <a:gd name="connsiteY31" fmla="*/ 247650 h 1152525"/>
              <a:gd name="connsiteX32" fmla="*/ 574367 w 2023035"/>
              <a:gd name="connsiteY32" fmla="*/ 161925 h 1152525"/>
              <a:gd name="connsiteX33" fmla="*/ 298142 w 2023035"/>
              <a:gd name="connsiteY33" fmla="*/ 180975 h 1152525"/>
              <a:gd name="connsiteX34" fmla="*/ 183842 w 2023035"/>
              <a:gd name="connsiteY34" fmla="*/ 266700 h 1152525"/>
              <a:gd name="connsiteX35" fmla="*/ 126692 w 2023035"/>
              <a:gd name="connsiteY35" fmla="*/ 323850 h 1152525"/>
              <a:gd name="connsiteX36" fmla="*/ 136217 w 2023035"/>
              <a:gd name="connsiteY36" fmla="*/ 581025 h 1152525"/>
              <a:gd name="connsiteX37" fmla="*/ 269567 w 2023035"/>
              <a:gd name="connsiteY37" fmla="*/ 676275 h 1152525"/>
              <a:gd name="connsiteX38" fmla="*/ 355292 w 2023035"/>
              <a:gd name="connsiteY38" fmla="*/ 723900 h 1152525"/>
              <a:gd name="connsiteX39" fmla="*/ 479117 w 2023035"/>
              <a:gd name="connsiteY39" fmla="*/ 733425 h 1152525"/>
              <a:gd name="connsiteX40" fmla="*/ 745817 w 2023035"/>
              <a:gd name="connsiteY40" fmla="*/ 714375 h 1152525"/>
              <a:gd name="connsiteX41" fmla="*/ 774392 w 2023035"/>
              <a:gd name="connsiteY41" fmla="*/ 695325 h 1152525"/>
              <a:gd name="connsiteX42" fmla="*/ 907742 w 2023035"/>
              <a:gd name="connsiteY42" fmla="*/ 590550 h 1152525"/>
              <a:gd name="connsiteX43" fmla="*/ 936317 w 2023035"/>
              <a:gd name="connsiteY43" fmla="*/ 571500 h 1152525"/>
              <a:gd name="connsiteX44" fmla="*/ 964892 w 2023035"/>
              <a:gd name="connsiteY44" fmla="*/ 542925 h 1152525"/>
              <a:gd name="connsiteX45" fmla="*/ 1050617 w 2023035"/>
              <a:gd name="connsiteY45" fmla="*/ 495300 h 1152525"/>
              <a:gd name="connsiteX46" fmla="*/ 1098242 w 2023035"/>
              <a:gd name="connsiteY46" fmla="*/ 485775 h 1152525"/>
              <a:gd name="connsiteX47" fmla="*/ 1183967 w 2023035"/>
              <a:gd name="connsiteY47" fmla="*/ 466725 h 1152525"/>
              <a:gd name="connsiteX48" fmla="*/ 1222067 w 2023035"/>
              <a:gd name="connsiteY48" fmla="*/ 457200 h 1152525"/>
              <a:gd name="connsiteX49" fmla="*/ 1269692 w 2023035"/>
              <a:gd name="connsiteY49" fmla="*/ 438150 h 1152525"/>
              <a:gd name="connsiteX50" fmla="*/ 1374467 w 2023035"/>
              <a:gd name="connsiteY50" fmla="*/ 447675 h 1152525"/>
              <a:gd name="connsiteX51" fmla="*/ 1412567 w 2023035"/>
              <a:gd name="connsiteY51" fmla="*/ 485775 h 1152525"/>
              <a:gd name="connsiteX52" fmla="*/ 1660217 w 2023035"/>
              <a:gd name="connsiteY52" fmla="*/ 638175 h 1152525"/>
              <a:gd name="connsiteX53" fmla="*/ 1993592 w 2023035"/>
              <a:gd name="connsiteY53" fmla="*/ 857250 h 1152525"/>
              <a:gd name="connsiteX54" fmla="*/ 2012642 w 2023035"/>
              <a:gd name="connsiteY54" fmla="*/ 885825 h 1152525"/>
              <a:gd name="connsiteX55" fmla="*/ 1984067 w 2023035"/>
              <a:gd name="connsiteY55" fmla="*/ 1000125 h 1152525"/>
              <a:gd name="connsiteX56" fmla="*/ 1926917 w 2023035"/>
              <a:gd name="connsiteY56" fmla="*/ 1009650 h 1152525"/>
              <a:gd name="connsiteX57" fmla="*/ 1412567 w 2023035"/>
              <a:gd name="connsiteY57" fmla="*/ 990600 h 1152525"/>
              <a:gd name="connsiteX58" fmla="*/ 1269692 w 2023035"/>
              <a:gd name="connsiteY58" fmla="*/ 971550 h 1152525"/>
              <a:gd name="connsiteX59" fmla="*/ 1117292 w 2023035"/>
              <a:gd name="connsiteY59" fmla="*/ 933450 h 1152525"/>
              <a:gd name="connsiteX60" fmla="*/ 955367 w 2023035"/>
              <a:gd name="connsiteY60" fmla="*/ 809625 h 1152525"/>
              <a:gd name="connsiteX61" fmla="*/ 898217 w 2023035"/>
              <a:gd name="connsiteY61" fmla="*/ 762000 h 1152525"/>
              <a:gd name="connsiteX62" fmla="*/ 812492 w 2023035"/>
              <a:gd name="connsiteY62" fmla="*/ 619125 h 1152525"/>
              <a:gd name="connsiteX63" fmla="*/ 812492 w 2023035"/>
              <a:gd name="connsiteY63" fmla="*/ 314325 h 1152525"/>
              <a:gd name="connsiteX64" fmla="*/ 822017 w 2023035"/>
              <a:gd name="connsiteY64" fmla="*/ 276225 h 1152525"/>
              <a:gd name="connsiteX65" fmla="*/ 879167 w 2023035"/>
              <a:gd name="connsiteY65" fmla="*/ 209550 h 1152525"/>
              <a:gd name="connsiteX66" fmla="*/ 936317 w 2023035"/>
              <a:gd name="connsiteY66" fmla="*/ 190500 h 1152525"/>
              <a:gd name="connsiteX67" fmla="*/ 1117292 w 2023035"/>
              <a:gd name="connsiteY67" fmla="*/ 238125 h 1152525"/>
              <a:gd name="connsiteX68" fmla="*/ 1212542 w 2023035"/>
              <a:gd name="connsiteY68" fmla="*/ 285750 h 1152525"/>
              <a:gd name="connsiteX69" fmla="*/ 1355417 w 2023035"/>
              <a:gd name="connsiteY69" fmla="*/ 371475 h 1152525"/>
              <a:gd name="connsiteX70" fmla="*/ 1374467 w 2023035"/>
              <a:gd name="connsiteY70" fmla="*/ 400050 h 1152525"/>
              <a:gd name="connsiteX71" fmla="*/ 1403042 w 2023035"/>
              <a:gd name="connsiteY71" fmla="*/ 419100 h 1152525"/>
              <a:gd name="connsiteX72" fmla="*/ 1460192 w 2023035"/>
              <a:gd name="connsiteY72" fmla="*/ 638175 h 1152525"/>
              <a:gd name="connsiteX73" fmla="*/ 1450667 w 2023035"/>
              <a:gd name="connsiteY73" fmla="*/ 733425 h 1152525"/>
              <a:gd name="connsiteX74" fmla="*/ 1355417 w 2023035"/>
              <a:gd name="connsiteY74" fmla="*/ 771525 h 1152525"/>
              <a:gd name="connsiteX75" fmla="*/ 1126817 w 2023035"/>
              <a:gd name="connsiteY75" fmla="*/ 762000 h 1152525"/>
              <a:gd name="connsiteX76" fmla="*/ 1041092 w 2023035"/>
              <a:gd name="connsiteY76" fmla="*/ 704850 h 1152525"/>
              <a:gd name="connsiteX77" fmla="*/ 1012517 w 2023035"/>
              <a:gd name="connsiteY77" fmla="*/ 685800 h 1152525"/>
              <a:gd name="connsiteX78" fmla="*/ 917267 w 2023035"/>
              <a:gd name="connsiteY78" fmla="*/ 742950 h 1152525"/>
              <a:gd name="connsiteX79" fmla="*/ 764867 w 2023035"/>
              <a:gd name="connsiteY79" fmla="*/ 828675 h 1152525"/>
              <a:gd name="connsiteX80" fmla="*/ 688667 w 2023035"/>
              <a:gd name="connsiteY80" fmla="*/ 1133475 h 1152525"/>
              <a:gd name="connsiteX81" fmla="*/ 736292 w 2023035"/>
              <a:gd name="connsiteY81" fmla="*/ 1152525 h 1152525"/>
              <a:gd name="connsiteX82" fmla="*/ 898217 w 2023035"/>
              <a:gd name="connsiteY82" fmla="*/ 1104900 h 1152525"/>
              <a:gd name="connsiteX83" fmla="*/ 1012517 w 2023035"/>
              <a:gd name="connsiteY83" fmla="*/ 1057275 h 1152525"/>
              <a:gd name="connsiteX84" fmla="*/ 1155392 w 2023035"/>
              <a:gd name="connsiteY84" fmla="*/ 962025 h 1152525"/>
              <a:gd name="connsiteX85" fmla="*/ 1174442 w 2023035"/>
              <a:gd name="connsiteY85" fmla="*/ 723900 h 1152525"/>
              <a:gd name="connsiteX86" fmla="*/ 1155392 w 2023035"/>
              <a:gd name="connsiteY86" fmla="*/ 371475 h 1152525"/>
              <a:gd name="connsiteX87" fmla="*/ 755342 w 2023035"/>
              <a:gd name="connsiteY87" fmla="*/ 476250 h 1152525"/>
              <a:gd name="connsiteX88" fmla="*/ 698192 w 2023035"/>
              <a:gd name="connsiteY88" fmla="*/ 485775 h 1152525"/>
              <a:gd name="connsiteX89" fmla="*/ 545792 w 2023035"/>
              <a:gd name="connsiteY89" fmla="*/ 552450 h 1152525"/>
              <a:gd name="connsiteX90" fmla="*/ 517217 w 2023035"/>
              <a:gd name="connsiteY90" fmla="*/ 571500 h 1152525"/>
              <a:gd name="connsiteX91" fmla="*/ 498167 w 2023035"/>
              <a:gd name="connsiteY91" fmla="*/ 600075 h 1152525"/>
              <a:gd name="connsiteX92" fmla="*/ 517217 w 2023035"/>
              <a:gd name="connsiteY92" fmla="*/ 838200 h 1152525"/>
              <a:gd name="connsiteX93" fmla="*/ 545792 w 2023035"/>
              <a:gd name="connsiteY93" fmla="*/ 876300 h 1152525"/>
              <a:gd name="connsiteX94" fmla="*/ 698192 w 2023035"/>
              <a:gd name="connsiteY94" fmla="*/ 962025 h 1152525"/>
              <a:gd name="connsiteX95" fmla="*/ 860117 w 2023035"/>
              <a:gd name="connsiteY95" fmla="*/ 952500 h 1152525"/>
              <a:gd name="connsiteX96" fmla="*/ 1041092 w 2023035"/>
              <a:gd name="connsiteY96" fmla="*/ 895350 h 1152525"/>
              <a:gd name="connsiteX97" fmla="*/ 1183967 w 2023035"/>
              <a:gd name="connsiteY97" fmla="*/ 819150 h 1152525"/>
              <a:gd name="connsiteX98" fmla="*/ 1231592 w 2023035"/>
              <a:gd name="connsiteY98" fmla="*/ 771525 h 1152525"/>
              <a:gd name="connsiteX99" fmla="*/ 1250642 w 2023035"/>
              <a:gd name="connsiteY99" fmla="*/ 733425 h 1152525"/>
              <a:gd name="connsiteX100" fmla="*/ 1288742 w 2023035"/>
              <a:gd name="connsiteY100" fmla="*/ 638175 h 1152525"/>
              <a:gd name="connsiteX101" fmla="*/ 1383992 w 2023035"/>
              <a:gd name="connsiteY101" fmla="*/ 552450 h 1152525"/>
              <a:gd name="connsiteX102" fmla="*/ 1422092 w 2023035"/>
              <a:gd name="connsiteY102" fmla="*/ 504825 h 1152525"/>
              <a:gd name="connsiteX103" fmla="*/ 1479242 w 2023035"/>
              <a:gd name="connsiteY103" fmla="*/ 361950 h 1152525"/>
              <a:gd name="connsiteX104" fmla="*/ 1498292 w 2023035"/>
              <a:gd name="connsiteY104" fmla="*/ 333375 h 1152525"/>
              <a:gd name="connsiteX105" fmla="*/ 1536392 w 2023035"/>
              <a:gd name="connsiteY105" fmla="*/ 247650 h 1152525"/>
              <a:gd name="connsiteX106" fmla="*/ 1545917 w 2023035"/>
              <a:gd name="connsiteY106" fmla="*/ 209550 h 1152525"/>
              <a:gd name="connsiteX107" fmla="*/ 1574492 w 2023035"/>
              <a:gd name="connsiteY107" fmla="*/ 104775 h 1152525"/>
              <a:gd name="connsiteX108" fmla="*/ 1564967 w 2023035"/>
              <a:gd name="connsiteY108" fmla="*/ 19050 h 1152525"/>
              <a:gd name="connsiteX109" fmla="*/ 1536392 w 2023035"/>
              <a:gd name="connsiteY109" fmla="*/ 9525 h 1152525"/>
              <a:gd name="connsiteX110" fmla="*/ 1460192 w 2023035"/>
              <a:gd name="connsiteY110" fmla="*/ 0 h 1152525"/>
              <a:gd name="connsiteX111" fmla="*/ 1164917 w 2023035"/>
              <a:gd name="connsiteY111" fmla="*/ 28575 h 1152525"/>
              <a:gd name="connsiteX112" fmla="*/ 1136342 w 2023035"/>
              <a:gd name="connsiteY112" fmla="*/ 57150 h 1152525"/>
              <a:gd name="connsiteX113" fmla="*/ 1060142 w 2023035"/>
              <a:gd name="connsiteY113" fmla="*/ 114300 h 1152525"/>
              <a:gd name="connsiteX114" fmla="*/ 1022042 w 2023035"/>
              <a:gd name="connsiteY114" fmla="*/ 180975 h 1152525"/>
              <a:gd name="connsiteX115" fmla="*/ 1012517 w 2023035"/>
              <a:gd name="connsiteY115" fmla="*/ 219075 h 1152525"/>
              <a:gd name="connsiteX116" fmla="*/ 1031567 w 2023035"/>
              <a:gd name="connsiteY116" fmla="*/ 447675 h 1152525"/>
              <a:gd name="connsiteX117" fmla="*/ 1117292 w 2023035"/>
              <a:gd name="connsiteY117" fmla="*/ 561975 h 1152525"/>
              <a:gd name="connsiteX118" fmla="*/ 1193492 w 2023035"/>
              <a:gd name="connsiteY118" fmla="*/ 628650 h 1152525"/>
              <a:gd name="connsiteX119" fmla="*/ 1212542 w 2023035"/>
              <a:gd name="connsiteY119" fmla="*/ 657225 h 1152525"/>
              <a:gd name="connsiteX120" fmla="*/ 1326842 w 2023035"/>
              <a:gd name="connsiteY120" fmla="*/ 781050 h 1152525"/>
              <a:gd name="connsiteX121" fmla="*/ 1288742 w 2023035"/>
              <a:gd name="connsiteY121" fmla="*/ 876300 h 1152525"/>
              <a:gd name="connsiteX122" fmla="*/ 1241117 w 2023035"/>
              <a:gd name="connsiteY122" fmla="*/ 895350 h 1152525"/>
              <a:gd name="connsiteX123" fmla="*/ 1174442 w 2023035"/>
              <a:gd name="connsiteY123" fmla="*/ 914400 h 1152525"/>
              <a:gd name="connsiteX124" fmla="*/ 621992 w 2023035"/>
              <a:gd name="connsiteY124" fmla="*/ 857250 h 1152525"/>
              <a:gd name="connsiteX125" fmla="*/ 593417 w 2023035"/>
              <a:gd name="connsiteY125" fmla="*/ 838200 h 1152525"/>
              <a:gd name="connsiteX126" fmla="*/ 583892 w 2023035"/>
              <a:gd name="connsiteY126" fmla="*/ 800100 h 1152525"/>
              <a:gd name="connsiteX127" fmla="*/ 564842 w 2023035"/>
              <a:gd name="connsiteY127" fmla="*/ 771525 h 1152525"/>
              <a:gd name="connsiteX128" fmla="*/ 545792 w 2023035"/>
              <a:gd name="connsiteY128" fmla="*/ 723900 h 1152525"/>
              <a:gd name="connsiteX129" fmla="*/ 564842 w 2023035"/>
              <a:gd name="connsiteY129" fmla="*/ 533400 h 1152525"/>
              <a:gd name="connsiteX130" fmla="*/ 641042 w 2023035"/>
              <a:gd name="connsiteY130" fmla="*/ 447675 h 1152525"/>
              <a:gd name="connsiteX131" fmla="*/ 669617 w 2023035"/>
              <a:gd name="connsiteY131" fmla="*/ 419100 h 1152525"/>
              <a:gd name="connsiteX132" fmla="*/ 717242 w 2023035"/>
              <a:gd name="connsiteY132" fmla="*/ 400050 h 1152525"/>
              <a:gd name="connsiteX133" fmla="*/ 898217 w 2023035"/>
              <a:gd name="connsiteY133" fmla="*/ 352425 h 1152525"/>
              <a:gd name="connsiteX134" fmla="*/ 1145867 w 2023035"/>
              <a:gd name="connsiteY134" fmla="*/ 371475 h 1152525"/>
              <a:gd name="connsiteX135" fmla="*/ 1279217 w 2023035"/>
              <a:gd name="connsiteY135" fmla="*/ 438150 h 1152525"/>
              <a:gd name="connsiteX136" fmla="*/ 1412567 w 2023035"/>
              <a:gd name="connsiteY136" fmla="*/ 561975 h 1152525"/>
              <a:gd name="connsiteX137" fmla="*/ 1450667 w 2023035"/>
              <a:gd name="connsiteY137" fmla="*/ 600075 h 1152525"/>
              <a:gd name="connsiteX138" fmla="*/ 1479242 w 2023035"/>
              <a:gd name="connsiteY138" fmla="*/ 638175 h 1152525"/>
              <a:gd name="connsiteX139" fmla="*/ 1517342 w 2023035"/>
              <a:gd name="connsiteY139" fmla="*/ 704850 h 1152525"/>
              <a:gd name="connsiteX140" fmla="*/ 1526867 w 2023035"/>
              <a:gd name="connsiteY140" fmla="*/ 771525 h 1152525"/>
              <a:gd name="connsiteX141" fmla="*/ 1536392 w 2023035"/>
              <a:gd name="connsiteY141" fmla="*/ 101917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023035" h="1152525">
                <a:moveTo>
                  <a:pt x="212417" y="314325"/>
                </a:moveTo>
                <a:cubicBezTo>
                  <a:pt x="231299" y="654195"/>
                  <a:pt x="146431" y="698194"/>
                  <a:pt x="260042" y="857250"/>
                </a:cubicBezTo>
                <a:cubicBezTo>
                  <a:pt x="269269" y="870168"/>
                  <a:pt x="277392" y="884125"/>
                  <a:pt x="288617" y="895350"/>
                </a:cubicBezTo>
                <a:cubicBezTo>
                  <a:pt x="296712" y="903445"/>
                  <a:pt x="307667" y="908050"/>
                  <a:pt x="317192" y="914400"/>
                </a:cubicBezTo>
                <a:lnTo>
                  <a:pt x="383867" y="895350"/>
                </a:lnTo>
                <a:cubicBezTo>
                  <a:pt x="396497" y="891906"/>
                  <a:pt x="410601" y="892320"/>
                  <a:pt x="421967" y="885825"/>
                </a:cubicBezTo>
                <a:cubicBezTo>
                  <a:pt x="433663" y="879142"/>
                  <a:pt x="438682" y="863636"/>
                  <a:pt x="450542" y="857250"/>
                </a:cubicBezTo>
                <a:cubicBezTo>
                  <a:pt x="480650" y="841038"/>
                  <a:pt x="513588" y="830651"/>
                  <a:pt x="545792" y="819150"/>
                </a:cubicBezTo>
                <a:cubicBezTo>
                  <a:pt x="558120" y="814747"/>
                  <a:pt x="571305" y="813221"/>
                  <a:pt x="583892" y="809625"/>
                </a:cubicBezTo>
                <a:cubicBezTo>
                  <a:pt x="593546" y="806867"/>
                  <a:pt x="602942" y="803275"/>
                  <a:pt x="612467" y="800100"/>
                </a:cubicBezTo>
                <a:cubicBezTo>
                  <a:pt x="628342" y="787400"/>
                  <a:pt x="642852" y="772775"/>
                  <a:pt x="660092" y="762000"/>
                </a:cubicBezTo>
                <a:cubicBezTo>
                  <a:pt x="668606" y="756679"/>
                  <a:pt x="682762" y="760595"/>
                  <a:pt x="688667" y="752475"/>
                </a:cubicBezTo>
                <a:cubicBezTo>
                  <a:pt x="713232" y="718698"/>
                  <a:pt x="737899" y="653208"/>
                  <a:pt x="755342" y="609600"/>
                </a:cubicBezTo>
                <a:cubicBezTo>
                  <a:pt x="745817" y="577850"/>
                  <a:pt x="742482" y="543536"/>
                  <a:pt x="726767" y="514350"/>
                </a:cubicBezTo>
                <a:cubicBezTo>
                  <a:pt x="719241" y="500373"/>
                  <a:pt x="700614" y="496229"/>
                  <a:pt x="688667" y="485775"/>
                </a:cubicBezTo>
                <a:cubicBezTo>
                  <a:pt x="573801" y="385267"/>
                  <a:pt x="706551" y="484273"/>
                  <a:pt x="621992" y="438150"/>
                </a:cubicBezTo>
                <a:cubicBezTo>
                  <a:pt x="595696" y="423807"/>
                  <a:pt x="575163" y="396399"/>
                  <a:pt x="545792" y="390525"/>
                </a:cubicBezTo>
                <a:cubicBezTo>
                  <a:pt x="529917" y="387350"/>
                  <a:pt x="513971" y="384512"/>
                  <a:pt x="498167" y="381000"/>
                </a:cubicBezTo>
                <a:cubicBezTo>
                  <a:pt x="485388" y="378160"/>
                  <a:pt x="472980" y="373627"/>
                  <a:pt x="460067" y="371475"/>
                </a:cubicBezTo>
                <a:cubicBezTo>
                  <a:pt x="434818" y="367267"/>
                  <a:pt x="409267" y="365125"/>
                  <a:pt x="383867" y="361950"/>
                </a:cubicBezTo>
                <a:cubicBezTo>
                  <a:pt x="310842" y="381000"/>
                  <a:pt x="236924" y="396906"/>
                  <a:pt x="164792" y="419100"/>
                </a:cubicBezTo>
                <a:cubicBezTo>
                  <a:pt x="137293" y="427561"/>
                  <a:pt x="111416" y="468043"/>
                  <a:pt x="98117" y="485775"/>
                </a:cubicBezTo>
                <a:cubicBezTo>
                  <a:pt x="70270" y="522905"/>
                  <a:pt x="85329" y="508154"/>
                  <a:pt x="60017" y="552450"/>
                </a:cubicBezTo>
                <a:cubicBezTo>
                  <a:pt x="48875" y="571949"/>
                  <a:pt x="24658" y="602770"/>
                  <a:pt x="12392" y="619125"/>
                </a:cubicBezTo>
                <a:cubicBezTo>
                  <a:pt x="-6999" y="716078"/>
                  <a:pt x="-15427" y="711889"/>
                  <a:pt x="79067" y="847725"/>
                </a:cubicBezTo>
                <a:cubicBezTo>
                  <a:pt x="95284" y="871037"/>
                  <a:pt x="135187" y="865745"/>
                  <a:pt x="155267" y="885825"/>
                </a:cubicBezTo>
                <a:cubicBezTo>
                  <a:pt x="167323" y="897881"/>
                  <a:pt x="200182" y="935722"/>
                  <a:pt x="221942" y="942975"/>
                </a:cubicBezTo>
                <a:cubicBezTo>
                  <a:pt x="240264" y="949082"/>
                  <a:pt x="260042" y="949325"/>
                  <a:pt x="279092" y="952500"/>
                </a:cubicBezTo>
                <a:cubicBezTo>
                  <a:pt x="476750" y="927793"/>
                  <a:pt x="402634" y="974174"/>
                  <a:pt x="517217" y="819150"/>
                </a:cubicBezTo>
                <a:cubicBezTo>
                  <a:pt x="542886" y="784422"/>
                  <a:pt x="567879" y="749199"/>
                  <a:pt x="593417" y="714375"/>
                </a:cubicBezTo>
                <a:cubicBezTo>
                  <a:pt x="602805" y="701573"/>
                  <a:pt x="621992" y="676275"/>
                  <a:pt x="621992" y="676275"/>
                </a:cubicBezTo>
                <a:cubicBezTo>
                  <a:pt x="674476" y="492580"/>
                  <a:pt x="688570" y="494672"/>
                  <a:pt x="650567" y="247650"/>
                </a:cubicBezTo>
                <a:cubicBezTo>
                  <a:pt x="639692" y="176960"/>
                  <a:pt x="617256" y="176221"/>
                  <a:pt x="574367" y="161925"/>
                </a:cubicBezTo>
                <a:cubicBezTo>
                  <a:pt x="482292" y="168275"/>
                  <a:pt x="388553" y="162429"/>
                  <a:pt x="298142" y="180975"/>
                </a:cubicBezTo>
                <a:cubicBezTo>
                  <a:pt x="185977" y="203983"/>
                  <a:pt x="225625" y="219694"/>
                  <a:pt x="183842" y="266700"/>
                </a:cubicBezTo>
                <a:cubicBezTo>
                  <a:pt x="165944" y="286836"/>
                  <a:pt x="145742" y="304800"/>
                  <a:pt x="126692" y="323850"/>
                </a:cubicBezTo>
                <a:cubicBezTo>
                  <a:pt x="105454" y="419422"/>
                  <a:pt x="82284" y="473158"/>
                  <a:pt x="136217" y="581025"/>
                </a:cubicBezTo>
                <a:cubicBezTo>
                  <a:pt x="160857" y="630306"/>
                  <a:pt x="223630" y="651539"/>
                  <a:pt x="269567" y="676275"/>
                </a:cubicBezTo>
                <a:cubicBezTo>
                  <a:pt x="298348" y="691773"/>
                  <a:pt x="323755" y="715299"/>
                  <a:pt x="355292" y="723900"/>
                </a:cubicBezTo>
                <a:cubicBezTo>
                  <a:pt x="395230" y="734792"/>
                  <a:pt x="437842" y="730250"/>
                  <a:pt x="479117" y="733425"/>
                </a:cubicBezTo>
                <a:cubicBezTo>
                  <a:pt x="568017" y="727075"/>
                  <a:pt x="657423" y="725781"/>
                  <a:pt x="745817" y="714375"/>
                </a:cubicBezTo>
                <a:cubicBezTo>
                  <a:pt x="757171" y="712910"/>
                  <a:pt x="765298" y="702279"/>
                  <a:pt x="774392" y="695325"/>
                </a:cubicBezTo>
                <a:cubicBezTo>
                  <a:pt x="819296" y="660986"/>
                  <a:pt x="862838" y="624889"/>
                  <a:pt x="907742" y="590550"/>
                </a:cubicBezTo>
                <a:cubicBezTo>
                  <a:pt x="916836" y="583596"/>
                  <a:pt x="927523" y="578829"/>
                  <a:pt x="936317" y="571500"/>
                </a:cubicBezTo>
                <a:cubicBezTo>
                  <a:pt x="946665" y="562876"/>
                  <a:pt x="954116" y="551007"/>
                  <a:pt x="964892" y="542925"/>
                </a:cubicBezTo>
                <a:cubicBezTo>
                  <a:pt x="974658" y="535601"/>
                  <a:pt x="1034333" y="500728"/>
                  <a:pt x="1050617" y="495300"/>
                </a:cubicBezTo>
                <a:cubicBezTo>
                  <a:pt x="1065976" y="490180"/>
                  <a:pt x="1082412" y="489167"/>
                  <a:pt x="1098242" y="485775"/>
                </a:cubicBezTo>
                <a:lnTo>
                  <a:pt x="1183967" y="466725"/>
                </a:lnTo>
                <a:cubicBezTo>
                  <a:pt x="1196723" y="463781"/>
                  <a:pt x="1209648" y="461340"/>
                  <a:pt x="1222067" y="457200"/>
                </a:cubicBezTo>
                <a:cubicBezTo>
                  <a:pt x="1238287" y="451793"/>
                  <a:pt x="1253817" y="444500"/>
                  <a:pt x="1269692" y="438150"/>
                </a:cubicBezTo>
                <a:cubicBezTo>
                  <a:pt x="1304617" y="441325"/>
                  <a:pt x="1341198" y="436585"/>
                  <a:pt x="1374467" y="447675"/>
                </a:cubicBezTo>
                <a:cubicBezTo>
                  <a:pt x="1391506" y="453355"/>
                  <a:pt x="1398199" y="474999"/>
                  <a:pt x="1412567" y="485775"/>
                </a:cubicBezTo>
                <a:cubicBezTo>
                  <a:pt x="1755187" y="742740"/>
                  <a:pt x="1417140" y="486927"/>
                  <a:pt x="1660217" y="638175"/>
                </a:cubicBezTo>
                <a:cubicBezTo>
                  <a:pt x="1773117" y="708424"/>
                  <a:pt x="1993592" y="857250"/>
                  <a:pt x="1993592" y="857250"/>
                </a:cubicBezTo>
                <a:cubicBezTo>
                  <a:pt x="1999942" y="866775"/>
                  <a:pt x="2007522" y="875586"/>
                  <a:pt x="2012642" y="885825"/>
                </a:cubicBezTo>
                <a:cubicBezTo>
                  <a:pt x="2032884" y="926309"/>
                  <a:pt x="2023664" y="960528"/>
                  <a:pt x="1984067" y="1000125"/>
                </a:cubicBezTo>
                <a:cubicBezTo>
                  <a:pt x="1970411" y="1013781"/>
                  <a:pt x="1945967" y="1006475"/>
                  <a:pt x="1926917" y="1009650"/>
                </a:cubicBezTo>
                <a:cubicBezTo>
                  <a:pt x="1622537" y="1002886"/>
                  <a:pt x="1609550" y="1015223"/>
                  <a:pt x="1412567" y="990600"/>
                </a:cubicBezTo>
                <a:cubicBezTo>
                  <a:pt x="1364892" y="984641"/>
                  <a:pt x="1316863" y="980680"/>
                  <a:pt x="1269692" y="971550"/>
                </a:cubicBezTo>
                <a:cubicBezTo>
                  <a:pt x="1218283" y="961600"/>
                  <a:pt x="1168092" y="946150"/>
                  <a:pt x="1117292" y="933450"/>
                </a:cubicBezTo>
                <a:cubicBezTo>
                  <a:pt x="1044770" y="885102"/>
                  <a:pt x="1082467" y="911305"/>
                  <a:pt x="955367" y="809625"/>
                </a:cubicBezTo>
                <a:cubicBezTo>
                  <a:pt x="936003" y="794134"/>
                  <a:pt x="911972" y="782633"/>
                  <a:pt x="898217" y="762000"/>
                </a:cubicBezTo>
                <a:cubicBezTo>
                  <a:pt x="816448" y="639346"/>
                  <a:pt x="836497" y="691141"/>
                  <a:pt x="812492" y="619125"/>
                </a:cubicBezTo>
                <a:cubicBezTo>
                  <a:pt x="793171" y="483879"/>
                  <a:pt x="796980" y="539253"/>
                  <a:pt x="812492" y="314325"/>
                </a:cubicBezTo>
                <a:cubicBezTo>
                  <a:pt x="813393" y="301265"/>
                  <a:pt x="816163" y="287934"/>
                  <a:pt x="822017" y="276225"/>
                </a:cubicBezTo>
                <a:cubicBezTo>
                  <a:pt x="827323" y="265613"/>
                  <a:pt x="865969" y="216882"/>
                  <a:pt x="879167" y="209550"/>
                </a:cubicBezTo>
                <a:cubicBezTo>
                  <a:pt x="896720" y="199798"/>
                  <a:pt x="936317" y="190500"/>
                  <a:pt x="936317" y="190500"/>
                </a:cubicBezTo>
                <a:cubicBezTo>
                  <a:pt x="996642" y="206375"/>
                  <a:pt x="1058885" y="216222"/>
                  <a:pt x="1117292" y="238125"/>
                </a:cubicBezTo>
                <a:cubicBezTo>
                  <a:pt x="1323921" y="315611"/>
                  <a:pt x="1028429" y="248927"/>
                  <a:pt x="1212542" y="285750"/>
                </a:cubicBezTo>
                <a:cubicBezTo>
                  <a:pt x="1260167" y="314325"/>
                  <a:pt x="1310043" y="339446"/>
                  <a:pt x="1355417" y="371475"/>
                </a:cubicBezTo>
                <a:cubicBezTo>
                  <a:pt x="1364769" y="378077"/>
                  <a:pt x="1366372" y="391955"/>
                  <a:pt x="1374467" y="400050"/>
                </a:cubicBezTo>
                <a:cubicBezTo>
                  <a:pt x="1382562" y="408145"/>
                  <a:pt x="1393517" y="412750"/>
                  <a:pt x="1403042" y="419100"/>
                </a:cubicBezTo>
                <a:cubicBezTo>
                  <a:pt x="1456116" y="599553"/>
                  <a:pt x="1441418" y="525529"/>
                  <a:pt x="1460192" y="638175"/>
                </a:cubicBezTo>
                <a:cubicBezTo>
                  <a:pt x="1457017" y="669925"/>
                  <a:pt x="1464038" y="704454"/>
                  <a:pt x="1450667" y="733425"/>
                </a:cubicBezTo>
                <a:cubicBezTo>
                  <a:pt x="1438157" y="760530"/>
                  <a:pt x="1378349" y="766939"/>
                  <a:pt x="1355417" y="771525"/>
                </a:cubicBezTo>
                <a:lnTo>
                  <a:pt x="1126817" y="762000"/>
                </a:lnTo>
                <a:cubicBezTo>
                  <a:pt x="1093222" y="754874"/>
                  <a:pt x="1069667" y="723900"/>
                  <a:pt x="1041092" y="704850"/>
                </a:cubicBezTo>
                <a:lnTo>
                  <a:pt x="1012517" y="685800"/>
                </a:lnTo>
                <a:cubicBezTo>
                  <a:pt x="830203" y="776957"/>
                  <a:pt x="1055114" y="660242"/>
                  <a:pt x="917267" y="742950"/>
                </a:cubicBezTo>
                <a:cubicBezTo>
                  <a:pt x="867288" y="772938"/>
                  <a:pt x="815667" y="800100"/>
                  <a:pt x="764867" y="828675"/>
                </a:cubicBezTo>
                <a:cubicBezTo>
                  <a:pt x="664428" y="959245"/>
                  <a:pt x="627129" y="948860"/>
                  <a:pt x="688667" y="1133475"/>
                </a:cubicBezTo>
                <a:cubicBezTo>
                  <a:pt x="694074" y="1149695"/>
                  <a:pt x="720417" y="1146175"/>
                  <a:pt x="736292" y="1152525"/>
                </a:cubicBezTo>
                <a:cubicBezTo>
                  <a:pt x="817491" y="1136285"/>
                  <a:pt x="782965" y="1145238"/>
                  <a:pt x="898217" y="1104900"/>
                </a:cubicBezTo>
                <a:cubicBezTo>
                  <a:pt x="924091" y="1095844"/>
                  <a:pt x="983454" y="1075630"/>
                  <a:pt x="1012517" y="1057275"/>
                </a:cubicBezTo>
                <a:cubicBezTo>
                  <a:pt x="1060911" y="1026710"/>
                  <a:pt x="1107767" y="993775"/>
                  <a:pt x="1155392" y="962025"/>
                </a:cubicBezTo>
                <a:cubicBezTo>
                  <a:pt x="1179116" y="867128"/>
                  <a:pt x="1174442" y="896410"/>
                  <a:pt x="1174442" y="723900"/>
                </a:cubicBezTo>
                <a:cubicBezTo>
                  <a:pt x="1174442" y="419475"/>
                  <a:pt x="1198156" y="499766"/>
                  <a:pt x="1155392" y="371475"/>
                </a:cubicBezTo>
                <a:cubicBezTo>
                  <a:pt x="1030190" y="405621"/>
                  <a:pt x="888495" y="449619"/>
                  <a:pt x="755342" y="476250"/>
                </a:cubicBezTo>
                <a:cubicBezTo>
                  <a:pt x="736404" y="480038"/>
                  <a:pt x="717242" y="482600"/>
                  <a:pt x="698192" y="485775"/>
                </a:cubicBezTo>
                <a:cubicBezTo>
                  <a:pt x="647392" y="508000"/>
                  <a:pt x="595903" y="528713"/>
                  <a:pt x="545792" y="552450"/>
                </a:cubicBezTo>
                <a:cubicBezTo>
                  <a:pt x="535446" y="557351"/>
                  <a:pt x="525312" y="563405"/>
                  <a:pt x="517217" y="571500"/>
                </a:cubicBezTo>
                <a:cubicBezTo>
                  <a:pt x="509122" y="579595"/>
                  <a:pt x="504517" y="590550"/>
                  <a:pt x="498167" y="600075"/>
                </a:cubicBezTo>
                <a:cubicBezTo>
                  <a:pt x="504517" y="679450"/>
                  <a:pt x="503688" y="759729"/>
                  <a:pt x="517217" y="838200"/>
                </a:cubicBezTo>
                <a:cubicBezTo>
                  <a:pt x="519914" y="853844"/>
                  <a:pt x="532690" y="867336"/>
                  <a:pt x="545792" y="876300"/>
                </a:cubicBezTo>
                <a:cubicBezTo>
                  <a:pt x="593895" y="909213"/>
                  <a:pt x="647392" y="933450"/>
                  <a:pt x="698192" y="962025"/>
                </a:cubicBezTo>
                <a:cubicBezTo>
                  <a:pt x="752167" y="958850"/>
                  <a:pt x="806271" y="957395"/>
                  <a:pt x="860117" y="952500"/>
                </a:cubicBezTo>
                <a:cubicBezTo>
                  <a:pt x="913264" y="947668"/>
                  <a:pt x="1011335" y="907749"/>
                  <a:pt x="1041092" y="895350"/>
                </a:cubicBezTo>
                <a:cubicBezTo>
                  <a:pt x="1050500" y="891430"/>
                  <a:pt x="1159309" y="838877"/>
                  <a:pt x="1183967" y="819150"/>
                </a:cubicBezTo>
                <a:cubicBezTo>
                  <a:pt x="1201498" y="805125"/>
                  <a:pt x="1217809" y="789246"/>
                  <a:pt x="1231592" y="771525"/>
                </a:cubicBezTo>
                <a:cubicBezTo>
                  <a:pt x="1240309" y="760317"/>
                  <a:pt x="1245369" y="746608"/>
                  <a:pt x="1250642" y="733425"/>
                </a:cubicBezTo>
                <a:cubicBezTo>
                  <a:pt x="1269642" y="685925"/>
                  <a:pt x="1263922" y="677887"/>
                  <a:pt x="1288742" y="638175"/>
                </a:cubicBezTo>
                <a:cubicBezTo>
                  <a:pt x="1329394" y="573131"/>
                  <a:pt x="1311814" y="618066"/>
                  <a:pt x="1383992" y="552450"/>
                </a:cubicBezTo>
                <a:cubicBezTo>
                  <a:pt x="1399035" y="538775"/>
                  <a:pt x="1409392" y="520700"/>
                  <a:pt x="1422092" y="504825"/>
                </a:cubicBezTo>
                <a:cubicBezTo>
                  <a:pt x="1439112" y="436747"/>
                  <a:pt x="1431504" y="457426"/>
                  <a:pt x="1479242" y="361950"/>
                </a:cubicBezTo>
                <a:cubicBezTo>
                  <a:pt x="1484362" y="351711"/>
                  <a:pt x="1493172" y="343614"/>
                  <a:pt x="1498292" y="333375"/>
                </a:cubicBezTo>
                <a:cubicBezTo>
                  <a:pt x="1512276" y="305406"/>
                  <a:pt x="1525167" y="276836"/>
                  <a:pt x="1536392" y="247650"/>
                </a:cubicBezTo>
                <a:cubicBezTo>
                  <a:pt x="1541091" y="235432"/>
                  <a:pt x="1542473" y="222180"/>
                  <a:pt x="1545917" y="209550"/>
                </a:cubicBezTo>
                <a:cubicBezTo>
                  <a:pt x="1579887" y="84995"/>
                  <a:pt x="1552948" y="190951"/>
                  <a:pt x="1574492" y="104775"/>
                </a:cubicBezTo>
                <a:cubicBezTo>
                  <a:pt x="1571317" y="76200"/>
                  <a:pt x="1575645" y="45744"/>
                  <a:pt x="1564967" y="19050"/>
                </a:cubicBezTo>
                <a:cubicBezTo>
                  <a:pt x="1561238" y="9728"/>
                  <a:pt x="1546270" y="11321"/>
                  <a:pt x="1536392" y="9525"/>
                </a:cubicBezTo>
                <a:cubicBezTo>
                  <a:pt x="1511207" y="4946"/>
                  <a:pt x="1485592" y="3175"/>
                  <a:pt x="1460192" y="0"/>
                </a:cubicBezTo>
                <a:cubicBezTo>
                  <a:pt x="1361767" y="9525"/>
                  <a:pt x="1262297" y="11390"/>
                  <a:pt x="1164917" y="28575"/>
                </a:cubicBezTo>
                <a:cubicBezTo>
                  <a:pt x="1151652" y="30916"/>
                  <a:pt x="1146768" y="48620"/>
                  <a:pt x="1136342" y="57150"/>
                </a:cubicBezTo>
                <a:cubicBezTo>
                  <a:pt x="1111769" y="77255"/>
                  <a:pt x="1085542" y="95250"/>
                  <a:pt x="1060142" y="114300"/>
                </a:cubicBezTo>
                <a:cubicBezTo>
                  <a:pt x="1031009" y="201700"/>
                  <a:pt x="1079707" y="65645"/>
                  <a:pt x="1022042" y="180975"/>
                </a:cubicBezTo>
                <a:cubicBezTo>
                  <a:pt x="1016188" y="192684"/>
                  <a:pt x="1015692" y="206375"/>
                  <a:pt x="1012517" y="219075"/>
                </a:cubicBezTo>
                <a:cubicBezTo>
                  <a:pt x="1018867" y="295275"/>
                  <a:pt x="1018575" y="372323"/>
                  <a:pt x="1031567" y="447675"/>
                </a:cubicBezTo>
                <a:cubicBezTo>
                  <a:pt x="1036108" y="474012"/>
                  <a:pt x="1109908" y="554591"/>
                  <a:pt x="1117292" y="561975"/>
                </a:cubicBezTo>
                <a:cubicBezTo>
                  <a:pt x="1141157" y="585840"/>
                  <a:pt x="1169627" y="604785"/>
                  <a:pt x="1193492" y="628650"/>
                </a:cubicBezTo>
                <a:cubicBezTo>
                  <a:pt x="1201587" y="636745"/>
                  <a:pt x="1204884" y="648716"/>
                  <a:pt x="1212542" y="657225"/>
                </a:cubicBezTo>
                <a:cubicBezTo>
                  <a:pt x="1402013" y="867749"/>
                  <a:pt x="1176049" y="600098"/>
                  <a:pt x="1326842" y="781050"/>
                </a:cubicBezTo>
                <a:cubicBezTo>
                  <a:pt x="1314142" y="812800"/>
                  <a:pt x="1309259" y="848943"/>
                  <a:pt x="1288742" y="876300"/>
                </a:cubicBezTo>
                <a:cubicBezTo>
                  <a:pt x="1278483" y="889978"/>
                  <a:pt x="1257337" y="889943"/>
                  <a:pt x="1241117" y="895350"/>
                </a:cubicBezTo>
                <a:cubicBezTo>
                  <a:pt x="1219189" y="902659"/>
                  <a:pt x="1196667" y="908050"/>
                  <a:pt x="1174442" y="914400"/>
                </a:cubicBezTo>
                <a:cubicBezTo>
                  <a:pt x="464780" y="901010"/>
                  <a:pt x="812956" y="1024344"/>
                  <a:pt x="621992" y="857250"/>
                </a:cubicBezTo>
                <a:cubicBezTo>
                  <a:pt x="613377" y="849712"/>
                  <a:pt x="602942" y="844550"/>
                  <a:pt x="593417" y="838200"/>
                </a:cubicBezTo>
                <a:cubicBezTo>
                  <a:pt x="590242" y="825500"/>
                  <a:pt x="589049" y="812132"/>
                  <a:pt x="583892" y="800100"/>
                </a:cubicBezTo>
                <a:cubicBezTo>
                  <a:pt x="579383" y="789578"/>
                  <a:pt x="569962" y="781764"/>
                  <a:pt x="564842" y="771525"/>
                </a:cubicBezTo>
                <a:cubicBezTo>
                  <a:pt x="557196" y="756232"/>
                  <a:pt x="552142" y="739775"/>
                  <a:pt x="545792" y="723900"/>
                </a:cubicBezTo>
                <a:cubicBezTo>
                  <a:pt x="552142" y="660400"/>
                  <a:pt x="544038" y="593731"/>
                  <a:pt x="564842" y="533400"/>
                </a:cubicBezTo>
                <a:cubicBezTo>
                  <a:pt x="577305" y="497256"/>
                  <a:pt x="615208" y="475858"/>
                  <a:pt x="641042" y="447675"/>
                </a:cubicBezTo>
                <a:cubicBezTo>
                  <a:pt x="650144" y="437745"/>
                  <a:pt x="658194" y="426239"/>
                  <a:pt x="669617" y="419100"/>
                </a:cubicBezTo>
                <a:cubicBezTo>
                  <a:pt x="684116" y="410038"/>
                  <a:pt x="700802" y="404747"/>
                  <a:pt x="717242" y="400050"/>
                </a:cubicBezTo>
                <a:cubicBezTo>
                  <a:pt x="1000988" y="318980"/>
                  <a:pt x="796649" y="386281"/>
                  <a:pt x="898217" y="352425"/>
                </a:cubicBezTo>
                <a:cubicBezTo>
                  <a:pt x="980767" y="358775"/>
                  <a:pt x="1064007" y="359072"/>
                  <a:pt x="1145867" y="371475"/>
                </a:cubicBezTo>
                <a:cubicBezTo>
                  <a:pt x="1168124" y="374847"/>
                  <a:pt x="1263477" y="425408"/>
                  <a:pt x="1279217" y="438150"/>
                </a:cubicBezTo>
                <a:cubicBezTo>
                  <a:pt x="1326363" y="476316"/>
                  <a:pt x="1369675" y="519083"/>
                  <a:pt x="1412567" y="561975"/>
                </a:cubicBezTo>
                <a:cubicBezTo>
                  <a:pt x="1425267" y="574675"/>
                  <a:pt x="1438840" y="586558"/>
                  <a:pt x="1450667" y="600075"/>
                </a:cubicBezTo>
                <a:cubicBezTo>
                  <a:pt x="1461121" y="612022"/>
                  <a:pt x="1470719" y="624782"/>
                  <a:pt x="1479242" y="638175"/>
                </a:cubicBezTo>
                <a:cubicBezTo>
                  <a:pt x="1492985" y="659771"/>
                  <a:pt x="1504642" y="682625"/>
                  <a:pt x="1517342" y="704850"/>
                </a:cubicBezTo>
                <a:cubicBezTo>
                  <a:pt x="1520517" y="727075"/>
                  <a:pt x="1525422" y="749121"/>
                  <a:pt x="1526867" y="771525"/>
                </a:cubicBezTo>
                <a:cubicBezTo>
                  <a:pt x="1536656" y="923260"/>
                  <a:pt x="1536392" y="930787"/>
                  <a:pt x="1536392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31895" y="4942011"/>
            <a:ext cx="76200" cy="100200"/>
          </a:xfrm>
          <a:custGeom>
            <a:avLst/>
            <a:gdLst>
              <a:gd name="connsiteX0" fmla="*/ 125046 w 492678"/>
              <a:gd name="connsiteY0" fmla="*/ 296984 h 531446"/>
              <a:gd name="connsiteX1" fmla="*/ 85969 w 492678"/>
              <a:gd name="connsiteY1" fmla="*/ 359507 h 531446"/>
              <a:gd name="connsiteX2" fmla="*/ 70338 w 492678"/>
              <a:gd name="connsiteY2" fmla="*/ 437661 h 531446"/>
              <a:gd name="connsiteX3" fmla="*/ 85969 w 492678"/>
              <a:gd name="connsiteY3" fmla="*/ 476738 h 531446"/>
              <a:gd name="connsiteX4" fmla="*/ 117231 w 492678"/>
              <a:gd name="connsiteY4" fmla="*/ 484553 h 531446"/>
              <a:gd name="connsiteX5" fmla="*/ 171938 w 492678"/>
              <a:gd name="connsiteY5" fmla="*/ 476738 h 531446"/>
              <a:gd name="connsiteX6" fmla="*/ 226646 w 492678"/>
              <a:gd name="connsiteY6" fmla="*/ 461107 h 531446"/>
              <a:gd name="connsiteX7" fmla="*/ 289169 w 492678"/>
              <a:gd name="connsiteY7" fmla="*/ 359507 h 531446"/>
              <a:gd name="connsiteX8" fmla="*/ 304800 w 492678"/>
              <a:gd name="connsiteY8" fmla="*/ 320430 h 531446"/>
              <a:gd name="connsiteX9" fmla="*/ 351692 w 492678"/>
              <a:gd name="connsiteY9" fmla="*/ 234461 h 531446"/>
              <a:gd name="connsiteX10" fmla="*/ 351692 w 492678"/>
              <a:gd name="connsiteY10" fmla="*/ 93784 h 531446"/>
              <a:gd name="connsiteX11" fmla="*/ 328246 w 492678"/>
              <a:gd name="connsiteY11" fmla="*/ 54707 h 531446"/>
              <a:gd name="connsiteX12" fmla="*/ 179754 w 492678"/>
              <a:gd name="connsiteY12" fmla="*/ 7815 h 531446"/>
              <a:gd name="connsiteX13" fmla="*/ 54708 w 492678"/>
              <a:gd name="connsiteY13" fmla="*/ 0 h 531446"/>
              <a:gd name="connsiteX14" fmla="*/ 31261 w 492678"/>
              <a:gd name="connsiteY14" fmla="*/ 15630 h 531446"/>
              <a:gd name="connsiteX15" fmla="*/ 0 w 492678"/>
              <a:gd name="connsiteY15" fmla="*/ 101600 h 531446"/>
              <a:gd name="connsiteX16" fmla="*/ 109415 w 492678"/>
              <a:gd name="connsiteY16" fmla="*/ 422030 h 531446"/>
              <a:gd name="connsiteX17" fmla="*/ 140677 w 492678"/>
              <a:gd name="connsiteY17" fmla="*/ 429846 h 531446"/>
              <a:gd name="connsiteX18" fmla="*/ 179754 w 492678"/>
              <a:gd name="connsiteY18" fmla="*/ 453292 h 531446"/>
              <a:gd name="connsiteX19" fmla="*/ 296985 w 492678"/>
              <a:gd name="connsiteY19" fmla="*/ 453292 h 531446"/>
              <a:gd name="connsiteX20" fmla="*/ 343877 w 492678"/>
              <a:gd name="connsiteY20" fmla="*/ 445477 h 531446"/>
              <a:gd name="connsiteX21" fmla="*/ 398585 w 492678"/>
              <a:gd name="connsiteY21" fmla="*/ 414215 h 531446"/>
              <a:gd name="connsiteX22" fmla="*/ 476738 w 492678"/>
              <a:gd name="connsiteY22" fmla="*/ 422030 h 531446"/>
              <a:gd name="connsiteX23" fmla="*/ 492369 w 492678"/>
              <a:gd name="connsiteY23" fmla="*/ 453292 h 531446"/>
              <a:gd name="connsiteX24" fmla="*/ 484554 w 492678"/>
              <a:gd name="connsiteY24" fmla="*/ 531446 h 531446"/>
              <a:gd name="connsiteX25" fmla="*/ 445477 w 492678"/>
              <a:gd name="connsiteY25" fmla="*/ 523630 h 531446"/>
              <a:gd name="connsiteX26" fmla="*/ 429846 w 492678"/>
              <a:gd name="connsiteY26" fmla="*/ 492369 h 531446"/>
              <a:gd name="connsiteX27" fmla="*/ 367323 w 492678"/>
              <a:gd name="connsiteY27" fmla="*/ 422030 h 531446"/>
              <a:gd name="connsiteX28" fmla="*/ 328246 w 492678"/>
              <a:gd name="connsiteY28" fmla="*/ 359507 h 531446"/>
              <a:gd name="connsiteX29" fmla="*/ 226646 w 492678"/>
              <a:gd name="connsiteY29" fmla="*/ 281353 h 531446"/>
              <a:gd name="connsiteX30" fmla="*/ 195385 w 492678"/>
              <a:gd name="connsiteY30" fmla="*/ 250092 h 531446"/>
              <a:gd name="connsiteX31" fmla="*/ 117231 w 492678"/>
              <a:gd name="connsiteY31" fmla="*/ 187569 h 531446"/>
              <a:gd name="connsiteX32" fmla="*/ 78154 w 492678"/>
              <a:gd name="connsiteY32" fmla="*/ 78153 h 531446"/>
              <a:gd name="connsiteX33" fmla="*/ 78154 w 492678"/>
              <a:gd name="connsiteY33" fmla="*/ 62523 h 53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2678" h="531446">
                <a:moveTo>
                  <a:pt x="125046" y="296984"/>
                </a:moveTo>
                <a:cubicBezTo>
                  <a:pt x="100103" y="328163"/>
                  <a:pt x="93398" y="327314"/>
                  <a:pt x="85969" y="359507"/>
                </a:cubicBezTo>
                <a:cubicBezTo>
                  <a:pt x="79995" y="385394"/>
                  <a:pt x="70338" y="437661"/>
                  <a:pt x="70338" y="437661"/>
                </a:cubicBezTo>
                <a:cubicBezTo>
                  <a:pt x="75548" y="450687"/>
                  <a:pt x="76049" y="466818"/>
                  <a:pt x="85969" y="476738"/>
                </a:cubicBezTo>
                <a:cubicBezTo>
                  <a:pt x="93564" y="484333"/>
                  <a:pt x="106490" y="484553"/>
                  <a:pt x="117231" y="484553"/>
                </a:cubicBezTo>
                <a:cubicBezTo>
                  <a:pt x="135652" y="484553"/>
                  <a:pt x="153814" y="480033"/>
                  <a:pt x="171938" y="476738"/>
                </a:cubicBezTo>
                <a:cubicBezTo>
                  <a:pt x="193534" y="472812"/>
                  <a:pt x="206553" y="467805"/>
                  <a:pt x="226646" y="461107"/>
                </a:cubicBezTo>
                <a:cubicBezTo>
                  <a:pt x="247487" y="427240"/>
                  <a:pt x="274400" y="396428"/>
                  <a:pt x="289169" y="359507"/>
                </a:cubicBezTo>
                <a:cubicBezTo>
                  <a:pt x="294379" y="346481"/>
                  <a:pt x="298995" y="333202"/>
                  <a:pt x="304800" y="320430"/>
                </a:cubicBezTo>
                <a:cubicBezTo>
                  <a:pt x="323700" y="278851"/>
                  <a:pt x="329112" y="272095"/>
                  <a:pt x="351692" y="234461"/>
                </a:cubicBezTo>
                <a:cubicBezTo>
                  <a:pt x="365712" y="178385"/>
                  <a:pt x="369345" y="177633"/>
                  <a:pt x="351692" y="93784"/>
                </a:cubicBezTo>
                <a:cubicBezTo>
                  <a:pt x="348563" y="78919"/>
                  <a:pt x="341339" y="62409"/>
                  <a:pt x="328246" y="54707"/>
                </a:cubicBezTo>
                <a:cubicBezTo>
                  <a:pt x="311207" y="44684"/>
                  <a:pt x="220831" y="11727"/>
                  <a:pt x="179754" y="7815"/>
                </a:cubicBezTo>
                <a:cubicBezTo>
                  <a:pt x="138179" y="3856"/>
                  <a:pt x="96390" y="2605"/>
                  <a:pt x="54708" y="0"/>
                </a:cubicBezTo>
                <a:cubicBezTo>
                  <a:pt x="46892" y="5210"/>
                  <a:pt x="36471" y="7815"/>
                  <a:pt x="31261" y="15630"/>
                </a:cubicBezTo>
                <a:cubicBezTo>
                  <a:pt x="12809" y="43307"/>
                  <a:pt x="7632" y="71070"/>
                  <a:pt x="0" y="101600"/>
                </a:cubicBezTo>
                <a:cubicBezTo>
                  <a:pt x="26745" y="308880"/>
                  <a:pt x="-22142" y="318665"/>
                  <a:pt x="109415" y="422030"/>
                </a:cubicBezTo>
                <a:cubicBezTo>
                  <a:pt x="117861" y="428666"/>
                  <a:pt x="130256" y="427241"/>
                  <a:pt x="140677" y="429846"/>
                </a:cubicBezTo>
                <a:cubicBezTo>
                  <a:pt x="153703" y="437661"/>
                  <a:pt x="166167" y="446499"/>
                  <a:pt x="179754" y="453292"/>
                </a:cubicBezTo>
                <a:cubicBezTo>
                  <a:pt x="217758" y="472294"/>
                  <a:pt x="252881" y="456967"/>
                  <a:pt x="296985" y="453292"/>
                </a:cubicBezTo>
                <a:cubicBezTo>
                  <a:pt x="312616" y="450687"/>
                  <a:pt x="328699" y="450030"/>
                  <a:pt x="343877" y="445477"/>
                </a:cubicBezTo>
                <a:cubicBezTo>
                  <a:pt x="361903" y="440069"/>
                  <a:pt x="382889" y="424679"/>
                  <a:pt x="398585" y="414215"/>
                </a:cubicBezTo>
                <a:cubicBezTo>
                  <a:pt x="424636" y="416820"/>
                  <a:pt x="452571" y="411960"/>
                  <a:pt x="476738" y="422030"/>
                </a:cubicBezTo>
                <a:cubicBezTo>
                  <a:pt x="487492" y="426511"/>
                  <a:pt x="491539" y="441671"/>
                  <a:pt x="492369" y="453292"/>
                </a:cubicBezTo>
                <a:cubicBezTo>
                  <a:pt x="494234" y="479407"/>
                  <a:pt x="487159" y="505395"/>
                  <a:pt x="484554" y="531446"/>
                </a:cubicBezTo>
                <a:cubicBezTo>
                  <a:pt x="471528" y="528841"/>
                  <a:pt x="456286" y="531351"/>
                  <a:pt x="445477" y="523630"/>
                </a:cubicBezTo>
                <a:cubicBezTo>
                  <a:pt x="435997" y="516858"/>
                  <a:pt x="436836" y="501689"/>
                  <a:pt x="429846" y="492369"/>
                </a:cubicBezTo>
                <a:cubicBezTo>
                  <a:pt x="320187" y="346156"/>
                  <a:pt x="483181" y="589380"/>
                  <a:pt x="367323" y="422030"/>
                </a:cubicBezTo>
                <a:cubicBezTo>
                  <a:pt x="353334" y="401823"/>
                  <a:pt x="343231" y="378987"/>
                  <a:pt x="328246" y="359507"/>
                </a:cubicBezTo>
                <a:cubicBezTo>
                  <a:pt x="289273" y="308842"/>
                  <a:pt x="281466" y="322468"/>
                  <a:pt x="226646" y="281353"/>
                </a:cubicBezTo>
                <a:cubicBezTo>
                  <a:pt x="214857" y="272511"/>
                  <a:pt x="206574" y="259682"/>
                  <a:pt x="195385" y="250092"/>
                </a:cubicBezTo>
                <a:cubicBezTo>
                  <a:pt x="170055" y="228380"/>
                  <a:pt x="143282" y="208410"/>
                  <a:pt x="117231" y="187569"/>
                </a:cubicBezTo>
                <a:cubicBezTo>
                  <a:pt x="84590" y="122287"/>
                  <a:pt x="85918" y="140267"/>
                  <a:pt x="78154" y="78153"/>
                </a:cubicBezTo>
                <a:cubicBezTo>
                  <a:pt x="77508" y="72983"/>
                  <a:pt x="78154" y="67733"/>
                  <a:pt x="78154" y="62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99756" y="5152665"/>
            <a:ext cx="117395" cy="202815"/>
          </a:xfrm>
          <a:custGeom>
            <a:avLst/>
            <a:gdLst>
              <a:gd name="connsiteX0" fmla="*/ 35333 w 340133"/>
              <a:gd name="connsiteY0" fmla="*/ 1569 h 345446"/>
              <a:gd name="connsiteX1" fmla="*/ 43149 w 340133"/>
              <a:gd name="connsiteY1" fmla="*/ 79723 h 345446"/>
              <a:gd name="connsiteX2" fmla="*/ 58780 w 340133"/>
              <a:gd name="connsiteY2" fmla="*/ 126615 h 345446"/>
              <a:gd name="connsiteX3" fmla="*/ 82226 w 340133"/>
              <a:gd name="connsiteY3" fmla="*/ 212584 h 345446"/>
              <a:gd name="connsiteX4" fmla="*/ 97857 w 340133"/>
              <a:gd name="connsiteY4" fmla="*/ 236030 h 345446"/>
              <a:gd name="connsiteX5" fmla="*/ 129118 w 340133"/>
              <a:gd name="connsiteY5" fmla="*/ 251661 h 345446"/>
              <a:gd name="connsiteX6" fmla="*/ 129118 w 340133"/>
              <a:gd name="connsiteY6" fmla="*/ 87538 h 345446"/>
              <a:gd name="connsiteX7" fmla="*/ 74410 w 340133"/>
              <a:gd name="connsiteY7" fmla="*/ 48461 h 345446"/>
              <a:gd name="connsiteX8" fmla="*/ 19703 w 340133"/>
              <a:gd name="connsiteY8" fmla="*/ 56277 h 345446"/>
              <a:gd name="connsiteX9" fmla="*/ 4072 w 340133"/>
              <a:gd name="connsiteY9" fmla="*/ 79723 h 345446"/>
              <a:gd name="connsiteX10" fmla="*/ 35333 w 340133"/>
              <a:gd name="connsiteY10" fmla="*/ 181323 h 345446"/>
              <a:gd name="connsiteX11" fmla="*/ 105672 w 340133"/>
              <a:gd name="connsiteY11" fmla="*/ 165692 h 345446"/>
              <a:gd name="connsiteX12" fmla="*/ 144749 w 340133"/>
              <a:gd name="connsiteY12" fmla="*/ 157877 h 345446"/>
              <a:gd name="connsiteX13" fmla="*/ 246349 w 340133"/>
              <a:gd name="connsiteY13" fmla="*/ 134430 h 345446"/>
              <a:gd name="connsiteX14" fmla="*/ 316687 w 340133"/>
              <a:gd name="connsiteY14" fmla="*/ 95353 h 345446"/>
              <a:gd name="connsiteX15" fmla="*/ 340133 w 340133"/>
              <a:gd name="connsiteY15" fmla="*/ 103169 h 345446"/>
              <a:gd name="connsiteX16" fmla="*/ 230718 w 340133"/>
              <a:gd name="connsiteY16" fmla="*/ 173507 h 345446"/>
              <a:gd name="connsiteX17" fmla="*/ 207272 w 340133"/>
              <a:gd name="connsiteY17" fmla="*/ 150061 h 345446"/>
              <a:gd name="connsiteX18" fmla="*/ 160380 w 340133"/>
              <a:gd name="connsiteY18" fmla="*/ 118800 h 345446"/>
              <a:gd name="connsiteX19" fmla="*/ 136933 w 340133"/>
              <a:gd name="connsiteY19" fmla="*/ 95353 h 345446"/>
              <a:gd name="connsiteX20" fmla="*/ 105672 w 340133"/>
              <a:gd name="connsiteY20" fmla="*/ 71907 h 345446"/>
              <a:gd name="connsiteX21" fmla="*/ 58780 w 340133"/>
              <a:gd name="connsiteY21" fmla="*/ 40646 h 345446"/>
              <a:gd name="connsiteX22" fmla="*/ 11887 w 340133"/>
              <a:gd name="connsiteY22" fmla="*/ 48461 h 345446"/>
              <a:gd name="connsiteX23" fmla="*/ 19703 w 340133"/>
              <a:gd name="connsiteY23" fmla="*/ 79723 h 345446"/>
              <a:gd name="connsiteX24" fmla="*/ 58780 w 340133"/>
              <a:gd name="connsiteY24" fmla="*/ 118800 h 345446"/>
              <a:gd name="connsiteX25" fmla="*/ 82226 w 340133"/>
              <a:gd name="connsiteY25" fmla="*/ 126615 h 345446"/>
              <a:gd name="connsiteX26" fmla="*/ 136933 w 340133"/>
              <a:gd name="connsiteY26" fmla="*/ 95353 h 345446"/>
              <a:gd name="connsiteX27" fmla="*/ 199457 w 340133"/>
              <a:gd name="connsiteY27" fmla="*/ 64092 h 345446"/>
              <a:gd name="connsiteX28" fmla="*/ 215087 w 340133"/>
              <a:gd name="connsiteY28" fmla="*/ 40646 h 345446"/>
              <a:gd name="connsiteX29" fmla="*/ 207272 w 340133"/>
              <a:gd name="connsiteY29" fmla="*/ 1569 h 345446"/>
              <a:gd name="connsiteX30" fmla="*/ 199457 w 340133"/>
              <a:gd name="connsiteY30" fmla="*/ 56277 h 345446"/>
              <a:gd name="connsiteX31" fmla="*/ 183826 w 340133"/>
              <a:gd name="connsiteY31" fmla="*/ 79723 h 345446"/>
              <a:gd name="connsiteX32" fmla="*/ 199457 w 340133"/>
              <a:gd name="connsiteY32" fmla="*/ 157877 h 345446"/>
              <a:gd name="connsiteX33" fmla="*/ 215087 w 340133"/>
              <a:gd name="connsiteY33" fmla="*/ 181323 h 345446"/>
              <a:gd name="connsiteX34" fmla="*/ 222903 w 340133"/>
              <a:gd name="connsiteY34" fmla="*/ 220400 h 345446"/>
              <a:gd name="connsiteX35" fmla="*/ 238533 w 340133"/>
              <a:gd name="connsiteY35" fmla="*/ 243846 h 345446"/>
              <a:gd name="connsiteX36" fmla="*/ 269795 w 340133"/>
              <a:gd name="connsiteY36" fmla="*/ 298553 h 345446"/>
              <a:gd name="connsiteX37" fmla="*/ 285426 w 340133"/>
              <a:gd name="connsiteY37" fmla="*/ 345446 h 34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0133" h="345446">
                <a:moveTo>
                  <a:pt x="35333" y="1569"/>
                </a:moveTo>
                <a:cubicBezTo>
                  <a:pt x="37938" y="27620"/>
                  <a:pt x="38324" y="53990"/>
                  <a:pt x="43149" y="79723"/>
                </a:cubicBezTo>
                <a:cubicBezTo>
                  <a:pt x="46185" y="95917"/>
                  <a:pt x="55549" y="110459"/>
                  <a:pt x="58780" y="126615"/>
                </a:cubicBezTo>
                <a:cubicBezTo>
                  <a:pt x="62974" y="147588"/>
                  <a:pt x="70893" y="195584"/>
                  <a:pt x="82226" y="212584"/>
                </a:cubicBezTo>
                <a:cubicBezTo>
                  <a:pt x="87436" y="220399"/>
                  <a:pt x="90641" y="230017"/>
                  <a:pt x="97857" y="236030"/>
                </a:cubicBezTo>
                <a:cubicBezTo>
                  <a:pt x="106807" y="243488"/>
                  <a:pt x="118698" y="246451"/>
                  <a:pt x="129118" y="251661"/>
                </a:cubicBezTo>
                <a:cubicBezTo>
                  <a:pt x="149003" y="192004"/>
                  <a:pt x="153245" y="188873"/>
                  <a:pt x="129118" y="87538"/>
                </a:cubicBezTo>
                <a:cubicBezTo>
                  <a:pt x="128203" y="83696"/>
                  <a:pt x="81392" y="53116"/>
                  <a:pt x="74410" y="48461"/>
                </a:cubicBezTo>
                <a:cubicBezTo>
                  <a:pt x="56174" y="51066"/>
                  <a:pt x="36536" y="48795"/>
                  <a:pt x="19703" y="56277"/>
                </a:cubicBezTo>
                <a:cubicBezTo>
                  <a:pt x="11120" y="60092"/>
                  <a:pt x="4741" y="70354"/>
                  <a:pt x="4072" y="79723"/>
                </a:cubicBezTo>
                <a:cubicBezTo>
                  <a:pt x="-2034" y="165199"/>
                  <a:pt x="-7233" y="152945"/>
                  <a:pt x="35333" y="181323"/>
                </a:cubicBezTo>
                <a:cubicBezTo>
                  <a:pt x="153269" y="157734"/>
                  <a:pt x="6274" y="187779"/>
                  <a:pt x="105672" y="165692"/>
                </a:cubicBezTo>
                <a:cubicBezTo>
                  <a:pt x="118639" y="162811"/>
                  <a:pt x="131862" y="161099"/>
                  <a:pt x="144749" y="157877"/>
                </a:cubicBezTo>
                <a:cubicBezTo>
                  <a:pt x="244680" y="132894"/>
                  <a:pt x="155695" y="149540"/>
                  <a:pt x="246349" y="134430"/>
                </a:cubicBezTo>
                <a:cubicBezTo>
                  <a:pt x="253039" y="129970"/>
                  <a:pt x="296055" y="95353"/>
                  <a:pt x="316687" y="95353"/>
                </a:cubicBezTo>
                <a:cubicBezTo>
                  <a:pt x="324925" y="95353"/>
                  <a:pt x="332318" y="100564"/>
                  <a:pt x="340133" y="103169"/>
                </a:cubicBezTo>
                <a:cubicBezTo>
                  <a:pt x="330600" y="198500"/>
                  <a:pt x="356266" y="204894"/>
                  <a:pt x="230718" y="173507"/>
                </a:cubicBezTo>
                <a:cubicBezTo>
                  <a:pt x="219995" y="170826"/>
                  <a:pt x="215996" y="156847"/>
                  <a:pt x="207272" y="150061"/>
                </a:cubicBezTo>
                <a:cubicBezTo>
                  <a:pt x="192443" y="138528"/>
                  <a:pt x="173663" y="132083"/>
                  <a:pt x="160380" y="118800"/>
                </a:cubicBezTo>
                <a:cubicBezTo>
                  <a:pt x="152564" y="110984"/>
                  <a:pt x="145325" y="102546"/>
                  <a:pt x="136933" y="95353"/>
                </a:cubicBezTo>
                <a:cubicBezTo>
                  <a:pt x="127043" y="86876"/>
                  <a:pt x="116343" y="79377"/>
                  <a:pt x="105672" y="71907"/>
                </a:cubicBezTo>
                <a:cubicBezTo>
                  <a:pt x="90282" y="61134"/>
                  <a:pt x="58780" y="40646"/>
                  <a:pt x="58780" y="40646"/>
                </a:cubicBezTo>
                <a:cubicBezTo>
                  <a:pt x="43149" y="43251"/>
                  <a:pt x="23092" y="37256"/>
                  <a:pt x="11887" y="48461"/>
                </a:cubicBezTo>
                <a:cubicBezTo>
                  <a:pt x="4292" y="56056"/>
                  <a:pt x="15472" y="69850"/>
                  <a:pt x="19703" y="79723"/>
                </a:cubicBezTo>
                <a:cubicBezTo>
                  <a:pt x="28229" y="99618"/>
                  <a:pt x="39832" y="109326"/>
                  <a:pt x="58780" y="118800"/>
                </a:cubicBezTo>
                <a:cubicBezTo>
                  <a:pt x="66148" y="122484"/>
                  <a:pt x="74411" y="124010"/>
                  <a:pt x="82226" y="126615"/>
                </a:cubicBezTo>
                <a:cubicBezTo>
                  <a:pt x="138978" y="107699"/>
                  <a:pt x="65959" y="134784"/>
                  <a:pt x="136933" y="95353"/>
                </a:cubicBezTo>
                <a:cubicBezTo>
                  <a:pt x="251671" y="31609"/>
                  <a:pt x="119517" y="117384"/>
                  <a:pt x="199457" y="64092"/>
                </a:cubicBezTo>
                <a:cubicBezTo>
                  <a:pt x="204667" y="56277"/>
                  <a:pt x="213922" y="49966"/>
                  <a:pt x="215087" y="40646"/>
                </a:cubicBezTo>
                <a:cubicBezTo>
                  <a:pt x="216735" y="27465"/>
                  <a:pt x="216665" y="-7824"/>
                  <a:pt x="207272" y="1569"/>
                </a:cubicBezTo>
                <a:cubicBezTo>
                  <a:pt x="194247" y="14595"/>
                  <a:pt x="204750" y="38633"/>
                  <a:pt x="199457" y="56277"/>
                </a:cubicBezTo>
                <a:cubicBezTo>
                  <a:pt x="196758" y="65274"/>
                  <a:pt x="189036" y="71908"/>
                  <a:pt x="183826" y="79723"/>
                </a:cubicBezTo>
                <a:cubicBezTo>
                  <a:pt x="185590" y="90308"/>
                  <a:pt x="193096" y="143035"/>
                  <a:pt x="199457" y="157877"/>
                </a:cubicBezTo>
                <a:cubicBezTo>
                  <a:pt x="203157" y="166510"/>
                  <a:pt x="209877" y="173508"/>
                  <a:pt x="215087" y="181323"/>
                </a:cubicBezTo>
                <a:cubicBezTo>
                  <a:pt x="217692" y="194349"/>
                  <a:pt x="218239" y="207962"/>
                  <a:pt x="222903" y="220400"/>
                </a:cubicBezTo>
                <a:cubicBezTo>
                  <a:pt x="226201" y="229195"/>
                  <a:pt x="234332" y="235445"/>
                  <a:pt x="238533" y="243846"/>
                </a:cubicBezTo>
                <a:cubicBezTo>
                  <a:pt x="268366" y="303513"/>
                  <a:pt x="213107" y="222970"/>
                  <a:pt x="269795" y="298553"/>
                </a:cubicBezTo>
                <a:cubicBezTo>
                  <a:pt x="279023" y="335466"/>
                  <a:pt x="272806" y="320208"/>
                  <a:pt x="285426" y="345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3466057">
            <a:off x="5802633" y="5202472"/>
            <a:ext cx="367557" cy="931227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07524" y="5668085"/>
            <a:ext cx="564791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 rot="13466057">
            <a:off x="6904040" y="4097600"/>
            <a:ext cx="178295" cy="741433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00049" y="4427793"/>
            <a:ext cx="441447" cy="2740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3466057">
            <a:off x="7073139" y="4391708"/>
            <a:ext cx="177621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8691257">
            <a:off x="6678126" y="5325038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97116" y="4560282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521177" y="5470348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8717927">
            <a:off x="6851256" y="5097409"/>
            <a:ext cx="214828" cy="48079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00049" y="5037754"/>
            <a:ext cx="116835" cy="432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93317" y="5369879"/>
            <a:ext cx="505743" cy="591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691257">
            <a:off x="7215235" y="5757520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054578" y="5910823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704601">
            <a:off x="5204094" y="5994523"/>
            <a:ext cx="478581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2650448">
            <a:off x="7513107" y="6003797"/>
            <a:ext cx="225255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nhaltsplatzhalter 3"/>
          <p:cNvSpPr txBox="1">
            <a:spLocks/>
          </p:cNvSpPr>
          <p:nvPr/>
        </p:nvSpPr>
        <p:spPr>
          <a:xfrm>
            <a:off x="4133633" y="5885794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Laser(or LED)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2" name="Inhaltsplatzhalter 3"/>
          <p:cNvSpPr txBox="1">
            <a:spLocks/>
          </p:cNvSpPr>
          <p:nvPr/>
        </p:nvSpPr>
        <p:spPr>
          <a:xfrm>
            <a:off x="7374876" y="5043038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3" name="Inhaltsplatzhalter 3"/>
          <p:cNvSpPr txBox="1">
            <a:spLocks/>
          </p:cNvSpPr>
          <p:nvPr/>
        </p:nvSpPr>
        <p:spPr>
          <a:xfrm>
            <a:off x="7610712" y="5680852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Photo-detector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5438576" y="4600416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Smoke particle</a:t>
            </a:r>
            <a:endParaRPr lang="en-US" b="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369145" y="5722201"/>
            <a:ext cx="584051" cy="6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3"/>
          <p:cNvSpPr txBox="1">
            <a:spLocks/>
          </p:cNvSpPr>
          <p:nvPr/>
        </p:nvSpPr>
        <p:spPr>
          <a:xfrm>
            <a:off x="5785178" y="6312754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452025"/>
            <a:ext cx="4152600" cy="712800"/>
          </a:xfrm>
        </p:spPr>
        <p:txBody>
          <a:bodyPr/>
          <a:lstStyle/>
          <a:p>
            <a:r>
              <a:rPr lang="en-US" dirty="0" smtClean="0"/>
              <a:t>Integrated Smoke Detector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48000" y="4054468"/>
            <a:ext cx="7840800" cy="28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Discussion</a:t>
            </a:r>
            <a:endParaRPr lang="en-US" sz="1800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48000" y="1600200"/>
            <a:ext cx="1485600" cy="304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Prior Studies</a:t>
            </a:r>
            <a:r>
              <a:rPr lang="en-US" sz="1800" dirty="0"/>
              <a:t>	</a:t>
            </a: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1524000" y="4334968"/>
            <a:ext cx="4953000" cy="2232312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B050"/>
                </a:solidFill>
              </a:rPr>
              <a:t>Advantage:</a:t>
            </a:r>
          </a:p>
          <a:p>
            <a:r>
              <a:rPr lang="en-US" b="0" dirty="0" smtClean="0"/>
              <a:t>- Robust and Simple optical system, No calibration</a:t>
            </a:r>
          </a:p>
          <a:p>
            <a:r>
              <a:rPr lang="en-US" b="0" dirty="0" smtClean="0"/>
              <a:t>- More integration, LED available</a:t>
            </a:r>
            <a:endParaRPr lang="en-US" b="0" dirty="0"/>
          </a:p>
          <a:p>
            <a:r>
              <a:rPr lang="en-US" b="0" dirty="0" smtClean="0"/>
              <a:t>- Possibility to apply to an open-cavity system, or to be combined with other optical sensor such as a proximity sensor.</a:t>
            </a:r>
          </a:p>
          <a:p>
            <a:pPr marL="285750" indent="-285750">
              <a:buFontTx/>
              <a:buChar char="-"/>
            </a:pPr>
            <a:endParaRPr lang="en-US" b="0" dirty="0" smtClean="0"/>
          </a:p>
          <a:p>
            <a:r>
              <a:rPr lang="en-US" b="0" dirty="0" smtClean="0">
                <a:solidFill>
                  <a:srgbClr val="FF0000"/>
                </a:solidFill>
              </a:rPr>
              <a:t>Disadvantage: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/>
              <a:t>- The signal light suppose to be weak</a:t>
            </a:r>
            <a:r>
              <a:rPr lang="en-US" b="0" dirty="0" smtClean="0"/>
              <a:t>. However SN-ratio does not apply to, since the </a:t>
            </a:r>
            <a:r>
              <a:rPr lang="en-US" b="0" dirty="0"/>
              <a:t>stray light and the cross-sensing problem against water droplet are avoidable. </a:t>
            </a:r>
          </a:p>
          <a:p>
            <a:pPr marL="285750" indent="-285750">
              <a:buFontTx/>
              <a:buChar char="-"/>
            </a:pPr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004645"/>
            <a:ext cx="1752600" cy="2049823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>
          <a:xfrm>
            <a:off x="659722" y="3169768"/>
            <a:ext cx="2616877" cy="604200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Depolarization rate </a:t>
            </a:r>
            <a:r>
              <a:rPr lang="en-US" altLang="ja-JP" b="0" dirty="0" err="1" smtClean="0"/>
              <a:t>ρ</a:t>
            </a:r>
            <a:r>
              <a:rPr lang="en-US" altLang="ja-JP" sz="900" dirty="0" err="1" smtClean="0"/>
              <a:t>v</a:t>
            </a:r>
            <a:r>
              <a:rPr lang="en-US" altLang="ja-JP" b="0" dirty="0" smtClean="0"/>
              <a:t>=</a:t>
            </a:r>
            <a:r>
              <a:rPr lang="en-US" b="0" dirty="0" smtClean="0"/>
              <a:t>I</a:t>
            </a:r>
            <a:r>
              <a:rPr lang="en-US" sz="800" dirty="0" smtClean="0"/>
              <a:t>HV</a:t>
            </a:r>
            <a:r>
              <a:rPr lang="en-US" b="0" dirty="0" smtClean="0"/>
              <a:t>/I</a:t>
            </a:r>
            <a:r>
              <a:rPr lang="en-US" sz="800" dirty="0" smtClean="0"/>
              <a:t>VV</a:t>
            </a:r>
            <a:r>
              <a:rPr lang="en-US" b="0" dirty="0" smtClean="0"/>
              <a:t>(%)</a:t>
            </a:r>
          </a:p>
          <a:p>
            <a:r>
              <a:rPr lang="en-US" b="0" dirty="0"/>
              <a:t>Stefano di </a:t>
            </a:r>
            <a:r>
              <a:rPr lang="en-US" b="0" dirty="0" err="1" smtClean="0"/>
              <a:t>Stasio</a:t>
            </a:r>
            <a:r>
              <a:rPr lang="en-US" b="0" dirty="0" smtClean="0"/>
              <a:t>, Jour. Quant. </a:t>
            </a:r>
            <a:r>
              <a:rPr lang="en-US" b="0" dirty="0" err="1" smtClean="0"/>
              <a:t>Spect</a:t>
            </a:r>
            <a:r>
              <a:rPr lang="en-US" b="0" dirty="0" smtClean="0"/>
              <a:t>. Rad. Trans(2002) .</a:t>
            </a:r>
          </a:p>
          <a:p>
            <a:endParaRPr lang="en-US" b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59723" y="2063653"/>
            <a:ext cx="2312077" cy="908147"/>
          </a:xfrm>
          <a:prstGeom prst="rect">
            <a:avLst/>
          </a:prstGeom>
        </p:spPr>
        <p:txBody>
          <a:bodyPr vert="horz" lIns="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Maximum </a:t>
            </a:r>
            <a:r>
              <a:rPr lang="en-US" b="0" dirty="0"/>
              <a:t>d</a:t>
            </a:r>
            <a:r>
              <a:rPr lang="en-US" b="0" dirty="0" smtClean="0"/>
              <a:t>epolarization rate indicated at the 90 degrees for smoke or soot particles, in several studies including both experiments and simulations.</a:t>
            </a:r>
            <a:endParaRPr lang="en-US" b="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972200" y="1600200"/>
            <a:ext cx="1485600" cy="304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b="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Prior Arts</a:t>
            </a:r>
            <a:r>
              <a:rPr lang="en-US" sz="1800" dirty="0"/>
              <a:t>	</a:t>
            </a:r>
          </a:p>
        </p:txBody>
      </p:sp>
      <p:sp>
        <p:nvSpPr>
          <p:cNvPr id="14" name="Inhaltsplatzhalter 3"/>
          <p:cNvSpPr txBox="1">
            <a:spLocks/>
          </p:cNvSpPr>
          <p:nvPr/>
        </p:nvSpPr>
        <p:spPr>
          <a:xfrm>
            <a:off x="4972200" y="2054524"/>
            <a:ext cx="3562200" cy="21364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1. Photoelectric </a:t>
            </a:r>
            <a:r>
              <a:rPr lang="en-US" b="0" dirty="0"/>
              <a:t>smoke-sensitive fire detecting device based on depolarization </a:t>
            </a:r>
            <a:r>
              <a:rPr lang="en-US" b="0" dirty="0" smtClean="0"/>
              <a:t>rate (2007)</a:t>
            </a:r>
          </a:p>
          <a:p>
            <a:r>
              <a:rPr lang="en-US" b="0" dirty="0" smtClean="0"/>
              <a:t>- Calculate the depolarization rate to detect the existence of the smoke particle</a:t>
            </a:r>
          </a:p>
          <a:p>
            <a:r>
              <a:rPr lang="en-US" b="0" dirty="0" smtClean="0"/>
              <a:t>2. Light </a:t>
            </a:r>
            <a:r>
              <a:rPr lang="en-US" b="0" dirty="0"/>
              <a:t>scattering smoke </a:t>
            </a:r>
            <a:r>
              <a:rPr lang="en-US" b="0" dirty="0" smtClean="0"/>
              <a:t>sensor (1997)</a:t>
            </a:r>
          </a:p>
          <a:p>
            <a:r>
              <a:rPr lang="en-US" b="0" dirty="0"/>
              <a:t>3</a:t>
            </a:r>
            <a:r>
              <a:rPr lang="en-US" b="0" dirty="0" smtClean="0"/>
              <a:t>. </a:t>
            </a:r>
            <a:r>
              <a:rPr lang="en-US" b="0" dirty="0"/>
              <a:t>Electronic device having a proximity </a:t>
            </a:r>
            <a:r>
              <a:rPr lang="en-US" b="0" dirty="0" smtClean="0"/>
              <a:t>detector(2006)</a:t>
            </a:r>
          </a:p>
          <a:p>
            <a:r>
              <a:rPr lang="en-US" b="0" dirty="0" smtClean="0"/>
              <a:t>- Combine a smoke detector with a proximity sensor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79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046" y="914400"/>
            <a:ext cx="7840800" cy="712800"/>
          </a:xfrm>
        </p:spPr>
        <p:txBody>
          <a:bodyPr/>
          <a:lstStyle/>
          <a:p>
            <a:r>
              <a:rPr lang="en-US" dirty="0" smtClean="0"/>
              <a:t>Particle characterization techniques (for Aerosol)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8000" y="1730100"/>
            <a:ext cx="7840800" cy="280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46046" y="2367300"/>
            <a:ext cx="7840800" cy="4032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Dynamic Light Scattering</a:t>
            </a:r>
          </a:p>
          <a:p>
            <a:pPr lvl="1" indent="0">
              <a:buNone/>
            </a:pPr>
            <a:r>
              <a:rPr lang="en-US" dirty="0"/>
              <a:t>Brownian motion of the particles dynamically fluctuates scattered light intensity. The particle diameter is directly associated with the diffusion constant calculated in the autocorrelation function of the </a:t>
            </a:r>
            <a:r>
              <a:rPr lang="en-US" dirty="0" smtClean="0"/>
              <a:t>intensity with </a:t>
            </a:r>
            <a:r>
              <a:rPr lang="en-US" dirty="0"/>
              <a:t>the Stokes-Einstein equation.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Laser Diffraction</a:t>
            </a:r>
          </a:p>
          <a:p>
            <a:pPr lvl="1" indent="0">
              <a:buNone/>
            </a:pPr>
            <a:r>
              <a:rPr lang="en-US" dirty="0" smtClean="0"/>
              <a:t>The </a:t>
            </a:r>
            <a:r>
              <a:rPr lang="en-US" dirty="0"/>
              <a:t>speckle pattern </a:t>
            </a:r>
            <a:r>
              <a:rPr lang="en-US" dirty="0" smtClean="0"/>
              <a:t>of </a:t>
            </a:r>
            <a:r>
              <a:rPr lang="en-US" dirty="0"/>
              <a:t>a well designed optical system is associated with the </a:t>
            </a:r>
            <a:r>
              <a:rPr lang="en-US" dirty="0" smtClean="0"/>
              <a:t>spatial </a:t>
            </a:r>
            <a:r>
              <a:rPr lang="en-US" dirty="0" err="1"/>
              <a:t>fourier</a:t>
            </a:r>
            <a:r>
              <a:rPr lang="en-US" dirty="0"/>
              <a:t> transformation of the 2-D projection of </a:t>
            </a:r>
            <a:r>
              <a:rPr lang="en-US" dirty="0" smtClean="0"/>
              <a:t>particle distribution, according </a:t>
            </a:r>
            <a:r>
              <a:rPr lang="en-US" dirty="0"/>
              <a:t>to the </a:t>
            </a:r>
            <a:r>
              <a:rPr lang="en-US" dirty="0" err="1"/>
              <a:t>Fraunhofer</a:t>
            </a:r>
            <a:r>
              <a:rPr lang="en-US" dirty="0"/>
              <a:t> diffraction theory, 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Phase Doppler Anemometry</a:t>
            </a:r>
          </a:p>
          <a:p>
            <a:pPr lvl="1" indent="0">
              <a:buNone/>
            </a:pPr>
            <a:r>
              <a:rPr lang="en-US" dirty="0"/>
              <a:t>As a particle </a:t>
            </a:r>
            <a:r>
              <a:rPr lang="en-US" dirty="0" smtClean="0"/>
              <a:t>passes </a:t>
            </a:r>
            <a:r>
              <a:rPr lang="en-US" dirty="0"/>
              <a:t>through propagating light, the frequency of the scattered light will proportionally </a:t>
            </a:r>
            <a:r>
              <a:rPr lang="en-US" dirty="0" smtClean="0"/>
              <a:t>shifts </a:t>
            </a:r>
            <a:r>
              <a:rPr lang="en-US" dirty="0"/>
              <a:t>with the velocity parallel to the light propagation due to the Doppler effect. By collecting </a:t>
            </a:r>
            <a:r>
              <a:rPr lang="en-US" dirty="0" smtClean="0"/>
              <a:t>the scattered light </a:t>
            </a:r>
            <a:r>
              <a:rPr lang="en-US" dirty="0"/>
              <a:t>coming from the particle that pass through in the intersection of two focused laser beams, the light intensity beats </a:t>
            </a:r>
            <a:r>
              <a:rPr lang="en-US" dirty="0" smtClean="0"/>
              <a:t>as the individual scattered </a:t>
            </a:r>
            <a:r>
              <a:rPr lang="en-US" dirty="0"/>
              <a:t>lights originate from both beams interfere.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8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characterization techniques (for Aerosol)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8000" y="1627200"/>
            <a:ext cx="1409400" cy="28080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48000" y="4318736"/>
            <a:ext cx="8115000" cy="2005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 the particle characterization in an integrated sensor, the Laser Diffraction is the most suitable.</a:t>
            </a:r>
          </a:p>
          <a:p>
            <a:pPr lvl="1" indent="0">
              <a:buNone/>
            </a:pPr>
            <a:r>
              <a:rPr lang="en-US" dirty="0" smtClean="0"/>
              <a:t>- No need of highly continuous laser</a:t>
            </a:r>
          </a:p>
          <a:p>
            <a:pPr lvl="1" indent="0">
              <a:buNone/>
            </a:pPr>
            <a:r>
              <a:rPr lang="en-US" dirty="0" smtClean="0"/>
              <a:t>- No pre-required information in the shape and the optical property of sample particle</a:t>
            </a:r>
          </a:p>
          <a:p>
            <a:pPr lvl="1" indent="0">
              <a:buNone/>
            </a:pPr>
            <a:r>
              <a:rPr lang="en-US" dirty="0" smtClean="0"/>
              <a:t>- Low concentration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For the smoke detection, the Depolarized </a:t>
            </a:r>
            <a:r>
              <a:rPr lang="en-US" dirty="0"/>
              <a:t>S</a:t>
            </a:r>
            <a:r>
              <a:rPr lang="en-US" dirty="0" smtClean="0"/>
              <a:t>cattering is convenient.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8000"/>
            <a:ext cx="6110288" cy="24107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1600" y="3124200"/>
            <a:ext cx="59436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-12-14 ams-Präsentationsvorlage - Release.potx" id="{8215E333-9453-4D38-AADA-CCE2385EF3C2}" vid="{7616A334-8203-4CC4-8CF8-8D61A34A1A26}"/>
    </a:ext>
  </a:extLst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969</TotalTime>
  <Words>532</Words>
  <Application>Microsoft Office PowerPoint</Application>
  <PresentationFormat>On-screen Show (4:3)</PresentationFormat>
  <Paragraphs>82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Symbol</vt:lpstr>
      <vt:lpstr>Larissa</vt:lpstr>
      <vt:lpstr>Agenda</vt:lpstr>
      <vt:lpstr>Smoke Particles</vt:lpstr>
      <vt:lpstr>Integrated Smoke Detector</vt:lpstr>
      <vt:lpstr>Integrated Smoke Detector</vt:lpstr>
      <vt:lpstr>Particle characterization techniques (for Aerosol)</vt:lpstr>
      <vt:lpstr>Particle characterization techniques (for Aerosol)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Nobuyoshi Hiramatsu</dc:creator>
  <cp:lastModifiedBy>Nobuyoshi Hiramatsu</cp:lastModifiedBy>
  <cp:revision>49</cp:revision>
  <cp:lastPrinted>2016-04-06T12:39:29Z</cp:lastPrinted>
  <dcterms:created xsi:type="dcterms:W3CDTF">2016-04-05T13:41:09Z</dcterms:created>
  <dcterms:modified xsi:type="dcterms:W3CDTF">2016-06-13T14:59:25Z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Name">
    <vt:lpwstr>amsPresentation</vt:lpwstr>
  </property>
  <property fmtid="{D5CDD505-2E9C-101B-9397-08002B2CF9AE}" pid="3" name="Translated">
    <vt:i4>0</vt:i4>
  </property>
</Properties>
</file>