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vin Chandra" userId="831ed8b6-abf6-4def-a406-8be1a3a66069" providerId="ADAL" clId="{BE81F7FB-05AD-4CDD-ABDC-8D5C9C6B49F6}"/>
    <pc:docChg chg="modSld">
      <pc:chgData name="Norvin Chandra" userId="831ed8b6-abf6-4def-a406-8be1a3a66069" providerId="ADAL" clId="{BE81F7FB-05AD-4CDD-ABDC-8D5C9C6B49F6}" dt="2020-04-05T02:45:21.065" v="0"/>
      <pc:docMkLst>
        <pc:docMk/>
      </pc:docMkLst>
      <pc:sldChg chg="modSp">
        <pc:chgData name="Norvin Chandra" userId="831ed8b6-abf6-4def-a406-8be1a3a66069" providerId="ADAL" clId="{BE81F7FB-05AD-4CDD-ABDC-8D5C9C6B49F6}" dt="2020-04-05T02:45:21.065" v="0"/>
        <pc:sldMkLst>
          <pc:docMk/>
          <pc:sldMk cId="2908803681" sldId="260"/>
        </pc:sldMkLst>
        <pc:graphicFrameChg chg="mod">
          <ac:chgData name="Norvin Chandra" userId="831ed8b6-abf6-4def-a406-8be1a3a66069" providerId="ADAL" clId="{BE81F7FB-05AD-4CDD-ABDC-8D5C9C6B49F6}" dt="2020-04-05T02:45:21.065" v="0"/>
          <ac:graphicFrameMkLst>
            <pc:docMk/>
            <pc:sldMk cId="2908803681" sldId="260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2E88-8F3C-45E0-B44E-885E100ED5E1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60E-150D-4012-8B29-F66AE4FEA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651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2E88-8F3C-45E0-B44E-885E100ED5E1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60E-150D-4012-8B29-F66AE4FEA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917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2E88-8F3C-45E0-B44E-885E100ED5E1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60E-150D-4012-8B29-F66AE4FEA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070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2E88-8F3C-45E0-B44E-885E100ED5E1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60E-150D-4012-8B29-F66AE4FEA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01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2E88-8F3C-45E0-B44E-885E100ED5E1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60E-150D-4012-8B29-F66AE4FEA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667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2E88-8F3C-45E0-B44E-885E100ED5E1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60E-150D-4012-8B29-F66AE4FEA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924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2E88-8F3C-45E0-B44E-885E100ED5E1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60E-150D-4012-8B29-F66AE4FEA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05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2E88-8F3C-45E0-B44E-885E100ED5E1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60E-150D-4012-8B29-F66AE4FEA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869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2E88-8F3C-45E0-B44E-885E100ED5E1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60E-150D-4012-8B29-F66AE4FEA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523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2E88-8F3C-45E0-B44E-885E100ED5E1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60E-150D-4012-8B29-F66AE4FEA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0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2E88-8F3C-45E0-B44E-885E100ED5E1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60E-150D-4012-8B29-F66AE4FEA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107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2E88-8F3C-45E0-B44E-885E100ED5E1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560E-150D-4012-8B29-F66AE4FEA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285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Campaign Targeting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024"/>
            <a:ext cx="10515600" cy="538797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The marketing department for a telecom company wants to relaunch their value campaign to convince existing customers of the company’s “basic plan” to upgrade to the company’s “Value offer” for a additional fee. </a:t>
            </a:r>
          </a:p>
          <a:p>
            <a:pPr algn="just"/>
            <a:endParaRPr lang="en-US" sz="1800" dirty="0"/>
          </a:p>
          <a:p>
            <a:r>
              <a:rPr lang="en-US" sz="1800" b="1" dirty="0"/>
              <a:t>The management want marketing insight team to help with following questions:</a:t>
            </a:r>
          </a:p>
          <a:p>
            <a:endParaRPr lang="en-US" sz="1800" dirty="0"/>
          </a:p>
          <a:p>
            <a:pPr lvl="1" algn="just"/>
            <a:r>
              <a:rPr lang="en-US" sz="1800" dirty="0"/>
              <a:t>Which set of exhaustive variables they should consider for developing effective customer targeting strategy? What will be the source of data? What will be frequency of collating data?</a:t>
            </a:r>
          </a:p>
          <a:p>
            <a:pPr lvl="1" algn="just"/>
            <a:endParaRPr lang="en-US" sz="1800" dirty="0"/>
          </a:p>
          <a:p>
            <a:pPr lvl="1" algn="just"/>
            <a:r>
              <a:rPr lang="en-US" sz="1800" dirty="0"/>
              <a:t>Based on last year campaign (Value Offer) data (n =5000) can you identify most impactful variables driving response to campaign.</a:t>
            </a:r>
          </a:p>
          <a:p>
            <a:pPr lvl="2" algn="just"/>
            <a:r>
              <a:rPr lang="en-US" sz="1800" dirty="0"/>
              <a:t>Review Data </a:t>
            </a:r>
          </a:p>
          <a:p>
            <a:pPr lvl="2" algn="just"/>
            <a:r>
              <a:rPr lang="en-US" sz="1800" dirty="0"/>
              <a:t>Develop Analytical framework (Explain)</a:t>
            </a:r>
          </a:p>
          <a:p>
            <a:pPr lvl="2" algn="just"/>
            <a:r>
              <a:rPr lang="en-US" sz="1800" dirty="0"/>
              <a:t>Share the Results and Recommendation </a:t>
            </a:r>
          </a:p>
          <a:p>
            <a:pPr lvl="2" algn="just"/>
            <a:r>
              <a:rPr lang="en-US" sz="1800" dirty="0"/>
              <a:t>Limitations with respect of data available and analysis (if any)</a:t>
            </a:r>
          </a:p>
          <a:p>
            <a:pPr algn="just">
              <a:buNone/>
            </a:pPr>
            <a:r>
              <a:rPr lang="en-US" sz="1800" dirty="0"/>
              <a:t>	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12471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Campaign Targeting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800" b="1" dirty="0"/>
              <a:t>Data: a sample of 5000 customers who were contacted during last year’s campaign, including:</a:t>
            </a:r>
          </a:p>
          <a:p>
            <a:pPr>
              <a:lnSpc>
                <a:spcPct val="140000"/>
              </a:lnSpc>
            </a:pPr>
            <a:endParaRPr lang="en-US" sz="1800" dirty="0"/>
          </a:p>
          <a:p>
            <a:pPr>
              <a:lnSpc>
                <a:spcPct val="140000"/>
              </a:lnSpc>
            </a:pPr>
            <a:endParaRPr lang="en-US" sz="1800" dirty="0"/>
          </a:p>
          <a:p>
            <a:pPr>
              <a:lnSpc>
                <a:spcPct val="140000"/>
              </a:lnSpc>
            </a:pPr>
            <a:endParaRPr lang="en-US" sz="1800" dirty="0"/>
          </a:p>
          <a:p>
            <a:pPr lvl="1">
              <a:lnSpc>
                <a:spcPct val="140000"/>
              </a:lnSpc>
            </a:pPr>
            <a:endParaRPr lang="en-US" sz="1800" dirty="0"/>
          </a:p>
          <a:p>
            <a:pPr lvl="1">
              <a:lnSpc>
                <a:spcPct val="140000"/>
              </a:lnSpc>
            </a:pPr>
            <a:endParaRPr lang="en-US" sz="1800" dirty="0"/>
          </a:p>
          <a:p>
            <a:pPr lvl="1">
              <a:lnSpc>
                <a:spcPct val="140000"/>
              </a:lnSpc>
            </a:pPr>
            <a:endParaRPr lang="en-US" sz="1800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06453"/>
              </p:ext>
            </p:extLst>
          </p:nvPr>
        </p:nvGraphicFramePr>
        <p:xfrm>
          <a:off x="838200" y="1970883"/>
          <a:ext cx="10030690" cy="3454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7270">
                  <a:extLst>
                    <a:ext uri="{9D8B030D-6E8A-4147-A177-3AD203B41FA5}">
                      <a16:colId xmlns:a16="http://schemas.microsoft.com/office/drawing/2014/main" val="3273772060"/>
                    </a:ext>
                  </a:extLst>
                </a:gridCol>
                <a:gridCol w="5262903">
                  <a:extLst>
                    <a:ext uri="{9D8B030D-6E8A-4147-A177-3AD203B41FA5}">
                      <a16:colId xmlns:a16="http://schemas.microsoft.com/office/drawing/2014/main" val="1082337717"/>
                    </a:ext>
                  </a:extLst>
                </a:gridCol>
                <a:gridCol w="2200517">
                  <a:extLst>
                    <a:ext uri="{9D8B030D-6E8A-4147-A177-3AD203B41FA5}">
                      <a16:colId xmlns:a16="http://schemas.microsoft.com/office/drawing/2014/main" val="2198636567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>
                          <a:effectLst/>
                        </a:rPr>
                        <a:t>ID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Respondent ID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6188010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>
                          <a:effectLst/>
                        </a:rPr>
                        <a:t>Account_Length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Account Duration with company in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0377121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>
                          <a:effectLst/>
                        </a:rPr>
                        <a:t>Number_of_EDM_Opened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Email Communication Opened  in last 3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6463152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 err="1">
                          <a:effectLst/>
                        </a:rPr>
                        <a:t>total_day_charge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 Day Charges in Dollars in last 1 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Value 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4800883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 err="1">
                          <a:effectLst/>
                        </a:rPr>
                        <a:t>total_eve_charge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 Evening Charges in Dollars in last 1 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Value 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4593935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 err="1">
                          <a:effectLst/>
                        </a:rPr>
                        <a:t>total_night_charge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 Night Charges in Dollars in last 1 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Value 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8430785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 err="1">
                          <a:effectLst/>
                        </a:rPr>
                        <a:t>total_intl_charge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International Charges in Dollars in last 1 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Value 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5711443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 err="1">
                          <a:effectLst/>
                        </a:rPr>
                        <a:t>Promotion_Coupons_Used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Promotion Coupons Availed 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Numbers 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8546183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 err="1">
                          <a:effectLst/>
                        </a:rPr>
                        <a:t>Competitor_use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Having Competitors Connection 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Yes = 1 ; No = 0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6705561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 err="1">
                          <a:effectLst/>
                        </a:rPr>
                        <a:t>Call_center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Called Customer Service Call Center in last 3 months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Yes = 1 ; No = 0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8486396"/>
                  </a:ext>
                </a:extLst>
              </a:tr>
              <a:tr h="314036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 err="1">
                          <a:effectLst/>
                        </a:rPr>
                        <a:t>Response_to_Last_Campaign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Response to last Campaign 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Yes = 1 ; No = 0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2411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80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7710</TotalTime>
  <Words>304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Campaign Targeting </vt:lpstr>
      <vt:lpstr>Campaign Targeting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Campaign Targeting </dc:title>
  <dc:creator>Rajnish Tuli</dc:creator>
  <cp:lastModifiedBy>Norvin Chandra</cp:lastModifiedBy>
  <cp:revision>7</cp:revision>
  <dcterms:created xsi:type="dcterms:W3CDTF">2020-03-18T02:51:51Z</dcterms:created>
  <dcterms:modified xsi:type="dcterms:W3CDTF">2020-04-10T10:47:09Z</dcterms:modified>
</cp:coreProperties>
</file>