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5"/>
  </p:notesMasterIdLst>
  <p:handoutMasterIdLst>
    <p:handoutMasterId r:id="rId36"/>
  </p:handoutMasterIdLst>
  <p:sldIdLst>
    <p:sldId id="256" r:id="rId5"/>
    <p:sldId id="272" r:id="rId6"/>
    <p:sldId id="271" r:id="rId7"/>
    <p:sldId id="257" r:id="rId8"/>
    <p:sldId id="261" r:id="rId9"/>
    <p:sldId id="259" r:id="rId10"/>
    <p:sldId id="260" r:id="rId11"/>
    <p:sldId id="262" r:id="rId12"/>
    <p:sldId id="263" r:id="rId13"/>
    <p:sldId id="264" r:id="rId14"/>
    <p:sldId id="266" r:id="rId15"/>
    <p:sldId id="269" r:id="rId16"/>
    <p:sldId id="270" r:id="rId17"/>
    <p:sldId id="267" r:id="rId18"/>
    <p:sldId id="268" r:id="rId19"/>
    <p:sldId id="273" r:id="rId20"/>
    <p:sldId id="289" r:id="rId21"/>
    <p:sldId id="274" r:id="rId22"/>
    <p:sldId id="286" r:id="rId23"/>
    <p:sldId id="277" r:id="rId24"/>
    <p:sldId id="278" r:id="rId25"/>
    <p:sldId id="275" r:id="rId26"/>
    <p:sldId id="280" r:id="rId27"/>
    <p:sldId id="283" r:id="rId28"/>
    <p:sldId id="281" r:id="rId29"/>
    <p:sldId id="279" r:id="rId30"/>
    <p:sldId id="284" r:id="rId31"/>
    <p:sldId id="285" r:id="rId32"/>
    <p:sldId id="287"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rvin" initials="N" lastIdx="1" clrIdx="0">
    <p:extLst>
      <p:ext uri="{19B8F6BF-5375-455C-9EA6-DF929625EA0E}">
        <p15:presenceInfo xmlns:p15="http://schemas.microsoft.com/office/powerpoint/2012/main" userId="Nor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ECCC"/>
    <a:srgbClr val="E2DE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vin" userId="831ed8b6-abf6-4def-a406-8be1a3a66069" providerId="ADAL" clId="{F4DBA73E-D059-4F6D-BB85-8EE1F26FD208}"/>
    <pc:docChg chg="undo custSel addSld delSld modSld">
      <pc:chgData name="Norvin" userId="831ed8b6-abf6-4def-a406-8be1a3a66069" providerId="ADAL" clId="{F4DBA73E-D059-4F6D-BB85-8EE1F26FD208}" dt="2020-10-24T08:05:10.967" v="837"/>
      <pc:docMkLst>
        <pc:docMk/>
      </pc:docMkLst>
      <pc:sldChg chg="modSp mod">
        <pc:chgData name="Norvin" userId="831ed8b6-abf6-4def-a406-8be1a3a66069" providerId="ADAL" clId="{F4DBA73E-D059-4F6D-BB85-8EE1F26FD208}" dt="2020-10-24T06:43:40.231" v="835" actId="20577"/>
        <pc:sldMkLst>
          <pc:docMk/>
          <pc:sldMk cId="1819988776" sldId="274"/>
        </pc:sldMkLst>
        <pc:spChg chg="mod">
          <ac:chgData name="Norvin" userId="831ed8b6-abf6-4def-a406-8be1a3a66069" providerId="ADAL" clId="{F4DBA73E-D059-4F6D-BB85-8EE1F26FD208}" dt="2020-10-24T06:31:51.338" v="811" actId="14100"/>
          <ac:spMkLst>
            <pc:docMk/>
            <pc:sldMk cId="1819988776" sldId="274"/>
            <ac:spMk id="2" creationId="{1C3B3CA2-D0BC-4D04-952E-5DD6D1629FAB}"/>
          </ac:spMkLst>
        </pc:spChg>
        <pc:spChg chg="mod">
          <ac:chgData name="Norvin" userId="831ed8b6-abf6-4def-a406-8be1a3a66069" providerId="ADAL" clId="{F4DBA73E-D059-4F6D-BB85-8EE1F26FD208}" dt="2020-10-24T06:43:40.231" v="835" actId="20577"/>
          <ac:spMkLst>
            <pc:docMk/>
            <pc:sldMk cId="1819988776" sldId="274"/>
            <ac:spMk id="3" creationId="{FA8F90A8-9626-4AF3-91C7-5ADE64EBEB30}"/>
          </ac:spMkLst>
        </pc:spChg>
      </pc:sldChg>
      <pc:sldChg chg="delSp modSp mod">
        <pc:chgData name="Norvin" userId="831ed8b6-abf6-4def-a406-8be1a3a66069" providerId="ADAL" clId="{F4DBA73E-D059-4F6D-BB85-8EE1F26FD208}" dt="2020-10-23T13:53:37.348" v="154" actId="14100"/>
        <pc:sldMkLst>
          <pc:docMk/>
          <pc:sldMk cId="2327392713" sldId="275"/>
        </pc:sldMkLst>
        <pc:spChg chg="del">
          <ac:chgData name="Norvin" userId="831ed8b6-abf6-4def-a406-8be1a3a66069" providerId="ADAL" clId="{F4DBA73E-D059-4F6D-BB85-8EE1F26FD208}" dt="2020-10-23T13:42:24.015" v="110" actId="478"/>
          <ac:spMkLst>
            <pc:docMk/>
            <pc:sldMk cId="2327392713" sldId="275"/>
            <ac:spMk id="3" creationId="{9D991887-2BF9-4787-B95D-ED12123C459C}"/>
          </ac:spMkLst>
        </pc:spChg>
        <pc:spChg chg="mod">
          <ac:chgData name="Norvin" userId="831ed8b6-abf6-4def-a406-8be1a3a66069" providerId="ADAL" clId="{F4DBA73E-D059-4F6D-BB85-8EE1F26FD208}" dt="2020-10-23T13:53:37.348" v="154" actId="14100"/>
          <ac:spMkLst>
            <pc:docMk/>
            <pc:sldMk cId="2327392713" sldId="275"/>
            <ac:spMk id="5" creationId="{91437834-0834-4F2C-8646-9CF5EA71D760}"/>
          </ac:spMkLst>
        </pc:spChg>
      </pc:sldChg>
      <pc:sldChg chg="del">
        <pc:chgData name="Norvin" userId="831ed8b6-abf6-4def-a406-8be1a3a66069" providerId="ADAL" clId="{F4DBA73E-D059-4F6D-BB85-8EE1F26FD208}" dt="2020-10-23T08:58:28.185" v="0" actId="47"/>
        <pc:sldMkLst>
          <pc:docMk/>
          <pc:sldMk cId="1031125746" sldId="276"/>
        </pc:sldMkLst>
      </pc:sldChg>
      <pc:sldChg chg="modSp mod">
        <pc:chgData name="Norvin" userId="831ed8b6-abf6-4def-a406-8be1a3a66069" providerId="ADAL" clId="{F4DBA73E-D059-4F6D-BB85-8EE1F26FD208}" dt="2020-10-24T06:26:51.931" v="765" actId="20577"/>
        <pc:sldMkLst>
          <pc:docMk/>
          <pc:sldMk cId="3835267896" sldId="277"/>
        </pc:sldMkLst>
        <pc:spChg chg="mod">
          <ac:chgData name="Norvin" userId="831ed8b6-abf6-4def-a406-8be1a3a66069" providerId="ADAL" clId="{F4DBA73E-D059-4F6D-BB85-8EE1F26FD208}" dt="2020-10-24T06:26:51.931" v="765" actId="20577"/>
          <ac:spMkLst>
            <pc:docMk/>
            <pc:sldMk cId="3835267896" sldId="277"/>
            <ac:spMk id="3" creationId="{D152A000-5AA0-4471-8CFB-FD9097A36988}"/>
          </ac:spMkLst>
        </pc:spChg>
        <pc:graphicFrameChg chg="mod">
          <ac:chgData name="Norvin" userId="831ed8b6-abf6-4def-a406-8be1a3a66069" providerId="ADAL" clId="{F4DBA73E-D059-4F6D-BB85-8EE1F26FD208}" dt="2020-10-23T08:59:22.390" v="6" actId="20577"/>
          <ac:graphicFrameMkLst>
            <pc:docMk/>
            <pc:sldMk cId="3835267896" sldId="277"/>
            <ac:graphicFrameMk id="8" creationId="{6DA4C8B7-0E93-4084-BCAA-69B6646B8E64}"/>
          </ac:graphicFrameMkLst>
        </pc:graphicFrameChg>
      </pc:sldChg>
      <pc:sldChg chg="modSp mod">
        <pc:chgData name="Norvin" userId="831ed8b6-abf6-4def-a406-8be1a3a66069" providerId="ADAL" clId="{F4DBA73E-D059-4F6D-BB85-8EE1F26FD208}" dt="2020-10-23T09:00:18.053" v="12" actId="27636"/>
        <pc:sldMkLst>
          <pc:docMk/>
          <pc:sldMk cId="1100341719" sldId="278"/>
        </pc:sldMkLst>
        <pc:spChg chg="mod">
          <ac:chgData name="Norvin" userId="831ed8b6-abf6-4def-a406-8be1a3a66069" providerId="ADAL" clId="{F4DBA73E-D059-4F6D-BB85-8EE1F26FD208}" dt="2020-10-23T09:00:18.053" v="12" actId="27636"/>
          <ac:spMkLst>
            <pc:docMk/>
            <pc:sldMk cId="1100341719" sldId="278"/>
            <ac:spMk id="3" creationId="{DB200492-47BC-4D47-9770-F14E3916E35C}"/>
          </ac:spMkLst>
        </pc:spChg>
        <pc:graphicFrameChg chg="mod">
          <ac:chgData name="Norvin" userId="831ed8b6-abf6-4def-a406-8be1a3a66069" providerId="ADAL" clId="{F4DBA73E-D059-4F6D-BB85-8EE1F26FD208}" dt="2020-10-23T09:00:15.973" v="10" actId="14100"/>
          <ac:graphicFrameMkLst>
            <pc:docMk/>
            <pc:sldMk cId="1100341719" sldId="278"/>
            <ac:graphicFrameMk id="6" creationId="{451DF1F6-074B-4936-9CB2-8A35D628C3BA}"/>
          </ac:graphicFrameMkLst>
        </pc:graphicFrameChg>
      </pc:sldChg>
      <pc:sldChg chg="modSp">
        <pc:chgData name="Norvin" userId="831ed8b6-abf6-4def-a406-8be1a3a66069" providerId="ADAL" clId="{F4DBA73E-D059-4F6D-BB85-8EE1F26FD208}" dt="2020-10-24T06:22:40.386" v="648" actId="14100"/>
        <pc:sldMkLst>
          <pc:docMk/>
          <pc:sldMk cId="3909874129" sldId="279"/>
        </pc:sldMkLst>
        <pc:graphicFrameChg chg="mod">
          <ac:chgData name="Norvin" userId="831ed8b6-abf6-4def-a406-8be1a3a66069" providerId="ADAL" clId="{F4DBA73E-D059-4F6D-BB85-8EE1F26FD208}" dt="2020-10-24T06:22:40.386" v="648" actId="14100"/>
          <ac:graphicFrameMkLst>
            <pc:docMk/>
            <pc:sldMk cId="3909874129" sldId="279"/>
            <ac:graphicFrameMk id="6" creationId="{984F7DF1-62C0-47BB-A36C-05734C85EC99}"/>
          </ac:graphicFrameMkLst>
        </pc:graphicFrameChg>
      </pc:sldChg>
      <pc:sldChg chg="modSp">
        <pc:chgData name="Norvin" userId="831ed8b6-abf6-4def-a406-8be1a3a66069" providerId="ADAL" clId="{F4DBA73E-D059-4F6D-BB85-8EE1F26FD208}" dt="2020-10-23T09:00:32.096" v="14" actId="20577"/>
        <pc:sldMkLst>
          <pc:docMk/>
          <pc:sldMk cId="1657562629" sldId="280"/>
        </pc:sldMkLst>
        <pc:graphicFrameChg chg="mod">
          <ac:chgData name="Norvin" userId="831ed8b6-abf6-4def-a406-8be1a3a66069" providerId="ADAL" clId="{F4DBA73E-D059-4F6D-BB85-8EE1F26FD208}" dt="2020-10-23T09:00:32.096" v="14" actId="20577"/>
          <ac:graphicFrameMkLst>
            <pc:docMk/>
            <pc:sldMk cId="1657562629" sldId="280"/>
            <ac:graphicFrameMk id="8" creationId="{68FC271E-5291-4B49-B43F-3E4D21CF3D96}"/>
          </ac:graphicFrameMkLst>
        </pc:graphicFrameChg>
      </pc:sldChg>
      <pc:sldChg chg="modSp mod">
        <pc:chgData name="Norvin" userId="831ed8b6-abf6-4def-a406-8be1a3a66069" providerId="ADAL" clId="{F4DBA73E-D059-4F6D-BB85-8EE1F26FD208}" dt="2020-10-24T06:22:34.506" v="647" actId="14100"/>
        <pc:sldMkLst>
          <pc:docMk/>
          <pc:sldMk cId="2538376734" sldId="281"/>
        </pc:sldMkLst>
        <pc:spChg chg="mod">
          <ac:chgData name="Norvin" userId="831ed8b6-abf6-4def-a406-8be1a3a66069" providerId="ADAL" clId="{F4DBA73E-D059-4F6D-BB85-8EE1F26FD208}" dt="2020-10-23T13:54:28.251" v="169" actId="20577"/>
          <ac:spMkLst>
            <pc:docMk/>
            <pc:sldMk cId="2538376734" sldId="281"/>
            <ac:spMk id="8" creationId="{C39DF028-0CCD-42CB-912A-C7F83DE5936F}"/>
          </ac:spMkLst>
        </pc:spChg>
        <pc:graphicFrameChg chg="mod">
          <ac:chgData name="Norvin" userId="831ed8b6-abf6-4def-a406-8be1a3a66069" providerId="ADAL" clId="{F4DBA73E-D059-4F6D-BB85-8EE1F26FD208}" dt="2020-10-24T06:22:34.506" v="647" actId="14100"/>
          <ac:graphicFrameMkLst>
            <pc:docMk/>
            <pc:sldMk cId="2538376734" sldId="281"/>
            <ac:graphicFrameMk id="5" creationId="{345062C8-BBD6-430F-9995-4C471146F48B}"/>
          </ac:graphicFrameMkLst>
        </pc:graphicFrameChg>
      </pc:sldChg>
      <pc:sldChg chg="modSp mod">
        <pc:chgData name="Norvin" userId="831ed8b6-abf6-4def-a406-8be1a3a66069" providerId="ADAL" clId="{F4DBA73E-D059-4F6D-BB85-8EE1F26FD208}" dt="2020-10-24T06:22:46.848" v="649" actId="14100"/>
        <pc:sldMkLst>
          <pc:docMk/>
          <pc:sldMk cId="1824645413" sldId="284"/>
        </pc:sldMkLst>
        <pc:spChg chg="mod">
          <ac:chgData name="Norvin" userId="831ed8b6-abf6-4def-a406-8be1a3a66069" providerId="ADAL" clId="{F4DBA73E-D059-4F6D-BB85-8EE1F26FD208}" dt="2020-10-23T14:28:47.971" v="398" actId="1076"/>
          <ac:spMkLst>
            <pc:docMk/>
            <pc:sldMk cId="1824645413" sldId="284"/>
            <ac:spMk id="3" creationId="{2DFFAB1A-ED22-472B-B123-761F0F9137D4}"/>
          </ac:spMkLst>
        </pc:spChg>
        <pc:spChg chg="mod">
          <ac:chgData name="Norvin" userId="831ed8b6-abf6-4def-a406-8be1a3a66069" providerId="ADAL" clId="{F4DBA73E-D059-4F6D-BB85-8EE1F26FD208}" dt="2020-10-23T14:29:10.203" v="405" actId="14100"/>
          <ac:spMkLst>
            <pc:docMk/>
            <pc:sldMk cId="1824645413" sldId="284"/>
            <ac:spMk id="11" creationId="{839E551B-FA7B-42B1-9B10-8CFB2F0C055C}"/>
          </ac:spMkLst>
        </pc:spChg>
        <pc:spChg chg="mod">
          <ac:chgData name="Norvin" userId="831ed8b6-abf6-4def-a406-8be1a3a66069" providerId="ADAL" clId="{F4DBA73E-D059-4F6D-BB85-8EE1F26FD208}" dt="2020-10-23T14:29:13.963" v="406" actId="1076"/>
          <ac:spMkLst>
            <pc:docMk/>
            <pc:sldMk cId="1824645413" sldId="284"/>
            <ac:spMk id="13" creationId="{EB22A320-93FE-404D-9BBE-AB08C7546457}"/>
          </ac:spMkLst>
        </pc:spChg>
        <pc:graphicFrameChg chg="mod">
          <ac:chgData name="Norvin" userId="831ed8b6-abf6-4def-a406-8be1a3a66069" providerId="ADAL" clId="{F4DBA73E-D059-4F6D-BB85-8EE1F26FD208}" dt="2020-10-24T06:22:46.848" v="649" actId="14100"/>
          <ac:graphicFrameMkLst>
            <pc:docMk/>
            <pc:sldMk cId="1824645413" sldId="284"/>
            <ac:graphicFrameMk id="9" creationId="{37F2629B-1609-4EE4-9F32-D68EBFCC20E4}"/>
          </ac:graphicFrameMkLst>
        </pc:graphicFrameChg>
        <pc:picChg chg="mod">
          <ac:chgData name="Norvin" userId="831ed8b6-abf6-4def-a406-8be1a3a66069" providerId="ADAL" clId="{F4DBA73E-D059-4F6D-BB85-8EE1F26FD208}" dt="2020-10-23T14:29:24.467" v="409" actId="1076"/>
          <ac:picMkLst>
            <pc:docMk/>
            <pc:sldMk cId="1824645413" sldId="284"/>
            <ac:picMk id="21" creationId="{49166333-A426-4B2F-8088-A972B544698E}"/>
          </ac:picMkLst>
        </pc:picChg>
        <pc:picChg chg="mod">
          <ac:chgData name="Norvin" userId="831ed8b6-abf6-4def-a406-8be1a3a66069" providerId="ADAL" clId="{F4DBA73E-D059-4F6D-BB85-8EE1F26FD208}" dt="2020-10-23T14:29:05.195" v="403" actId="14100"/>
          <ac:picMkLst>
            <pc:docMk/>
            <pc:sldMk cId="1824645413" sldId="284"/>
            <ac:picMk id="22" creationId="{40D31BB7-1867-4D4C-AA25-FDDBB1A42C85}"/>
          </ac:picMkLst>
        </pc:picChg>
        <pc:cxnChg chg="mod">
          <ac:chgData name="Norvin" userId="831ed8b6-abf6-4def-a406-8be1a3a66069" providerId="ADAL" clId="{F4DBA73E-D059-4F6D-BB85-8EE1F26FD208}" dt="2020-10-23T14:29:46.133" v="420" actId="692"/>
          <ac:cxnSpMkLst>
            <pc:docMk/>
            <pc:sldMk cId="1824645413" sldId="284"/>
            <ac:cxnSpMk id="15" creationId="{D616EBD5-5E0E-4A48-B9D1-51DB02218488}"/>
          </ac:cxnSpMkLst>
        </pc:cxnChg>
      </pc:sldChg>
      <pc:sldChg chg="addSp delSp modSp mod">
        <pc:chgData name="Norvin" userId="831ed8b6-abf6-4def-a406-8be1a3a66069" providerId="ADAL" clId="{F4DBA73E-D059-4F6D-BB85-8EE1F26FD208}" dt="2020-10-24T06:21:58.075" v="644" actId="14100"/>
        <pc:sldMkLst>
          <pc:docMk/>
          <pc:sldMk cId="4237403155" sldId="285"/>
        </pc:sldMkLst>
        <pc:spChg chg="mod">
          <ac:chgData name="Norvin" userId="831ed8b6-abf6-4def-a406-8be1a3a66069" providerId="ADAL" clId="{F4DBA73E-D059-4F6D-BB85-8EE1F26FD208}" dt="2020-10-23T14:31:16.223" v="455" actId="20577"/>
          <ac:spMkLst>
            <pc:docMk/>
            <pc:sldMk cId="4237403155" sldId="285"/>
            <ac:spMk id="3" creationId="{E8D537DE-4730-47CC-894C-8B6AB137CD00}"/>
          </ac:spMkLst>
        </pc:spChg>
        <pc:picChg chg="add mod">
          <ac:chgData name="Norvin" userId="831ed8b6-abf6-4def-a406-8be1a3a66069" providerId="ADAL" clId="{F4DBA73E-D059-4F6D-BB85-8EE1F26FD208}" dt="2020-10-24T06:21:53.763" v="642" actId="1076"/>
          <ac:picMkLst>
            <pc:docMk/>
            <pc:sldMk cId="4237403155" sldId="285"/>
            <ac:picMk id="4" creationId="{1B1B1DF1-E30E-4ABD-BFCC-CBDC09BC92E2}"/>
          </ac:picMkLst>
        </pc:picChg>
        <pc:picChg chg="mod">
          <ac:chgData name="Norvin" userId="831ed8b6-abf6-4def-a406-8be1a3a66069" providerId="ADAL" clId="{F4DBA73E-D059-4F6D-BB85-8EE1F26FD208}" dt="2020-10-24T06:21:58.075" v="644" actId="14100"/>
          <ac:picMkLst>
            <pc:docMk/>
            <pc:sldMk cId="4237403155" sldId="285"/>
            <ac:picMk id="5" creationId="{C47656FE-60A9-4746-9804-8B0380A91664}"/>
          </ac:picMkLst>
        </pc:picChg>
        <pc:picChg chg="add del mod">
          <ac:chgData name="Norvin" userId="831ed8b6-abf6-4def-a406-8be1a3a66069" providerId="ADAL" clId="{F4DBA73E-D059-4F6D-BB85-8EE1F26FD208}" dt="2020-10-23T13:05:41.703" v="85"/>
          <ac:picMkLst>
            <pc:docMk/>
            <pc:sldMk cId="4237403155" sldId="285"/>
            <ac:picMk id="1026" creationId="{FCE80693-7053-485E-A179-E68C4C24DDD3}"/>
          </ac:picMkLst>
        </pc:picChg>
        <pc:picChg chg="add mod">
          <ac:chgData name="Norvin" userId="831ed8b6-abf6-4def-a406-8be1a3a66069" providerId="ADAL" clId="{F4DBA73E-D059-4F6D-BB85-8EE1F26FD208}" dt="2020-10-23T13:05:59.019" v="93" actId="14100"/>
          <ac:picMkLst>
            <pc:docMk/>
            <pc:sldMk cId="4237403155" sldId="285"/>
            <ac:picMk id="1028" creationId="{C3CBCB64-7797-48F3-9FC9-07BC6A3050A8}"/>
          </ac:picMkLst>
        </pc:picChg>
      </pc:sldChg>
      <pc:sldChg chg="addSp delSp modSp mod">
        <pc:chgData name="Norvin" userId="831ed8b6-abf6-4def-a406-8be1a3a66069" providerId="ADAL" clId="{F4DBA73E-D059-4F6D-BB85-8EE1F26FD208}" dt="2020-10-24T06:32:46.314" v="818" actId="1076"/>
        <pc:sldMkLst>
          <pc:docMk/>
          <pc:sldMk cId="1155645646" sldId="286"/>
        </pc:sldMkLst>
        <pc:spChg chg="add del mod">
          <ac:chgData name="Norvin" userId="831ed8b6-abf6-4def-a406-8be1a3a66069" providerId="ADAL" clId="{F4DBA73E-D059-4F6D-BB85-8EE1F26FD208}" dt="2020-10-24T03:22:23.952" v="627"/>
          <ac:spMkLst>
            <pc:docMk/>
            <pc:sldMk cId="1155645646" sldId="286"/>
            <ac:spMk id="4" creationId="{D75F5CFA-ED1C-4773-B852-DFD8C1BD19AF}"/>
          </ac:spMkLst>
        </pc:spChg>
        <pc:spChg chg="add del mod">
          <ac:chgData name="Norvin" userId="831ed8b6-abf6-4def-a406-8be1a3a66069" providerId="ADAL" clId="{F4DBA73E-D059-4F6D-BB85-8EE1F26FD208}" dt="2020-10-24T06:32:36.448" v="814"/>
          <ac:spMkLst>
            <pc:docMk/>
            <pc:sldMk cId="1155645646" sldId="286"/>
            <ac:spMk id="8" creationId="{BDFBE513-F955-46F8-B0C3-E77C8EDCEDF4}"/>
          </ac:spMkLst>
        </pc:spChg>
        <pc:spChg chg="add del mod">
          <ac:chgData name="Norvin" userId="831ed8b6-abf6-4def-a406-8be1a3a66069" providerId="ADAL" clId="{F4DBA73E-D059-4F6D-BB85-8EE1F26FD208}" dt="2020-10-23T08:58:49.865" v="2"/>
          <ac:spMkLst>
            <pc:docMk/>
            <pc:sldMk cId="1155645646" sldId="286"/>
            <ac:spMk id="9" creationId="{8F437A6C-E6F1-4538-A5E2-DD158D3AA453}"/>
          </ac:spMkLst>
        </pc:spChg>
        <pc:picChg chg="add del mod">
          <ac:chgData name="Norvin" userId="831ed8b6-abf6-4def-a406-8be1a3a66069" providerId="ADAL" clId="{F4DBA73E-D059-4F6D-BB85-8EE1F26FD208}" dt="2020-10-24T06:32:36.039" v="813" actId="478"/>
          <ac:picMkLst>
            <pc:docMk/>
            <pc:sldMk cId="1155645646" sldId="286"/>
            <ac:picMk id="6" creationId="{B4D19236-37C4-41A5-A2A5-B275FBF837F3}"/>
          </ac:picMkLst>
        </pc:picChg>
        <pc:picChg chg="del">
          <ac:chgData name="Norvin" userId="831ed8b6-abf6-4def-a406-8be1a3a66069" providerId="ADAL" clId="{F4DBA73E-D059-4F6D-BB85-8EE1F26FD208}" dt="2020-10-23T08:58:31.876" v="1" actId="478"/>
          <ac:picMkLst>
            <pc:docMk/>
            <pc:sldMk cId="1155645646" sldId="286"/>
            <ac:picMk id="7" creationId="{F40DC727-36D3-4D69-9133-4FD28825E579}"/>
          </ac:picMkLst>
        </pc:picChg>
        <pc:picChg chg="add mod">
          <ac:chgData name="Norvin" userId="831ed8b6-abf6-4def-a406-8be1a3a66069" providerId="ADAL" clId="{F4DBA73E-D059-4F6D-BB85-8EE1F26FD208}" dt="2020-10-24T06:32:46.314" v="818" actId="1076"/>
          <ac:picMkLst>
            <pc:docMk/>
            <pc:sldMk cId="1155645646" sldId="286"/>
            <ac:picMk id="10" creationId="{9F52D301-3AB0-43B2-9369-F8C9FE24DD69}"/>
          </ac:picMkLst>
        </pc:picChg>
        <pc:picChg chg="add del mod">
          <ac:chgData name="Norvin" userId="831ed8b6-abf6-4def-a406-8be1a3a66069" providerId="ADAL" clId="{F4DBA73E-D059-4F6D-BB85-8EE1F26FD208}" dt="2020-10-24T03:22:23.556" v="626" actId="478"/>
          <ac:picMkLst>
            <pc:docMk/>
            <pc:sldMk cId="1155645646" sldId="286"/>
            <ac:picMk id="11" creationId="{EABD771D-5D8E-4AA2-A5B8-41DB7F8A0D53}"/>
          </ac:picMkLst>
        </pc:picChg>
      </pc:sldChg>
      <pc:sldChg chg="modSp mod">
        <pc:chgData name="Norvin" userId="831ed8b6-abf6-4def-a406-8be1a3a66069" providerId="ADAL" clId="{F4DBA73E-D059-4F6D-BB85-8EE1F26FD208}" dt="2020-10-24T07:16:07.594" v="836" actId="14100"/>
        <pc:sldMkLst>
          <pc:docMk/>
          <pc:sldMk cId="1713495026" sldId="287"/>
        </pc:sldMkLst>
        <pc:spChg chg="mod">
          <ac:chgData name="Norvin" userId="831ed8b6-abf6-4def-a406-8be1a3a66069" providerId="ADAL" clId="{F4DBA73E-D059-4F6D-BB85-8EE1F26FD208}" dt="2020-10-24T07:16:07.594" v="836" actId="14100"/>
          <ac:spMkLst>
            <pc:docMk/>
            <pc:sldMk cId="1713495026" sldId="287"/>
            <ac:spMk id="3" creationId="{B937CB04-4577-4D9C-B925-286B53C9C54E}"/>
          </ac:spMkLst>
        </pc:spChg>
      </pc:sldChg>
      <pc:sldChg chg="new del">
        <pc:chgData name="Norvin" userId="831ed8b6-abf6-4def-a406-8be1a3a66069" providerId="ADAL" clId="{F4DBA73E-D059-4F6D-BB85-8EE1F26FD208}" dt="2020-10-23T14:32:20.708" v="484" actId="47"/>
        <pc:sldMkLst>
          <pc:docMk/>
          <pc:sldMk cId="3157926342" sldId="288"/>
        </pc:sldMkLst>
      </pc:sldChg>
      <pc:sldChg chg="modSp add mod">
        <pc:chgData name="Norvin" userId="831ed8b6-abf6-4def-a406-8be1a3a66069" providerId="ADAL" clId="{F4DBA73E-D059-4F6D-BB85-8EE1F26FD208}" dt="2020-10-24T06:31:33.834" v="804" actId="20577"/>
        <pc:sldMkLst>
          <pc:docMk/>
          <pc:sldMk cId="3026823719" sldId="289"/>
        </pc:sldMkLst>
        <pc:spChg chg="mod">
          <ac:chgData name="Norvin" userId="831ed8b6-abf6-4def-a406-8be1a3a66069" providerId="ADAL" clId="{F4DBA73E-D059-4F6D-BB85-8EE1F26FD208}" dt="2020-10-24T06:31:33.834" v="804" actId="20577"/>
          <ac:spMkLst>
            <pc:docMk/>
            <pc:sldMk cId="3026823719" sldId="289"/>
            <ac:spMk id="2" creationId="{856FC901-AA54-423C-90E5-6D6E333BECF1}"/>
          </ac:spMkLst>
        </pc:spChg>
        <pc:spChg chg="mod">
          <ac:chgData name="Norvin" userId="831ed8b6-abf6-4def-a406-8be1a3a66069" providerId="ADAL" clId="{F4DBA73E-D059-4F6D-BB85-8EE1F26FD208}" dt="2020-10-23T14:32:29.925" v="495" actId="20577"/>
          <ac:spMkLst>
            <pc:docMk/>
            <pc:sldMk cId="3026823719" sldId="289"/>
            <ac:spMk id="3" creationId="{1FD35CF3-265C-4C4B-95EB-3B82AC619212}"/>
          </ac:spMkLst>
        </pc:spChg>
      </pc:sldChg>
      <pc:sldChg chg="add">
        <pc:chgData name="Norvin" userId="831ed8b6-abf6-4def-a406-8be1a3a66069" providerId="ADAL" clId="{F4DBA73E-D059-4F6D-BB85-8EE1F26FD208}" dt="2020-10-24T08:05:10.967" v="837"/>
        <pc:sldMkLst>
          <pc:docMk/>
          <pc:sldMk cId="583135482" sldId="290"/>
        </pc:sldMkLst>
      </pc:sldChg>
      <pc:sldChg chg="new del">
        <pc:chgData name="Norvin" userId="831ed8b6-abf6-4def-a406-8be1a3a66069" providerId="ADAL" clId="{F4DBA73E-D059-4F6D-BB85-8EE1F26FD208}" dt="2020-10-24T06:22:23.276" v="645" actId="47"/>
        <pc:sldMkLst>
          <pc:docMk/>
          <pc:sldMk cId="2975832903"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t>MinMax</a:t>
          </a:r>
          <a:r>
            <a:rPr lang="en-SG" dirty="0"/>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bg1">
            <a:lumMod val="65000"/>
          </a:schemeClr>
        </a:solidFill>
        <a:ln>
          <a:solidFill>
            <a:schemeClr val="bg1">
              <a:lumMod val="75000"/>
            </a:schemeClr>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bg1">
                  <a:lumMod val="65000"/>
                </a:schemeClr>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bg1">
                  <a:lumMod val="65000"/>
                </a:schemeClr>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bg1">
            <a:lumMod val="65000"/>
          </a:schemeClr>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err="1">
              <a:solidFill>
                <a:schemeClr val="bg1">
                  <a:lumMod val="65000"/>
                </a:schemeClr>
              </a:solidFill>
            </a:rPr>
            <a:t>Optuna</a:t>
          </a:r>
          <a:endParaRPr lang="en-SG" dirty="0">
            <a:solidFill>
              <a:schemeClr val="bg1">
                <a:lumMod val="65000"/>
              </a:schemeClr>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a:solidFill>
          <a:schemeClr val="bg1">
            <a:lumMod val="65000"/>
          </a:schemeClr>
        </a:solidFill>
        <a:ln>
          <a:solidFill>
            <a:schemeClr val="bg1">
              <a:lumMod val="65000"/>
            </a:schemeClr>
          </a:solidFill>
        </a:ln>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solidFill>
                <a:schemeClr val="bg1">
                  <a:lumMod val="65000"/>
                </a:schemeClr>
              </a:solidFill>
            </a:rPr>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solidFill>
                <a:schemeClr val="bg1">
                  <a:lumMod val="65000"/>
                </a:schemeClr>
              </a:solidFill>
            </a:rPr>
            <a:t>MinMax</a:t>
          </a:r>
          <a:r>
            <a:rPr lang="en-SG" dirty="0">
              <a:solidFill>
                <a:schemeClr val="bg1">
                  <a:lumMod val="65000"/>
                </a:schemeClr>
              </a:solidFill>
            </a:rPr>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accent1"/>
        </a:solidFill>
        <a:ln>
          <a:solidFill>
            <a:schemeClr val="accent1"/>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tx1"/>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tx1"/>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bg1">
            <a:lumMod val="65000"/>
          </a:schemeClr>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err="1">
              <a:solidFill>
                <a:schemeClr val="bg1">
                  <a:lumMod val="65000"/>
                </a:schemeClr>
              </a:solidFill>
            </a:rPr>
            <a:t>Optuna</a:t>
          </a:r>
          <a:endParaRPr lang="en-SG" dirty="0">
            <a:solidFill>
              <a:schemeClr val="bg1">
                <a:lumMod val="65000"/>
              </a:schemeClr>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a:solidFill>
          <a:schemeClr val="bg1">
            <a:lumMod val="65000"/>
          </a:schemeClr>
        </a:solidFill>
        <a:ln>
          <a:solidFill>
            <a:schemeClr val="bg1">
              <a:lumMod val="65000"/>
            </a:schemeClr>
          </a:solidFill>
        </a:ln>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solidFill>
                <a:schemeClr val="bg1">
                  <a:lumMod val="65000"/>
                </a:schemeClr>
              </a:solidFill>
            </a:rPr>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solidFill>
                <a:schemeClr val="bg1">
                  <a:lumMod val="65000"/>
                </a:schemeClr>
              </a:solidFill>
            </a:rPr>
            <a:t>MinMax</a:t>
          </a:r>
          <a:r>
            <a:rPr lang="en-SG" dirty="0">
              <a:solidFill>
                <a:schemeClr val="bg1">
                  <a:lumMod val="65000"/>
                </a:schemeClr>
              </a:solidFill>
            </a:rPr>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accent1"/>
        </a:solidFill>
        <a:ln>
          <a:solidFill>
            <a:schemeClr val="accent1"/>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tx1"/>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tx1"/>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bg1">
            <a:lumMod val="65000"/>
          </a:schemeClr>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err="1">
              <a:solidFill>
                <a:schemeClr val="bg1">
                  <a:lumMod val="65000"/>
                </a:schemeClr>
              </a:solidFill>
            </a:rPr>
            <a:t>Optuna</a:t>
          </a:r>
          <a:endParaRPr lang="en-SG" dirty="0">
            <a:solidFill>
              <a:schemeClr val="bg1">
                <a:lumMod val="65000"/>
              </a:schemeClr>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a:solidFill>
          <a:schemeClr val="bg1">
            <a:lumMod val="65000"/>
          </a:schemeClr>
        </a:solidFill>
        <a:ln>
          <a:solidFill>
            <a:schemeClr val="bg1">
              <a:lumMod val="65000"/>
            </a:schemeClr>
          </a:solidFill>
        </a:ln>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solidFill>
                <a:schemeClr val="bg1">
                  <a:lumMod val="65000"/>
                </a:schemeClr>
              </a:solidFill>
            </a:rPr>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solidFill>
                <a:schemeClr val="bg1">
                  <a:lumMod val="65000"/>
                </a:schemeClr>
              </a:solidFill>
            </a:rPr>
            <a:t>MinMax</a:t>
          </a:r>
          <a:r>
            <a:rPr lang="en-SG" dirty="0">
              <a:solidFill>
                <a:schemeClr val="bg1">
                  <a:lumMod val="65000"/>
                </a:schemeClr>
              </a:solidFill>
            </a:rPr>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bg1">
            <a:lumMod val="65000"/>
          </a:schemeClr>
        </a:solidFill>
        <a:ln>
          <a:solidFill>
            <a:schemeClr val="bg1">
              <a:lumMod val="65000"/>
            </a:schemeClr>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bg1">
                  <a:lumMod val="65000"/>
                </a:schemeClr>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bg1">
                  <a:lumMod val="65000"/>
                </a:schemeClr>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accent1"/>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a:solidFill>
                <a:schemeClr val="tx1"/>
              </a:solidFill>
            </a:rPr>
            <a:t>Bayesian Hyperparameter Optimization - </a:t>
          </a:r>
          <a:r>
            <a:rPr lang="en-SG" dirty="0" err="1">
              <a:solidFill>
                <a:schemeClr val="tx1"/>
              </a:solidFill>
            </a:rPr>
            <a:t>Optuna</a:t>
          </a:r>
          <a:endParaRPr lang="en-SG" dirty="0">
            <a:solidFill>
              <a:schemeClr val="tx1"/>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a:solidFill>
          <a:schemeClr val="bg1">
            <a:lumMod val="65000"/>
          </a:schemeClr>
        </a:solidFill>
        <a:ln>
          <a:solidFill>
            <a:schemeClr val="bg1">
              <a:lumMod val="65000"/>
            </a:schemeClr>
          </a:solidFill>
        </a:ln>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solidFill>
                <a:schemeClr val="bg1">
                  <a:lumMod val="65000"/>
                </a:schemeClr>
              </a:solidFill>
            </a:rPr>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solidFill>
                <a:schemeClr val="bg1">
                  <a:lumMod val="65000"/>
                </a:schemeClr>
              </a:solidFill>
            </a:rPr>
            <a:t>MinMax</a:t>
          </a:r>
          <a:r>
            <a:rPr lang="en-SG" dirty="0">
              <a:solidFill>
                <a:schemeClr val="bg1">
                  <a:lumMod val="65000"/>
                </a:schemeClr>
              </a:solidFill>
            </a:rPr>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bg1">
            <a:lumMod val="65000"/>
          </a:schemeClr>
        </a:solidFill>
        <a:ln>
          <a:solidFill>
            <a:schemeClr val="bg1">
              <a:lumMod val="65000"/>
            </a:schemeClr>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bg1">
                  <a:lumMod val="65000"/>
                </a:schemeClr>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bg1">
                  <a:lumMod val="65000"/>
                </a:schemeClr>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accent1"/>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a:solidFill>
                <a:schemeClr val="tx1"/>
              </a:solidFill>
            </a:rPr>
            <a:t>Bayesian Hyperparameter Optimization - </a:t>
          </a:r>
          <a:r>
            <a:rPr lang="en-SG" dirty="0" err="1">
              <a:solidFill>
                <a:schemeClr val="tx1"/>
              </a:solidFill>
            </a:rPr>
            <a:t>Optuna</a:t>
          </a:r>
          <a:endParaRPr lang="en-SG" dirty="0">
            <a:solidFill>
              <a:schemeClr val="tx1"/>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785314-BA0F-43DB-9EC0-CA0AF05B460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FC6CAAB8-68DA-47D5-93B9-E7E78C7C3587}">
      <dgm:prSet phldrT="[Text]" custT="1"/>
      <dgm:spPr>
        <a:solidFill>
          <a:schemeClr val="bg1">
            <a:lumMod val="65000"/>
          </a:schemeClr>
        </a:solidFill>
        <a:ln>
          <a:solidFill>
            <a:schemeClr val="bg1">
              <a:lumMod val="65000"/>
            </a:schemeClr>
          </a:solidFill>
        </a:ln>
      </dgm:spPr>
      <dgm:t>
        <a:bodyPr/>
        <a:lstStyle/>
        <a:p>
          <a:r>
            <a:rPr lang="en-SG" sz="1400" dirty="0"/>
            <a:t>Data Preparation</a:t>
          </a:r>
        </a:p>
      </dgm:t>
    </dgm:pt>
    <dgm:pt modelId="{A1A46B97-2605-4143-9EB5-994DDF1EA265}" type="parTrans" cxnId="{424A1D8A-B17F-4E30-BADF-B6904D210410}">
      <dgm:prSet/>
      <dgm:spPr/>
      <dgm:t>
        <a:bodyPr/>
        <a:lstStyle/>
        <a:p>
          <a:endParaRPr lang="en-SG"/>
        </a:p>
      </dgm:t>
    </dgm:pt>
    <dgm:pt modelId="{A66C0E02-736C-4C9C-9B94-878FD0745A75}" type="sibTrans" cxnId="{424A1D8A-B17F-4E30-BADF-B6904D210410}">
      <dgm:prSet/>
      <dgm:spPr/>
      <dgm:t>
        <a:bodyPr/>
        <a:lstStyle/>
        <a:p>
          <a:endParaRPr lang="en-SG"/>
        </a:p>
      </dgm:t>
    </dgm:pt>
    <dgm:pt modelId="{63B8DAFC-4EB4-41F6-8EED-128209E78FDE}">
      <dgm:prSet phldrT="[Text]"/>
      <dgm:spPr/>
      <dgm:t>
        <a:bodyPr/>
        <a:lstStyle/>
        <a:p>
          <a:r>
            <a:rPr lang="en-SG" dirty="0">
              <a:solidFill>
                <a:schemeClr val="bg1">
                  <a:lumMod val="65000"/>
                </a:schemeClr>
              </a:solidFill>
            </a:rPr>
            <a:t>Protein Sequence Selection</a:t>
          </a:r>
        </a:p>
      </dgm:t>
    </dgm:pt>
    <dgm:pt modelId="{BDAF857C-2FEB-4BA6-8D59-13B39B9143F4}" type="parTrans" cxnId="{9BE09893-1078-4149-A3AB-3D34B1FBE84B}">
      <dgm:prSet/>
      <dgm:spPr/>
      <dgm:t>
        <a:bodyPr/>
        <a:lstStyle/>
        <a:p>
          <a:endParaRPr lang="en-SG"/>
        </a:p>
      </dgm:t>
    </dgm:pt>
    <dgm:pt modelId="{561F1E3F-52DA-4E43-BE62-1F5571ED9AE4}" type="sibTrans" cxnId="{9BE09893-1078-4149-A3AB-3D34B1FBE84B}">
      <dgm:prSet/>
      <dgm:spPr/>
      <dgm:t>
        <a:bodyPr/>
        <a:lstStyle/>
        <a:p>
          <a:endParaRPr lang="en-SG"/>
        </a:p>
      </dgm:t>
    </dgm:pt>
    <dgm:pt modelId="{12F4A71B-858F-4C81-8ABF-7336CA6DC461}">
      <dgm:prSet phldrT="[Text]"/>
      <dgm:spPr/>
      <dgm:t>
        <a:bodyPr/>
        <a:lstStyle/>
        <a:p>
          <a:r>
            <a:rPr lang="en-SG" dirty="0" err="1">
              <a:solidFill>
                <a:schemeClr val="bg1">
                  <a:lumMod val="65000"/>
                </a:schemeClr>
              </a:solidFill>
            </a:rPr>
            <a:t>MinMax</a:t>
          </a:r>
          <a:r>
            <a:rPr lang="en-SG" dirty="0">
              <a:solidFill>
                <a:schemeClr val="bg1">
                  <a:lumMod val="65000"/>
                </a:schemeClr>
              </a:solidFill>
            </a:rPr>
            <a:t> Scaling Train and Independent Test Data</a:t>
          </a:r>
        </a:p>
      </dgm:t>
    </dgm:pt>
    <dgm:pt modelId="{86C42C13-6B64-47D4-A2EB-4A34A164B27D}" type="parTrans" cxnId="{DB2211FE-B19E-43BB-9093-0A5C1BCF3343}">
      <dgm:prSet/>
      <dgm:spPr/>
      <dgm:t>
        <a:bodyPr/>
        <a:lstStyle/>
        <a:p>
          <a:endParaRPr lang="en-SG"/>
        </a:p>
      </dgm:t>
    </dgm:pt>
    <dgm:pt modelId="{CF421D99-F839-47E6-8F4C-5522936C8FC4}" type="sibTrans" cxnId="{DB2211FE-B19E-43BB-9093-0A5C1BCF3343}">
      <dgm:prSet/>
      <dgm:spPr/>
      <dgm:t>
        <a:bodyPr/>
        <a:lstStyle/>
        <a:p>
          <a:endParaRPr lang="en-SG"/>
        </a:p>
      </dgm:t>
    </dgm:pt>
    <dgm:pt modelId="{46F805E2-747E-42DE-91A1-FBEE58A47B5E}">
      <dgm:prSet phldrT="[Text]" custT="1"/>
      <dgm:spPr>
        <a:solidFill>
          <a:schemeClr val="bg1">
            <a:lumMod val="65000"/>
          </a:schemeClr>
        </a:solidFill>
        <a:ln>
          <a:solidFill>
            <a:schemeClr val="bg1">
              <a:lumMod val="65000"/>
            </a:schemeClr>
          </a:solidFill>
        </a:ln>
      </dgm:spPr>
      <dgm:t>
        <a:bodyPr/>
        <a:lstStyle/>
        <a:p>
          <a:r>
            <a:rPr lang="en-SG" sz="1400" dirty="0"/>
            <a:t>Model Design</a:t>
          </a:r>
        </a:p>
      </dgm:t>
    </dgm:pt>
    <dgm:pt modelId="{020FA918-8D60-452C-86CB-012134150487}" type="parTrans" cxnId="{9BE142CE-35DC-47EE-8F5B-2923ECEDC738}">
      <dgm:prSet/>
      <dgm:spPr/>
      <dgm:t>
        <a:bodyPr/>
        <a:lstStyle/>
        <a:p>
          <a:endParaRPr lang="en-SG"/>
        </a:p>
      </dgm:t>
    </dgm:pt>
    <dgm:pt modelId="{F1A78A69-1A2F-4BD4-8414-F323C7E52058}" type="sibTrans" cxnId="{9BE142CE-35DC-47EE-8F5B-2923ECEDC738}">
      <dgm:prSet/>
      <dgm:spPr/>
      <dgm:t>
        <a:bodyPr/>
        <a:lstStyle/>
        <a:p>
          <a:endParaRPr lang="en-SG"/>
        </a:p>
      </dgm:t>
    </dgm:pt>
    <dgm:pt modelId="{78AE24AC-D375-4B7C-B2C1-68025EE534E9}">
      <dgm:prSet phldrT="[Text]"/>
      <dgm:spPr/>
      <dgm:t>
        <a:bodyPr/>
        <a:lstStyle/>
        <a:p>
          <a:r>
            <a:rPr lang="en-SG" dirty="0">
              <a:solidFill>
                <a:schemeClr val="bg1">
                  <a:lumMod val="65000"/>
                </a:schemeClr>
              </a:solidFill>
            </a:rPr>
            <a:t>Independent Models</a:t>
          </a:r>
        </a:p>
      </dgm:t>
    </dgm:pt>
    <dgm:pt modelId="{DCA96D11-E445-4313-97DD-7B7BAE259EDE}" type="parTrans" cxnId="{0DB8A962-702D-484C-955C-775176F1A260}">
      <dgm:prSet/>
      <dgm:spPr/>
      <dgm:t>
        <a:bodyPr/>
        <a:lstStyle/>
        <a:p>
          <a:endParaRPr lang="en-SG"/>
        </a:p>
      </dgm:t>
    </dgm:pt>
    <dgm:pt modelId="{830A4646-596E-4DC7-ACE9-7FDBAF93DB9B}" type="sibTrans" cxnId="{0DB8A962-702D-484C-955C-775176F1A260}">
      <dgm:prSet/>
      <dgm:spPr/>
      <dgm:t>
        <a:bodyPr/>
        <a:lstStyle/>
        <a:p>
          <a:endParaRPr lang="en-SG"/>
        </a:p>
      </dgm:t>
    </dgm:pt>
    <dgm:pt modelId="{84C45FD2-D951-4FFE-A77F-B04A61FCC774}">
      <dgm:prSet phldrT="[Text]"/>
      <dgm:spPr/>
      <dgm:t>
        <a:bodyPr/>
        <a:lstStyle/>
        <a:p>
          <a:r>
            <a:rPr lang="en-SG" dirty="0">
              <a:solidFill>
                <a:schemeClr val="bg1">
                  <a:lumMod val="65000"/>
                </a:schemeClr>
              </a:solidFill>
            </a:rPr>
            <a:t>Stacked Classifier</a:t>
          </a:r>
        </a:p>
      </dgm:t>
    </dgm:pt>
    <dgm:pt modelId="{B89E9703-E913-4380-8E72-A8C1CEEF2198}" type="parTrans" cxnId="{877CEAFD-BAD3-4708-ABE2-C72B2DEB42CF}">
      <dgm:prSet/>
      <dgm:spPr/>
      <dgm:t>
        <a:bodyPr/>
        <a:lstStyle/>
        <a:p>
          <a:endParaRPr lang="en-SG"/>
        </a:p>
      </dgm:t>
    </dgm:pt>
    <dgm:pt modelId="{35628126-61D2-46E3-9D80-2E0D0B24EC73}" type="sibTrans" cxnId="{877CEAFD-BAD3-4708-ABE2-C72B2DEB42CF}">
      <dgm:prSet/>
      <dgm:spPr/>
      <dgm:t>
        <a:bodyPr/>
        <a:lstStyle/>
        <a:p>
          <a:endParaRPr lang="en-SG"/>
        </a:p>
      </dgm:t>
    </dgm:pt>
    <dgm:pt modelId="{68D7BD5A-B380-400D-BA9D-0572404D1BC2}">
      <dgm:prSet phldrT="[Text]" custT="1"/>
      <dgm:spPr>
        <a:solidFill>
          <a:schemeClr val="accent1"/>
        </a:solidFill>
        <a:ln>
          <a:solidFill>
            <a:schemeClr val="bg1">
              <a:lumMod val="65000"/>
            </a:schemeClr>
          </a:solidFill>
        </a:ln>
      </dgm:spPr>
      <dgm:t>
        <a:bodyPr/>
        <a:lstStyle/>
        <a:p>
          <a:r>
            <a:rPr lang="en-SG" sz="1400" dirty="0">
              <a:solidFill>
                <a:schemeClr val="bg1"/>
              </a:solidFill>
            </a:rPr>
            <a:t>Optimization</a:t>
          </a:r>
        </a:p>
      </dgm:t>
    </dgm:pt>
    <dgm:pt modelId="{2873E67F-85A5-43E0-ACE4-1030B3CC6242}" type="parTrans" cxnId="{E05EFA55-96E4-4290-A022-32B7EFF222ED}">
      <dgm:prSet/>
      <dgm:spPr/>
      <dgm:t>
        <a:bodyPr/>
        <a:lstStyle/>
        <a:p>
          <a:endParaRPr lang="en-SG"/>
        </a:p>
      </dgm:t>
    </dgm:pt>
    <dgm:pt modelId="{5ECF02C5-0CB3-43C4-8EDC-B1F1F458E258}" type="sibTrans" cxnId="{E05EFA55-96E4-4290-A022-32B7EFF222ED}">
      <dgm:prSet/>
      <dgm:spPr/>
      <dgm:t>
        <a:bodyPr/>
        <a:lstStyle/>
        <a:p>
          <a:endParaRPr lang="en-SG"/>
        </a:p>
      </dgm:t>
    </dgm:pt>
    <dgm:pt modelId="{11143473-66D3-411A-BDEA-9108FF49CC40}">
      <dgm:prSet phldrT="[Text]"/>
      <dgm:spPr/>
      <dgm:t>
        <a:bodyPr/>
        <a:lstStyle/>
        <a:p>
          <a:r>
            <a:rPr lang="en-SG" dirty="0">
              <a:solidFill>
                <a:schemeClr val="tx1"/>
              </a:solidFill>
            </a:rPr>
            <a:t>Bayesian Hyperparameter Optimization - </a:t>
          </a:r>
          <a:r>
            <a:rPr lang="en-SG" dirty="0" err="1">
              <a:solidFill>
                <a:schemeClr val="tx1"/>
              </a:solidFill>
            </a:rPr>
            <a:t>Optuna</a:t>
          </a:r>
          <a:endParaRPr lang="en-SG" dirty="0">
            <a:solidFill>
              <a:schemeClr val="tx1"/>
            </a:solidFill>
          </a:endParaRPr>
        </a:p>
      </dgm:t>
    </dgm:pt>
    <dgm:pt modelId="{5465E008-25DE-4A90-B78A-9634A2F8F54B}" type="parTrans" cxnId="{7151C73E-B667-4C7D-8E7B-D0451DE1D4D6}">
      <dgm:prSet/>
      <dgm:spPr/>
      <dgm:t>
        <a:bodyPr/>
        <a:lstStyle/>
        <a:p>
          <a:endParaRPr lang="en-SG"/>
        </a:p>
      </dgm:t>
    </dgm:pt>
    <dgm:pt modelId="{2980EAA3-3314-4848-9E63-888094A8D6FD}" type="sibTrans" cxnId="{7151C73E-B667-4C7D-8E7B-D0451DE1D4D6}">
      <dgm:prSet/>
      <dgm:spPr/>
      <dgm:t>
        <a:bodyPr/>
        <a:lstStyle/>
        <a:p>
          <a:endParaRPr lang="en-SG"/>
        </a:p>
      </dgm:t>
    </dgm:pt>
    <dgm:pt modelId="{191AA9DD-E38C-4B79-8EDF-F5EB07A85213}" type="pres">
      <dgm:prSet presAssocID="{A5785314-BA0F-43DB-9EC0-CA0AF05B460F}" presName="linearFlow" presStyleCnt="0">
        <dgm:presLayoutVars>
          <dgm:dir/>
          <dgm:animLvl val="lvl"/>
          <dgm:resizeHandles val="exact"/>
        </dgm:presLayoutVars>
      </dgm:prSet>
      <dgm:spPr/>
    </dgm:pt>
    <dgm:pt modelId="{117DA3FA-5ED8-4325-856C-DFF6B7FA2D5A}" type="pres">
      <dgm:prSet presAssocID="{FC6CAAB8-68DA-47D5-93B9-E7E78C7C3587}" presName="composite" presStyleCnt="0"/>
      <dgm:spPr/>
    </dgm:pt>
    <dgm:pt modelId="{157589CC-62A7-4FA6-A88B-8136C7020591}" type="pres">
      <dgm:prSet presAssocID="{FC6CAAB8-68DA-47D5-93B9-E7E78C7C3587}" presName="parentText" presStyleLbl="alignNode1" presStyleIdx="0" presStyleCnt="3">
        <dgm:presLayoutVars>
          <dgm:chMax val="1"/>
          <dgm:bulletEnabled val="1"/>
        </dgm:presLayoutVars>
      </dgm:prSet>
      <dgm:spPr/>
    </dgm:pt>
    <dgm:pt modelId="{AB6AA921-BEF5-4981-B62F-90A3A7D8BBB4}" type="pres">
      <dgm:prSet presAssocID="{FC6CAAB8-68DA-47D5-93B9-E7E78C7C3587}" presName="descendantText" presStyleLbl="alignAcc1" presStyleIdx="0" presStyleCnt="3">
        <dgm:presLayoutVars>
          <dgm:bulletEnabled val="1"/>
        </dgm:presLayoutVars>
      </dgm:prSet>
      <dgm:spPr/>
    </dgm:pt>
    <dgm:pt modelId="{925511CC-3ADD-4299-8DE8-776A4729FECC}" type="pres">
      <dgm:prSet presAssocID="{A66C0E02-736C-4C9C-9B94-878FD0745A75}" presName="sp" presStyleCnt="0"/>
      <dgm:spPr/>
    </dgm:pt>
    <dgm:pt modelId="{0C03F610-43A5-4FCF-AF17-FEE4D513DFB8}" type="pres">
      <dgm:prSet presAssocID="{46F805E2-747E-42DE-91A1-FBEE58A47B5E}" presName="composite" presStyleCnt="0"/>
      <dgm:spPr/>
    </dgm:pt>
    <dgm:pt modelId="{B4B334CF-7472-4DE0-BC5B-E2B5CCB4A018}" type="pres">
      <dgm:prSet presAssocID="{46F805E2-747E-42DE-91A1-FBEE58A47B5E}" presName="parentText" presStyleLbl="alignNode1" presStyleIdx="1" presStyleCnt="3">
        <dgm:presLayoutVars>
          <dgm:chMax val="1"/>
          <dgm:bulletEnabled val="1"/>
        </dgm:presLayoutVars>
      </dgm:prSet>
      <dgm:spPr/>
    </dgm:pt>
    <dgm:pt modelId="{542C9081-6C10-45D6-9701-12CBD1927677}" type="pres">
      <dgm:prSet presAssocID="{46F805E2-747E-42DE-91A1-FBEE58A47B5E}" presName="descendantText" presStyleLbl="alignAcc1" presStyleIdx="1" presStyleCnt="3">
        <dgm:presLayoutVars>
          <dgm:bulletEnabled val="1"/>
        </dgm:presLayoutVars>
      </dgm:prSet>
      <dgm:spPr/>
    </dgm:pt>
    <dgm:pt modelId="{A0BA6079-029B-4D86-AD0D-F2836566EEAE}" type="pres">
      <dgm:prSet presAssocID="{F1A78A69-1A2F-4BD4-8414-F323C7E52058}" presName="sp" presStyleCnt="0"/>
      <dgm:spPr/>
    </dgm:pt>
    <dgm:pt modelId="{383520D0-C4F9-469C-AC9C-D838ACD930D7}" type="pres">
      <dgm:prSet presAssocID="{68D7BD5A-B380-400D-BA9D-0572404D1BC2}" presName="composite" presStyleCnt="0"/>
      <dgm:spPr/>
    </dgm:pt>
    <dgm:pt modelId="{580DCB50-1B54-4A3F-A58D-6106659DABBE}" type="pres">
      <dgm:prSet presAssocID="{68D7BD5A-B380-400D-BA9D-0572404D1BC2}" presName="parentText" presStyleLbl="alignNode1" presStyleIdx="2" presStyleCnt="3">
        <dgm:presLayoutVars>
          <dgm:chMax val="1"/>
          <dgm:bulletEnabled val="1"/>
        </dgm:presLayoutVars>
      </dgm:prSet>
      <dgm:spPr/>
    </dgm:pt>
    <dgm:pt modelId="{1CB1E93B-29DE-4FD6-A47A-F84E10F106C2}" type="pres">
      <dgm:prSet presAssocID="{68D7BD5A-B380-400D-BA9D-0572404D1BC2}" presName="descendantText" presStyleLbl="alignAcc1" presStyleIdx="2" presStyleCnt="3">
        <dgm:presLayoutVars>
          <dgm:bulletEnabled val="1"/>
        </dgm:presLayoutVars>
      </dgm:prSet>
      <dgm:spPr/>
    </dgm:pt>
  </dgm:ptLst>
  <dgm:cxnLst>
    <dgm:cxn modelId="{ECDAD512-9DFD-4FC1-B619-F53CE0214E83}" type="presOf" srcId="{78AE24AC-D375-4B7C-B2C1-68025EE534E9}" destId="{542C9081-6C10-45D6-9701-12CBD1927677}" srcOrd="0" destOrd="0" presId="urn:microsoft.com/office/officeart/2005/8/layout/chevron2"/>
    <dgm:cxn modelId="{09669121-9BCD-4885-90A6-976C9FCBE1CD}" type="presOf" srcId="{12F4A71B-858F-4C81-8ABF-7336CA6DC461}" destId="{AB6AA921-BEF5-4981-B62F-90A3A7D8BBB4}" srcOrd="0" destOrd="1" presId="urn:microsoft.com/office/officeart/2005/8/layout/chevron2"/>
    <dgm:cxn modelId="{7151C73E-B667-4C7D-8E7B-D0451DE1D4D6}" srcId="{68D7BD5A-B380-400D-BA9D-0572404D1BC2}" destId="{11143473-66D3-411A-BDEA-9108FF49CC40}" srcOrd="0" destOrd="0" parTransId="{5465E008-25DE-4A90-B78A-9634A2F8F54B}" sibTransId="{2980EAA3-3314-4848-9E63-888094A8D6FD}"/>
    <dgm:cxn modelId="{1AE76B5E-6ECD-4E7E-848C-3AC1DD6F79FA}" type="presOf" srcId="{11143473-66D3-411A-BDEA-9108FF49CC40}" destId="{1CB1E93B-29DE-4FD6-A47A-F84E10F106C2}" srcOrd="0" destOrd="0" presId="urn:microsoft.com/office/officeart/2005/8/layout/chevron2"/>
    <dgm:cxn modelId="{0DB8A962-702D-484C-955C-775176F1A260}" srcId="{46F805E2-747E-42DE-91A1-FBEE58A47B5E}" destId="{78AE24AC-D375-4B7C-B2C1-68025EE534E9}" srcOrd="0" destOrd="0" parTransId="{DCA96D11-E445-4313-97DD-7B7BAE259EDE}" sibTransId="{830A4646-596E-4DC7-ACE9-7FDBAF93DB9B}"/>
    <dgm:cxn modelId="{E05EFA55-96E4-4290-A022-32B7EFF222ED}" srcId="{A5785314-BA0F-43DB-9EC0-CA0AF05B460F}" destId="{68D7BD5A-B380-400D-BA9D-0572404D1BC2}" srcOrd="2" destOrd="0" parTransId="{2873E67F-85A5-43E0-ACE4-1030B3CC6242}" sibTransId="{5ECF02C5-0CB3-43C4-8EDC-B1F1F458E258}"/>
    <dgm:cxn modelId="{246A067F-E3CB-4B7A-9BBF-CA92D0BE60B7}" type="presOf" srcId="{63B8DAFC-4EB4-41F6-8EED-128209E78FDE}" destId="{AB6AA921-BEF5-4981-B62F-90A3A7D8BBB4}" srcOrd="0" destOrd="0" presId="urn:microsoft.com/office/officeart/2005/8/layout/chevron2"/>
    <dgm:cxn modelId="{424A1D8A-B17F-4E30-BADF-B6904D210410}" srcId="{A5785314-BA0F-43DB-9EC0-CA0AF05B460F}" destId="{FC6CAAB8-68DA-47D5-93B9-E7E78C7C3587}" srcOrd="0" destOrd="0" parTransId="{A1A46B97-2605-4143-9EB5-994DDF1EA265}" sibTransId="{A66C0E02-736C-4C9C-9B94-878FD0745A75}"/>
    <dgm:cxn modelId="{9BE09893-1078-4149-A3AB-3D34B1FBE84B}" srcId="{FC6CAAB8-68DA-47D5-93B9-E7E78C7C3587}" destId="{63B8DAFC-4EB4-41F6-8EED-128209E78FDE}" srcOrd="0" destOrd="0" parTransId="{BDAF857C-2FEB-4BA6-8D59-13B39B9143F4}" sibTransId="{561F1E3F-52DA-4E43-BE62-1F5571ED9AE4}"/>
    <dgm:cxn modelId="{EEA45BA4-5FE9-483F-8B82-DE4F7829D08B}" type="presOf" srcId="{84C45FD2-D951-4FFE-A77F-B04A61FCC774}" destId="{542C9081-6C10-45D6-9701-12CBD1927677}" srcOrd="0" destOrd="1" presId="urn:microsoft.com/office/officeart/2005/8/layout/chevron2"/>
    <dgm:cxn modelId="{FCD74DA8-A9DF-4327-8F3C-EF89A869536E}" type="presOf" srcId="{46F805E2-747E-42DE-91A1-FBEE58A47B5E}" destId="{B4B334CF-7472-4DE0-BC5B-E2B5CCB4A018}" srcOrd="0" destOrd="0" presId="urn:microsoft.com/office/officeart/2005/8/layout/chevron2"/>
    <dgm:cxn modelId="{32C9A8B0-7A41-4FD3-A139-04DC3D529300}" type="presOf" srcId="{FC6CAAB8-68DA-47D5-93B9-E7E78C7C3587}" destId="{157589CC-62A7-4FA6-A88B-8136C7020591}" srcOrd="0" destOrd="0" presId="urn:microsoft.com/office/officeart/2005/8/layout/chevron2"/>
    <dgm:cxn modelId="{AE222BB1-4BCA-46A3-AEE3-EBC9E238EE70}" type="presOf" srcId="{A5785314-BA0F-43DB-9EC0-CA0AF05B460F}" destId="{191AA9DD-E38C-4B79-8EDF-F5EB07A85213}" srcOrd="0" destOrd="0" presId="urn:microsoft.com/office/officeart/2005/8/layout/chevron2"/>
    <dgm:cxn modelId="{9BE142CE-35DC-47EE-8F5B-2923ECEDC738}" srcId="{A5785314-BA0F-43DB-9EC0-CA0AF05B460F}" destId="{46F805E2-747E-42DE-91A1-FBEE58A47B5E}" srcOrd="1" destOrd="0" parTransId="{020FA918-8D60-452C-86CB-012134150487}" sibTransId="{F1A78A69-1A2F-4BD4-8414-F323C7E52058}"/>
    <dgm:cxn modelId="{497A03E6-55AA-4391-AB31-C01D8FFAB2ED}" type="presOf" srcId="{68D7BD5A-B380-400D-BA9D-0572404D1BC2}" destId="{580DCB50-1B54-4A3F-A58D-6106659DABBE}" srcOrd="0" destOrd="0" presId="urn:microsoft.com/office/officeart/2005/8/layout/chevron2"/>
    <dgm:cxn modelId="{877CEAFD-BAD3-4708-ABE2-C72B2DEB42CF}" srcId="{46F805E2-747E-42DE-91A1-FBEE58A47B5E}" destId="{84C45FD2-D951-4FFE-A77F-B04A61FCC774}" srcOrd="1" destOrd="0" parTransId="{B89E9703-E913-4380-8E72-A8C1CEEF2198}" sibTransId="{35628126-61D2-46E3-9D80-2E0D0B24EC73}"/>
    <dgm:cxn modelId="{DB2211FE-B19E-43BB-9093-0A5C1BCF3343}" srcId="{FC6CAAB8-68DA-47D5-93B9-E7E78C7C3587}" destId="{12F4A71B-858F-4C81-8ABF-7336CA6DC461}" srcOrd="1" destOrd="0" parTransId="{86C42C13-6B64-47D4-A2EB-4A34A164B27D}" sibTransId="{CF421D99-F839-47E6-8F4C-5522936C8FC4}"/>
    <dgm:cxn modelId="{43D96113-28E6-4FF9-AF3F-F2FB75895C8C}" type="presParOf" srcId="{191AA9DD-E38C-4B79-8EDF-F5EB07A85213}" destId="{117DA3FA-5ED8-4325-856C-DFF6B7FA2D5A}" srcOrd="0" destOrd="0" presId="urn:microsoft.com/office/officeart/2005/8/layout/chevron2"/>
    <dgm:cxn modelId="{1D3E0C4F-62BC-4661-BE60-B456BC560179}" type="presParOf" srcId="{117DA3FA-5ED8-4325-856C-DFF6B7FA2D5A}" destId="{157589CC-62A7-4FA6-A88B-8136C7020591}" srcOrd="0" destOrd="0" presId="urn:microsoft.com/office/officeart/2005/8/layout/chevron2"/>
    <dgm:cxn modelId="{367E0B11-BF62-4C84-8584-3E21A3867D11}" type="presParOf" srcId="{117DA3FA-5ED8-4325-856C-DFF6B7FA2D5A}" destId="{AB6AA921-BEF5-4981-B62F-90A3A7D8BBB4}" srcOrd="1" destOrd="0" presId="urn:microsoft.com/office/officeart/2005/8/layout/chevron2"/>
    <dgm:cxn modelId="{0B2B02A3-D402-4AA7-ABB6-6C2B70E7610D}" type="presParOf" srcId="{191AA9DD-E38C-4B79-8EDF-F5EB07A85213}" destId="{925511CC-3ADD-4299-8DE8-776A4729FECC}" srcOrd="1" destOrd="0" presId="urn:microsoft.com/office/officeart/2005/8/layout/chevron2"/>
    <dgm:cxn modelId="{67C4AD52-B703-42CB-B04F-01D5572A01EC}" type="presParOf" srcId="{191AA9DD-E38C-4B79-8EDF-F5EB07A85213}" destId="{0C03F610-43A5-4FCF-AF17-FEE4D513DFB8}" srcOrd="2" destOrd="0" presId="urn:microsoft.com/office/officeart/2005/8/layout/chevron2"/>
    <dgm:cxn modelId="{D1F9DD6F-5C9F-4719-991A-34778F7904BE}" type="presParOf" srcId="{0C03F610-43A5-4FCF-AF17-FEE4D513DFB8}" destId="{B4B334CF-7472-4DE0-BC5B-E2B5CCB4A018}" srcOrd="0" destOrd="0" presId="urn:microsoft.com/office/officeart/2005/8/layout/chevron2"/>
    <dgm:cxn modelId="{4A49F236-B9DB-411B-B6B3-ED655BF0B6BA}" type="presParOf" srcId="{0C03F610-43A5-4FCF-AF17-FEE4D513DFB8}" destId="{542C9081-6C10-45D6-9701-12CBD1927677}" srcOrd="1" destOrd="0" presId="urn:microsoft.com/office/officeart/2005/8/layout/chevron2"/>
    <dgm:cxn modelId="{84008CBA-845F-4291-BA88-000F03AEAD5D}" type="presParOf" srcId="{191AA9DD-E38C-4B79-8EDF-F5EB07A85213}" destId="{A0BA6079-029B-4D86-AD0D-F2836566EEAE}" srcOrd="3" destOrd="0" presId="urn:microsoft.com/office/officeart/2005/8/layout/chevron2"/>
    <dgm:cxn modelId="{D0D33C86-A14C-4366-A89A-C665A8CB1B57}" type="presParOf" srcId="{191AA9DD-E38C-4B79-8EDF-F5EB07A85213}" destId="{383520D0-C4F9-469C-AC9C-D838ACD930D7}" srcOrd="4" destOrd="0" presId="urn:microsoft.com/office/officeart/2005/8/layout/chevron2"/>
    <dgm:cxn modelId="{0E8AAF12-C478-4CC3-B065-95273EFD0DCA}" type="presParOf" srcId="{383520D0-C4F9-469C-AC9C-D838ACD930D7}" destId="{580DCB50-1B54-4A3F-A58D-6106659DABBE}" srcOrd="0" destOrd="0" presId="urn:microsoft.com/office/officeart/2005/8/layout/chevron2"/>
    <dgm:cxn modelId="{76C81D07-290D-4619-9322-D33731F8AA21}" type="presParOf" srcId="{383520D0-C4F9-469C-AC9C-D838ACD930D7}" destId="{1CB1E93B-29DE-4FD6-A47A-F84E10F106C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40280" y="242221"/>
          <a:ext cx="1601867" cy="112130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1" y="562593"/>
        <a:ext cx="1121306" cy="480561"/>
      </dsp:txXfrm>
    </dsp:sp>
    <dsp:sp modelId="{AB6AA921-BEF5-4981-B62F-90A3A7D8BBB4}">
      <dsp:nvSpPr>
        <dsp:cNvPr id="0" name=""/>
        <dsp:cNvSpPr/>
      </dsp:nvSpPr>
      <dsp:spPr>
        <a:xfrm rot="5400000">
          <a:off x="2173646" y="-1050398"/>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t>Protein Sequence Selection</a:t>
          </a:r>
        </a:p>
        <a:p>
          <a:pPr marL="171450" lvl="1" indent="-171450" algn="l" defTabSz="844550">
            <a:lnSpc>
              <a:spcPct val="90000"/>
            </a:lnSpc>
            <a:spcBef>
              <a:spcPct val="0"/>
            </a:spcBef>
            <a:spcAft>
              <a:spcPct val="15000"/>
            </a:spcAft>
            <a:buChar char="•"/>
          </a:pPr>
          <a:r>
            <a:rPr lang="en-SG" sz="1900" kern="1200" dirty="0" err="1"/>
            <a:t>MinMax</a:t>
          </a:r>
          <a:r>
            <a:rPr lang="en-SG" sz="1900" kern="1200" dirty="0"/>
            <a:t> Scaling Train and Independent Test Data</a:t>
          </a:r>
        </a:p>
      </dsp:txBody>
      <dsp:txXfrm rot="-5400000">
        <a:off x="1121306" y="52770"/>
        <a:ext cx="3095065" cy="939557"/>
      </dsp:txXfrm>
    </dsp:sp>
    <dsp:sp modelId="{B4B334CF-7472-4DE0-BC5B-E2B5CCB4A018}">
      <dsp:nvSpPr>
        <dsp:cNvPr id="0" name=""/>
        <dsp:cNvSpPr/>
      </dsp:nvSpPr>
      <dsp:spPr>
        <a:xfrm rot="5400000">
          <a:off x="-240280" y="1650009"/>
          <a:ext cx="1601867" cy="1121306"/>
        </a:xfrm>
        <a:prstGeom prst="chevron">
          <a:avLst/>
        </a:prstGeom>
        <a:solidFill>
          <a:schemeClr val="bg1">
            <a:lumMod val="65000"/>
          </a:schemeClr>
        </a:solidFill>
        <a:ln w="1587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1" y="1970381"/>
        <a:ext cx="1121306" cy="480561"/>
      </dsp:txXfrm>
    </dsp:sp>
    <dsp:sp modelId="{542C9081-6C10-45D6-9701-12CBD1927677}">
      <dsp:nvSpPr>
        <dsp:cNvPr id="0" name=""/>
        <dsp:cNvSpPr/>
      </dsp:nvSpPr>
      <dsp:spPr>
        <a:xfrm rot="5400000">
          <a:off x="2173646" y="357389"/>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Independent Models</a:t>
          </a:r>
        </a:p>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Stacked Classifier</a:t>
          </a:r>
        </a:p>
      </dsp:txBody>
      <dsp:txXfrm rot="-5400000">
        <a:off x="1121306" y="1460557"/>
        <a:ext cx="3095065" cy="939557"/>
      </dsp:txXfrm>
    </dsp:sp>
    <dsp:sp modelId="{580DCB50-1B54-4A3F-A58D-6106659DABBE}">
      <dsp:nvSpPr>
        <dsp:cNvPr id="0" name=""/>
        <dsp:cNvSpPr/>
      </dsp:nvSpPr>
      <dsp:spPr>
        <a:xfrm rot="5400000">
          <a:off x="-240280" y="3057797"/>
          <a:ext cx="1601867" cy="1121306"/>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1" y="3378169"/>
        <a:ext cx="1121306" cy="480561"/>
      </dsp:txXfrm>
    </dsp:sp>
    <dsp:sp modelId="{1CB1E93B-29DE-4FD6-A47A-F84E10F106C2}">
      <dsp:nvSpPr>
        <dsp:cNvPr id="0" name=""/>
        <dsp:cNvSpPr/>
      </dsp:nvSpPr>
      <dsp:spPr>
        <a:xfrm rot="5400000">
          <a:off x="2173646" y="1765177"/>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err="1">
              <a:solidFill>
                <a:schemeClr val="bg1">
                  <a:lumMod val="65000"/>
                </a:schemeClr>
              </a:solidFill>
            </a:rPr>
            <a:t>Optuna</a:t>
          </a:r>
          <a:endParaRPr lang="en-SG" sz="1900" kern="1200" dirty="0">
            <a:solidFill>
              <a:schemeClr val="bg1">
                <a:lumMod val="65000"/>
              </a:schemeClr>
            </a:solidFill>
          </a:endParaRPr>
        </a:p>
      </dsp:txBody>
      <dsp:txXfrm rot="-5400000">
        <a:off x="1121306" y="2868345"/>
        <a:ext cx="3095065" cy="9395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40280" y="242221"/>
          <a:ext cx="1601867" cy="1121306"/>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1" y="562593"/>
        <a:ext cx="1121306" cy="480561"/>
      </dsp:txXfrm>
    </dsp:sp>
    <dsp:sp modelId="{AB6AA921-BEF5-4981-B62F-90A3A7D8BBB4}">
      <dsp:nvSpPr>
        <dsp:cNvPr id="0" name=""/>
        <dsp:cNvSpPr/>
      </dsp:nvSpPr>
      <dsp:spPr>
        <a:xfrm rot="5400000">
          <a:off x="1976319" y="-853070"/>
          <a:ext cx="1041213" cy="275123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SG" sz="1700" kern="1200" dirty="0">
              <a:solidFill>
                <a:schemeClr val="bg1">
                  <a:lumMod val="65000"/>
                </a:schemeClr>
              </a:solidFill>
            </a:rPr>
            <a:t>Protein Sequence Selection</a:t>
          </a:r>
        </a:p>
        <a:p>
          <a:pPr marL="171450" lvl="1" indent="-171450" algn="l" defTabSz="755650">
            <a:lnSpc>
              <a:spcPct val="90000"/>
            </a:lnSpc>
            <a:spcBef>
              <a:spcPct val="0"/>
            </a:spcBef>
            <a:spcAft>
              <a:spcPct val="15000"/>
            </a:spcAft>
            <a:buChar char="•"/>
          </a:pPr>
          <a:r>
            <a:rPr lang="en-SG" sz="1700" kern="1200" dirty="0" err="1">
              <a:solidFill>
                <a:schemeClr val="bg1">
                  <a:lumMod val="65000"/>
                </a:schemeClr>
              </a:solidFill>
            </a:rPr>
            <a:t>MinMax</a:t>
          </a:r>
          <a:r>
            <a:rPr lang="en-SG" sz="1700" kern="1200" dirty="0">
              <a:solidFill>
                <a:schemeClr val="bg1">
                  <a:lumMod val="65000"/>
                </a:schemeClr>
              </a:solidFill>
            </a:rPr>
            <a:t> Scaling Train and Independent Test Data</a:t>
          </a:r>
        </a:p>
      </dsp:txBody>
      <dsp:txXfrm rot="-5400000">
        <a:off x="1121307" y="52770"/>
        <a:ext cx="2700410" cy="939557"/>
      </dsp:txXfrm>
    </dsp:sp>
    <dsp:sp modelId="{B4B334CF-7472-4DE0-BC5B-E2B5CCB4A018}">
      <dsp:nvSpPr>
        <dsp:cNvPr id="0" name=""/>
        <dsp:cNvSpPr/>
      </dsp:nvSpPr>
      <dsp:spPr>
        <a:xfrm rot="5400000">
          <a:off x="-240280" y="1650009"/>
          <a:ext cx="1601867" cy="1121306"/>
        </a:xfrm>
        <a:prstGeom prst="chevron">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1" y="1970381"/>
        <a:ext cx="1121306" cy="480561"/>
      </dsp:txXfrm>
    </dsp:sp>
    <dsp:sp modelId="{542C9081-6C10-45D6-9701-12CBD1927677}">
      <dsp:nvSpPr>
        <dsp:cNvPr id="0" name=""/>
        <dsp:cNvSpPr/>
      </dsp:nvSpPr>
      <dsp:spPr>
        <a:xfrm rot="5400000">
          <a:off x="1976319" y="554717"/>
          <a:ext cx="1041213" cy="275123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SG" sz="1700" kern="1200" dirty="0">
              <a:solidFill>
                <a:schemeClr val="tx1"/>
              </a:solidFill>
            </a:rPr>
            <a:t>Independent Models</a:t>
          </a:r>
        </a:p>
        <a:p>
          <a:pPr marL="171450" lvl="1" indent="-171450" algn="l" defTabSz="755650">
            <a:lnSpc>
              <a:spcPct val="90000"/>
            </a:lnSpc>
            <a:spcBef>
              <a:spcPct val="0"/>
            </a:spcBef>
            <a:spcAft>
              <a:spcPct val="15000"/>
            </a:spcAft>
            <a:buChar char="•"/>
          </a:pPr>
          <a:r>
            <a:rPr lang="en-SG" sz="1700" kern="1200" dirty="0">
              <a:solidFill>
                <a:schemeClr val="tx1"/>
              </a:solidFill>
            </a:rPr>
            <a:t>Stacked Classifier</a:t>
          </a:r>
        </a:p>
      </dsp:txBody>
      <dsp:txXfrm rot="-5400000">
        <a:off x="1121307" y="1460557"/>
        <a:ext cx="2700410" cy="939557"/>
      </dsp:txXfrm>
    </dsp:sp>
    <dsp:sp modelId="{580DCB50-1B54-4A3F-A58D-6106659DABBE}">
      <dsp:nvSpPr>
        <dsp:cNvPr id="0" name=""/>
        <dsp:cNvSpPr/>
      </dsp:nvSpPr>
      <dsp:spPr>
        <a:xfrm rot="5400000">
          <a:off x="-240280" y="3057797"/>
          <a:ext cx="1601867" cy="1121306"/>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1" y="3378169"/>
        <a:ext cx="1121306" cy="480561"/>
      </dsp:txXfrm>
    </dsp:sp>
    <dsp:sp modelId="{1CB1E93B-29DE-4FD6-A47A-F84E10F106C2}">
      <dsp:nvSpPr>
        <dsp:cNvPr id="0" name=""/>
        <dsp:cNvSpPr/>
      </dsp:nvSpPr>
      <dsp:spPr>
        <a:xfrm rot="5400000">
          <a:off x="1976319" y="1962505"/>
          <a:ext cx="1041213" cy="275123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SG" sz="1700" kern="1200" dirty="0" err="1">
              <a:solidFill>
                <a:schemeClr val="bg1">
                  <a:lumMod val="65000"/>
                </a:schemeClr>
              </a:solidFill>
            </a:rPr>
            <a:t>Optuna</a:t>
          </a:r>
          <a:endParaRPr lang="en-SG" sz="1700" kern="1200" dirty="0">
            <a:solidFill>
              <a:schemeClr val="bg1">
                <a:lumMod val="65000"/>
              </a:schemeClr>
            </a:solidFill>
          </a:endParaRPr>
        </a:p>
      </dsp:txBody>
      <dsp:txXfrm rot="-5400000">
        <a:off x="1121307" y="2868345"/>
        <a:ext cx="2700410" cy="939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40280" y="242221"/>
          <a:ext cx="1601867" cy="1121306"/>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1" y="562593"/>
        <a:ext cx="1121306" cy="480561"/>
      </dsp:txXfrm>
    </dsp:sp>
    <dsp:sp modelId="{AB6AA921-BEF5-4981-B62F-90A3A7D8BBB4}">
      <dsp:nvSpPr>
        <dsp:cNvPr id="0" name=""/>
        <dsp:cNvSpPr/>
      </dsp:nvSpPr>
      <dsp:spPr>
        <a:xfrm rot="5400000">
          <a:off x="2173646" y="-1050398"/>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Protein Sequence Selection</a:t>
          </a:r>
        </a:p>
        <a:p>
          <a:pPr marL="171450" lvl="1" indent="-171450" algn="l" defTabSz="844550">
            <a:lnSpc>
              <a:spcPct val="90000"/>
            </a:lnSpc>
            <a:spcBef>
              <a:spcPct val="0"/>
            </a:spcBef>
            <a:spcAft>
              <a:spcPct val="15000"/>
            </a:spcAft>
            <a:buChar char="•"/>
          </a:pPr>
          <a:r>
            <a:rPr lang="en-SG" sz="1900" kern="1200" dirty="0" err="1">
              <a:solidFill>
                <a:schemeClr val="bg1">
                  <a:lumMod val="65000"/>
                </a:schemeClr>
              </a:solidFill>
            </a:rPr>
            <a:t>MinMax</a:t>
          </a:r>
          <a:r>
            <a:rPr lang="en-SG" sz="1900" kern="1200" dirty="0">
              <a:solidFill>
                <a:schemeClr val="bg1">
                  <a:lumMod val="65000"/>
                </a:schemeClr>
              </a:solidFill>
            </a:rPr>
            <a:t> Scaling Train and Independent Test Data</a:t>
          </a:r>
        </a:p>
      </dsp:txBody>
      <dsp:txXfrm rot="-5400000">
        <a:off x="1121306" y="52770"/>
        <a:ext cx="3095065" cy="939557"/>
      </dsp:txXfrm>
    </dsp:sp>
    <dsp:sp modelId="{B4B334CF-7472-4DE0-BC5B-E2B5CCB4A018}">
      <dsp:nvSpPr>
        <dsp:cNvPr id="0" name=""/>
        <dsp:cNvSpPr/>
      </dsp:nvSpPr>
      <dsp:spPr>
        <a:xfrm rot="5400000">
          <a:off x="-240280" y="1650009"/>
          <a:ext cx="1601867" cy="1121306"/>
        </a:xfrm>
        <a:prstGeom prst="chevron">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1" y="1970381"/>
        <a:ext cx="1121306" cy="480561"/>
      </dsp:txXfrm>
    </dsp:sp>
    <dsp:sp modelId="{542C9081-6C10-45D6-9701-12CBD1927677}">
      <dsp:nvSpPr>
        <dsp:cNvPr id="0" name=""/>
        <dsp:cNvSpPr/>
      </dsp:nvSpPr>
      <dsp:spPr>
        <a:xfrm rot="5400000">
          <a:off x="2173646" y="357389"/>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tx1"/>
              </a:solidFill>
            </a:rPr>
            <a:t>Independent Models</a:t>
          </a:r>
        </a:p>
        <a:p>
          <a:pPr marL="171450" lvl="1" indent="-171450" algn="l" defTabSz="844550">
            <a:lnSpc>
              <a:spcPct val="90000"/>
            </a:lnSpc>
            <a:spcBef>
              <a:spcPct val="0"/>
            </a:spcBef>
            <a:spcAft>
              <a:spcPct val="15000"/>
            </a:spcAft>
            <a:buChar char="•"/>
          </a:pPr>
          <a:r>
            <a:rPr lang="en-SG" sz="1900" kern="1200" dirty="0">
              <a:solidFill>
                <a:schemeClr val="tx1"/>
              </a:solidFill>
            </a:rPr>
            <a:t>Stacked Classifier</a:t>
          </a:r>
        </a:p>
      </dsp:txBody>
      <dsp:txXfrm rot="-5400000">
        <a:off x="1121306" y="1460557"/>
        <a:ext cx="3095065" cy="939557"/>
      </dsp:txXfrm>
    </dsp:sp>
    <dsp:sp modelId="{580DCB50-1B54-4A3F-A58D-6106659DABBE}">
      <dsp:nvSpPr>
        <dsp:cNvPr id="0" name=""/>
        <dsp:cNvSpPr/>
      </dsp:nvSpPr>
      <dsp:spPr>
        <a:xfrm rot="5400000">
          <a:off x="-240280" y="3057797"/>
          <a:ext cx="1601867" cy="1121306"/>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1" y="3378169"/>
        <a:ext cx="1121306" cy="480561"/>
      </dsp:txXfrm>
    </dsp:sp>
    <dsp:sp modelId="{1CB1E93B-29DE-4FD6-A47A-F84E10F106C2}">
      <dsp:nvSpPr>
        <dsp:cNvPr id="0" name=""/>
        <dsp:cNvSpPr/>
      </dsp:nvSpPr>
      <dsp:spPr>
        <a:xfrm rot="5400000">
          <a:off x="2173646" y="1765177"/>
          <a:ext cx="1041213" cy="314589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err="1">
              <a:solidFill>
                <a:schemeClr val="bg1">
                  <a:lumMod val="65000"/>
                </a:schemeClr>
              </a:solidFill>
            </a:rPr>
            <a:t>Optuna</a:t>
          </a:r>
          <a:endParaRPr lang="en-SG" sz="1900" kern="1200" dirty="0">
            <a:solidFill>
              <a:schemeClr val="bg1">
                <a:lumMod val="65000"/>
              </a:schemeClr>
            </a:solidFill>
          </a:endParaRPr>
        </a:p>
      </dsp:txBody>
      <dsp:txXfrm rot="-5400000">
        <a:off x="1121306" y="2868345"/>
        <a:ext cx="3095065" cy="939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25919" y="226739"/>
          <a:ext cx="1506133" cy="1054293"/>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2" y="527966"/>
        <a:ext cx="1054293" cy="451840"/>
      </dsp:txXfrm>
    </dsp:sp>
    <dsp:sp modelId="{AB6AA921-BEF5-4981-B62F-90A3A7D8BBB4}">
      <dsp:nvSpPr>
        <dsp:cNvPr id="0" name=""/>
        <dsp:cNvSpPr/>
      </dsp:nvSpPr>
      <dsp:spPr>
        <a:xfrm rot="5400000">
          <a:off x="2149066" y="-1093953"/>
          <a:ext cx="978986" cy="316853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Protein Sequence Selection</a:t>
          </a:r>
        </a:p>
        <a:p>
          <a:pPr marL="171450" lvl="1" indent="-171450" algn="l" defTabSz="844550">
            <a:lnSpc>
              <a:spcPct val="90000"/>
            </a:lnSpc>
            <a:spcBef>
              <a:spcPct val="0"/>
            </a:spcBef>
            <a:spcAft>
              <a:spcPct val="15000"/>
            </a:spcAft>
            <a:buChar char="•"/>
          </a:pPr>
          <a:r>
            <a:rPr lang="en-SG" sz="1900" kern="1200" dirty="0" err="1">
              <a:solidFill>
                <a:schemeClr val="bg1">
                  <a:lumMod val="65000"/>
                </a:schemeClr>
              </a:solidFill>
            </a:rPr>
            <a:t>MinMax</a:t>
          </a:r>
          <a:r>
            <a:rPr lang="en-SG" sz="1900" kern="1200" dirty="0">
              <a:solidFill>
                <a:schemeClr val="bg1">
                  <a:lumMod val="65000"/>
                </a:schemeClr>
              </a:solidFill>
            </a:rPr>
            <a:t> Scaling Train and Independent Test Data</a:t>
          </a:r>
        </a:p>
      </dsp:txBody>
      <dsp:txXfrm rot="-5400000">
        <a:off x="1054293" y="48610"/>
        <a:ext cx="3120743" cy="883406"/>
      </dsp:txXfrm>
    </dsp:sp>
    <dsp:sp modelId="{B4B334CF-7472-4DE0-BC5B-E2B5CCB4A018}">
      <dsp:nvSpPr>
        <dsp:cNvPr id="0" name=""/>
        <dsp:cNvSpPr/>
      </dsp:nvSpPr>
      <dsp:spPr>
        <a:xfrm rot="5400000">
          <a:off x="-225919" y="1537485"/>
          <a:ext cx="1506133" cy="1054293"/>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2" y="1838712"/>
        <a:ext cx="1054293" cy="451840"/>
      </dsp:txXfrm>
    </dsp:sp>
    <dsp:sp modelId="{542C9081-6C10-45D6-9701-12CBD1927677}">
      <dsp:nvSpPr>
        <dsp:cNvPr id="0" name=""/>
        <dsp:cNvSpPr/>
      </dsp:nvSpPr>
      <dsp:spPr>
        <a:xfrm rot="5400000">
          <a:off x="2149066" y="216792"/>
          <a:ext cx="978986" cy="316853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Independent Models</a:t>
          </a:r>
        </a:p>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Stacked Classifier</a:t>
          </a:r>
        </a:p>
      </dsp:txBody>
      <dsp:txXfrm rot="-5400000">
        <a:off x="1054293" y="1359355"/>
        <a:ext cx="3120743" cy="883406"/>
      </dsp:txXfrm>
    </dsp:sp>
    <dsp:sp modelId="{580DCB50-1B54-4A3F-A58D-6106659DABBE}">
      <dsp:nvSpPr>
        <dsp:cNvPr id="0" name=""/>
        <dsp:cNvSpPr/>
      </dsp:nvSpPr>
      <dsp:spPr>
        <a:xfrm rot="5400000">
          <a:off x="-225919" y="2848231"/>
          <a:ext cx="1506133" cy="1054293"/>
        </a:xfrm>
        <a:prstGeom prst="chevron">
          <a:avLst/>
        </a:prstGeom>
        <a:solidFill>
          <a:schemeClr val="accent1"/>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2" y="3149458"/>
        <a:ext cx="1054293" cy="451840"/>
      </dsp:txXfrm>
    </dsp:sp>
    <dsp:sp modelId="{1CB1E93B-29DE-4FD6-A47A-F84E10F106C2}">
      <dsp:nvSpPr>
        <dsp:cNvPr id="0" name=""/>
        <dsp:cNvSpPr/>
      </dsp:nvSpPr>
      <dsp:spPr>
        <a:xfrm rot="5400000">
          <a:off x="2149066" y="1527538"/>
          <a:ext cx="978986" cy="316853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tx1"/>
              </a:solidFill>
            </a:rPr>
            <a:t>Bayesian Hyperparameter Optimization - </a:t>
          </a:r>
          <a:r>
            <a:rPr lang="en-SG" sz="1900" kern="1200" dirty="0" err="1">
              <a:solidFill>
                <a:schemeClr val="tx1"/>
              </a:solidFill>
            </a:rPr>
            <a:t>Optuna</a:t>
          </a:r>
          <a:endParaRPr lang="en-SG" sz="1900" kern="1200" dirty="0">
            <a:solidFill>
              <a:schemeClr val="tx1"/>
            </a:solidFill>
          </a:endParaRPr>
        </a:p>
      </dsp:txBody>
      <dsp:txXfrm rot="-5400000">
        <a:off x="1054293" y="2670101"/>
        <a:ext cx="3120743" cy="883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26355" y="226800"/>
          <a:ext cx="1509033" cy="1056323"/>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1" y="528607"/>
        <a:ext cx="1056323" cy="452710"/>
      </dsp:txXfrm>
    </dsp:sp>
    <dsp:sp modelId="{AB6AA921-BEF5-4981-B62F-90A3A7D8BBB4}">
      <dsp:nvSpPr>
        <dsp:cNvPr id="0" name=""/>
        <dsp:cNvSpPr/>
      </dsp:nvSpPr>
      <dsp:spPr>
        <a:xfrm rot="5400000">
          <a:off x="2171325" y="-1114557"/>
          <a:ext cx="980871" cy="321087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Protein Sequence Selection</a:t>
          </a:r>
        </a:p>
        <a:p>
          <a:pPr marL="171450" lvl="1" indent="-171450" algn="l" defTabSz="844550">
            <a:lnSpc>
              <a:spcPct val="90000"/>
            </a:lnSpc>
            <a:spcBef>
              <a:spcPct val="0"/>
            </a:spcBef>
            <a:spcAft>
              <a:spcPct val="15000"/>
            </a:spcAft>
            <a:buChar char="•"/>
          </a:pPr>
          <a:r>
            <a:rPr lang="en-SG" sz="1900" kern="1200" dirty="0" err="1">
              <a:solidFill>
                <a:schemeClr val="bg1">
                  <a:lumMod val="65000"/>
                </a:schemeClr>
              </a:solidFill>
            </a:rPr>
            <a:t>MinMax</a:t>
          </a:r>
          <a:r>
            <a:rPr lang="en-SG" sz="1900" kern="1200" dirty="0">
              <a:solidFill>
                <a:schemeClr val="bg1">
                  <a:lumMod val="65000"/>
                </a:schemeClr>
              </a:solidFill>
            </a:rPr>
            <a:t> Scaling Train and Independent Test Data</a:t>
          </a:r>
        </a:p>
      </dsp:txBody>
      <dsp:txXfrm rot="-5400000">
        <a:off x="1056323" y="48327"/>
        <a:ext cx="3162994" cy="885107"/>
      </dsp:txXfrm>
    </dsp:sp>
    <dsp:sp modelId="{B4B334CF-7472-4DE0-BC5B-E2B5CCB4A018}">
      <dsp:nvSpPr>
        <dsp:cNvPr id="0" name=""/>
        <dsp:cNvSpPr/>
      </dsp:nvSpPr>
      <dsp:spPr>
        <a:xfrm rot="5400000">
          <a:off x="-226355" y="1540446"/>
          <a:ext cx="1509033" cy="1056323"/>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1" y="1842253"/>
        <a:ext cx="1056323" cy="452710"/>
      </dsp:txXfrm>
    </dsp:sp>
    <dsp:sp modelId="{542C9081-6C10-45D6-9701-12CBD1927677}">
      <dsp:nvSpPr>
        <dsp:cNvPr id="0" name=""/>
        <dsp:cNvSpPr/>
      </dsp:nvSpPr>
      <dsp:spPr>
        <a:xfrm rot="5400000">
          <a:off x="2171325" y="199089"/>
          <a:ext cx="980871" cy="321087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Independent Models</a:t>
          </a:r>
        </a:p>
        <a:p>
          <a:pPr marL="171450" lvl="1" indent="-171450" algn="l" defTabSz="844550">
            <a:lnSpc>
              <a:spcPct val="90000"/>
            </a:lnSpc>
            <a:spcBef>
              <a:spcPct val="0"/>
            </a:spcBef>
            <a:spcAft>
              <a:spcPct val="15000"/>
            </a:spcAft>
            <a:buChar char="•"/>
          </a:pPr>
          <a:r>
            <a:rPr lang="en-SG" sz="1900" kern="1200" dirty="0">
              <a:solidFill>
                <a:schemeClr val="bg1">
                  <a:lumMod val="65000"/>
                </a:schemeClr>
              </a:solidFill>
            </a:rPr>
            <a:t>Stacked Classifier</a:t>
          </a:r>
        </a:p>
      </dsp:txBody>
      <dsp:txXfrm rot="-5400000">
        <a:off x="1056323" y="1361973"/>
        <a:ext cx="3162994" cy="885107"/>
      </dsp:txXfrm>
    </dsp:sp>
    <dsp:sp modelId="{580DCB50-1B54-4A3F-A58D-6106659DABBE}">
      <dsp:nvSpPr>
        <dsp:cNvPr id="0" name=""/>
        <dsp:cNvSpPr/>
      </dsp:nvSpPr>
      <dsp:spPr>
        <a:xfrm rot="5400000">
          <a:off x="-226355" y="2854093"/>
          <a:ext cx="1509033" cy="1056323"/>
        </a:xfrm>
        <a:prstGeom prst="chevron">
          <a:avLst/>
        </a:prstGeom>
        <a:solidFill>
          <a:schemeClr val="accent1"/>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1" y="3155900"/>
        <a:ext cx="1056323" cy="452710"/>
      </dsp:txXfrm>
    </dsp:sp>
    <dsp:sp modelId="{1CB1E93B-29DE-4FD6-A47A-F84E10F106C2}">
      <dsp:nvSpPr>
        <dsp:cNvPr id="0" name=""/>
        <dsp:cNvSpPr/>
      </dsp:nvSpPr>
      <dsp:spPr>
        <a:xfrm rot="5400000">
          <a:off x="2171325" y="1512735"/>
          <a:ext cx="980871" cy="321087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solidFill>
                <a:schemeClr val="tx1"/>
              </a:solidFill>
            </a:rPr>
            <a:t>Bayesian Hyperparameter Optimization - </a:t>
          </a:r>
          <a:r>
            <a:rPr lang="en-SG" sz="1900" kern="1200" dirty="0" err="1">
              <a:solidFill>
                <a:schemeClr val="tx1"/>
              </a:solidFill>
            </a:rPr>
            <a:t>Optuna</a:t>
          </a:r>
          <a:endParaRPr lang="en-SG" sz="1900" kern="1200" dirty="0">
            <a:solidFill>
              <a:schemeClr val="tx1"/>
            </a:solidFill>
          </a:endParaRPr>
        </a:p>
      </dsp:txBody>
      <dsp:txXfrm rot="-5400000">
        <a:off x="1056323" y="2675619"/>
        <a:ext cx="3162994" cy="8851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9CC-62A7-4FA6-A88B-8136C7020591}">
      <dsp:nvSpPr>
        <dsp:cNvPr id="0" name=""/>
        <dsp:cNvSpPr/>
      </dsp:nvSpPr>
      <dsp:spPr>
        <a:xfrm rot="5400000">
          <a:off x="-227910" y="229296"/>
          <a:ext cx="1519406" cy="1063584"/>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Data Preparation</a:t>
          </a:r>
        </a:p>
      </dsp:txBody>
      <dsp:txXfrm rot="-5400000">
        <a:off x="1" y="533177"/>
        <a:ext cx="1063584" cy="455822"/>
      </dsp:txXfrm>
    </dsp:sp>
    <dsp:sp modelId="{AB6AA921-BEF5-4981-B62F-90A3A7D8BBB4}">
      <dsp:nvSpPr>
        <dsp:cNvPr id="0" name=""/>
        <dsp:cNvSpPr/>
      </dsp:nvSpPr>
      <dsp:spPr>
        <a:xfrm rot="5400000">
          <a:off x="1675056" y="-610086"/>
          <a:ext cx="987614" cy="22105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SG" sz="1500" kern="1200" dirty="0">
              <a:solidFill>
                <a:schemeClr val="bg1">
                  <a:lumMod val="65000"/>
                </a:schemeClr>
              </a:solidFill>
            </a:rPr>
            <a:t>Protein Sequence Selection</a:t>
          </a:r>
        </a:p>
        <a:p>
          <a:pPr marL="114300" lvl="1" indent="-114300" algn="l" defTabSz="666750">
            <a:lnSpc>
              <a:spcPct val="90000"/>
            </a:lnSpc>
            <a:spcBef>
              <a:spcPct val="0"/>
            </a:spcBef>
            <a:spcAft>
              <a:spcPct val="15000"/>
            </a:spcAft>
            <a:buChar char="•"/>
          </a:pPr>
          <a:r>
            <a:rPr lang="en-SG" sz="1500" kern="1200" dirty="0" err="1">
              <a:solidFill>
                <a:schemeClr val="bg1">
                  <a:lumMod val="65000"/>
                </a:schemeClr>
              </a:solidFill>
            </a:rPr>
            <a:t>MinMax</a:t>
          </a:r>
          <a:r>
            <a:rPr lang="en-SG" sz="1500" kern="1200" dirty="0">
              <a:solidFill>
                <a:schemeClr val="bg1">
                  <a:lumMod val="65000"/>
                </a:schemeClr>
              </a:solidFill>
            </a:rPr>
            <a:t> Scaling Train and Independent Test Data</a:t>
          </a:r>
        </a:p>
      </dsp:txBody>
      <dsp:txXfrm rot="-5400000">
        <a:off x="1063585" y="49596"/>
        <a:ext cx="2162346" cy="891192"/>
      </dsp:txXfrm>
    </dsp:sp>
    <dsp:sp modelId="{B4B334CF-7472-4DE0-BC5B-E2B5CCB4A018}">
      <dsp:nvSpPr>
        <dsp:cNvPr id="0" name=""/>
        <dsp:cNvSpPr/>
      </dsp:nvSpPr>
      <dsp:spPr>
        <a:xfrm rot="5400000">
          <a:off x="-227910" y="1541545"/>
          <a:ext cx="1519406" cy="1063584"/>
        </a:xfrm>
        <a:prstGeom prst="chevron">
          <a:avLst/>
        </a:prstGeom>
        <a:solidFill>
          <a:schemeClr val="bg1">
            <a:lumMod val="65000"/>
          </a:schemeClr>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t>Model Design</a:t>
          </a:r>
        </a:p>
      </dsp:txBody>
      <dsp:txXfrm rot="-5400000">
        <a:off x="1" y="1845426"/>
        <a:ext cx="1063584" cy="455822"/>
      </dsp:txXfrm>
    </dsp:sp>
    <dsp:sp modelId="{542C9081-6C10-45D6-9701-12CBD1927677}">
      <dsp:nvSpPr>
        <dsp:cNvPr id="0" name=""/>
        <dsp:cNvSpPr/>
      </dsp:nvSpPr>
      <dsp:spPr>
        <a:xfrm rot="5400000">
          <a:off x="1675056" y="702162"/>
          <a:ext cx="987614" cy="22105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SG" sz="1500" kern="1200" dirty="0">
              <a:solidFill>
                <a:schemeClr val="bg1">
                  <a:lumMod val="65000"/>
                </a:schemeClr>
              </a:solidFill>
            </a:rPr>
            <a:t>Independent Models</a:t>
          </a:r>
        </a:p>
        <a:p>
          <a:pPr marL="114300" lvl="1" indent="-114300" algn="l" defTabSz="666750">
            <a:lnSpc>
              <a:spcPct val="90000"/>
            </a:lnSpc>
            <a:spcBef>
              <a:spcPct val="0"/>
            </a:spcBef>
            <a:spcAft>
              <a:spcPct val="15000"/>
            </a:spcAft>
            <a:buChar char="•"/>
          </a:pPr>
          <a:r>
            <a:rPr lang="en-SG" sz="1500" kern="1200" dirty="0">
              <a:solidFill>
                <a:schemeClr val="bg1">
                  <a:lumMod val="65000"/>
                </a:schemeClr>
              </a:solidFill>
            </a:rPr>
            <a:t>Stacked Classifier</a:t>
          </a:r>
        </a:p>
      </dsp:txBody>
      <dsp:txXfrm rot="-5400000">
        <a:off x="1063585" y="1361845"/>
        <a:ext cx="2162346" cy="891192"/>
      </dsp:txXfrm>
    </dsp:sp>
    <dsp:sp modelId="{580DCB50-1B54-4A3F-A58D-6106659DABBE}">
      <dsp:nvSpPr>
        <dsp:cNvPr id="0" name=""/>
        <dsp:cNvSpPr/>
      </dsp:nvSpPr>
      <dsp:spPr>
        <a:xfrm rot="5400000">
          <a:off x="-227910" y="2853794"/>
          <a:ext cx="1519406" cy="1063584"/>
        </a:xfrm>
        <a:prstGeom prst="chevron">
          <a:avLst/>
        </a:prstGeom>
        <a:solidFill>
          <a:schemeClr val="accent1"/>
        </a:solidFill>
        <a:ln w="15875"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chemeClr val="bg1"/>
              </a:solidFill>
            </a:rPr>
            <a:t>Optimization</a:t>
          </a:r>
        </a:p>
      </dsp:txBody>
      <dsp:txXfrm rot="-5400000">
        <a:off x="1" y="3157675"/>
        <a:ext cx="1063584" cy="455822"/>
      </dsp:txXfrm>
    </dsp:sp>
    <dsp:sp modelId="{1CB1E93B-29DE-4FD6-A47A-F84E10F106C2}">
      <dsp:nvSpPr>
        <dsp:cNvPr id="0" name=""/>
        <dsp:cNvSpPr/>
      </dsp:nvSpPr>
      <dsp:spPr>
        <a:xfrm rot="5400000">
          <a:off x="1675056" y="2014411"/>
          <a:ext cx="987614" cy="22105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SG" sz="1500" kern="1200" dirty="0">
              <a:solidFill>
                <a:schemeClr val="tx1"/>
              </a:solidFill>
            </a:rPr>
            <a:t>Bayesian Hyperparameter Optimization - </a:t>
          </a:r>
          <a:r>
            <a:rPr lang="en-SG" sz="1500" kern="1200" dirty="0" err="1">
              <a:solidFill>
                <a:schemeClr val="tx1"/>
              </a:solidFill>
            </a:rPr>
            <a:t>Optuna</a:t>
          </a:r>
          <a:endParaRPr lang="en-SG" sz="1500" kern="1200" dirty="0">
            <a:solidFill>
              <a:schemeClr val="tx1"/>
            </a:solidFill>
          </a:endParaRPr>
        </a:p>
      </dsp:txBody>
      <dsp:txXfrm rot="-5400000">
        <a:off x="1063585" y="2674094"/>
        <a:ext cx="2162346" cy="891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0DBA20-4402-4FF0-BC8F-DA8DC1D363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CAB4B423-7924-445D-97CB-F48CE5D181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B551-5CEE-4A55-ABD1-FFB46A78B365}" type="datetimeFigureOut">
              <a:rPr lang="en-SG" smtClean="0"/>
              <a:t>24/10/2020</a:t>
            </a:fld>
            <a:endParaRPr lang="en-SG"/>
          </a:p>
        </p:txBody>
      </p:sp>
      <p:sp>
        <p:nvSpPr>
          <p:cNvPr id="4" name="Footer Placeholder 3">
            <a:extLst>
              <a:ext uri="{FF2B5EF4-FFF2-40B4-BE49-F238E27FC236}">
                <a16:creationId xmlns:a16="http://schemas.microsoft.com/office/drawing/2014/main" id="{0018E352-83AD-4C2E-AAAC-647551AEBC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EB6830A4-E38A-4D66-B725-BB2EE3BF7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453108-3158-47A4-84FC-9BDC8FE44CA6}" type="slidenum">
              <a:rPr lang="en-SG" smtClean="0"/>
              <a:t>‹#›</a:t>
            </a:fld>
            <a:endParaRPr lang="en-SG"/>
          </a:p>
        </p:txBody>
      </p:sp>
    </p:spTree>
    <p:extLst>
      <p:ext uri="{BB962C8B-B14F-4D97-AF65-F5344CB8AC3E}">
        <p14:creationId xmlns:p14="http://schemas.microsoft.com/office/powerpoint/2010/main" val="19568480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01029-00E1-4044-A2F0-1329BEDF7A68}" type="datetimeFigureOut">
              <a:rPr lang="en-SG" smtClean="0"/>
              <a:t>24/10/2020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CCEAC-A0F0-4503-B77B-9204FFB28716}" type="slidenum">
              <a:rPr lang="en-SG" smtClean="0"/>
              <a:t>‹#›</a:t>
            </a:fld>
            <a:endParaRPr lang="en-SG"/>
          </a:p>
        </p:txBody>
      </p:sp>
    </p:spTree>
    <p:extLst>
      <p:ext uri="{BB962C8B-B14F-4D97-AF65-F5344CB8AC3E}">
        <p14:creationId xmlns:p14="http://schemas.microsoft.com/office/powerpoint/2010/main" val="31224626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24/10/2020</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3AFEDB4D-C37B-4738-A072-827B08DBED03}"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43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24/10/2020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16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24/10/2020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80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24/10/2020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73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22B40-0A75-42CF-8191-9D8D5E43343D}" type="datetimeFigureOut">
              <a:rPr lang="en-SG" smtClean="0"/>
              <a:t>24/10/2020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7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22B40-0A75-42CF-8191-9D8D5E43343D}" type="datetimeFigureOut">
              <a:rPr lang="en-SG" smtClean="0"/>
              <a:t>24/10/2020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03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22B40-0A75-42CF-8191-9D8D5E43343D}" type="datetimeFigureOut">
              <a:rPr lang="en-SG" smtClean="0"/>
              <a:t>24/10/2020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AFEDB4D-C37B-4738-A072-827B08DBED03}"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89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22B40-0A75-42CF-8191-9D8D5E43343D}" type="datetimeFigureOut">
              <a:rPr lang="en-SG" smtClean="0"/>
              <a:t>24/10/2020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AFEDB4D-C37B-4738-A072-827B08DBED03}"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30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22B40-0A75-42CF-8191-9D8D5E43343D}" type="datetimeFigureOut">
              <a:rPr lang="en-SG" smtClean="0"/>
              <a:t>24/10/2020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AFEDB4D-C37B-4738-A072-827B08DBED03}" type="slidenum">
              <a:rPr lang="en-SG" smtClean="0"/>
              <a:t>‹#›</a:t>
            </a:fld>
            <a:endParaRPr lang="en-SG"/>
          </a:p>
        </p:txBody>
      </p:sp>
    </p:spTree>
    <p:extLst>
      <p:ext uri="{BB962C8B-B14F-4D97-AF65-F5344CB8AC3E}">
        <p14:creationId xmlns:p14="http://schemas.microsoft.com/office/powerpoint/2010/main" val="27733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322B40-0A75-42CF-8191-9D8D5E43343D}" type="datetimeFigureOut">
              <a:rPr lang="en-SG" smtClean="0"/>
              <a:t>24/10/2020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209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322B40-0A75-42CF-8191-9D8D5E43343D}" type="datetimeFigureOut">
              <a:rPr lang="en-SG" smtClean="0"/>
              <a:t>24/10/2020</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297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322B40-0A75-42CF-8191-9D8D5E43343D}" type="datetimeFigureOut">
              <a:rPr lang="en-SG" smtClean="0"/>
              <a:t>24/10/2020</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FEDB4D-C37B-4738-A072-827B08DBED03}"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44225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ifeature.erc.monash.edu/" TargetMode="External"/><Relationship Id="rId2" Type="http://schemas.openxmlformats.org/officeDocument/2006/relationships/hyperlink" Target="http://pengaroo.erc.monash.edu/download.j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engaroo.erc.monash.edu/download.j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C901-AA54-423C-90E5-6D6E333BECF1}"/>
              </a:ext>
            </a:extLst>
          </p:cNvPr>
          <p:cNvSpPr>
            <a:spLocks noGrp="1"/>
          </p:cNvSpPr>
          <p:nvPr>
            <p:ph type="ctrTitle"/>
          </p:nvPr>
        </p:nvSpPr>
        <p:spPr/>
        <p:txBody>
          <a:bodyPr>
            <a:normAutofit fontScale="90000"/>
          </a:bodyPr>
          <a:lstStyle/>
          <a:p>
            <a:r>
              <a:rPr lang="en-SG" dirty="0"/>
              <a:t>Non-classical Secreted Protein Prediction</a:t>
            </a:r>
          </a:p>
        </p:txBody>
      </p:sp>
      <p:sp>
        <p:nvSpPr>
          <p:cNvPr id="3" name="Subtitle 2">
            <a:extLst>
              <a:ext uri="{FF2B5EF4-FFF2-40B4-BE49-F238E27FC236}">
                <a16:creationId xmlns:a16="http://schemas.microsoft.com/office/drawing/2014/main" id="{1FD35CF3-265C-4C4B-95EB-3B82AC619212}"/>
              </a:ext>
            </a:extLst>
          </p:cNvPr>
          <p:cNvSpPr>
            <a:spLocks noGrp="1"/>
          </p:cNvSpPr>
          <p:nvPr>
            <p:ph type="subTitle" idx="1"/>
          </p:nvPr>
        </p:nvSpPr>
        <p:spPr/>
        <p:txBody>
          <a:bodyPr>
            <a:normAutofit fontScale="62500" lnSpcReduction="20000"/>
          </a:bodyPr>
          <a:lstStyle/>
          <a:p>
            <a:r>
              <a:rPr lang="en-SG" dirty="0"/>
              <a:t>Supervisor : Dr Matthew Chua</a:t>
            </a:r>
          </a:p>
          <a:p>
            <a:r>
              <a:rPr lang="en-SG" dirty="0"/>
              <a:t>Student: Norvin Chandra – A0195335Y</a:t>
            </a:r>
          </a:p>
          <a:p>
            <a:r>
              <a:rPr lang="en-SG"/>
              <a:t>04 July 2020</a:t>
            </a:r>
            <a:endParaRPr lang="en-SG" dirty="0"/>
          </a:p>
        </p:txBody>
      </p:sp>
    </p:spTree>
    <p:extLst>
      <p:ext uri="{BB962C8B-B14F-4D97-AF65-F5344CB8AC3E}">
        <p14:creationId xmlns:p14="http://schemas.microsoft.com/office/powerpoint/2010/main" val="234913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B572-81C7-4DBC-B87A-ADF95E66BA8B}"/>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71386CB9-E818-42C4-B133-81690936E00F}"/>
              </a:ext>
            </a:extLst>
          </p:cNvPr>
          <p:cNvSpPr>
            <a:spLocks noGrp="1"/>
          </p:cNvSpPr>
          <p:nvPr>
            <p:ph idx="1"/>
          </p:nvPr>
        </p:nvSpPr>
        <p:spPr>
          <a:xfrm>
            <a:off x="838200" y="1825625"/>
            <a:ext cx="8136467" cy="4351338"/>
          </a:xfrm>
        </p:spPr>
        <p:txBody>
          <a:bodyPr>
            <a:normAutofit lnSpcReduction="10000"/>
          </a:bodyPr>
          <a:lstStyle/>
          <a:p>
            <a:r>
              <a:rPr lang="en-SG" dirty="0"/>
              <a:t>2</a:t>
            </a:r>
            <a:r>
              <a:rPr lang="en-SG" baseline="30000" dirty="0"/>
              <a:t>nd</a:t>
            </a:r>
            <a:r>
              <a:rPr lang="en-SG" dirty="0"/>
              <a:t> iteration using the following TPOT configuration:</a:t>
            </a:r>
          </a:p>
          <a:p>
            <a:endParaRPr lang="en-SG" dirty="0"/>
          </a:p>
          <a:p>
            <a:endParaRPr lang="en-SG" dirty="0"/>
          </a:p>
          <a:p>
            <a:r>
              <a:rPr lang="en-SG" dirty="0"/>
              <a:t>Took approximately 4 days to run.</a:t>
            </a:r>
          </a:p>
          <a:p>
            <a:r>
              <a:rPr lang="en-SG" dirty="0"/>
              <a:t>Results </a:t>
            </a:r>
            <a:r>
              <a:rPr lang="en-SG" dirty="0">
                <a:sym typeface="Wingdings" panose="05000000000000000000" pitchFamily="2" charset="2"/>
              </a:rPr>
              <a:t></a:t>
            </a:r>
          </a:p>
          <a:p>
            <a:pPr lvl="1"/>
            <a:r>
              <a:rPr lang="en-SG" dirty="0" err="1">
                <a:sym typeface="Wingdings" panose="05000000000000000000" pitchFamily="2" charset="2"/>
              </a:rPr>
              <a:t>Cksaap</a:t>
            </a:r>
            <a:r>
              <a:rPr lang="en-SG" dirty="0">
                <a:sym typeface="Wingdings" panose="05000000000000000000" pitchFamily="2" charset="2"/>
              </a:rPr>
              <a:t> on </a:t>
            </a:r>
            <a:r>
              <a:rPr lang="en-SG" dirty="0" err="1">
                <a:sym typeface="Wingdings" panose="05000000000000000000" pitchFamily="2" charset="2"/>
              </a:rPr>
              <a:t>LinearSVC</a:t>
            </a:r>
            <a:endParaRPr lang="en-SG" dirty="0">
              <a:sym typeface="Wingdings" panose="05000000000000000000" pitchFamily="2" charset="2"/>
            </a:endParaRPr>
          </a:p>
          <a:p>
            <a:pPr lvl="1"/>
            <a:r>
              <a:rPr lang="en-SG" dirty="0" err="1">
                <a:sym typeface="Wingdings" panose="05000000000000000000" pitchFamily="2" charset="2"/>
              </a:rPr>
              <a:t>Dde</a:t>
            </a:r>
            <a:r>
              <a:rPr lang="en-SG" dirty="0">
                <a:sym typeface="Wingdings" panose="05000000000000000000" pitchFamily="2" charset="2"/>
              </a:rPr>
              <a:t> on KNN</a:t>
            </a:r>
          </a:p>
          <a:p>
            <a:pPr lvl="1"/>
            <a:r>
              <a:rPr lang="en-SG" dirty="0" err="1">
                <a:sym typeface="Wingdings" panose="05000000000000000000" pitchFamily="2" charset="2"/>
              </a:rPr>
              <a:t>Tpc</a:t>
            </a:r>
            <a:r>
              <a:rPr lang="en-SG" dirty="0">
                <a:sym typeface="Wingdings" panose="05000000000000000000" pitchFamily="2" charset="2"/>
              </a:rPr>
              <a:t> on </a:t>
            </a:r>
            <a:r>
              <a:rPr lang="en-SG" dirty="0" err="1">
                <a:sym typeface="Wingdings" panose="05000000000000000000" pitchFamily="2" charset="2"/>
              </a:rPr>
              <a:t>LinearSVC</a:t>
            </a:r>
            <a:endParaRPr lang="en-SG" dirty="0">
              <a:sym typeface="Wingdings" panose="05000000000000000000" pitchFamily="2" charset="2"/>
            </a:endParaRPr>
          </a:p>
          <a:p>
            <a:pPr lvl="1"/>
            <a:r>
              <a:rPr lang="en-SG" dirty="0" err="1">
                <a:sym typeface="Wingdings" panose="05000000000000000000" pitchFamily="2" charset="2"/>
              </a:rPr>
              <a:t>Dpc</a:t>
            </a:r>
            <a:r>
              <a:rPr lang="en-SG" dirty="0">
                <a:sym typeface="Wingdings" panose="05000000000000000000" pitchFamily="2" charset="2"/>
              </a:rPr>
              <a:t> on </a:t>
            </a:r>
            <a:r>
              <a:rPr lang="en-SG" dirty="0" err="1">
                <a:sym typeface="Wingdings" panose="05000000000000000000" pitchFamily="2" charset="2"/>
              </a:rPr>
              <a:t>MLPClassifier</a:t>
            </a:r>
            <a:endParaRPr lang="en-SG" dirty="0">
              <a:sym typeface="Wingdings" panose="05000000000000000000" pitchFamily="2" charset="2"/>
            </a:endParaRPr>
          </a:p>
          <a:p>
            <a:pPr lvl="1"/>
            <a:r>
              <a:rPr lang="en-SG" dirty="0" err="1">
                <a:sym typeface="Wingdings" panose="05000000000000000000" pitchFamily="2" charset="2"/>
              </a:rPr>
              <a:t>Apaac</a:t>
            </a:r>
            <a:r>
              <a:rPr lang="en-SG" dirty="0">
                <a:sym typeface="Wingdings" panose="05000000000000000000" pitchFamily="2" charset="2"/>
              </a:rPr>
              <a:t> on KNN</a:t>
            </a:r>
            <a:endParaRPr lang="en-SG" dirty="0"/>
          </a:p>
          <a:p>
            <a:endParaRPr lang="en-SG" dirty="0"/>
          </a:p>
        </p:txBody>
      </p:sp>
      <p:pic>
        <p:nvPicPr>
          <p:cNvPr id="4" name="Picture 3">
            <a:extLst>
              <a:ext uri="{FF2B5EF4-FFF2-40B4-BE49-F238E27FC236}">
                <a16:creationId xmlns:a16="http://schemas.microsoft.com/office/drawing/2014/main" id="{286950F8-BEAA-4D84-9066-65649A9A3DFE}"/>
              </a:ext>
            </a:extLst>
          </p:cNvPr>
          <p:cNvPicPr>
            <a:picLocks noChangeAspect="1"/>
          </p:cNvPicPr>
          <p:nvPr/>
        </p:nvPicPr>
        <p:blipFill>
          <a:blip r:embed="rId2"/>
          <a:stretch>
            <a:fillRect/>
          </a:stretch>
        </p:blipFill>
        <p:spPr>
          <a:xfrm>
            <a:off x="1160296" y="2263802"/>
            <a:ext cx="4633362" cy="998307"/>
          </a:xfrm>
          <a:prstGeom prst="rect">
            <a:avLst/>
          </a:prstGeom>
        </p:spPr>
      </p:pic>
      <p:pic>
        <p:nvPicPr>
          <p:cNvPr id="6" name="Picture 5">
            <a:extLst>
              <a:ext uri="{FF2B5EF4-FFF2-40B4-BE49-F238E27FC236}">
                <a16:creationId xmlns:a16="http://schemas.microsoft.com/office/drawing/2014/main" id="{DC0F1948-A2DD-40AA-9BE2-CF419ABCAAA3}"/>
              </a:ext>
            </a:extLst>
          </p:cNvPr>
          <p:cNvPicPr>
            <a:picLocks noChangeAspect="1"/>
          </p:cNvPicPr>
          <p:nvPr/>
        </p:nvPicPr>
        <p:blipFill>
          <a:blip r:embed="rId3"/>
          <a:stretch>
            <a:fillRect/>
          </a:stretch>
        </p:blipFill>
        <p:spPr>
          <a:xfrm>
            <a:off x="9296763" y="830724"/>
            <a:ext cx="1630821" cy="5662151"/>
          </a:xfrm>
          <a:prstGeom prst="rect">
            <a:avLst/>
          </a:prstGeom>
        </p:spPr>
      </p:pic>
    </p:spTree>
    <p:extLst>
      <p:ext uri="{BB962C8B-B14F-4D97-AF65-F5344CB8AC3E}">
        <p14:creationId xmlns:p14="http://schemas.microsoft.com/office/powerpoint/2010/main" val="2534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B33-78C0-47E9-A6E2-7F8EC321E854}"/>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E9191D38-1B91-4137-86DE-7E03E62F46A8}"/>
              </a:ext>
            </a:extLst>
          </p:cNvPr>
          <p:cNvSpPr>
            <a:spLocks noGrp="1"/>
          </p:cNvSpPr>
          <p:nvPr>
            <p:ph idx="1"/>
          </p:nvPr>
        </p:nvSpPr>
        <p:spPr>
          <a:xfrm>
            <a:off x="838200" y="1825625"/>
            <a:ext cx="10515600" cy="4846108"/>
          </a:xfrm>
        </p:spPr>
        <p:txBody>
          <a:bodyPr>
            <a:normAutofit/>
          </a:bodyPr>
          <a:lstStyle/>
          <a:p>
            <a:r>
              <a:rPr lang="en-SG" dirty="0"/>
              <a:t>Attempt 1 – </a:t>
            </a:r>
            <a:r>
              <a:rPr lang="en-SG" dirty="0" err="1"/>
              <a:t>tpc</a:t>
            </a:r>
            <a:r>
              <a:rPr lang="en-SG" dirty="0"/>
              <a:t> on </a:t>
            </a:r>
            <a:r>
              <a:rPr lang="en-SG" dirty="0" err="1"/>
              <a:t>LinearSVC</a:t>
            </a:r>
            <a:endParaRPr lang="en-SG" dirty="0"/>
          </a:p>
          <a:p>
            <a:endParaRPr lang="en-SG" dirty="0"/>
          </a:p>
          <a:p>
            <a:r>
              <a:rPr lang="en-SG" dirty="0"/>
              <a:t>Accuracy on validation data set is 93.8% with AUC of 0.92</a:t>
            </a:r>
          </a:p>
          <a:p>
            <a:endParaRPr lang="en-SG" dirty="0"/>
          </a:p>
          <a:p>
            <a:endParaRPr lang="en-SG" dirty="0"/>
          </a:p>
          <a:p>
            <a:endParaRPr lang="en-SG" dirty="0"/>
          </a:p>
          <a:p>
            <a:r>
              <a:rPr lang="en-SG" dirty="0"/>
              <a:t>However when the model is used against independent test data, the accuracy drops to only 50%</a:t>
            </a:r>
          </a:p>
          <a:p>
            <a:endParaRPr lang="en-SG" dirty="0"/>
          </a:p>
          <a:p>
            <a:endParaRPr lang="en-SG" dirty="0"/>
          </a:p>
        </p:txBody>
      </p:sp>
      <p:pic>
        <p:nvPicPr>
          <p:cNvPr id="4" name="Picture 3">
            <a:extLst>
              <a:ext uri="{FF2B5EF4-FFF2-40B4-BE49-F238E27FC236}">
                <a16:creationId xmlns:a16="http://schemas.microsoft.com/office/drawing/2014/main" id="{7F9FF6E8-D84B-4AC7-A9D8-C44B1841B2BB}"/>
              </a:ext>
            </a:extLst>
          </p:cNvPr>
          <p:cNvPicPr>
            <a:picLocks noChangeAspect="1"/>
          </p:cNvPicPr>
          <p:nvPr/>
        </p:nvPicPr>
        <p:blipFill>
          <a:blip r:embed="rId2"/>
          <a:stretch>
            <a:fillRect/>
          </a:stretch>
        </p:blipFill>
        <p:spPr>
          <a:xfrm>
            <a:off x="1175591" y="2212835"/>
            <a:ext cx="3332799" cy="705593"/>
          </a:xfrm>
          <a:prstGeom prst="rect">
            <a:avLst/>
          </a:prstGeom>
        </p:spPr>
      </p:pic>
      <p:pic>
        <p:nvPicPr>
          <p:cNvPr id="5" name="Picture 4">
            <a:extLst>
              <a:ext uri="{FF2B5EF4-FFF2-40B4-BE49-F238E27FC236}">
                <a16:creationId xmlns:a16="http://schemas.microsoft.com/office/drawing/2014/main" id="{4F43DB1F-A5A6-4067-BE91-C67003AFD60C}"/>
              </a:ext>
            </a:extLst>
          </p:cNvPr>
          <p:cNvPicPr>
            <a:picLocks noChangeAspect="1"/>
          </p:cNvPicPr>
          <p:nvPr/>
        </p:nvPicPr>
        <p:blipFill>
          <a:blip r:embed="rId3"/>
          <a:stretch>
            <a:fillRect/>
          </a:stretch>
        </p:blipFill>
        <p:spPr>
          <a:xfrm>
            <a:off x="1175591" y="3161902"/>
            <a:ext cx="4762831" cy="1576761"/>
          </a:xfrm>
          <a:prstGeom prst="rect">
            <a:avLst/>
          </a:prstGeom>
        </p:spPr>
      </p:pic>
      <p:pic>
        <p:nvPicPr>
          <p:cNvPr id="6" name="Picture 5">
            <a:extLst>
              <a:ext uri="{FF2B5EF4-FFF2-40B4-BE49-F238E27FC236}">
                <a16:creationId xmlns:a16="http://schemas.microsoft.com/office/drawing/2014/main" id="{F7B5B610-EA13-4D07-BD88-984C474BA856}"/>
              </a:ext>
            </a:extLst>
          </p:cNvPr>
          <p:cNvPicPr>
            <a:picLocks noChangeAspect="1"/>
          </p:cNvPicPr>
          <p:nvPr/>
        </p:nvPicPr>
        <p:blipFill>
          <a:blip r:embed="rId4"/>
          <a:stretch>
            <a:fillRect/>
          </a:stretch>
        </p:blipFill>
        <p:spPr>
          <a:xfrm>
            <a:off x="1175591" y="5283372"/>
            <a:ext cx="5265876" cy="609653"/>
          </a:xfrm>
          <a:prstGeom prst="rect">
            <a:avLst/>
          </a:prstGeom>
        </p:spPr>
      </p:pic>
    </p:spTree>
    <p:extLst>
      <p:ext uri="{BB962C8B-B14F-4D97-AF65-F5344CB8AC3E}">
        <p14:creationId xmlns:p14="http://schemas.microsoft.com/office/powerpoint/2010/main" val="403085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C6CC-C751-44C7-A941-F838FD0D3629}"/>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81AA8945-926C-49BD-9247-93DF78F8A08C}"/>
              </a:ext>
            </a:extLst>
          </p:cNvPr>
          <p:cNvSpPr>
            <a:spLocks noGrp="1"/>
          </p:cNvSpPr>
          <p:nvPr>
            <p:ph idx="1"/>
          </p:nvPr>
        </p:nvSpPr>
        <p:spPr/>
        <p:txBody>
          <a:bodyPr/>
          <a:lstStyle/>
          <a:p>
            <a:r>
              <a:rPr lang="en-SG" dirty="0"/>
              <a:t>Attempt 2 – </a:t>
            </a:r>
            <a:r>
              <a:rPr lang="en-SG" dirty="0" err="1"/>
              <a:t>dpc</a:t>
            </a:r>
            <a:r>
              <a:rPr lang="en-SG" dirty="0"/>
              <a:t> on Multi Layer Perceptron Classifier</a:t>
            </a:r>
          </a:p>
          <a:p>
            <a:endParaRPr lang="en-SG" dirty="0"/>
          </a:p>
          <a:p>
            <a:endParaRPr lang="en-SG" dirty="0"/>
          </a:p>
          <a:p>
            <a:endParaRPr lang="en-SG" dirty="0"/>
          </a:p>
          <a:p>
            <a:endParaRPr lang="en-SG" dirty="0"/>
          </a:p>
          <a:p>
            <a:r>
              <a:rPr lang="en-SG" dirty="0"/>
              <a:t>Accuracy on validation data set is 88.4% but once tested on independent test data, accuracy drops to 50%</a:t>
            </a:r>
          </a:p>
          <a:p>
            <a:pPr marL="0" indent="0">
              <a:buNone/>
            </a:pPr>
            <a:endParaRPr lang="en-SG" dirty="0"/>
          </a:p>
          <a:p>
            <a:endParaRPr lang="en-SG" dirty="0"/>
          </a:p>
        </p:txBody>
      </p:sp>
      <p:pic>
        <p:nvPicPr>
          <p:cNvPr id="4" name="Picture 3">
            <a:extLst>
              <a:ext uri="{FF2B5EF4-FFF2-40B4-BE49-F238E27FC236}">
                <a16:creationId xmlns:a16="http://schemas.microsoft.com/office/drawing/2014/main" id="{D848E980-041B-4FE9-9EB8-8C3032137C0F}"/>
              </a:ext>
            </a:extLst>
          </p:cNvPr>
          <p:cNvPicPr>
            <a:picLocks noChangeAspect="1"/>
          </p:cNvPicPr>
          <p:nvPr/>
        </p:nvPicPr>
        <p:blipFill>
          <a:blip r:embed="rId2"/>
          <a:stretch>
            <a:fillRect/>
          </a:stretch>
        </p:blipFill>
        <p:spPr>
          <a:xfrm>
            <a:off x="1746637" y="2437833"/>
            <a:ext cx="4349363" cy="1825658"/>
          </a:xfrm>
          <a:prstGeom prst="rect">
            <a:avLst/>
          </a:prstGeom>
        </p:spPr>
      </p:pic>
      <p:pic>
        <p:nvPicPr>
          <p:cNvPr id="5" name="Picture 4">
            <a:extLst>
              <a:ext uri="{FF2B5EF4-FFF2-40B4-BE49-F238E27FC236}">
                <a16:creationId xmlns:a16="http://schemas.microsoft.com/office/drawing/2014/main" id="{9C0A3A82-1B9B-4D34-986C-BC29CA4203AF}"/>
              </a:ext>
            </a:extLst>
          </p:cNvPr>
          <p:cNvPicPr>
            <a:picLocks noChangeAspect="1"/>
          </p:cNvPicPr>
          <p:nvPr/>
        </p:nvPicPr>
        <p:blipFill>
          <a:blip r:embed="rId3"/>
          <a:stretch>
            <a:fillRect/>
          </a:stretch>
        </p:blipFill>
        <p:spPr>
          <a:xfrm>
            <a:off x="4222144" y="4882914"/>
            <a:ext cx="4349363" cy="1724818"/>
          </a:xfrm>
          <a:prstGeom prst="rect">
            <a:avLst/>
          </a:prstGeom>
        </p:spPr>
      </p:pic>
    </p:spTree>
    <p:extLst>
      <p:ext uri="{BB962C8B-B14F-4D97-AF65-F5344CB8AC3E}">
        <p14:creationId xmlns:p14="http://schemas.microsoft.com/office/powerpoint/2010/main" val="382385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AB3C-C111-430D-81A4-2765B889D980}"/>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B01CF5D8-D7B1-4031-9B13-5E04182BBD95}"/>
              </a:ext>
            </a:extLst>
          </p:cNvPr>
          <p:cNvSpPr>
            <a:spLocks noGrp="1"/>
          </p:cNvSpPr>
          <p:nvPr>
            <p:ph idx="1"/>
          </p:nvPr>
        </p:nvSpPr>
        <p:spPr/>
        <p:txBody>
          <a:bodyPr/>
          <a:lstStyle/>
          <a:p>
            <a:r>
              <a:rPr lang="en-SG" dirty="0"/>
              <a:t>Attempt 3 – </a:t>
            </a:r>
            <a:r>
              <a:rPr lang="en-SG" dirty="0" err="1"/>
              <a:t>cksaap</a:t>
            </a:r>
            <a:r>
              <a:rPr lang="en-SG" dirty="0"/>
              <a:t> with </a:t>
            </a:r>
            <a:r>
              <a:rPr lang="en-SG" dirty="0" err="1"/>
              <a:t>LightGBM</a:t>
            </a:r>
            <a:endParaRPr lang="en-SG" dirty="0"/>
          </a:p>
          <a:p>
            <a:r>
              <a:rPr lang="en-SG" dirty="0"/>
              <a:t>Accuracy on validation data set is 88%</a:t>
            </a:r>
          </a:p>
          <a:p>
            <a:endParaRPr lang="en-SG" dirty="0"/>
          </a:p>
          <a:p>
            <a:endParaRPr lang="en-SG" dirty="0"/>
          </a:p>
          <a:p>
            <a:endParaRPr lang="en-SG" dirty="0"/>
          </a:p>
          <a:p>
            <a:endParaRPr lang="en-SG" dirty="0"/>
          </a:p>
          <a:p>
            <a:r>
              <a:rPr lang="en-SG" dirty="0"/>
              <a:t>Again, when tested on independent test data, accuracy drops to 50%</a:t>
            </a:r>
          </a:p>
          <a:p>
            <a:pPr marL="0" indent="0">
              <a:buNone/>
            </a:pPr>
            <a:endParaRPr lang="en-SG" dirty="0"/>
          </a:p>
        </p:txBody>
      </p:sp>
      <p:pic>
        <p:nvPicPr>
          <p:cNvPr id="4" name="Picture 3">
            <a:extLst>
              <a:ext uri="{FF2B5EF4-FFF2-40B4-BE49-F238E27FC236}">
                <a16:creationId xmlns:a16="http://schemas.microsoft.com/office/drawing/2014/main" id="{9D5894C9-BAD1-444F-82D3-944A21701A39}"/>
              </a:ext>
            </a:extLst>
          </p:cNvPr>
          <p:cNvPicPr>
            <a:picLocks noChangeAspect="1"/>
          </p:cNvPicPr>
          <p:nvPr/>
        </p:nvPicPr>
        <p:blipFill>
          <a:blip r:embed="rId2"/>
          <a:stretch>
            <a:fillRect/>
          </a:stretch>
        </p:blipFill>
        <p:spPr>
          <a:xfrm>
            <a:off x="7092564" y="1853754"/>
            <a:ext cx="4547483" cy="2729775"/>
          </a:xfrm>
          <a:prstGeom prst="rect">
            <a:avLst/>
          </a:prstGeom>
        </p:spPr>
      </p:pic>
      <p:pic>
        <p:nvPicPr>
          <p:cNvPr id="5" name="Picture 4">
            <a:extLst>
              <a:ext uri="{FF2B5EF4-FFF2-40B4-BE49-F238E27FC236}">
                <a16:creationId xmlns:a16="http://schemas.microsoft.com/office/drawing/2014/main" id="{C305EB41-EE46-4BAC-9C3E-A69107E5F906}"/>
              </a:ext>
            </a:extLst>
          </p:cNvPr>
          <p:cNvPicPr>
            <a:picLocks noChangeAspect="1"/>
          </p:cNvPicPr>
          <p:nvPr/>
        </p:nvPicPr>
        <p:blipFill>
          <a:blip r:embed="rId3"/>
          <a:stretch>
            <a:fillRect/>
          </a:stretch>
        </p:blipFill>
        <p:spPr>
          <a:xfrm>
            <a:off x="1766131" y="2923693"/>
            <a:ext cx="4817549" cy="1782317"/>
          </a:xfrm>
          <a:prstGeom prst="rect">
            <a:avLst/>
          </a:prstGeom>
        </p:spPr>
      </p:pic>
      <p:pic>
        <p:nvPicPr>
          <p:cNvPr id="6" name="Picture 5">
            <a:extLst>
              <a:ext uri="{FF2B5EF4-FFF2-40B4-BE49-F238E27FC236}">
                <a16:creationId xmlns:a16="http://schemas.microsoft.com/office/drawing/2014/main" id="{61BFF483-78EB-44F6-824B-F811B354D8A0}"/>
              </a:ext>
            </a:extLst>
          </p:cNvPr>
          <p:cNvPicPr>
            <a:picLocks noChangeAspect="1"/>
          </p:cNvPicPr>
          <p:nvPr/>
        </p:nvPicPr>
        <p:blipFill>
          <a:blip r:embed="rId4"/>
          <a:stretch>
            <a:fillRect/>
          </a:stretch>
        </p:blipFill>
        <p:spPr>
          <a:xfrm>
            <a:off x="1766131" y="5356190"/>
            <a:ext cx="5715495" cy="1394581"/>
          </a:xfrm>
          <a:prstGeom prst="rect">
            <a:avLst/>
          </a:prstGeom>
        </p:spPr>
      </p:pic>
    </p:spTree>
    <p:extLst>
      <p:ext uri="{BB962C8B-B14F-4D97-AF65-F5344CB8AC3E}">
        <p14:creationId xmlns:p14="http://schemas.microsoft.com/office/powerpoint/2010/main" val="203300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FFB-D24E-4628-AE88-94A8FF5D6E8E}"/>
              </a:ext>
            </a:extLst>
          </p:cNvPr>
          <p:cNvSpPr>
            <a:spLocks noGrp="1"/>
          </p:cNvSpPr>
          <p:nvPr>
            <p:ph type="title"/>
          </p:nvPr>
        </p:nvSpPr>
        <p:spPr/>
        <p:txBody>
          <a:bodyPr/>
          <a:lstStyle/>
          <a:p>
            <a:r>
              <a:rPr lang="en-SG" dirty="0"/>
              <a:t>Challenges</a:t>
            </a:r>
          </a:p>
        </p:txBody>
      </p:sp>
      <p:sp>
        <p:nvSpPr>
          <p:cNvPr id="3" name="Content Placeholder 2">
            <a:extLst>
              <a:ext uri="{FF2B5EF4-FFF2-40B4-BE49-F238E27FC236}">
                <a16:creationId xmlns:a16="http://schemas.microsoft.com/office/drawing/2014/main" id="{EDE6E41B-A945-44A7-B28E-99ED58836DDC}"/>
              </a:ext>
            </a:extLst>
          </p:cNvPr>
          <p:cNvSpPr>
            <a:spLocks noGrp="1"/>
          </p:cNvSpPr>
          <p:nvPr>
            <p:ph idx="1"/>
          </p:nvPr>
        </p:nvSpPr>
        <p:spPr/>
        <p:txBody>
          <a:bodyPr>
            <a:normAutofit fontScale="92500" lnSpcReduction="20000"/>
          </a:bodyPr>
          <a:lstStyle/>
          <a:p>
            <a:pPr algn="just"/>
            <a:r>
              <a:rPr lang="en-SG" dirty="0"/>
              <a:t>Understanding each feature set is challenging for someone not in the domain</a:t>
            </a:r>
          </a:p>
          <a:p>
            <a:pPr algn="just"/>
            <a:r>
              <a:rPr lang="en-SG" dirty="0"/>
              <a:t>Learning more sophisticated modelling techniques</a:t>
            </a:r>
          </a:p>
          <a:p>
            <a:pPr algn="just"/>
            <a:r>
              <a:rPr lang="en-SG" dirty="0"/>
              <a:t>Attempt to reproduce </a:t>
            </a:r>
            <a:r>
              <a:rPr lang="en-SG" dirty="0" err="1"/>
              <a:t>PeNGaRoo</a:t>
            </a:r>
            <a:r>
              <a:rPr lang="en-SG" dirty="0"/>
              <a:t> model using original source code (in R) and original data set results in fatal error</a:t>
            </a:r>
          </a:p>
          <a:p>
            <a:pPr algn="just"/>
            <a:r>
              <a:rPr lang="en-SG" dirty="0"/>
              <a:t>Difficulty in finding source code for journals featuring feature fusion</a:t>
            </a:r>
          </a:p>
          <a:p>
            <a:pPr algn="just"/>
            <a:r>
              <a:rPr lang="en-SG" dirty="0"/>
              <a:t>Attempt to find potential pipeline using TPOT takes time. 100 generations with </a:t>
            </a:r>
            <a:r>
              <a:rPr lang="en-SG" dirty="0" err="1"/>
              <a:t>population_size</a:t>
            </a:r>
            <a:r>
              <a:rPr lang="en-SG" dirty="0"/>
              <a:t> of 100 takes about 4 days to complete</a:t>
            </a:r>
          </a:p>
          <a:p>
            <a:pPr algn="just"/>
            <a:r>
              <a:rPr lang="en-SG" dirty="0"/>
              <a:t>Potential pipeline + feature combinations produce poor accuracy when tested on independent test data set</a:t>
            </a:r>
          </a:p>
        </p:txBody>
      </p:sp>
    </p:spTree>
    <p:extLst>
      <p:ext uri="{BB962C8B-B14F-4D97-AF65-F5344CB8AC3E}">
        <p14:creationId xmlns:p14="http://schemas.microsoft.com/office/powerpoint/2010/main" val="420290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C6DA-2FAF-49DF-BC9A-1BFCE1D0F8A8}"/>
              </a:ext>
            </a:extLst>
          </p:cNvPr>
          <p:cNvSpPr>
            <a:spLocks noGrp="1"/>
          </p:cNvSpPr>
          <p:nvPr>
            <p:ph type="title"/>
          </p:nvPr>
        </p:nvSpPr>
        <p:spPr/>
        <p:txBody>
          <a:bodyPr/>
          <a:lstStyle/>
          <a:p>
            <a:r>
              <a:rPr lang="en-SG" dirty="0"/>
              <a:t>Next Step</a:t>
            </a:r>
          </a:p>
        </p:txBody>
      </p:sp>
      <p:sp>
        <p:nvSpPr>
          <p:cNvPr id="3" name="Content Placeholder 2">
            <a:extLst>
              <a:ext uri="{FF2B5EF4-FFF2-40B4-BE49-F238E27FC236}">
                <a16:creationId xmlns:a16="http://schemas.microsoft.com/office/drawing/2014/main" id="{BD9B4FC5-A464-4F6F-8FB8-02DE88E42CAA}"/>
              </a:ext>
            </a:extLst>
          </p:cNvPr>
          <p:cNvSpPr>
            <a:spLocks noGrp="1"/>
          </p:cNvSpPr>
          <p:nvPr>
            <p:ph idx="1"/>
          </p:nvPr>
        </p:nvSpPr>
        <p:spPr/>
        <p:txBody>
          <a:bodyPr/>
          <a:lstStyle/>
          <a:p>
            <a:pPr algn="just"/>
            <a:r>
              <a:rPr lang="en-SG" dirty="0"/>
              <a:t>Further reading on sequence-derived features, evolutionary information based features</a:t>
            </a:r>
            <a:r>
              <a:rPr lang="en-SG"/>
              <a:t>, physicochemical </a:t>
            </a:r>
            <a:r>
              <a:rPr lang="en-SG" dirty="0"/>
              <a:t>property based features</a:t>
            </a:r>
          </a:p>
          <a:p>
            <a:pPr algn="just"/>
            <a:r>
              <a:rPr lang="en-SG" dirty="0"/>
              <a:t>Further research on other feature transformation / fusion and ensemble modelling technique</a:t>
            </a:r>
          </a:p>
          <a:p>
            <a:pPr algn="just"/>
            <a:r>
              <a:rPr lang="en-SG" dirty="0"/>
              <a:t>Find out reason for the poor performance of current models when tested on independent test set</a:t>
            </a:r>
          </a:p>
          <a:p>
            <a:pPr algn="just"/>
            <a:r>
              <a:rPr lang="en-SG" dirty="0"/>
              <a:t>Guidance on possible methodology and sample codes to reverse engineer solution will be highly appreciated and will greatly assist this project</a:t>
            </a:r>
          </a:p>
        </p:txBody>
      </p:sp>
    </p:spTree>
    <p:extLst>
      <p:ext uri="{BB962C8B-B14F-4D97-AF65-F5344CB8AC3E}">
        <p14:creationId xmlns:p14="http://schemas.microsoft.com/office/powerpoint/2010/main" val="217095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6C9A-4E28-4181-8963-F736777D8DA2}"/>
              </a:ext>
            </a:extLst>
          </p:cNvPr>
          <p:cNvSpPr>
            <a:spLocks noGrp="1"/>
          </p:cNvSpPr>
          <p:nvPr>
            <p:ph type="title"/>
          </p:nvPr>
        </p:nvSpPr>
        <p:spPr/>
        <p:txBody>
          <a:bodyPr/>
          <a:lstStyle/>
          <a:p>
            <a:endParaRPr lang="en-SG" dirty="0"/>
          </a:p>
        </p:txBody>
      </p:sp>
      <p:sp>
        <p:nvSpPr>
          <p:cNvPr id="7" name="Content Placeholder 6">
            <a:extLst>
              <a:ext uri="{FF2B5EF4-FFF2-40B4-BE49-F238E27FC236}">
                <a16:creationId xmlns:a16="http://schemas.microsoft.com/office/drawing/2014/main" id="{1A63B1B8-EECB-4492-B82C-6C903F3161A2}"/>
              </a:ext>
            </a:extLst>
          </p:cNvPr>
          <p:cNvSpPr>
            <a:spLocks noGrp="1"/>
          </p:cNvSpPr>
          <p:nvPr>
            <p:ph idx="1"/>
          </p:nvPr>
        </p:nvSpPr>
        <p:spPr/>
        <p:txBody>
          <a:bodyPr>
            <a:normAutofit/>
          </a:bodyPr>
          <a:lstStyle/>
          <a:p>
            <a:pPr marL="0" indent="0" algn="ctr">
              <a:buNone/>
            </a:pPr>
            <a:r>
              <a:rPr lang="en-SG" sz="3600" dirty="0"/>
              <a:t>THANK YOU</a:t>
            </a:r>
          </a:p>
        </p:txBody>
      </p:sp>
    </p:spTree>
    <p:extLst>
      <p:ext uri="{BB962C8B-B14F-4D97-AF65-F5344CB8AC3E}">
        <p14:creationId xmlns:p14="http://schemas.microsoft.com/office/powerpoint/2010/main" val="401340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C901-AA54-423C-90E5-6D6E333BECF1}"/>
              </a:ext>
            </a:extLst>
          </p:cNvPr>
          <p:cNvSpPr>
            <a:spLocks noGrp="1"/>
          </p:cNvSpPr>
          <p:nvPr>
            <p:ph type="ctrTitle"/>
          </p:nvPr>
        </p:nvSpPr>
        <p:spPr/>
        <p:txBody>
          <a:bodyPr>
            <a:normAutofit/>
          </a:bodyPr>
          <a:lstStyle/>
          <a:p>
            <a:r>
              <a:rPr lang="en-SG" sz="4000" dirty="0"/>
              <a:t>STACKED classifier Optimized with </a:t>
            </a:r>
            <a:r>
              <a:rPr lang="en-SG" sz="4000" dirty="0" err="1"/>
              <a:t>optuna</a:t>
            </a:r>
            <a:r>
              <a:rPr lang="en-SG" sz="4000" dirty="0"/>
              <a:t> for predicting non classical secreted protein – Phase 2</a:t>
            </a:r>
          </a:p>
        </p:txBody>
      </p:sp>
      <p:sp>
        <p:nvSpPr>
          <p:cNvPr id="3" name="Subtitle 2">
            <a:extLst>
              <a:ext uri="{FF2B5EF4-FFF2-40B4-BE49-F238E27FC236}">
                <a16:creationId xmlns:a16="http://schemas.microsoft.com/office/drawing/2014/main" id="{1FD35CF3-265C-4C4B-95EB-3B82AC619212}"/>
              </a:ext>
            </a:extLst>
          </p:cNvPr>
          <p:cNvSpPr>
            <a:spLocks noGrp="1"/>
          </p:cNvSpPr>
          <p:nvPr>
            <p:ph type="subTitle" idx="1"/>
          </p:nvPr>
        </p:nvSpPr>
        <p:spPr/>
        <p:txBody>
          <a:bodyPr>
            <a:normAutofit fontScale="62500" lnSpcReduction="20000"/>
          </a:bodyPr>
          <a:lstStyle/>
          <a:p>
            <a:r>
              <a:rPr lang="en-SG" dirty="0"/>
              <a:t>Supervisor : Dr Matthew Chua</a:t>
            </a:r>
          </a:p>
          <a:p>
            <a:r>
              <a:rPr lang="en-SG" dirty="0"/>
              <a:t>Student: Norvin Chandra – A0195335Y</a:t>
            </a:r>
          </a:p>
          <a:p>
            <a:r>
              <a:rPr lang="en-SG" dirty="0"/>
              <a:t>23 Oct 2020</a:t>
            </a:r>
          </a:p>
        </p:txBody>
      </p:sp>
    </p:spTree>
    <p:extLst>
      <p:ext uri="{BB962C8B-B14F-4D97-AF65-F5344CB8AC3E}">
        <p14:creationId xmlns:p14="http://schemas.microsoft.com/office/powerpoint/2010/main" val="302682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3CA2-D0BC-4D04-952E-5DD6D1629FAB}"/>
              </a:ext>
            </a:extLst>
          </p:cNvPr>
          <p:cNvSpPr>
            <a:spLocks noGrp="1"/>
          </p:cNvSpPr>
          <p:nvPr>
            <p:ph type="title"/>
          </p:nvPr>
        </p:nvSpPr>
        <p:spPr>
          <a:xfrm>
            <a:off x="1451579" y="453225"/>
            <a:ext cx="9603275" cy="878864"/>
          </a:xfrm>
        </p:spPr>
        <p:txBody>
          <a:bodyPr>
            <a:normAutofit/>
          </a:bodyPr>
          <a:lstStyle/>
          <a:p>
            <a:r>
              <a:rPr lang="en-SG" dirty="0"/>
              <a:t>RECAP</a:t>
            </a:r>
          </a:p>
        </p:txBody>
      </p:sp>
      <p:sp>
        <p:nvSpPr>
          <p:cNvPr id="3" name="Content Placeholder 2">
            <a:extLst>
              <a:ext uri="{FF2B5EF4-FFF2-40B4-BE49-F238E27FC236}">
                <a16:creationId xmlns:a16="http://schemas.microsoft.com/office/drawing/2014/main" id="{FA8F90A8-9626-4AF3-91C7-5ADE64EBEB30}"/>
              </a:ext>
            </a:extLst>
          </p:cNvPr>
          <p:cNvSpPr>
            <a:spLocks noGrp="1"/>
          </p:cNvSpPr>
          <p:nvPr>
            <p:ph idx="1"/>
          </p:nvPr>
        </p:nvSpPr>
        <p:spPr>
          <a:xfrm>
            <a:off x="1137146" y="1853754"/>
            <a:ext cx="10392245" cy="4055433"/>
          </a:xfrm>
        </p:spPr>
        <p:txBody>
          <a:bodyPr>
            <a:normAutofit fontScale="85000" lnSpcReduction="20000"/>
          </a:bodyPr>
          <a:lstStyle/>
          <a:p>
            <a:pPr algn="just"/>
            <a:r>
              <a:rPr lang="en-SG" dirty="0"/>
              <a:t>Recap:</a:t>
            </a:r>
          </a:p>
          <a:p>
            <a:pPr lvl="1" algn="just"/>
            <a:r>
              <a:rPr lang="en-SG" dirty="0"/>
              <a:t>Objective: </a:t>
            </a:r>
          </a:p>
          <a:p>
            <a:pPr marL="457200" lvl="1" indent="0" algn="just">
              <a:buNone/>
            </a:pPr>
            <a:r>
              <a:rPr lang="en-SG" dirty="0"/>
              <a:t>	To build a classification model to detect non-classical secreted protein from gram-positive bacteria </a:t>
            </a:r>
            <a:r>
              <a:rPr lang="en-US" dirty="0"/>
              <a:t>with AUC &gt; 0.85 when tested on the independent test dataset</a:t>
            </a:r>
            <a:endParaRPr lang="en-SG" dirty="0"/>
          </a:p>
          <a:p>
            <a:pPr lvl="1" algn="just"/>
            <a:r>
              <a:rPr lang="en-SG" dirty="0"/>
              <a:t>Data</a:t>
            </a:r>
          </a:p>
          <a:p>
            <a:pPr marL="457200" lvl="1" indent="0" algn="just">
              <a:buNone/>
            </a:pPr>
            <a:r>
              <a:rPr lang="en-SG" dirty="0"/>
              <a:t>Protein sequence in FASTA format was obtained from </a:t>
            </a:r>
            <a:r>
              <a:rPr lang="en-SG" dirty="0">
                <a:hlinkClick r:id="rId2"/>
              </a:rPr>
              <a:t>http://pengaroo.erc.monash.edu/download.jsp</a:t>
            </a:r>
            <a:endParaRPr lang="en-SG" dirty="0"/>
          </a:p>
          <a:p>
            <a:pPr marL="457200" lvl="1" indent="0" algn="just">
              <a:buNone/>
            </a:pPr>
            <a:r>
              <a:rPr lang="en-SG" dirty="0"/>
              <a:t>Train Data: 587 records with 446 negatives and 141 positives</a:t>
            </a:r>
          </a:p>
          <a:p>
            <a:pPr marL="457200" lvl="1" indent="0" algn="just">
              <a:buNone/>
            </a:pPr>
            <a:r>
              <a:rPr lang="en-SG" dirty="0"/>
              <a:t>Independent Test Data: 68 records with 34 negatives and 34 positives</a:t>
            </a:r>
          </a:p>
          <a:p>
            <a:pPr marL="457200" lvl="1" indent="0" algn="just">
              <a:buNone/>
            </a:pPr>
            <a:r>
              <a:rPr lang="en-SG" dirty="0"/>
              <a:t>Protein Sequence uploaded to iFeature web server (</a:t>
            </a:r>
            <a:r>
              <a:rPr lang="en-SG" dirty="0">
                <a:hlinkClick r:id="rId3"/>
              </a:rPr>
              <a:t>https://ifeature.erc.monash.edu/</a:t>
            </a:r>
            <a:r>
              <a:rPr lang="en-SG" dirty="0"/>
              <a:t>) to generate multiple protein features for analysis</a:t>
            </a:r>
          </a:p>
          <a:p>
            <a:pPr algn="just"/>
            <a:r>
              <a:rPr lang="en-SG" dirty="0"/>
              <a:t>Focused on the following efforts:</a:t>
            </a:r>
          </a:p>
          <a:p>
            <a:pPr lvl="1" algn="just"/>
            <a:r>
              <a:rPr lang="en-SG" dirty="0"/>
              <a:t>Build ensemble model as single models do not seem to produce good enough AUC. Experimented on </a:t>
            </a:r>
            <a:r>
              <a:rPr lang="en-SG" dirty="0" err="1"/>
              <a:t>sklearn</a:t>
            </a:r>
            <a:r>
              <a:rPr lang="en-SG" dirty="0"/>
              <a:t> </a:t>
            </a:r>
            <a:r>
              <a:rPr lang="en-SG" dirty="0" err="1"/>
              <a:t>StackingClassifier</a:t>
            </a:r>
            <a:endParaRPr lang="en-SG" dirty="0"/>
          </a:p>
          <a:p>
            <a:pPr lvl="1" algn="just"/>
            <a:r>
              <a:rPr lang="en-SG" dirty="0"/>
              <a:t>Feature selection using </a:t>
            </a:r>
            <a:r>
              <a:rPr lang="en-SG" dirty="0" err="1"/>
              <a:t>XGBoost</a:t>
            </a:r>
            <a:r>
              <a:rPr lang="en-SG" dirty="0"/>
              <a:t> </a:t>
            </a:r>
            <a:r>
              <a:rPr lang="en-SG" dirty="0" err="1"/>
              <a:t>feature_importances</a:t>
            </a:r>
            <a:r>
              <a:rPr lang="en-SG" dirty="0"/>
              <a:t> on protein sequence with huge number of attributes</a:t>
            </a:r>
          </a:p>
          <a:p>
            <a:pPr algn="just"/>
            <a:endParaRPr lang="en-SG" dirty="0"/>
          </a:p>
        </p:txBody>
      </p:sp>
    </p:spTree>
    <p:extLst>
      <p:ext uri="{BB962C8B-B14F-4D97-AF65-F5344CB8AC3E}">
        <p14:creationId xmlns:p14="http://schemas.microsoft.com/office/powerpoint/2010/main" val="181998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C8E0-A82B-4891-A46B-B6C9CC26226F}"/>
              </a:ext>
            </a:extLst>
          </p:cNvPr>
          <p:cNvSpPr>
            <a:spLocks noGrp="1"/>
          </p:cNvSpPr>
          <p:nvPr>
            <p:ph type="title"/>
          </p:nvPr>
        </p:nvSpPr>
        <p:spPr/>
        <p:txBody>
          <a:bodyPr/>
          <a:lstStyle/>
          <a:p>
            <a:r>
              <a:rPr lang="en-SG" dirty="0"/>
              <a:t>Model Approach</a:t>
            </a:r>
          </a:p>
        </p:txBody>
      </p:sp>
      <p:pic>
        <p:nvPicPr>
          <p:cNvPr id="10" name="Content Placeholder 9">
            <a:extLst>
              <a:ext uri="{FF2B5EF4-FFF2-40B4-BE49-F238E27FC236}">
                <a16:creationId xmlns:a16="http://schemas.microsoft.com/office/drawing/2014/main" id="{9F52D301-3AB0-43B2-9369-F8C9FE24D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07" y="1957991"/>
            <a:ext cx="6527186" cy="4095490"/>
          </a:xfrm>
        </p:spPr>
      </p:pic>
    </p:spTree>
    <p:extLst>
      <p:ext uri="{BB962C8B-B14F-4D97-AF65-F5344CB8AC3E}">
        <p14:creationId xmlns:p14="http://schemas.microsoft.com/office/powerpoint/2010/main" val="115564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A640-3E0E-41B1-AD41-B9AAE6AF9427}"/>
              </a:ext>
            </a:extLst>
          </p:cNvPr>
          <p:cNvSpPr>
            <a:spLocks noGrp="1"/>
          </p:cNvSpPr>
          <p:nvPr>
            <p:ph type="title"/>
          </p:nvPr>
        </p:nvSpPr>
        <p:spPr/>
        <p:txBody>
          <a:bodyPr/>
          <a:lstStyle/>
          <a:p>
            <a:r>
              <a:rPr lang="en-SG" dirty="0"/>
              <a:t>Contents</a:t>
            </a:r>
          </a:p>
        </p:txBody>
      </p:sp>
      <p:sp>
        <p:nvSpPr>
          <p:cNvPr id="3" name="Content Placeholder 2">
            <a:extLst>
              <a:ext uri="{FF2B5EF4-FFF2-40B4-BE49-F238E27FC236}">
                <a16:creationId xmlns:a16="http://schemas.microsoft.com/office/drawing/2014/main" id="{E46CFE9D-81B1-45F0-92F4-1E28C7A95172}"/>
              </a:ext>
            </a:extLst>
          </p:cNvPr>
          <p:cNvSpPr>
            <a:spLocks noGrp="1"/>
          </p:cNvSpPr>
          <p:nvPr>
            <p:ph idx="1"/>
          </p:nvPr>
        </p:nvSpPr>
        <p:spPr/>
        <p:txBody>
          <a:bodyPr>
            <a:normAutofit fontScale="85000" lnSpcReduction="20000"/>
          </a:bodyPr>
          <a:lstStyle/>
          <a:p>
            <a:r>
              <a:rPr lang="en-SG" dirty="0"/>
              <a:t>Background</a:t>
            </a:r>
          </a:p>
          <a:p>
            <a:r>
              <a:rPr lang="en-SG" dirty="0"/>
              <a:t>Objectives</a:t>
            </a:r>
          </a:p>
          <a:p>
            <a:r>
              <a:rPr lang="en-SG" dirty="0"/>
              <a:t>Current Model</a:t>
            </a:r>
          </a:p>
          <a:p>
            <a:r>
              <a:rPr lang="en-SG" dirty="0"/>
              <a:t>Initial Technical Approach</a:t>
            </a:r>
          </a:p>
          <a:p>
            <a:r>
              <a:rPr lang="en-SG" dirty="0"/>
              <a:t>Data Acquisition</a:t>
            </a:r>
          </a:p>
          <a:p>
            <a:r>
              <a:rPr lang="en-SG" dirty="0"/>
              <a:t>Data Processing</a:t>
            </a:r>
          </a:p>
          <a:p>
            <a:r>
              <a:rPr lang="en-SG" dirty="0"/>
              <a:t>Initial Modelling</a:t>
            </a:r>
          </a:p>
          <a:p>
            <a:r>
              <a:rPr lang="en-SG" dirty="0"/>
              <a:t>Challenges</a:t>
            </a:r>
          </a:p>
          <a:p>
            <a:r>
              <a:rPr lang="en-SG" dirty="0"/>
              <a:t>Next Step</a:t>
            </a:r>
          </a:p>
        </p:txBody>
      </p:sp>
    </p:spTree>
    <p:extLst>
      <p:ext uri="{BB962C8B-B14F-4D97-AF65-F5344CB8AC3E}">
        <p14:creationId xmlns:p14="http://schemas.microsoft.com/office/powerpoint/2010/main" val="110791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B728-8760-4CF5-985A-24EFF9697E80}"/>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152A000-5AA0-4471-8CFB-FD9097A36988}"/>
              </a:ext>
            </a:extLst>
          </p:cNvPr>
          <p:cNvSpPr>
            <a:spLocks noGrp="1"/>
          </p:cNvSpPr>
          <p:nvPr>
            <p:ph idx="1"/>
          </p:nvPr>
        </p:nvSpPr>
        <p:spPr>
          <a:xfrm>
            <a:off x="4513006" y="1853753"/>
            <a:ext cx="7217818" cy="3976775"/>
          </a:xfrm>
        </p:spPr>
        <p:txBody>
          <a:bodyPr>
            <a:normAutofit/>
          </a:bodyPr>
          <a:lstStyle/>
          <a:p>
            <a:pPr marL="457200" indent="-457200">
              <a:buAutoNum type="arabicPeriod"/>
            </a:pPr>
            <a:r>
              <a:rPr lang="en-SG" sz="1800" dirty="0"/>
              <a:t>After trial on CTDC, PAAC, TPC, DPC and CTRIAD we decided to use CTDC for the following reasons:</a:t>
            </a:r>
          </a:p>
          <a:p>
            <a:pPr marL="914400" lvl="1" indent="-457200">
              <a:buAutoNum type="arabicPeriod"/>
            </a:pPr>
            <a:r>
              <a:rPr lang="en-SG" dirty="0"/>
              <a:t>Base line stacked model perform best among the 5 protein features (CTDC: 86.7%, PAAC: 84%, TPC: 83%, DPC: 82%, CTRIAD: 72%)</a:t>
            </a:r>
          </a:p>
          <a:p>
            <a:pPr marL="914400" lvl="1" indent="-457200">
              <a:buAutoNum type="arabicPeriod"/>
            </a:pPr>
            <a:r>
              <a:rPr lang="en-SG" dirty="0"/>
              <a:t>It has least number of attributes of 39 as compared to TPC with more than 8000 attributes</a:t>
            </a:r>
          </a:p>
          <a:p>
            <a:pPr marL="457200" indent="-457200">
              <a:buAutoNum type="arabicPeriod"/>
            </a:pPr>
            <a:r>
              <a:rPr lang="en-SG" sz="1800" dirty="0"/>
              <a:t>No missing data</a:t>
            </a:r>
          </a:p>
          <a:p>
            <a:pPr marL="457200" indent="-457200">
              <a:buAutoNum type="arabicPeriod"/>
            </a:pPr>
            <a:r>
              <a:rPr lang="en-SG" sz="1800" dirty="0"/>
              <a:t>Scale Training and Independent Test Data separately using </a:t>
            </a:r>
            <a:r>
              <a:rPr lang="en-SG" sz="1800" dirty="0" err="1"/>
              <a:t>MinMaxScaler</a:t>
            </a:r>
            <a:r>
              <a:rPr lang="en-SG" sz="1800" dirty="0"/>
              <a:t>.</a:t>
            </a:r>
          </a:p>
          <a:p>
            <a:pPr marL="0" indent="0">
              <a:buNone/>
            </a:pPr>
            <a:endParaRPr lang="en-SG" dirty="0"/>
          </a:p>
          <a:p>
            <a:pPr marL="457200" indent="-457200">
              <a:buAutoNum type="arabicPeriod"/>
            </a:pPr>
            <a:endParaRPr lang="en-SG" dirty="0"/>
          </a:p>
        </p:txBody>
      </p:sp>
      <p:graphicFrame>
        <p:nvGraphicFramePr>
          <p:cNvPr id="8" name="Diagram 7">
            <a:extLst>
              <a:ext uri="{FF2B5EF4-FFF2-40B4-BE49-F238E27FC236}">
                <a16:creationId xmlns:a16="http://schemas.microsoft.com/office/drawing/2014/main" id="{6DA4C8B7-0E93-4084-BCAA-69B6646B8E64}"/>
              </a:ext>
            </a:extLst>
          </p:cNvPr>
          <p:cNvGraphicFramePr/>
          <p:nvPr>
            <p:extLst>
              <p:ext uri="{D42A27DB-BD31-4B8C-83A1-F6EECF244321}">
                <p14:modId xmlns:p14="http://schemas.microsoft.com/office/powerpoint/2010/main" val="3361367493"/>
              </p:ext>
            </p:extLst>
          </p:nvPr>
        </p:nvGraphicFramePr>
        <p:xfrm>
          <a:off x="245806" y="1632155"/>
          <a:ext cx="4267200" cy="4421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26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9AE6-C664-4F41-80A9-6ABD467DAA9D}"/>
              </a:ext>
            </a:extLst>
          </p:cNvPr>
          <p:cNvSpPr>
            <a:spLocks noGrp="1"/>
          </p:cNvSpPr>
          <p:nvPr>
            <p:ph type="title"/>
          </p:nvPr>
        </p:nvSpPr>
        <p:spPr/>
        <p:txBody>
          <a:bodyPr/>
          <a:lstStyle/>
          <a:p>
            <a:r>
              <a:rPr lang="en-SG" dirty="0"/>
              <a:t>Model design – independent model</a:t>
            </a:r>
          </a:p>
        </p:txBody>
      </p:sp>
      <p:sp>
        <p:nvSpPr>
          <p:cNvPr id="3" name="Content Placeholder 2">
            <a:extLst>
              <a:ext uri="{FF2B5EF4-FFF2-40B4-BE49-F238E27FC236}">
                <a16:creationId xmlns:a16="http://schemas.microsoft.com/office/drawing/2014/main" id="{DB200492-47BC-4D47-9770-F14E3916E35C}"/>
              </a:ext>
            </a:extLst>
          </p:cNvPr>
          <p:cNvSpPr>
            <a:spLocks noGrp="1"/>
          </p:cNvSpPr>
          <p:nvPr>
            <p:ph idx="1"/>
          </p:nvPr>
        </p:nvSpPr>
        <p:spPr>
          <a:xfrm>
            <a:off x="4333461" y="1839838"/>
            <a:ext cx="2957885" cy="4012321"/>
          </a:xfrm>
        </p:spPr>
        <p:txBody>
          <a:bodyPr>
            <a:normAutofit/>
          </a:bodyPr>
          <a:lstStyle/>
          <a:p>
            <a:pPr marL="0" indent="0">
              <a:buNone/>
            </a:pPr>
            <a:r>
              <a:rPr lang="en-SG" dirty="0"/>
              <a:t>Try out the following classifier independently</a:t>
            </a:r>
          </a:p>
          <a:p>
            <a:pPr lvl="1"/>
            <a:r>
              <a:rPr lang="en-SG" dirty="0"/>
              <a:t>Logistic Regression</a:t>
            </a:r>
          </a:p>
          <a:p>
            <a:pPr lvl="1"/>
            <a:r>
              <a:rPr lang="en-SG" dirty="0" err="1"/>
              <a:t>KNeighbors</a:t>
            </a:r>
            <a:r>
              <a:rPr lang="en-SG" dirty="0"/>
              <a:t> Classifier</a:t>
            </a:r>
          </a:p>
          <a:p>
            <a:pPr lvl="1"/>
            <a:r>
              <a:rPr lang="en-SG" dirty="0"/>
              <a:t>Linear SVC</a:t>
            </a:r>
          </a:p>
          <a:p>
            <a:pPr lvl="1"/>
            <a:r>
              <a:rPr lang="en-SG" dirty="0"/>
              <a:t>SVC</a:t>
            </a:r>
          </a:p>
          <a:p>
            <a:pPr lvl="1"/>
            <a:r>
              <a:rPr lang="en-SG" dirty="0"/>
              <a:t>Extra Tree Classifier</a:t>
            </a:r>
          </a:p>
          <a:p>
            <a:pPr lvl="1"/>
            <a:r>
              <a:rPr lang="en-SG" dirty="0"/>
              <a:t>Random Forest</a:t>
            </a:r>
          </a:p>
          <a:p>
            <a:pPr lvl="1"/>
            <a:r>
              <a:rPr lang="en-SG" dirty="0"/>
              <a:t>XG Boost Classifier</a:t>
            </a:r>
          </a:p>
        </p:txBody>
      </p:sp>
      <p:graphicFrame>
        <p:nvGraphicFramePr>
          <p:cNvPr id="6" name="Diagram 5">
            <a:extLst>
              <a:ext uri="{FF2B5EF4-FFF2-40B4-BE49-F238E27FC236}">
                <a16:creationId xmlns:a16="http://schemas.microsoft.com/office/drawing/2014/main" id="{451DF1F6-074B-4936-9CB2-8A35D628C3BA}"/>
              </a:ext>
            </a:extLst>
          </p:cNvPr>
          <p:cNvGraphicFramePr/>
          <p:nvPr>
            <p:extLst>
              <p:ext uri="{D42A27DB-BD31-4B8C-83A1-F6EECF244321}">
                <p14:modId xmlns:p14="http://schemas.microsoft.com/office/powerpoint/2010/main" val="2762085405"/>
              </p:ext>
            </p:extLst>
          </p:nvPr>
        </p:nvGraphicFramePr>
        <p:xfrm>
          <a:off x="245806" y="1632155"/>
          <a:ext cx="3872545" cy="4421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6">
            <a:extLst>
              <a:ext uri="{FF2B5EF4-FFF2-40B4-BE49-F238E27FC236}">
                <a16:creationId xmlns:a16="http://schemas.microsoft.com/office/drawing/2014/main" id="{E6E9522F-C214-40BE-BA65-4D8D736EFC4E}"/>
              </a:ext>
            </a:extLst>
          </p:cNvPr>
          <p:cNvGraphicFramePr>
            <a:graphicFrameLocks/>
          </p:cNvGraphicFramePr>
          <p:nvPr>
            <p:extLst>
              <p:ext uri="{D42A27DB-BD31-4B8C-83A1-F6EECF244321}">
                <p14:modId xmlns:p14="http://schemas.microsoft.com/office/powerpoint/2010/main" val="912577139"/>
              </p:ext>
            </p:extLst>
          </p:nvPr>
        </p:nvGraphicFramePr>
        <p:xfrm>
          <a:off x="7988285" y="1519896"/>
          <a:ext cx="3872545" cy="4426382"/>
        </p:xfrm>
        <a:graphic>
          <a:graphicData uri="http://schemas.openxmlformats.org/drawingml/2006/table">
            <a:tbl>
              <a:tblPr firstRow="1" bandRow="1">
                <a:tableStyleId>{5C22544A-7EE6-4342-B048-85BDC9FD1C3A}</a:tableStyleId>
              </a:tblPr>
              <a:tblGrid>
                <a:gridCol w="1299216">
                  <a:extLst>
                    <a:ext uri="{9D8B030D-6E8A-4147-A177-3AD203B41FA5}">
                      <a16:colId xmlns:a16="http://schemas.microsoft.com/office/drawing/2014/main" val="3132343492"/>
                    </a:ext>
                  </a:extLst>
                </a:gridCol>
                <a:gridCol w="2573329">
                  <a:extLst>
                    <a:ext uri="{9D8B030D-6E8A-4147-A177-3AD203B41FA5}">
                      <a16:colId xmlns:a16="http://schemas.microsoft.com/office/drawing/2014/main" val="3293290290"/>
                    </a:ext>
                  </a:extLst>
                </a:gridCol>
              </a:tblGrid>
              <a:tr h="746060">
                <a:tc>
                  <a:txBody>
                    <a:bodyPr/>
                    <a:lstStyle/>
                    <a:p>
                      <a:r>
                        <a:rPr lang="en-SG"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AUC Score on independent Test Data before Hyperparameter Optimization</a:t>
                      </a:r>
                    </a:p>
                  </a:txBody>
                  <a:tcPr/>
                </a:tc>
                <a:extLst>
                  <a:ext uri="{0D108BD9-81ED-4DB2-BD59-A6C34878D82A}">
                    <a16:rowId xmlns:a16="http://schemas.microsoft.com/office/drawing/2014/main" val="3956881501"/>
                  </a:ext>
                </a:extLst>
              </a:tr>
              <a:tr h="382779">
                <a:tc>
                  <a:txBody>
                    <a:bodyPr/>
                    <a:lstStyle/>
                    <a:p>
                      <a:r>
                        <a:rPr lang="en-SG" dirty="0"/>
                        <a:t>Logistic Regression</a:t>
                      </a:r>
                    </a:p>
                  </a:txBody>
                  <a:tcPr/>
                </a:tc>
                <a:tc>
                  <a:txBody>
                    <a:bodyPr/>
                    <a:lstStyle/>
                    <a:p>
                      <a:pPr algn="ctr"/>
                      <a:r>
                        <a:rPr lang="en-SG" dirty="0"/>
                        <a:t>78%</a:t>
                      </a:r>
                    </a:p>
                  </a:txBody>
                  <a:tcPr/>
                </a:tc>
                <a:extLst>
                  <a:ext uri="{0D108BD9-81ED-4DB2-BD59-A6C34878D82A}">
                    <a16:rowId xmlns:a16="http://schemas.microsoft.com/office/drawing/2014/main" val="1916023923"/>
                  </a:ext>
                </a:extLst>
              </a:tr>
              <a:tr h="412925">
                <a:tc>
                  <a:txBody>
                    <a:bodyPr/>
                    <a:lstStyle/>
                    <a:p>
                      <a:r>
                        <a:rPr lang="en-SG" dirty="0"/>
                        <a:t>SVM</a:t>
                      </a:r>
                    </a:p>
                  </a:txBody>
                  <a:tcPr/>
                </a:tc>
                <a:tc>
                  <a:txBody>
                    <a:bodyPr/>
                    <a:lstStyle/>
                    <a:p>
                      <a:pPr algn="ctr"/>
                      <a:r>
                        <a:rPr lang="en-SG" dirty="0"/>
                        <a:t>75%</a:t>
                      </a:r>
                    </a:p>
                  </a:txBody>
                  <a:tcPr/>
                </a:tc>
                <a:extLst>
                  <a:ext uri="{0D108BD9-81ED-4DB2-BD59-A6C34878D82A}">
                    <a16:rowId xmlns:a16="http://schemas.microsoft.com/office/drawing/2014/main" val="874814194"/>
                  </a:ext>
                </a:extLst>
              </a:tr>
              <a:tr h="382779">
                <a:tc>
                  <a:txBody>
                    <a:bodyPr/>
                    <a:lstStyle/>
                    <a:p>
                      <a:r>
                        <a:rPr lang="en-SG" dirty="0"/>
                        <a:t>Linear SVC</a:t>
                      </a:r>
                    </a:p>
                  </a:txBody>
                  <a:tcPr/>
                </a:tc>
                <a:tc>
                  <a:txBody>
                    <a:bodyPr/>
                    <a:lstStyle/>
                    <a:p>
                      <a:pPr algn="ctr"/>
                      <a:r>
                        <a:rPr lang="en-SG" dirty="0"/>
                        <a:t>79%</a:t>
                      </a:r>
                    </a:p>
                  </a:txBody>
                  <a:tcPr/>
                </a:tc>
                <a:extLst>
                  <a:ext uri="{0D108BD9-81ED-4DB2-BD59-A6C34878D82A}">
                    <a16:rowId xmlns:a16="http://schemas.microsoft.com/office/drawing/2014/main" val="2860267163"/>
                  </a:ext>
                </a:extLst>
              </a:tr>
              <a:tr h="382779">
                <a:tc>
                  <a:txBody>
                    <a:bodyPr/>
                    <a:lstStyle/>
                    <a:p>
                      <a:r>
                        <a:rPr lang="en-SG" dirty="0"/>
                        <a:t>XGB</a:t>
                      </a:r>
                    </a:p>
                  </a:txBody>
                  <a:tcPr/>
                </a:tc>
                <a:tc>
                  <a:txBody>
                    <a:bodyPr/>
                    <a:lstStyle/>
                    <a:p>
                      <a:pPr algn="ctr"/>
                      <a:r>
                        <a:rPr lang="en-SG" dirty="0"/>
                        <a:t>75%</a:t>
                      </a:r>
                    </a:p>
                  </a:txBody>
                  <a:tcPr/>
                </a:tc>
                <a:extLst>
                  <a:ext uri="{0D108BD9-81ED-4DB2-BD59-A6C34878D82A}">
                    <a16:rowId xmlns:a16="http://schemas.microsoft.com/office/drawing/2014/main" val="2828647824"/>
                  </a:ext>
                </a:extLst>
              </a:tr>
              <a:tr h="522242">
                <a:tc>
                  <a:txBody>
                    <a:bodyPr/>
                    <a:lstStyle/>
                    <a:p>
                      <a:r>
                        <a:rPr lang="en-SG" dirty="0"/>
                        <a:t>Extra Tree Classifier</a:t>
                      </a:r>
                    </a:p>
                  </a:txBody>
                  <a:tcPr/>
                </a:tc>
                <a:tc>
                  <a:txBody>
                    <a:bodyPr/>
                    <a:lstStyle/>
                    <a:p>
                      <a:pPr algn="ctr"/>
                      <a:r>
                        <a:rPr lang="en-SG" dirty="0"/>
                        <a:t>71%</a:t>
                      </a:r>
                    </a:p>
                  </a:txBody>
                  <a:tcPr/>
                </a:tc>
                <a:extLst>
                  <a:ext uri="{0D108BD9-81ED-4DB2-BD59-A6C34878D82A}">
                    <a16:rowId xmlns:a16="http://schemas.microsoft.com/office/drawing/2014/main" val="2775642815"/>
                  </a:ext>
                </a:extLst>
              </a:tr>
              <a:tr h="382779">
                <a:tc>
                  <a:txBody>
                    <a:bodyPr/>
                    <a:lstStyle/>
                    <a:p>
                      <a:r>
                        <a:rPr lang="en-SG" dirty="0"/>
                        <a:t>KNN</a:t>
                      </a:r>
                    </a:p>
                  </a:txBody>
                  <a:tcPr/>
                </a:tc>
                <a:tc>
                  <a:txBody>
                    <a:bodyPr/>
                    <a:lstStyle/>
                    <a:p>
                      <a:pPr algn="ctr"/>
                      <a:r>
                        <a:rPr lang="en-SG" dirty="0"/>
                        <a:t>71%</a:t>
                      </a:r>
                    </a:p>
                  </a:txBody>
                  <a:tcPr/>
                </a:tc>
                <a:extLst>
                  <a:ext uri="{0D108BD9-81ED-4DB2-BD59-A6C34878D82A}">
                    <a16:rowId xmlns:a16="http://schemas.microsoft.com/office/drawing/2014/main" val="620656885"/>
                  </a:ext>
                </a:extLst>
              </a:tr>
              <a:tr h="522242">
                <a:tc>
                  <a:txBody>
                    <a:bodyPr/>
                    <a:lstStyle/>
                    <a:p>
                      <a:r>
                        <a:rPr lang="en-SG" dirty="0"/>
                        <a:t>Random Forest</a:t>
                      </a:r>
                    </a:p>
                  </a:txBody>
                  <a:tcPr/>
                </a:tc>
                <a:tc>
                  <a:txBody>
                    <a:bodyPr/>
                    <a:lstStyle/>
                    <a:p>
                      <a:pPr algn="ctr"/>
                      <a:r>
                        <a:rPr lang="en-SG" dirty="0"/>
                        <a:t>76%</a:t>
                      </a:r>
                    </a:p>
                  </a:txBody>
                  <a:tcPr/>
                </a:tc>
                <a:extLst>
                  <a:ext uri="{0D108BD9-81ED-4DB2-BD59-A6C34878D82A}">
                    <a16:rowId xmlns:a16="http://schemas.microsoft.com/office/drawing/2014/main" val="2425754937"/>
                  </a:ext>
                </a:extLst>
              </a:tr>
            </a:tbl>
          </a:graphicData>
        </a:graphic>
      </p:graphicFrame>
    </p:spTree>
    <p:extLst>
      <p:ext uri="{BB962C8B-B14F-4D97-AF65-F5344CB8AC3E}">
        <p14:creationId xmlns:p14="http://schemas.microsoft.com/office/powerpoint/2010/main" val="110034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5342-C7D8-42B9-883F-7B64F6373C54}"/>
              </a:ext>
            </a:extLst>
          </p:cNvPr>
          <p:cNvSpPr>
            <a:spLocks noGrp="1"/>
          </p:cNvSpPr>
          <p:nvPr>
            <p:ph type="title"/>
          </p:nvPr>
        </p:nvSpPr>
        <p:spPr/>
        <p:txBody>
          <a:bodyPr/>
          <a:lstStyle/>
          <a:p>
            <a:r>
              <a:rPr lang="en-SG" dirty="0"/>
              <a:t>Model design – Stacked ensemble classifier</a:t>
            </a:r>
          </a:p>
        </p:txBody>
      </p:sp>
      <p:pic>
        <p:nvPicPr>
          <p:cNvPr id="1026" name="Picture 2" descr="Image for post">
            <a:extLst>
              <a:ext uri="{FF2B5EF4-FFF2-40B4-BE49-F238E27FC236}">
                <a16:creationId xmlns:a16="http://schemas.microsoft.com/office/drawing/2014/main" id="{CB2FA120-ED15-44D7-A184-63D68D857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4795804" cy="3468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E77206-6167-499C-8BFB-9F5A25379E88}"/>
              </a:ext>
            </a:extLst>
          </p:cNvPr>
          <p:cNvSpPr txBox="1"/>
          <p:nvPr/>
        </p:nvSpPr>
        <p:spPr>
          <a:xfrm>
            <a:off x="1451579" y="5581816"/>
            <a:ext cx="9020289" cy="246221"/>
          </a:xfrm>
          <a:prstGeom prst="rect">
            <a:avLst/>
          </a:prstGeom>
          <a:noFill/>
        </p:spPr>
        <p:txBody>
          <a:bodyPr wrap="square" rtlCol="0">
            <a:spAutoFit/>
          </a:bodyPr>
          <a:lstStyle/>
          <a:p>
            <a:r>
              <a:rPr lang="en-SG" sz="1000" dirty="0"/>
              <a:t>Source: Stacking Classifiers for Higher Predictive Performance - https://towardsdatascience.com/stacking-classifiers-for-higher-predictive-performance-566f963e4840</a:t>
            </a:r>
          </a:p>
        </p:txBody>
      </p:sp>
      <p:sp>
        <p:nvSpPr>
          <p:cNvPr id="5" name="TextBox 4">
            <a:extLst>
              <a:ext uri="{FF2B5EF4-FFF2-40B4-BE49-F238E27FC236}">
                <a16:creationId xmlns:a16="http://schemas.microsoft.com/office/drawing/2014/main" id="{91437834-0834-4F2C-8646-9CF5EA71D760}"/>
              </a:ext>
            </a:extLst>
          </p:cNvPr>
          <p:cNvSpPr txBox="1"/>
          <p:nvPr/>
        </p:nvSpPr>
        <p:spPr>
          <a:xfrm>
            <a:off x="7195930" y="2073468"/>
            <a:ext cx="3625795" cy="2862322"/>
          </a:xfrm>
          <a:prstGeom prst="rect">
            <a:avLst/>
          </a:prstGeom>
          <a:noFill/>
        </p:spPr>
        <p:txBody>
          <a:bodyPr wrap="square" rtlCol="0">
            <a:spAutoFit/>
          </a:bodyPr>
          <a:lstStyle/>
          <a:p>
            <a:pPr algn="just"/>
            <a:r>
              <a:rPr lang="en-SG" dirty="0"/>
              <a:t>Using the Predictive Capability of Multiple Classifiers to Boost Performance beyond performance of any single model in the ensemble</a:t>
            </a:r>
          </a:p>
          <a:p>
            <a:pPr algn="just"/>
            <a:endParaRPr lang="en-SG" dirty="0"/>
          </a:p>
          <a:p>
            <a:pPr algn="just"/>
            <a:r>
              <a:rPr lang="en-SG" dirty="0"/>
              <a:t>Prediction of multiple classifiers in Level 1 (Base Models) get stacked and used as features to train meta-classifier (Meta Model) which makes final prediction</a:t>
            </a:r>
          </a:p>
        </p:txBody>
      </p:sp>
    </p:spTree>
    <p:extLst>
      <p:ext uri="{BB962C8B-B14F-4D97-AF65-F5344CB8AC3E}">
        <p14:creationId xmlns:p14="http://schemas.microsoft.com/office/powerpoint/2010/main" val="232739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24EF-9207-433E-8D1B-DDC3DD74ADD2}"/>
              </a:ext>
            </a:extLst>
          </p:cNvPr>
          <p:cNvSpPr>
            <a:spLocks noGrp="1"/>
          </p:cNvSpPr>
          <p:nvPr>
            <p:ph type="title"/>
          </p:nvPr>
        </p:nvSpPr>
        <p:spPr/>
        <p:txBody>
          <a:bodyPr/>
          <a:lstStyle/>
          <a:p>
            <a:r>
              <a:rPr lang="en-SG" dirty="0"/>
              <a:t>Model design – STACKED Ensemble classifier</a:t>
            </a:r>
          </a:p>
        </p:txBody>
      </p:sp>
      <p:graphicFrame>
        <p:nvGraphicFramePr>
          <p:cNvPr id="8" name="Diagram 7">
            <a:extLst>
              <a:ext uri="{FF2B5EF4-FFF2-40B4-BE49-F238E27FC236}">
                <a16:creationId xmlns:a16="http://schemas.microsoft.com/office/drawing/2014/main" id="{68FC271E-5291-4B49-B43F-3E4D21CF3D96}"/>
              </a:ext>
            </a:extLst>
          </p:cNvPr>
          <p:cNvGraphicFramePr/>
          <p:nvPr>
            <p:extLst>
              <p:ext uri="{D42A27DB-BD31-4B8C-83A1-F6EECF244321}">
                <p14:modId xmlns:p14="http://schemas.microsoft.com/office/powerpoint/2010/main" val="1659737075"/>
              </p:ext>
            </p:extLst>
          </p:nvPr>
        </p:nvGraphicFramePr>
        <p:xfrm>
          <a:off x="245806" y="1632155"/>
          <a:ext cx="4267200" cy="4421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C03D4CA1-56E7-4E00-816A-146353E3DF61}"/>
              </a:ext>
            </a:extLst>
          </p:cNvPr>
          <p:cNvSpPr>
            <a:spLocks noGrp="1"/>
          </p:cNvSpPr>
          <p:nvPr>
            <p:ph idx="1"/>
          </p:nvPr>
        </p:nvSpPr>
        <p:spPr>
          <a:xfrm>
            <a:off x="4618895" y="1813205"/>
            <a:ext cx="5956340" cy="1248048"/>
          </a:xfrm>
        </p:spPr>
        <p:txBody>
          <a:bodyPr>
            <a:normAutofit fontScale="85000" lnSpcReduction="10000"/>
          </a:bodyPr>
          <a:lstStyle/>
          <a:p>
            <a:r>
              <a:rPr lang="en-SG" dirty="0"/>
              <a:t>Tried base line stacking by using all the independent models as Base Model and </a:t>
            </a:r>
            <a:r>
              <a:rPr lang="en-SG" dirty="0" err="1"/>
              <a:t>LogisticRegression</a:t>
            </a:r>
            <a:r>
              <a:rPr lang="en-SG" dirty="0"/>
              <a:t> as Meta-Classifier.</a:t>
            </a:r>
          </a:p>
          <a:p>
            <a:r>
              <a:rPr lang="en-SG" dirty="0"/>
              <a:t>AUC on Independent Test Data: 86.76%</a:t>
            </a:r>
          </a:p>
          <a:p>
            <a:endParaRPr lang="en-SG" dirty="0"/>
          </a:p>
        </p:txBody>
      </p:sp>
      <p:pic>
        <p:nvPicPr>
          <p:cNvPr id="6" name="Picture 5">
            <a:extLst>
              <a:ext uri="{FF2B5EF4-FFF2-40B4-BE49-F238E27FC236}">
                <a16:creationId xmlns:a16="http://schemas.microsoft.com/office/drawing/2014/main" id="{6EE212EA-7502-4B0A-9E5D-C70BDFA9EE8E}"/>
              </a:ext>
            </a:extLst>
          </p:cNvPr>
          <p:cNvPicPr>
            <a:picLocks noChangeAspect="1"/>
          </p:cNvPicPr>
          <p:nvPr/>
        </p:nvPicPr>
        <p:blipFill>
          <a:blip r:embed="rId7"/>
          <a:stretch>
            <a:fillRect/>
          </a:stretch>
        </p:blipFill>
        <p:spPr>
          <a:xfrm>
            <a:off x="4944518" y="2838977"/>
            <a:ext cx="3738306" cy="3121587"/>
          </a:xfrm>
          <a:prstGeom prst="rect">
            <a:avLst/>
          </a:prstGeom>
        </p:spPr>
      </p:pic>
      <p:sp>
        <p:nvSpPr>
          <p:cNvPr id="7" name="Oval 6">
            <a:extLst>
              <a:ext uri="{FF2B5EF4-FFF2-40B4-BE49-F238E27FC236}">
                <a16:creationId xmlns:a16="http://schemas.microsoft.com/office/drawing/2014/main" id="{144BDF3A-216C-49B2-9402-7A1A46FD7F00}"/>
              </a:ext>
            </a:extLst>
          </p:cNvPr>
          <p:cNvSpPr/>
          <p:nvPr/>
        </p:nvSpPr>
        <p:spPr>
          <a:xfrm>
            <a:off x="4944518" y="5788136"/>
            <a:ext cx="1296062" cy="26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ED0B20FC-C9E1-4B8A-836A-9FA17EBA9419}"/>
              </a:ext>
            </a:extLst>
          </p:cNvPr>
          <p:cNvSpPr txBox="1"/>
          <p:nvPr/>
        </p:nvSpPr>
        <p:spPr>
          <a:xfrm>
            <a:off x="9000877" y="2838977"/>
            <a:ext cx="2425147" cy="1200329"/>
          </a:xfrm>
          <a:prstGeom prst="rect">
            <a:avLst/>
          </a:prstGeom>
          <a:noFill/>
        </p:spPr>
        <p:txBody>
          <a:bodyPr wrap="square" rtlCol="0">
            <a:spAutoFit/>
          </a:bodyPr>
          <a:lstStyle/>
          <a:p>
            <a:r>
              <a:rPr lang="en-SG" dirty="0"/>
              <a:t>At this point, the AUC on Independent Test Data is already better than the target of 85%</a:t>
            </a:r>
          </a:p>
        </p:txBody>
      </p:sp>
    </p:spTree>
    <p:extLst>
      <p:ext uri="{BB962C8B-B14F-4D97-AF65-F5344CB8AC3E}">
        <p14:creationId xmlns:p14="http://schemas.microsoft.com/office/powerpoint/2010/main" val="165756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9C14-C55A-49C1-9387-A56981E8A97F}"/>
              </a:ext>
            </a:extLst>
          </p:cNvPr>
          <p:cNvSpPr>
            <a:spLocks noGrp="1"/>
          </p:cNvSpPr>
          <p:nvPr>
            <p:ph type="title"/>
          </p:nvPr>
        </p:nvSpPr>
        <p:spPr/>
        <p:txBody>
          <a:bodyPr/>
          <a:lstStyle/>
          <a:p>
            <a:r>
              <a:rPr lang="en-SG" dirty="0"/>
              <a:t>Model optimization – Bayesian hyperparameter optimization using </a:t>
            </a:r>
            <a:r>
              <a:rPr lang="en-SG" dirty="0" err="1"/>
              <a:t>optuna</a:t>
            </a:r>
            <a:endParaRPr lang="en-SG" dirty="0"/>
          </a:p>
        </p:txBody>
      </p:sp>
      <p:sp>
        <p:nvSpPr>
          <p:cNvPr id="3" name="Content Placeholder 2">
            <a:extLst>
              <a:ext uri="{FF2B5EF4-FFF2-40B4-BE49-F238E27FC236}">
                <a16:creationId xmlns:a16="http://schemas.microsoft.com/office/drawing/2014/main" id="{03A66D05-559B-4672-AECB-221C367D0E6F}"/>
              </a:ext>
            </a:extLst>
          </p:cNvPr>
          <p:cNvSpPr>
            <a:spLocks noGrp="1"/>
          </p:cNvSpPr>
          <p:nvPr>
            <p:ph idx="1"/>
          </p:nvPr>
        </p:nvSpPr>
        <p:spPr/>
        <p:txBody>
          <a:bodyPr>
            <a:normAutofit fontScale="92500" lnSpcReduction="10000"/>
          </a:bodyPr>
          <a:lstStyle/>
          <a:p>
            <a:pPr algn="just"/>
            <a:r>
              <a:rPr lang="en-SG" dirty="0"/>
              <a:t>Bayesian hyperparameter optimization is performed by building a probability model of the objective function and use it to select the most promising hyperparameters to evaluate in the true objective function</a:t>
            </a:r>
          </a:p>
          <a:p>
            <a:pPr algn="just"/>
            <a:r>
              <a:rPr lang="en-SG" dirty="0"/>
              <a:t>Grid search and random search are completely uninformed by past evaluations.</a:t>
            </a:r>
          </a:p>
          <a:p>
            <a:pPr algn="just"/>
            <a:r>
              <a:rPr lang="en-SG" dirty="0"/>
              <a:t>Bayesian approach keeps track of past evaluation results and uses the results to form a probabilistic model mapping hyperparameters to a probability of a score on the objective function.</a:t>
            </a:r>
          </a:p>
          <a:p>
            <a:pPr algn="just"/>
            <a:r>
              <a:rPr lang="en-SG" dirty="0"/>
              <a:t>By evaluating hyperparameters that appear more promising from past results, Bayesian methods can find better model settings than random search in fewer iterations.</a:t>
            </a:r>
          </a:p>
        </p:txBody>
      </p:sp>
      <p:sp>
        <p:nvSpPr>
          <p:cNvPr id="4" name="TextBox 3">
            <a:extLst>
              <a:ext uri="{FF2B5EF4-FFF2-40B4-BE49-F238E27FC236}">
                <a16:creationId xmlns:a16="http://schemas.microsoft.com/office/drawing/2014/main" id="{9C882209-B430-496A-9669-0D75B18E7B89}"/>
              </a:ext>
            </a:extLst>
          </p:cNvPr>
          <p:cNvSpPr txBox="1"/>
          <p:nvPr/>
        </p:nvSpPr>
        <p:spPr>
          <a:xfrm>
            <a:off x="1071716" y="5633884"/>
            <a:ext cx="10196052" cy="400110"/>
          </a:xfrm>
          <a:prstGeom prst="rect">
            <a:avLst/>
          </a:prstGeom>
          <a:noFill/>
        </p:spPr>
        <p:txBody>
          <a:bodyPr wrap="square" rtlCol="0">
            <a:spAutoFit/>
          </a:bodyPr>
          <a:lstStyle/>
          <a:p>
            <a:r>
              <a:rPr lang="en-SG" sz="1000" dirty="0"/>
              <a:t>Source:  A Conceptual Explanation of Bayesian Hyperparameter Optimization for Machine Learning - https://towardsdatascience.com/a-conceptual-explanation-of-bayesian-model-based-hyperparameter-optimization-for-machine-learning-b8172278050f</a:t>
            </a:r>
          </a:p>
        </p:txBody>
      </p:sp>
    </p:spTree>
    <p:extLst>
      <p:ext uri="{BB962C8B-B14F-4D97-AF65-F5344CB8AC3E}">
        <p14:creationId xmlns:p14="http://schemas.microsoft.com/office/powerpoint/2010/main" val="44061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117B-F4DF-487E-9E5B-6A1DABF54BC9}"/>
              </a:ext>
            </a:extLst>
          </p:cNvPr>
          <p:cNvSpPr>
            <a:spLocks noGrp="1"/>
          </p:cNvSpPr>
          <p:nvPr>
            <p:ph type="title"/>
          </p:nvPr>
        </p:nvSpPr>
        <p:spPr>
          <a:xfrm>
            <a:off x="1451579" y="482961"/>
            <a:ext cx="9603275" cy="1049235"/>
          </a:xfrm>
        </p:spPr>
        <p:txBody>
          <a:bodyPr/>
          <a:lstStyle/>
          <a:p>
            <a:r>
              <a:rPr lang="en-SG" dirty="0"/>
              <a:t>Model design – Hyperparameter optimization using </a:t>
            </a:r>
            <a:r>
              <a:rPr lang="en-SG" dirty="0" err="1"/>
              <a:t>optuna</a:t>
            </a:r>
            <a:endParaRPr lang="en-SG" dirty="0"/>
          </a:p>
        </p:txBody>
      </p:sp>
      <p:graphicFrame>
        <p:nvGraphicFramePr>
          <p:cNvPr id="5" name="Diagram 4">
            <a:extLst>
              <a:ext uri="{FF2B5EF4-FFF2-40B4-BE49-F238E27FC236}">
                <a16:creationId xmlns:a16="http://schemas.microsoft.com/office/drawing/2014/main" id="{345062C8-BBD6-430F-9995-4C471146F48B}"/>
              </a:ext>
            </a:extLst>
          </p:cNvPr>
          <p:cNvGraphicFramePr/>
          <p:nvPr>
            <p:extLst>
              <p:ext uri="{D42A27DB-BD31-4B8C-83A1-F6EECF244321}">
                <p14:modId xmlns:p14="http://schemas.microsoft.com/office/powerpoint/2010/main" val="3570223204"/>
              </p:ext>
            </p:extLst>
          </p:nvPr>
        </p:nvGraphicFramePr>
        <p:xfrm>
          <a:off x="245806" y="1924215"/>
          <a:ext cx="4222827" cy="4129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C39DF028-0CCD-42CB-912A-C7F83DE5936F}"/>
              </a:ext>
            </a:extLst>
          </p:cNvPr>
          <p:cNvSpPr>
            <a:spLocks noGrp="1"/>
          </p:cNvSpPr>
          <p:nvPr>
            <p:ph idx="1"/>
          </p:nvPr>
        </p:nvSpPr>
        <p:spPr>
          <a:xfrm>
            <a:off x="4729316" y="2015732"/>
            <a:ext cx="6325538" cy="3450613"/>
          </a:xfrm>
        </p:spPr>
        <p:txBody>
          <a:bodyPr/>
          <a:lstStyle/>
          <a:p>
            <a:pPr marL="457200" indent="-457200" algn="just">
              <a:buAutoNum type="arabicPeriod"/>
            </a:pPr>
            <a:r>
              <a:rPr lang="en-SG" dirty="0"/>
              <a:t>Optimize hyperparameter for independent models in level 1 (Base Model)</a:t>
            </a:r>
          </a:p>
          <a:p>
            <a:pPr marL="457200" indent="-457200" algn="just">
              <a:buAutoNum type="arabicPeriod"/>
            </a:pPr>
            <a:r>
              <a:rPr lang="en-SG" dirty="0"/>
              <a:t>Reduce number of Base Model from current count of 7 to improve run time</a:t>
            </a:r>
          </a:p>
          <a:p>
            <a:pPr marL="457200" indent="-457200" algn="just">
              <a:buAutoNum type="arabicPeriod"/>
            </a:pPr>
            <a:r>
              <a:rPr lang="en-SG" dirty="0"/>
              <a:t>Stack the optimized model and predict on independent Test data</a:t>
            </a:r>
          </a:p>
        </p:txBody>
      </p:sp>
    </p:spTree>
    <p:extLst>
      <p:ext uri="{BB962C8B-B14F-4D97-AF65-F5344CB8AC3E}">
        <p14:creationId xmlns:p14="http://schemas.microsoft.com/office/powerpoint/2010/main" val="253837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D298-4358-4BCE-9594-8F08062BBFC6}"/>
              </a:ext>
            </a:extLst>
          </p:cNvPr>
          <p:cNvSpPr>
            <a:spLocks noGrp="1"/>
          </p:cNvSpPr>
          <p:nvPr>
            <p:ph type="title"/>
          </p:nvPr>
        </p:nvSpPr>
        <p:spPr/>
        <p:txBody>
          <a:bodyPr/>
          <a:lstStyle/>
          <a:p>
            <a:r>
              <a:rPr lang="en-SG" dirty="0"/>
              <a:t>Optimization – on individual model</a:t>
            </a:r>
          </a:p>
        </p:txBody>
      </p:sp>
      <p:sp>
        <p:nvSpPr>
          <p:cNvPr id="3" name="Content Placeholder 2">
            <a:extLst>
              <a:ext uri="{FF2B5EF4-FFF2-40B4-BE49-F238E27FC236}">
                <a16:creationId xmlns:a16="http://schemas.microsoft.com/office/drawing/2014/main" id="{C0B5A73F-E6B9-47FE-B94C-CFFEF27A6BEE}"/>
              </a:ext>
            </a:extLst>
          </p:cNvPr>
          <p:cNvSpPr>
            <a:spLocks noGrp="1"/>
          </p:cNvSpPr>
          <p:nvPr>
            <p:ph idx="1"/>
          </p:nvPr>
        </p:nvSpPr>
        <p:spPr/>
        <p:txBody>
          <a:bodyPr/>
          <a:lstStyle/>
          <a:p>
            <a:endParaRPr lang="en-SG"/>
          </a:p>
        </p:txBody>
      </p:sp>
      <p:graphicFrame>
        <p:nvGraphicFramePr>
          <p:cNvPr id="4" name="Table 6">
            <a:extLst>
              <a:ext uri="{FF2B5EF4-FFF2-40B4-BE49-F238E27FC236}">
                <a16:creationId xmlns:a16="http://schemas.microsoft.com/office/drawing/2014/main" id="{A8C55098-746B-427B-98DA-895D3C81AC87}"/>
              </a:ext>
            </a:extLst>
          </p:cNvPr>
          <p:cNvGraphicFramePr>
            <a:graphicFrameLocks/>
          </p:cNvGraphicFramePr>
          <p:nvPr>
            <p:extLst>
              <p:ext uri="{D42A27DB-BD31-4B8C-83A1-F6EECF244321}">
                <p14:modId xmlns:p14="http://schemas.microsoft.com/office/powerpoint/2010/main" val="1190928513"/>
              </p:ext>
            </p:extLst>
          </p:nvPr>
        </p:nvGraphicFramePr>
        <p:xfrm>
          <a:off x="4608980" y="1527847"/>
          <a:ext cx="6445874" cy="4426382"/>
        </p:xfrm>
        <a:graphic>
          <a:graphicData uri="http://schemas.openxmlformats.org/drawingml/2006/table">
            <a:tbl>
              <a:tblPr firstRow="1" bandRow="1">
                <a:tableStyleId>{5C22544A-7EE6-4342-B048-85BDC9FD1C3A}</a:tableStyleId>
              </a:tblPr>
              <a:tblGrid>
                <a:gridCol w="1299216">
                  <a:extLst>
                    <a:ext uri="{9D8B030D-6E8A-4147-A177-3AD203B41FA5}">
                      <a16:colId xmlns:a16="http://schemas.microsoft.com/office/drawing/2014/main" val="3132343492"/>
                    </a:ext>
                  </a:extLst>
                </a:gridCol>
                <a:gridCol w="2573329">
                  <a:extLst>
                    <a:ext uri="{9D8B030D-6E8A-4147-A177-3AD203B41FA5}">
                      <a16:colId xmlns:a16="http://schemas.microsoft.com/office/drawing/2014/main" val="3293290290"/>
                    </a:ext>
                  </a:extLst>
                </a:gridCol>
                <a:gridCol w="2573329">
                  <a:extLst>
                    <a:ext uri="{9D8B030D-6E8A-4147-A177-3AD203B41FA5}">
                      <a16:colId xmlns:a16="http://schemas.microsoft.com/office/drawing/2014/main" val="431831145"/>
                    </a:ext>
                  </a:extLst>
                </a:gridCol>
              </a:tblGrid>
              <a:tr h="746060">
                <a:tc>
                  <a:txBody>
                    <a:bodyPr/>
                    <a:lstStyle/>
                    <a:p>
                      <a:r>
                        <a:rPr lang="en-SG"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AUC Score on independent Test Data before Hyperparameter Optimization</a:t>
                      </a:r>
                    </a:p>
                  </a:txBody>
                  <a:tcPr/>
                </a:tc>
                <a:tc>
                  <a:txBody>
                    <a:bodyPr/>
                    <a:lstStyle/>
                    <a:p>
                      <a:r>
                        <a:rPr lang="en-SG" sz="1400" dirty="0"/>
                        <a:t>AUC Score on independent Test Data after Hyperparameter Optimization using </a:t>
                      </a:r>
                      <a:r>
                        <a:rPr lang="en-SG" sz="1400" dirty="0" err="1"/>
                        <a:t>Optuna</a:t>
                      </a:r>
                      <a:endParaRPr lang="en-SG" sz="1400" dirty="0"/>
                    </a:p>
                  </a:txBody>
                  <a:tcPr/>
                </a:tc>
                <a:extLst>
                  <a:ext uri="{0D108BD9-81ED-4DB2-BD59-A6C34878D82A}">
                    <a16:rowId xmlns:a16="http://schemas.microsoft.com/office/drawing/2014/main" val="3956881501"/>
                  </a:ext>
                </a:extLst>
              </a:tr>
              <a:tr h="382779">
                <a:tc>
                  <a:txBody>
                    <a:bodyPr/>
                    <a:lstStyle/>
                    <a:p>
                      <a:r>
                        <a:rPr lang="en-SG" dirty="0"/>
                        <a:t>Logistic Regression</a:t>
                      </a:r>
                    </a:p>
                  </a:txBody>
                  <a:tcPr/>
                </a:tc>
                <a:tc>
                  <a:txBody>
                    <a:bodyPr/>
                    <a:lstStyle/>
                    <a:p>
                      <a:pPr algn="ctr"/>
                      <a:r>
                        <a:rPr lang="en-SG" dirty="0"/>
                        <a:t>78%</a:t>
                      </a:r>
                    </a:p>
                  </a:txBody>
                  <a:tcPr/>
                </a:tc>
                <a:tc>
                  <a:txBody>
                    <a:bodyPr/>
                    <a:lstStyle/>
                    <a:p>
                      <a:pPr algn="ctr"/>
                      <a:r>
                        <a:rPr lang="en-SG" dirty="0"/>
                        <a:t>81%</a:t>
                      </a:r>
                    </a:p>
                  </a:txBody>
                  <a:tcPr/>
                </a:tc>
                <a:extLst>
                  <a:ext uri="{0D108BD9-81ED-4DB2-BD59-A6C34878D82A}">
                    <a16:rowId xmlns:a16="http://schemas.microsoft.com/office/drawing/2014/main" val="1916023923"/>
                  </a:ext>
                </a:extLst>
              </a:tr>
              <a:tr h="412925">
                <a:tc>
                  <a:txBody>
                    <a:bodyPr/>
                    <a:lstStyle/>
                    <a:p>
                      <a:r>
                        <a:rPr lang="en-SG" dirty="0"/>
                        <a:t>SVM</a:t>
                      </a:r>
                    </a:p>
                  </a:txBody>
                  <a:tcPr/>
                </a:tc>
                <a:tc>
                  <a:txBody>
                    <a:bodyPr/>
                    <a:lstStyle/>
                    <a:p>
                      <a:pPr algn="ctr"/>
                      <a:r>
                        <a:rPr lang="en-SG" dirty="0"/>
                        <a:t>75%</a:t>
                      </a:r>
                    </a:p>
                  </a:txBody>
                  <a:tcPr/>
                </a:tc>
                <a:tc>
                  <a:txBody>
                    <a:bodyPr/>
                    <a:lstStyle/>
                    <a:p>
                      <a:pPr algn="ctr"/>
                      <a:r>
                        <a:rPr lang="en-SG" dirty="0"/>
                        <a:t>81%</a:t>
                      </a:r>
                    </a:p>
                  </a:txBody>
                  <a:tcPr/>
                </a:tc>
                <a:extLst>
                  <a:ext uri="{0D108BD9-81ED-4DB2-BD59-A6C34878D82A}">
                    <a16:rowId xmlns:a16="http://schemas.microsoft.com/office/drawing/2014/main" val="874814194"/>
                  </a:ext>
                </a:extLst>
              </a:tr>
              <a:tr h="382779">
                <a:tc>
                  <a:txBody>
                    <a:bodyPr/>
                    <a:lstStyle/>
                    <a:p>
                      <a:r>
                        <a:rPr lang="en-SG" dirty="0"/>
                        <a:t>Linear SVC</a:t>
                      </a:r>
                    </a:p>
                  </a:txBody>
                  <a:tcPr/>
                </a:tc>
                <a:tc>
                  <a:txBody>
                    <a:bodyPr/>
                    <a:lstStyle/>
                    <a:p>
                      <a:pPr algn="ctr"/>
                      <a:r>
                        <a:rPr lang="en-SG" dirty="0"/>
                        <a:t>79%</a:t>
                      </a:r>
                    </a:p>
                  </a:txBody>
                  <a:tcPr/>
                </a:tc>
                <a:tc>
                  <a:txBody>
                    <a:bodyPr/>
                    <a:lstStyle/>
                    <a:p>
                      <a:pPr algn="ctr"/>
                      <a:r>
                        <a:rPr lang="en-SG" dirty="0"/>
                        <a:t>78%</a:t>
                      </a:r>
                    </a:p>
                  </a:txBody>
                  <a:tcPr/>
                </a:tc>
                <a:extLst>
                  <a:ext uri="{0D108BD9-81ED-4DB2-BD59-A6C34878D82A}">
                    <a16:rowId xmlns:a16="http://schemas.microsoft.com/office/drawing/2014/main" val="2860267163"/>
                  </a:ext>
                </a:extLst>
              </a:tr>
              <a:tr h="382779">
                <a:tc>
                  <a:txBody>
                    <a:bodyPr/>
                    <a:lstStyle/>
                    <a:p>
                      <a:r>
                        <a:rPr lang="en-SG" dirty="0"/>
                        <a:t>XGB</a:t>
                      </a:r>
                    </a:p>
                  </a:txBody>
                  <a:tcPr/>
                </a:tc>
                <a:tc>
                  <a:txBody>
                    <a:bodyPr/>
                    <a:lstStyle/>
                    <a:p>
                      <a:pPr algn="ctr"/>
                      <a:r>
                        <a:rPr lang="en-SG" dirty="0"/>
                        <a:t>75%</a:t>
                      </a:r>
                    </a:p>
                  </a:txBody>
                  <a:tcPr/>
                </a:tc>
                <a:tc>
                  <a:txBody>
                    <a:bodyPr/>
                    <a:lstStyle/>
                    <a:p>
                      <a:pPr algn="ctr"/>
                      <a:r>
                        <a:rPr lang="en-SG" dirty="0"/>
                        <a:t>76%</a:t>
                      </a:r>
                    </a:p>
                  </a:txBody>
                  <a:tcPr/>
                </a:tc>
                <a:extLst>
                  <a:ext uri="{0D108BD9-81ED-4DB2-BD59-A6C34878D82A}">
                    <a16:rowId xmlns:a16="http://schemas.microsoft.com/office/drawing/2014/main" val="2828647824"/>
                  </a:ext>
                </a:extLst>
              </a:tr>
              <a:tr h="522242">
                <a:tc>
                  <a:txBody>
                    <a:bodyPr/>
                    <a:lstStyle/>
                    <a:p>
                      <a:r>
                        <a:rPr lang="en-SG" dirty="0"/>
                        <a:t>Extra Tree Classifier</a:t>
                      </a:r>
                    </a:p>
                  </a:txBody>
                  <a:tcPr/>
                </a:tc>
                <a:tc>
                  <a:txBody>
                    <a:bodyPr/>
                    <a:lstStyle/>
                    <a:p>
                      <a:pPr algn="ctr"/>
                      <a:r>
                        <a:rPr lang="en-SG" dirty="0"/>
                        <a:t>71%</a:t>
                      </a:r>
                    </a:p>
                  </a:txBody>
                  <a:tcPr/>
                </a:tc>
                <a:tc>
                  <a:txBody>
                    <a:bodyPr/>
                    <a:lstStyle/>
                    <a:p>
                      <a:pPr algn="ctr"/>
                      <a:r>
                        <a:rPr lang="en-SG" dirty="0"/>
                        <a:t>75%</a:t>
                      </a:r>
                    </a:p>
                  </a:txBody>
                  <a:tcPr/>
                </a:tc>
                <a:extLst>
                  <a:ext uri="{0D108BD9-81ED-4DB2-BD59-A6C34878D82A}">
                    <a16:rowId xmlns:a16="http://schemas.microsoft.com/office/drawing/2014/main" val="2775642815"/>
                  </a:ext>
                </a:extLst>
              </a:tr>
              <a:tr h="382779">
                <a:tc>
                  <a:txBody>
                    <a:bodyPr/>
                    <a:lstStyle/>
                    <a:p>
                      <a:r>
                        <a:rPr lang="en-SG" dirty="0"/>
                        <a:t>KNN</a:t>
                      </a:r>
                    </a:p>
                  </a:txBody>
                  <a:tcPr/>
                </a:tc>
                <a:tc>
                  <a:txBody>
                    <a:bodyPr/>
                    <a:lstStyle/>
                    <a:p>
                      <a:pPr algn="ctr"/>
                      <a:r>
                        <a:rPr lang="en-SG" dirty="0"/>
                        <a:t>71%</a:t>
                      </a:r>
                    </a:p>
                  </a:txBody>
                  <a:tcPr/>
                </a:tc>
                <a:tc>
                  <a:txBody>
                    <a:bodyPr/>
                    <a:lstStyle/>
                    <a:p>
                      <a:pPr algn="ctr"/>
                      <a:r>
                        <a:rPr lang="en-SG" dirty="0"/>
                        <a:t>72%</a:t>
                      </a:r>
                    </a:p>
                  </a:txBody>
                  <a:tcPr/>
                </a:tc>
                <a:extLst>
                  <a:ext uri="{0D108BD9-81ED-4DB2-BD59-A6C34878D82A}">
                    <a16:rowId xmlns:a16="http://schemas.microsoft.com/office/drawing/2014/main" val="620656885"/>
                  </a:ext>
                </a:extLst>
              </a:tr>
              <a:tr h="522242">
                <a:tc>
                  <a:txBody>
                    <a:bodyPr/>
                    <a:lstStyle/>
                    <a:p>
                      <a:r>
                        <a:rPr lang="en-SG" dirty="0"/>
                        <a:t>Random Forest</a:t>
                      </a:r>
                    </a:p>
                  </a:txBody>
                  <a:tcPr/>
                </a:tc>
                <a:tc>
                  <a:txBody>
                    <a:bodyPr/>
                    <a:lstStyle/>
                    <a:p>
                      <a:pPr algn="ctr"/>
                      <a:r>
                        <a:rPr lang="en-SG" dirty="0"/>
                        <a:t>76%</a:t>
                      </a:r>
                    </a:p>
                  </a:txBody>
                  <a:tcPr/>
                </a:tc>
                <a:tc>
                  <a:txBody>
                    <a:bodyPr/>
                    <a:lstStyle/>
                    <a:p>
                      <a:pPr algn="ctr"/>
                      <a:r>
                        <a:rPr lang="en-SG" dirty="0"/>
                        <a:t>71%</a:t>
                      </a:r>
                    </a:p>
                  </a:txBody>
                  <a:tcPr/>
                </a:tc>
                <a:extLst>
                  <a:ext uri="{0D108BD9-81ED-4DB2-BD59-A6C34878D82A}">
                    <a16:rowId xmlns:a16="http://schemas.microsoft.com/office/drawing/2014/main" val="2425754937"/>
                  </a:ext>
                </a:extLst>
              </a:tr>
            </a:tbl>
          </a:graphicData>
        </a:graphic>
      </p:graphicFrame>
      <p:graphicFrame>
        <p:nvGraphicFramePr>
          <p:cNvPr id="6" name="Diagram 5">
            <a:extLst>
              <a:ext uri="{FF2B5EF4-FFF2-40B4-BE49-F238E27FC236}">
                <a16:creationId xmlns:a16="http://schemas.microsoft.com/office/drawing/2014/main" id="{984F7DF1-62C0-47BB-A36C-05734C85EC99}"/>
              </a:ext>
            </a:extLst>
          </p:cNvPr>
          <p:cNvGraphicFramePr/>
          <p:nvPr>
            <p:extLst>
              <p:ext uri="{D42A27DB-BD31-4B8C-83A1-F6EECF244321}">
                <p14:modId xmlns:p14="http://schemas.microsoft.com/office/powerpoint/2010/main" val="583545669"/>
              </p:ext>
            </p:extLst>
          </p:nvPr>
        </p:nvGraphicFramePr>
        <p:xfrm>
          <a:off x="245806" y="1916263"/>
          <a:ext cx="4267200" cy="413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87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C005-B4BA-4AD8-874A-9325932F8085}"/>
              </a:ext>
            </a:extLst>
          </p:cNvPr>
          <p:cNvSpPr>
            <a:spLocks noGrp="1"/>
          </p:cNvSpPr>
          <p:nvPr>
            <p:ph type="title"/>
          </p:nvPr>
        </p:nvSpPr>
        <p:spPr>
          <a:xfrm>
            <a:off x="1451578" y="379361"/>
            <a:ext cx="9603275" cy="1049235"/>
          </a:xfrm>
        </p:spPr>
        <p:txBody>
          <a:bodyPr/>
          <a:lstStyle/>
          <a:p>
            <a:r>
              <a:rPr lang="en-SG" dirty="0"/>
              <a:t>Optimization – Stacked Classifier</a:t>
            </a:r>
          </a:p>
        </p:txBody>
      </p:sp>
      <p:sp>
        <p:nvSpPr>
          <p:cNvPr id="3" name="Content Placeholder 2">
            <a:extLst>
              <a:ext uri="{FF2B5EF4-FFF2-40B4-BE49-F238E27FC236}">
                <a16:creationId xmlns:a16="http://schemas.microsoft.com/office/drawing/2014/main" id="{2DFFAB1A-ED22-472B-B123-761F0F9137D4}"/>
              </a:ext>
            </a:extLst>
          </p:cNvPr>
          <p:cNvSpPr>
            <a:spLocks noGrp="1"/>
          </p:cNvSpPr>
          <p:nvPr>
            <p:ph idx="1"/>
          </p:nvPr>
        </p:nvSpPr>
        <p:spPr>
          <a:xfrm>
            <a:off x="4204363" y="990968"/>
            <a:ext cx="6949268" cy="872582"/>
          </a:xfrm>
        </p:spPr>
        <p:txBody>
          <a:bodyPr>
            <a:normAutofit fontScale="92500"/>
          </a:bodyPr>
          <a:lstStyle/>
          <a:p>
            <a:r>
              <a:rPr lang="en-SG" sz="1800" dirty="0"/>
              <a:t>After iterations, we decided to use the combination of optimized Linear SVC, Extra Tree Classifier and Random Forest as Level 1 models</a:t>
            </a:r>
          </a:p>
          <a:p>
            <a:endParaRPr lang="en-SG" dirty="0"/>
          </a:p>
        </p:txBody>
      </p:sp>
      <p:graphicFrame>
        <p:nvGraphicFramePr>
          <p:cNvPr id="9" name="Diagram 8">
            <a:extLst>
              <a:ext uri="{FF2B5EF4-FFF2-40B4-BE49-F238E27FC236}">
                <a16:creationId xmlns:a16="http://schemas.microsoft.com/office/drawing/2014/main" id="{37F2629B-1609-4EE4-9F32-D68EBFCC20E4}"/>
              </a:ext>
            </a:extLst>
          </p:cNvPr>
          <p:cNvGraphicFramePr/>
          <p:nvPr>
            <p:extLst>
              <p:ext uri="{D42A27DB-BD31-4B8C-83A1-F6EECF244321}">
                <p14:modId xmlns:p14="http://schemas.microsoft.com/office/powerpoint/2010/main" val="3312320158"/>
              </p:ext>
            </p:extLst>
          </p:nvPr>
        </p:nvGraphicFramePr>
        <p:xfrm>
          <a:off x="245806" y="1906805"/>
          <a:ext cx="3274142" cy="414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839E551B-FA7B-42B1-9B10-8CFB2F0C055C}"/>
              </a:ext>
            </a:extLst>
          </p:cNvPr>
          <p:cNvSpPr txBox="1"/>
          <p:nvPr/>
        </p:nvSpPr>
        <p:spPr>
          <a:xfrm>
            <a:off x="3733538" y="1906806"/>
            <a:ext cx="3945459" cy="373711"/>
          </a:xfrm>
          <a:prstGeom prst="rect">
            <a:avLst/>
          </a:prstGeom>
          <a:solidFill>
            <a:srgbClr val="E2DE3A"/>
          </a:solidFill>
        </p:spPr>
        <p:txBody>
          <a:bodyPr wrap="square" rtlCol="0">
            <a:spAutoFit/>
          </a:bodyPr>
          <a:lstStyle/>
          <a:p>
            <a:pPr algn="ctr"/>
            <a:r>
              <a:rPr lang="en-SG" dirty="0"/>
              <a:t>Before Optimization</a:t>
            </a:r>
          </a:p>
        </p:txBody>
      </p:sp>
      <p:sp>
        <p:nvSpPr>
          <p:cNvPr id="13" name="TextBox 12">
            <a:extLst>
              <a:ext uri="{FF2B5EF4-FFF2-40B4-BE49-F238E27FC236}">
                <a16:creationId xmlns:a16="http://schemas.microsoft.com/office/drawing/2014/main" id="{EB22A320-93FE-404D-9BBE-AB08C7546457}"/>
              </a:ext>
            </a:extLst>
          </p:cNvPr>
          <p:cNvSpPr txBox="1"/>
          <p:nvPr/>
        </p:nvSpPr>
        <p:spPr>
          <a:xfrm>
            <a:off x="7812079" y="1906806"/>
            <a:ext cx="4134115" cy="373711"/>
          </a:xfrm>
          <a:prstGeom prst="rect">
            <a:avLst/>
          </a:prstGeom>
          <a:solidFill>
            <a:srgbClr val="F8ECCC"/>
          </a:solidFill>
        </p:spPr>
        <p:txBody>
          <a:bodyPr wrap="square" rtlCol="0">
            <a:spAutoFit/>
          </a:bodyPr>
          <a:lstStyle/>
          <a:p>
            <a:pPr algn="ctr"/>
            <a:r>
              <a:rPr lang="en-SG" dirty="0"/>
              <a:t>After Optimization</a:t>
            </a:r>
          </a:p>
        </p:txBody>
      </p:sp>
      <p:pic>
        <p:nvPicPr>
          <p:cNvPr id="21" name="Picture 20">
            <a:extLst>
              <a:ext uri="{FF2B5EF4-FFF2-40B4-BE49-F238E27FC236}">
                <a16:creationId xmlns:a16="http://schemas.microsoft.com/office/drawing/2014/main" id="{49166333-A426-4B2F-8088-A972B544698E}"/>
              </a:ext>
            </a:extLst>
          </p:cNvPr>
          <p:cNvPicPr>
            <a:picLocks noChangeAspect="1"/>
          </p:cNvPicPr>
          <p:nvPr/>
        </p:nvPicPr>
        <p:blipFill>
          <a:blip r:embed="rId7"/>
          <a:stretch>
            <a:fillRect/>
          </a:stretch>
        </p:blipFill>
        <p:spPr>
          <a:xfrm>
            <a:off x="7791646" y="2619976"/>
            <a:ext cx="4174980" cy="2894275"/>
          </a:xfrm>
          <a:prstGeom prst="rect">
            <a:avLst/>
          </a:prstGeom>
        </p:spPr>
      </p:pic>
      <p:pic>
        <p:nvPicPr>
          <p:cNvPr id="22" name="Picture 21">
            <a:extLst>
              <a:ext uri="{FF2B5EF4-FFF2-40B4-BE49-F238E27FC236}">
                <a16:creationId xmlns:a16="http://schemas.microsoft.com/office/drawing/2014/main" id="{40D31BB7-1867-4D4C-AA25-FDDBB1A42C85}"/>
              </a:ext>
            </a:extLst>
          </p:cNvPr>
          <p:cNvPicPr>
            <a:picLocks noChangeAspect="1"/>
          </p:cNvPicPr>
          <p:nvPr/>
        </p:nvPicPr>
        <p:blipFill>
          <a:blip r:embed="rId8"/>
          <a:stretch>
            <a:fillRect/>
          </a:stretch>
        </p:blipFill>
        <p:spPr>
          <a:xfrm>
            <a:off x="3733538" y="2475157"/>
            <a:ext cx="3945459" cy="3578324"/>
          </a:xfrm>
          <a:prstGeom prst="rect">
            <a:avLst/>
          </a:prstGeom>
        </p:spPr>
      </p:pic>
      <p:cxnSp>
        <p:nvCxnSpPr>
          <p:cNvPr id="15" name="Straight Arrow Connector 14">
            <a:extLst>
              <a:ext uri="{FF2B5EF4-FFF2-40B4-BE49-F238E27FC236}">
                <a16:creationId xmlns:a16="http://schemas.microsoft.com/office/drawing/2014/main" id="{D616EBD5-5E0E-4A48-B9D1-51DB02218488}"/>
              </a:ext>
            </a:extLst>
          </p:cNvPr>
          <p:cNvCxnSpPr>
            <a:cxnSpLocks/>
          </p:cNvCxnSpPr>
          <p:nvPr/>
        </p:nvCxnSpPr>
        <p:spPr>
          <a:xfrm flipV="1">
            <a:off x="4913906" y="5414839"/>
            <a:ext cx="2978681" cy="508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64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28A3-C0E1-4F40-9688-D4E77015F11A}"/>
              </a:ext>
            </a:extLst>
          </p:cNvPr>
          <p:cNvSpPr>
            <a:spLocks noGrp="1"/>
          </p:cNvSpPr>
          <p:nvPr>
            <p:ph type="title"/>
          </p:nvPr>
        </p:nvSpPr>
        <p:spPr/>
        <p:txBody>
          <a:bodyPr/>
          <a:lstStyle/>
          <a:p>
            <a:r>
              <a:rPr lang="en-SG" dirty="0"/>
              <a:t>Final result</a:t>
            </a:r>
          </a:p>
        </p:txBody>
      </p:sp>
      <p:sp>
        <p:nvSpPr>
          <p:cNvPr id="3" name="Content Placeholder 2">
            <a:extLst>
              <a:ext uri="{FF2B5EF4-FFF2-40B4-BE49-F238E27FC236}">
                <a16:creationId xmlns:a16="http://schemas.microsoft.com/office/drawing/2014/main" id="{E8D537DE-4730-47CC-894C-8B6AB137CD00}"/>
              </a:ext>
            </a:extLst>
          </p:cNvPr>
          <p:cNvSpPr>
            <a:spLocks noGrp="1"/>
          </p:cNvSpPr>
          <p:nvPr>
            <p:ph idx="1"/>
          </p:nvPr>
        </p:nvSpPr>
        <p:spPr>
          <a:xfrm>
            <a:off x="370203" y="2078252"/>
            <a:ext cx="4837902" cy="1658861"/>
          </a:xfrm>
        </p:spPr>
        <p:txBody>
          <a:bodyPr>
            <a:normAutofit fontScale="85000" lnSpcReduction="10000"/>
          </a:bodyPr>
          <a:lstStyle/>
          <a:p>
            <a:pPr algn="just"/>
            <a:r>
              <a:rPr lang="en-SG" dirty="0"/>
              <a:t>Model evaluated using </a:t>
            </a:r>
            <a:r>
              <a:rPr lang="en-SG" dirty="0" err="1"/>
              <a:t>cross_val_score</a:t>
            </a:r>
            <a:r>
              <a:rPr lang="en-SG" dirty="0"/>
              <a:t> with 10 folds</a:t>
            </a:r>
          </a:p>
          <a:p>
            <a:pPr algn="just"/>
            <a:r>
              <a:rPr lang="en-SG" dirty="0"/>
              <a:t>ROC AUC on independent test data: 88.24%, higher than PeNGaRoo AUC on independent test data of 85.2%</a:t>
            </a:r>
          </a:p>
          <a:p>
            <a:endParaRPr lang="en-SG" dirty="0"/>
          </a:p>
        </p:txBody>
      </p:sp>
      <p:pic>
        <p:nvPicPr>
          <p:cNvPr id="5" name="Picture 4">
            <a:extLst>
              <a:ext uri="{FF2B5EF4-FFF2-40B4-BE49-F238E27FC236}">
                <a16:creationId xmlns:a16="http://schemas.microsoft.com/office/drawing/2014/main" id="{C47656FE-60A9-4746-9804-8B0380A91664}"/>
              </a:ext>
            </a:extLst>
          </p:cNvPr>
          <p:cNvPicPr>
            <a:picLocks noChangeAspect="1"/>
          </p:cNvPicPr>
          <p:nvPr/>
        </p:nvPicPr>
        <p:blipFill>
          <a:blip r:embed="rId2"/>
          <a:stretch>
            <a:fillRect/>
          </a:stretch>
        </p:blipFill>
        <p:spPr>
          <a:xfrm>
            <a:off x="5875354" y="61934"/>
            <a:ext cx="5305708" cy="3093058"/>
          </a:xfrm>
          <a:prstGeom prst="rect">
            <a:avLst/>
          </a:prstGeom>
        </p:spPr>
      </p:pic>
      <p:pic>
        <p:nvPicPr>
          <p:cNvPr id="1028" name="Picture 4">
            <a:extLst>
              <a:ext uri="{FF2B5EF4-FFF2-40B4-BE49-F238E27FC236}">
                <a16:creationId xmlns:a16="http://schemas.microsoft.com/office/drawing/2014/main" id="{C3CBCB64-7797-48F3-9FC9-07BC6A305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3" y="3631291"/>
            <a:ext cx="4416482" cy="2507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B1B1DF1-E30E-4ABD-BFCC-CBDC09BC92E2}"/>
              </a:ext>
            </a:extLst>
          </p:cNvPr>
          <p:cNvPicPr>
            <a:picLocks noChangeAspect="1"/>
          </p:cNvPicPr>
          <p:nvPr/>
        </p:nvPicPr>
        <p:blipFill>
          <a:blip r:embed="rId4"/>
          <a:stretch>
            <a:fillRect/>
          </a:stretch>
        </p:blipFill>
        <p:spPr>
          <a:xfrm>
            <a:off x="5875353" y="3154992"/>
            <a:ext cx="5305708" cy="2898489"/>
          </a:xfrm>
          <a:prstGeom prst="rect">
            <a:avLst/>
          </a:prstGeom>
        </p:spPr>
      </p:pic>
    </p:spTree>
    <p:extLst>
      <p:ext uri="{BB962C8B-B14F-4D97-AF65-F5344CB8AC3E}">
        <p14:creationId xmlns:p14="http://schemas.microsoft.com/office/powerpoint/2010/main" val="423740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A49E-9220-4E29-9675-A1BA40694B72}"/>
              </a:ext>
            </a:extLst>
          </p:cNvPr>
          <p:cNvSpPr>
            <a:spLocks noGrp="1"/>
          </p:cNvSpPr>
          <p:nvPr>
            <p:ph type="title"/>
          </p:nvPr>
        </p:nvSpPr>
        <p:spPr/>
        <p:txBody>
          <a:bodyPr/>
          <a:lstStyle/>
          <a:p>
            <a:r>
              <a:rPr lang="en-SG" dirty="0"/>
              <a:t>Next</a:t>
            </a:r>
          </a:p>
        </p:txBody>
      </p:sp>
      <p:sp>
        <p:nvSpPr>
          <p:cNvPr id="3" name="Content Placeholder 2">
            <a:extLst>
              <a:ext uri="{FF2B5EF4-FFF2-40B4-BE49-F238E27FC236}">
                <a16:creationId xmlns:a16="http://schemas.microsoft.com/office/drawing/2014/main" id="{B937CB04-4577-4D9C-B925-286B53C9C54E}"/>
              </a:ext>
            </a:extLst>
          </p:cNvPr>
          <p:cNvSpPr>
            <a:spLocks noGrp="1"/>
          </p:cNvSpPr>
          <p:nvPr>
            <p:ph idx="1"/>
          </p:nvPr>
        </p:nvSpPr>
        <p:spPr>
          <a:xfrm>
            <a:off x="1451579" y="2015733"/>
            <a:ext cx="9603275" cy="3143290"/>
          </a:xfrm>
        </p:spPr>
        <p:txBody>
          <a:bodyPr/>
          <a:lstStyle/>
          <a:p>
            <a:r>
              <a:rPr lang="en-SG" dirty="0"/>
              <a:t>To explore Meta Classifier optimisation using </a:t>
            </a:r>
            <a:r>
              <a:rPr lang="en-SG" dirty="0" err="1"/>
              <a:t>Optuna</a:t>
            </a:r>
            <a:endParaRPr lang="en-SG" dirty="0"/>
          </a:p>
          <a:p>
            <a:r>
              <a:rPr lang="en-SG" dirty="0"/>
              <a:t>Explore “pruned-cv” package by Piotr </a:t>
            </a:r>
            <a:r>
              <a:rPr lang="en-SG" dirty="0" err="1"/>
              <a:t>Gabrys</a:t>
            </a:r>
            <a:r>
              <a:rPr lang="en-SG" dirty="0"/>
              <a:t> to shorten the hyperparameter optimisation time by automatically stopping unpromising trials at early stages of training.</a:t>
            </a:r>
          </a:p>
          <a:p>
            <a:r>
              <a:rPr lang="en-SG" dirty="0"/>
              <a:t>Try other Protein Sequence</a:t>
            </a:r>
          </a:p>
          <a:p>
            <a:r>
              <a:rPr lang="en-SG" dirty="0"/>
              <a:t>Protein Sequence Fusion</a:t>
            </a:r>
          </a:p>
        </p:txBody>
      </p:sp>
      <p:sp>
        <p:nvSpPr>
          <p:cNvPr id="4" name="TextBox 3">
            <a:extLst>
              <a:ext uri="{FF2B5EF4-FFF2-40B4-BE49-F238E27FC236}">
                <a16:creationId xmlns:a16="http://schemas.microsoft.com/office/drawing/2014/main" id="{C9CD4C8E-1C64-4081-A966-58528FFDD0E1}"/>
              </a:ext>
            </a:extLst>
          </p:cNvPr>
          <p:cNvSpPr txBox="1"/>
          <p:nvPr/>
        </p:nvSpPr>
        <p:spPr>
          <a:xfrm>
            <a:off x="723569" y="5287617"/>
            <a:ext cx="10543429" cy="246221"/>
          </a:xfrm>
          <a:prstGeom prst="rect">
            <a:avLst/>
          </a:prstGeom>
          <a:noFill/>
        </p:spPr>
        <p:txBody>
          <a:bodyPr wrap="square" rtlCol="0">
            <a:spAutoFit/>
          </a:bodyPr>
          <a:lstStyle/>
          <a:p>
            <a:r>
              <a:rPr lang="en-SG" sz="1000" dirty="0"/>
              <a:t>Reference: Pruned Cross Validation for Faster Hyperparameter optimization - https://towardsdatascience.com/pruned-cross-validation-for-hyperparameter-optimization-1c4e0588191a</a:t>
            </a:r>
          </a:p>
        </p:txBody>
      </p:sp>
    </p:spTree>
    <p:extLst>
      <p:ext uri="{BB962C8B-B14F-4D97-AF65-F5344CB8AC3E}">
        <p14:creationId xmlns:p14="http://schemas.microsoft.com/office/powerpoint/2010/main" val="171349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B0B8-0AE3-4CD4-B2F7-651A7AB56F6B}"/>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3C5FF088-2D34-4C64-9B91-5A9A8873D6A2}"/>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SG" dirty="0"/>
              <a:t>Bacteria species are commonly classified by their Gram staining which is a method of </a:t>
            </a:r>
            <a:r>
              <a:rPr lang="en-SG" dirty="0" err="1"/>
              <a:t>coloring</a:t>
            </a:r>
            <a:r>
              <a:rPr lang="en-SG" dirty="0"/>
              <a:t> cells red or violet</a:t>
            </a:r>
          </a:p>
          <a:p>
            <a:pPr algn="just">
              <a:buFont typeface="Arial" panose="020B0604020202020204" pitchFamily="34" charset="0"/>
              <a:buChar char="•"/>
            </a:pPr>
            <a:r>
              <a:rPr lang="en-SG" dirty="0"/>
              <a:t>Gram-positive bacteria has thick layer of peptidoglycan in cell wall that retains crystal violet</a:t>
            </a:r>
          </a:p>
          <a:p>
            <a:pPr algn="just">
              <a:buFont typeface="Arial" panose="020B0604020202020204" pitchFamily="34" charset="0"/>
              <a:buChar char="•"/>
            </a:pPr>
            <a:r>
              <a:rPr lang="en-SG" dirty="0"/>
              <a:t>Gram-negative bacteria has thinner peptidoglycan layer that allow crystal violet to wash out on addition of ethanol. This class of bacteria is stained pink or red by counterstain.</a:t>
            </a:r>
          </a:p>
          <a:p>
            <a:pPr algn="just">
              <a:buFont typeface="Arial" panose="020B0604020202020204" pitchFamily="34" charset="0"/>
              <a:buChar char="•"/>
            </a:pPr>
            <a:r>
              <a:rPr lang="en-SG" dirty="0"/>
              <a:t>This project deals with secretion of protein from gram-positive bacteria through non-classical pathway, i.e. protein secreted by a pathway other than Sec </a:t>
            </a:r>
            <a:r>
              <a:rPr lang="en-SG" dirty="0" err="1"/>
              <a:t>translocon</a:t>
            </a:r>
            <a:r>
              <a:rPr lang="en-SG" dirty="0"/>
              <a:t> or Tat transporter.</a:t>
            </a:r>
          </a:p>
          <a:p>
            <a:pPr algn="just">
              <a:buFont typeface="Arial" panose="020B0604020202020204" pitchFamily="34" charset="0"/>
              <a:buChar char="•"/>
            </a:pPr>
            <a:r>
              <a:rPr lang="en-SG" dirty="0"/>
              <a:t>According to </a:t>
            </a:r>
            <a:r>
              <a:rPr lang="en-SG" dirty="0" err="1"/>
              <a:t>Yanju</a:t>
            </a:r>
            <a:r>
              <a:rPr lang="en-SG" dirty="0"/>
              <a:t> Zhang, et al. in </a:t>
            </a:r>
            <a:r>
              <a:rPr lang="en-SG" dirty="0" err="1"/>
              <a:t>PeNGaRoo</a:t>
            </a:r>
            <a:r>
              <a:rPr lang="en-SG" dirty="0"/>
              <a:t> paper, “Among all secreted protein, ‘non-classical’ secreted proteins are difficult to identify as they lack discernible signal peptide sequences.”</a:t>
            </a:r>
          </a:p>
        </p:txBody>
      </p:sp>
      <p:sp>
        <p:nvSpPr>
          <p:cNvPr id="4" name="TextBox 3">
            <a:extLst>
              <a:ext uri="{FF2B5EF4-FFF2-40B4-BE49-F238E27FC236}">
                <a16:creationId xmlns:a16="http://schemas.microsoft.com/office/drawing/2014/main" id="{FA25BAE3-12A4-4D17-B8FA-A6A86E744686}"/>
              </a:ext>
            </a:extLst>
          </p:cNvPr>
          <p:cNvSpPr txBox="1"/>
          <p:nvPr/>
        </p:nvSpPr>
        <p:spPr>
          <a:xfrm>
            <a:off x="1097280" y="5971430"/>
            <a:ext cx="10233329" cy="215444"/>
          </a:xfrm>
          <a:prstGeom prst="rect">
            <a:avLst/>
          </a:prstGeom>
          <a:noFill/>
        </p:spPr>
        <p:txBody>
          <a:bodyPr wrap="square" rtlCol="0">
            <a:spAutoFit/>
          </a:bodyPr>
          <a:lstStyle/>
          <a:p>
            <a:endParaRPr lang="en-SG" sz="800" dirty="0"/>
          </a:p>
        </p:txBody>
      </p:sp>
    </p:spTree>
    <p:extLst>
      <p:ext uri="{BB962C8B-B14F-4D97-AF65-F5344CB8AC3E}">
        <p14:creationId xmlns:p14="http://schemas.microsoft.com/office/powerpoint/2010/main" val="847188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6C9A-4E28-4181-8963-F736777D8DA2}"/>
              </a:ext>
            </a:extLst>
          </p:cNvPr>
          <p:cNvSpPr>
            <a:spLocks noGrp="1"/>
          </p:cNvSpPr>
          <p:nvPr>
            <p:ph type="title"/>
          </p:nvPr>
        </p:nvSpPr>
        <p:spPr/>
        <p:txBody>
          <a:bodyPr/>
          <a:lstStyle/>
          <a:p>
            <a:endParaRPr lang="en-SG" dirty="0"/>
          </a:p>
        </p:txBody>
      </p:sp>
      <p:sp>
        <p:nvSpPr>
          <p:cNvPr id="7" name="Content Placeholder 6">
            <a:extLst>
              <a:ext uri="{FF2B5EF4-FFF2-40B4-BE49-F238E27FC236}">
                <a16:creationId xmlns:a16="http://schemas.microsoft.com/office/drawing/2014/main" id="{1A63B1B8-EECB-4492-B82C-6C903F3161A2}"/>
              </a:ext>
            </a:extLst>
          </p:cNvPr>
          <p:cNvSpPr>
            <a:spLocks noGrp="1"/>
          </p:cNvSpPr>
          <p:nvPr>
            <p:ph idx="1"/>
          </p:nvPr>
        </p:nvSpPr>
        <p:spPr/>
        <p:txBody>
          <a:bodyPr>
            <a:normAutofit/>
          </a:bodyPr>
          <a:lstStyle/>
          <a:p>
            <a:pPr marL="0" indent="0" algn="ctr">
              <a:buNone/>
            </a:pPr>
            <a:r>
              <a:rPr lang="en-SG" sz="3600" dirty="0"/>
              <a:t>THANK YOU</a:t>
            </a:r>
          </a:p>
        </p:txBody>
      </p:sp>
    </p:spTree>
    <p:extLst>
      <p:ext uri="{BB962C8B-B14F-4D97-AF65-F5344CB8AC3E}">
        <p14:creationId xmlns:p14="http://schemas.microsoft.com/office/powerpoint/2010/main" val="58313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CE96-826B-435E-93F0-EA7DCE60D846}"/>
              </a:ext>
            </a:extLst>
          </p:cNvPr>
          <p:cNvSpPr>
            <a:spLocks noGrp="1"/>
          </p:cNvSpPr>
          <p:nvPr>
            <p:ph type="title"/>
          </p:nvPr>
        </p:nvSpPr>
        <p:spPr/>
        <p:txBody>
          <a:bodyPr/>
          <a:lstStyle/>
          <a:p>
            <a:r>
              <a:rPr lang="en-SG" dirty="0"/>
              <a:t>Objective and Deliverable</a:t>
            </a:r>
          </a:p>
        </p:txBody>
      </p:sp>
      <p:sp>
        <p:nvSpPr>
          <p:cNvPr id="3" name="Content Placeholder 2">
            <a:extLst>
              <a:ext uri="{FF2B5EF4-FFF2-40B4-BE49-F238E27FC236}">
                <a16:creationId xmlns:a16="http://schemas.microsoft.com/office/drawing/2014/main" id="{778F2BE5-41D5-4FAF-BEEC-9177128D201E}"/>
              </a:ext>
            </a:extLst>
          </p:cNvPr>
          <p:cNvSpPr>
            <a:spLocks noGrp="1"/>
          </p:cNvSpPr>
          <p:nvPr>
            <p:ph idx="1"/>
          </p:nvPr>
        </p:nvSpPr>
        <p:spPr/>
        <p:txBody>
          <a:bodyPr/>
          <a:lstStyle/>
          <a:p>
            <a:pPr algn="just">
              <a:buFont typeface="Arial" panose="020B0604020202020204" pitchFamily="34" charset="0"/>
              <a:buChar char="•"/>
            </a:pPr>
            <a:r>
              <a:rPr lang="en-SG" dirty="0"/>
              <a:t>To build a classification model to detect non-classical secreted protein from gram-positive bacteria </a:t>
            </a:r>
            <a:r>
              <a:rPr lang="en-US" dirty="0"/>
              <a:t>with AUC &gt; 0.85 when tested on the independent test dataset. </a:t>
            </a:r>
          </a:p>
          <a:p>
            <a:pPr algn="just"/>
            <a:r>
              <a:rPr lang="en-SG" dirty="0"/>
              <a:t>Validation will be based on independent test data set provided in </a:t>
            </a:r>
            <a:r>
              <a:rPr lang="en-SG" dirty="0" err="1"/>
              <a:t>PeNGaRoo</a:t>
            </a:r>
            <a:r>
              <a:rPr lang="en-SG" dirty="0"/>
              <a:t> website</a:t>
            </a:r>
          </a:p>
          <a:p>
            <a:pPr marL="0" indent="0" algn="just">
              <a:buNone/>
            </a:pPr>
            <a:endParaRPr lang="en-SG" dirty="0"/>
          </a:p>
        </p:txBody>
      </p:sp>
    </p:spTree>
    <p:extLst>
      <p:ext uri="{BB962C8B-B14F-4D97-AF65-F5344CB8AC3E}">
        <p14:creationId xmlns:p14="http://schemas.microsoft.com/office/powerpoint/2010/main" val="376004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12F1-4292-444C-9055-C1F5D1F79D1F}"/>
              </a:ext>
            </a:extLst>
          </p:cNvPr>
          <p:cNvSpPr>
            <a:spLocks noGrp="1"/>
          </p:cNvSpPr>
          <p:nvPr>
            <p:ph type="title"/>
          </p:nvPr>
        </p:nvSpPr>
        <p:spPr/>
        <p:txBody>
          <a:bodyPr/>
          <a:lstStyle/>
          <a:p>
            <a:r>
              <a:rPr lang="en-SG" dirty="0"/>
              <a:t>Current BENCHMARK Model</a:t>
            </a:r>
          </a:p>
        </p:txBody>
      </p:sp>
      <p:sp>
        <p:nvSpPr>
          <p:cNvPr id="3" name="Content Placeholder 2">
            <a:extLst>
              <a:ext uri="{FF2B5EF4-FFF2-40B4-BE49-F238E27FC236}">
                <a16:creationId xmlns:a16="http://schemas.microsoft.com/office/drawing/2014/main" id="{54AE21D6-9C3F-4CAA-9D2E-E5EB9D1F689F}"/>
              </a:ext>
            </a:extLst>
          </p:cNvPr>
          <p:cNvSpPr>
            <a:spLocks noGrp="1"/>
          </p:cNvSpPr>
          <p:nvPr>
            <p:ph idx="1"/>
          </p:nvPr>
        </p:nvSpPr>
        <p:spPr>
          <a:xfrm>
            <a:off x="838200" y="1825625"/>
            <a:ext cx="10515600" cy="4257123"/>
          </a:xfrm>
        </p:spPr>
        <p:txBody>
          <a:bodyPr>
            <a:normAutofit fontScale="85000" lnSpcReduction="10000"/>
          </a:bodyPr>
          <a:lstStyle/>
          <a:p>
            <a:pPr algn="just">
              <a:buFont typeface="Arial" panose="020B0604020202020204" pitchFamily="34" charset="0"/>
              <a:buChar char="•"/>
            </a:pPr>
            <a:r>
              <a:rPr lang="en-SG" dirty="0"/>
              <a:t>The </a:t>
            </a:r>
            <a:r>
              <a:rPr lang="en-SG" dirty="0" err="1"/>
              <a:t>PeNGaRoo</a:t>
            </a:r>
            <a:r>
              <a:rPr lang="en-SG" dirty="0"/>
              <a:t> curated own verifiable training and testing dataset on which this project will be based upon</a:t>
            </a:r>
          </a:p>
          <a:p>
            <a:pPr algn="just">
              <a:buFont typeface="Arial" panose="020B0604020202020204" pitchFamily="34" charset="0"/>
              <a:buChar char="•"/>
            </a:pPr>
            <a:r>
              <a:rPr lang="en-SG" dirty="0"/>
              <a:t>Extract features from 3 different groups: sequence-derived features, evolutionary information based features, physicochemical property based features</a:t>
            </a:r>
          </a:p>
          <a:p>
            <a:pPr algn="just">
              <a:buFont typeface="Arial" panose="020B0604020202020204" pitchFamily="34" charset="0"/>
              <a:buChar char="•"/>
            </a:pPr>
            <a:r>
              <a:rPr lang="en-SG" dirty="0"/>
              <a:t>Train model on each chosen feature set using Light Gradient Boosting Machine then equal-weight averaging of prediction outputs of feature encoding within same group.</a:t>
            </a:r>
          </a:p>
          <a:p>
            <a:pPr algn="just">
              <a:buFont typeface="Arial" panose="020B0604020202020204" pitchFamily="34" charset="0"/>
              <a:buChar char="•"/>
            </a:pPr>
            <a:r>
              <a:rPr lang="en-SG" dirty="0"/>
              <a:t>Integrate single machine learning based models into single ensemble model to enhance the prediction performance</a:t>
            </a:r>
          </a:p>
          <a:p>
            <a:pPr algn="just">
              <a:buFont typeface="Arial" panose="020B0604020202020204" pitchFamily="34" charset="0"/>
              <a:buChar char="•"/>
            </a:pPr>
            <a:r>
              <a:rPr lang="en-SG" dirty="0"/>
              <a:t>Thereafter construct 2 layer </a:t>
            </a:r>
            <a:r>
              <a:rPr lang="en-SG" dirty="0" err="1"/>
              <a:t>LightGBM</a:t>
            </a:r>
            <a:r>
              <a:rPr lang="en-SG" dirty="0"/>
              <a:t> based ensemble model to take advantage of different feature groups</a:t>
            </a:r>
          </a:p>
          <a:p>
            <a:pPr algn="just">
              <a:buFont typeface="Arial" panose="020B0604020202020204" pitchFamily="34" charset="0"/>
              <a:buChar char="•"/>
            </a:pPr>
            <a:r>
              <a:rPr lang="en-SG" dirty="0"/>
              <a:t>Instead of merging all features into a higher-dimensional feature set, the team trained base models with each feature sets to learn different useful pattern from various feature sets. When integrating base models, rather than using direct integration which might suffer from information redundancy within same feature group, the team adopted a two-layer ensemble model strategy.</a:t>
            </a:r>
          </a:p>
        </p:txBody>
      </p:sp>
    </p:spTree>
    <p:extLst>
      <p:ext uri="{BB962C8B-B14F-4D97-AF65-F5344CB8AC3E}">
        <p14:creationId xmlns:p14="http://schemas.microsoft.com/office/powerpoint/2010/main" val="41836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91A8-B8C5-443A-8AD5-2FABB420C203}"/>
              </a:ext>
            </a:extLst>
          </p:cNvPr>
          <p:cNvSpPr>
            <a:spLocks noGrp="1"/>
          </p:cNvSpPr>
          <p:nvPr>
            <p:ph type="title"/>
          </p:nvPr>
        </p:nvSpPr>
        <p:spPr/>
        <p:txBody>
          <a:bodyPr/>
          <a:lstStyle/>
          <a:p>
            <a:r>
              <a:rPr lang="en-SG" dirty="0"/>
              <a:t>Initial Technical Approach</a:t>
            </a:r>
          </a:p>
        </p:txBody>
      </p:sp>
      <p:sp>
        <p:nvSpPr>
          <p:cNvPr id="3" name="Content Placeholder 2">
            <a:extLst>
              <a:ext uri="{FF2B5EF4-FFF2-40B4-BE49-F238E27FC236}">
                <a16:creationId xmlns:a16="http://schemas.microsoft.com/office/drawing/2014/main" id="{2E9EA66A-C8F1-4477-A2BC-A51074507F6F}"/>
              </a:ext>
            </a:extLst>
          </p:cNvPr>
          <p:cNvSpPr>
            <a:spLocks noGrp="1"/>
          </p:cNvSpPr>
          <p:nvPr>
            <p:ph idx="1"/>
          </p:nvPr>
        </p:nvSpPr>
        <p:spPr/>
        <p:txBody>
          <a:bodyPr>
            <a:normAutofit fontScale="92500" lnSpcReduction="10000"/>
          </a:bodyPr>
          <a:lstStyle/>
          <a:p>
            <a:pPr algn="just"/>
            <a:r>
              <a:rPr lang="en-SG" dirty="0"/>
              <a:t>Use the training dataset constructed by </a:t>
            </a:r>
            <a:r>
              <a:rPr lang="en-SG" dirty="0" err="1"/>
              <a:t>PeNGaRoo</a:t>
            </a:r>
            <a:r>
              <a:rPr lang="en-SG" dirty="0"/>
              <a:t> team to generate protein features in </a:t>
            </a:r>
            <a:r>
              <a:rPr lang="en-SG" dirty="0" err="1"/>
              <a:t>iFeature</a:t>
            </a:r>
            <a:r>
              <a:rPr lang="en-SG" dirty="0"/>
              <a:t> web server</a:t>
            </a:r>
          </a:p>
          <a:p>
            <a:pPr algn="just"/>
            <a:r>
              <a:rPr lang="en-SG" dirty="0"/>
              <a:t>Run the training data set on TPOT auto ML to identify potential features and method combination</a:t>
            </a:r>
          </a:p>
          <a:p>
            <a:pPr algn="just"/>
            <a:r>
              <a:rPr lang="en-SG" dirty="0"/>
              <a:t>Select 2 best combination to manually build model and tweak parameters to optimize prediction result</a:t>
            </a:r>
          </a:p>
          <a:p>
            <a:pPr algn="just"/>
            <a:r>
              <a:rPr lang="en-SG" dirty="0"/>
              <a:t>Alternative approach: </a:t>
            </a:r>
          </a:p>
          <a:p>
            <a:pPr lvl="1" algn="just"/>
            <a:r>
              <a:rPr lang="en-SG" dirty="0"/>
              <a:t>Fuse potential features and train on tweaked model</a:t>
            </a:r>
          </a:p>
          <a:p>
            <a:pPr lvl="1" algn="just"/>
            <a:r>
              <a:rPr lang="en-SG" dirty="0"/>
              <a:t>Ensemble models</a:t>
            </a:r>
          </a:p>
          <a:p>
            <a:pPr algn="just"/>
            <a:endParaRPr lang="en-SG" dirty="0"/>
          </a:p>
          <a:p>
            <a:pPr algn="just"/>
            <a:endParaRPr lang="en-SG" dirty="0"/>
          </a:p>
        </p:txBody>
      </p:sp>
    </p:spTree>
    <p:extLst>
      <p:ext uri="{BB962C8B-B14F-4D97-AF65-F5344CB8AC3E}">
        <p14:creationId xmlns:p14="http://schemas.microsoft.com/office/powerpoint/2010/main" val="24783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1ED7-CE14-4E26-9F17-191346EE82DA}"/>
              </a:ext>
            </a:extLst>
          </p:cNvPr>
          <p:cNvSpPr>
            <a:spLocks noGrp="1"/>
          </p:cNvSpPr>
          <p:nvPr>
            <p:ph type="title"/>
          </p:nvPr>
        </p:nvSpPr>
        <p:spPr/>
        <p:txBody>
          <a:bodyPr/>
          <a:lstStyle/>
          <a:p>
            <a:r>
              <a:rPr lang="en-SG" dirty="0"/>
              <a:t>Data Acquisition</a:t>
            </a:r>
          </a:p>
        </p:txBody>
      </p:sp>
      <p:sp>
        <p:nvSpPr>
          <p:cNvPr id="3" name="Content Placeholder 2">
            <a:extLst>
              <a:ext uri="{FF2B5EF4-FFF2-40B4-BE49-F238E27FC236}">
                <a16:creationId xmlns:a16="http://schemas.microsoft.com/office/drawing/2014/main" id="{54B2C604-913A-4A58-B69E-E3EA942D8AC2}"/>
              </a:ext>
            </a:extLst>
          </p:cNvPr>
          <p:cNvSpPr>
            <a:spLocks noGrp="1"/>
          </p:cNvSpPr>
          <p:nvPr>
            <p:ph idx="1"/>
          </p:nvPr>
        </p:nvSpPr>
        <p:spPr/>
        <p:txBody>
          <a:bodyPr/>
          <a:lstStyle/>
          <a:p>
            <a:r>
              <a:rPr lang="en-SG" dirty="0"/>
              <a:t>Protein sequence in FASTA format was obtained from </a:t>
            </a:r>
            <a:r>
              <a:rPr lang="en-SG" dirty="0">
                <a:hlinkClick r:id="rId2"/>
              </a:rPr>
              <a:t>http://pengaroo.erc.monash.edu/download.jsp</a:t>
            </a:r>
            <a:endParaRPr lang="en-SG" dirty="0"/>
          </a:p>
          <a:p>
            <a:r>
              <a:rPr lang="en-SG" dirty="0"/>
              <a:t>Data used for this project:</a:t>
            </a:r>
          </a:p>
          <a:p>
            <a:pPr lvl="1"/>
            <a:r>
              <a:rPr lang="en-SG" dirty="0" err="1"/>
              <a:t>PeNGaRoo_train_N.fasta</a:t>
            </a:r>
            <a:r>
              <a:rPr lang="en-SG" dirty="0"/>
              <a:t> (negative)</a:t>
            </a:r>
          </a:p>
          <a:p>
            <a:pPr lvl="1"/>
            <a:r>
              <a:rPr lang="en-SG" dirty="0" err="1"/>
              <a:t>PeNGaRoo_train_P.fasta</a:t>
            </a:r>
            <a:r>
              <a:rPr lang="en-SG" dirty="0"/>
              <a:t> (positive)</a:t>
            </a:r>
          </a:p>
          <a:p>
            <a:pPr lvl="1"/>
            <a:r>
              <a:rPr lang="en-US" dirty="0" err="1"/>
              <a:t>PeNGaRoo_independent_test_N.fasta</a:t>
            </a:r>
            <a:endParaRPr lang="en-US" dirty="0"/>
          </a:p>
          <a:p>
            <a:pPr lvl="1"/>
            <a:r>
              <a:rPr lang="en-US" dirty="0" err="1"/>
              <a:t>PeNGaRoo_independent_test_P.fasta</a:t>
            </a:r>
            <a:endParaRPr lang="en-US" dirty="0"/>
          </a:p>
        </p:txBody>
      </p:sp>
    </p:spTree>
    <p:extLst>
      <p:ext uri="{BB962C8B-B14F-4D97-AF65-F5344CB8AC3E}">
        <p14:creationId xmlns:p14="http://schemas.microsoft.com/office/powerpoint/2010/main" val="107857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9746-2ECD-4432-BDD5-AE547B1F1708}"/>
              </a:ext>
            </a:extLst>
          </p:cNvPr>
          <p:cNvSpPr>
            <a:spLocks noGrp="1"/>
          </p:cNvSpPr>
          <p:nvPr>
            <p:ph type="title"/>
          </p:nvPr>
        </p:nvSpPr>
        <p:spPr/>
        <p:txBody>
          <a:bodyPr/>
          <a:lstStyle/>
          <a:p>
            <a:r>
              <a:rPr lang="en-SG" dirty="0"/>
              <a:t>Data Processing</a:t>
            </a:r>
          </a:p>
        </p:txBody>
      </p:sp>
      <p:sp>
        <p:nvSpPr>
          <p:cNvPr id="3" name="Content Placeholder 2">
            <a:extLst>
              <a:ext uri="{FF2B5EF4-FFF2-40B4-BE49-F238E27FC236}">
                <a16:creationId xmlns:a16="http://schemas.microsoft.com/office/drawing/2014/main" id="{99F47595-8616-409E-81AD-23161B471849}"/>
              </a:ext>
            </a:extLst>
          </p:cNvPr>
          <p:cNvSpPr>
            <a:spLocks noGrp="1"/>
          </p:cNvSpPr>
          <p:nvPr>
            <p:ph idx="1"/>
          </p:nvPr>
        </p:nvSpPr>
        <p:spPr>
          <a:xfrm>
            <a:off x="838200" y="1825625"/>
            <a:ext cx="9400822" cy="4351338"/>
          </a:xfrm>
        </p:spPr>
        <p:txBody>
          <a:bodyPr/>
          <a:lstStyle/>
          <a:p>
            <a:pPr algn="just"/>
            <a:r>
              <a:rPr lang="en-US" dirty="0"/>
              <a:t>Data processing steps:</a:t>
            </a:r>
          </a:p>
          <a:p>
            <a:pPr lvl="1" algn="just"/>
            <a:r>
              <a:rPr lang="en-US" dirty="0"/>
              <a:t>Load each train and independent test data to </a:t>
            </a:r>
            <a:r>
              <a:rPr lang="en-US" dirty="0" err="1"/>
              <a:t>iFeature</a:t>
            </a:r>
            <a:r>
              <a:rPr lang="en-US" dirty="0"/>
              <a:t> to obtain protein features for subsequent modelling</a:t>
            </a:r>
          </a:p>
          <a:p>
            <a:pPr lvl="1" algn="just"/>
            <a:r>
              <a:rPr lang="en-US" dirty="0"/>
              <a:t>Combine respective negative features and positive features to form overall training and independent testing data set</a:t>
            </a:r>
          </a:p>
          <a:p>
            <a:pPr lvl="1" algn="just"/>
            <a:r>
              <a:rPr lang="en-US" dirty="0"/>
              <a:t>Output of </a:t>
            </a:r>
            <a:r>
              <a:rPr lang="en-US" dirty="0" err="1"/>
              <a:t>iFeature</a:t>
            </a:r>
            <a:r>
              <a:rPr lang="en-US" dirty="0"/>
              <a:t>:</a:t>
            </a:r>
          </a:p>
          <a:p>
            <a:pPr lvl="2" algn="just"/>
            <a:r>
              <a:rPr lang="en-US" dirty="0"/>
              <a:t>21 pairs of positive and negative training features (“descriptors” is not a feature, it is a file containing all the features)</a:t>
            </a:r>
          </a:p>
          <a:p>
            <a:pPr lvl="2" algn="just"/>
            <a:r>
              <a:rPr lang="en-US" dirty="0"/>
              <a:t>21 pairs of positive and negative independent test features (“descriptors” is not a feature, it is a file containing all the features)</a:t>
            </a:r>
            <a:endParaRPr lang="en-SG" dirty="0"/>
          </a:p>
        </p:txBody>
      </p:sp>
      <p:pic>
        <p:nvPicPr>
          <p:cNvPr id="4" name="Picture 3">
            <a:extLst>
              <a:ext uri="{FF2B5EF4-FFF2-40B4-BE49-F238E27FC236}">
                <a16:creationId xmlns:a16="http://schemas.microsoft.com/office/drawing/2014/main" id="{DE4B2A40-EA5E-4731-97ED-92D35469F1D1}"/>
              </a:ext>
            </a:extLst>
          </p:cNvPr>
          <p:cNvPicPr>
            <a:picLocks noChangeAspect="1"/>
          </p:cNvPicPr>
          <p:nvPr/>
        </p:nvPicPr>
        <p:blipFill>
          <a:blip r:embed="rId2"/>
          <a:stretch>
            <a:fillRect/>
          </a:stretch>
        </p:blipFill>
        <p:spPr>
          <a:xfrm>
            <a:off x="11054854" y="1189521"/>
            <a:ext cx="896581" cy="4745772"/>
          </a:xfrm>
          <a:prstGeom prst="rect">
            <a:avLst/>
          </a:prstGeom>
        </p:spPr>
      </p:pic>
    </p:spTree>
    <p:extLst>
      <p:ext uri="{BB962C8B-B14F-4D97-AF65-F5344CB8AC3E}">
        <p14:creationId xmlns:p14="http://schemas.microsoft.com/office/powerpoint/2010/main" val="13893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A0E-3888-4A5C-956A-6C105717C009}"/>
              </a:ext>
            </a:extLst>
          </p:cNvPr>
          <p:cNvSpPr>
            <a:spLocks noGrp="1"/>
          </p:cNvSpPr>
          <p:nvPr>
            <p:ph type="title"/>
          </p:nvPr>
        </p:nvSpPr>
        <p:spPr/>
        <p:txBody>
          <a:bodyPr/>
          <a:lstStyle/>
          <a:p>
            <a:r>
              <a:rPr lang="en-SG" dirty="0"/>
              <a:t>Initial Modelling	</a:t>
            </a:r>
          </a:p>
        </p:txBody>
      </p:sp>
      <p:sp>
        <p:nvSpPr>
          <p:cNvPr id="3" name="Content Placeholder 2">
            <a:extLst>
              <a:ext uri="{FF2B5EF4-FFF2-40B4-BE49-F238E27FC236}">
                <a16:creationId xmlns:a16="http://schemas.microsoft.com/office/drawing/2014/main" id="{31144A88-2795-4C6D-8235-B7900EBEDFE9}"/>
              </a:ext>
            </a:extLst>
          </p:cNvPr>
          <p:cNvSpPr>
            <a:spLocks noGrp="1"/>
          </p:cNvSpPr>
          <p:nvPr>
            <p:ph idx="1"/>
          </p:nvPr>
        </p:nvSpPr>
        <p:spPr>
          <a:xfrm>
            <a:off x="838200" y="1825625"/>
            <a:ext cx="8542867" cy="4351338"/>
          </a:xfrm>
        </p:spPr>
        <p:txBody>
          <a:bodyPr>
            <a:normAutofit fontScale="77500" lnSpcReduction="20000"/>
          </a:bodyPr>
          <a:lstStyle/>
          <a:p>
            <a:r>
              <a:rPr lang="en-SG" dirty="0"/>
              <a:t>Using Python TPOT package to identify potentially best performing features and pipeline combination</a:t>
            </a:r>
          </a:p>
          <a:p>
            <a:r>
              <a:rPr lang="en-SG" dirty="0"/>
              <a:t>1</a:t>
            </a:r>
            <a:r>
              <a:rPr lang="en-SG" baseline="30000" dirty="0"/>
              <a:t>st</a:t>
            </a:r>
            <a:r>
              <a:rPr lang="en-SG" dirty="0"/>
              <a:t> iteration using the following TPOT configuration:</a:t>
            </a:r>
          </a:p>
          <a:p>
            <a:endParaRPr lang="en-SG" dirty="0"/>
          </a:p>
          <a:p>
            <a:endParaRPr lang="en-SG" dirty="0"/>
          </a:p>
          <a:p>
            <a:endParaRPr lang="en-SG" dirty="0"/>
          </a:p>
          <a:p>
            <a:endParaRPr lang="en-SG" dirty="0"/>
          </a:p>
          <a:p>
            <a:r>
              <a:rPr lang="en-SG" dirty="0"/>
              <a:t>Result </a:t>
            </a:r>
            <a:r>
              <a:rPr lang="en-SG" dirty="0">
                <a:sym typeface="Wingdings" panose="05000000000000000000" pitchFamily="2" charset="2"/>
              </a:rPr>
              <a:t></a:t>
            </a:r>
          </a:p>
          <a:p>
            <a:pPr lvl="1"/>
            <a:r>
              <a:rPr lang="en-SG" dirty="0" err="1">
                <a:sym typeface="Wingdings" panose="05000000000000000000" pitchFamily="2" charset="2"/>
              </a:rPr>
              <a:t>Paac</a:t>
            </a:r>
            <a:r>
              <a:rPr lang="en-SG" dirty="0">
                <a:sym typeface="Wingdings" panose="05000000000000000000" pitchFamily="2" charset="2"/>
              </a:rPr>
              <a:t> on KNN</a:t>
            </a:r>
          </a:p>
          <a:p>
            <a:pPr lvl="1"/>
            <a:r>
              <a:rPr lang="en-SG" dirty="0" err="1">
                <a:sym typeface="Wingdings" panose="05000000000000000000" pitchFamily="2" charset="2"/>
              </a:rPr>
              <a:t>Apaac</a:t>
            </a:r>
            <a:r>
              <a:rPr lang="en-SG" dirty="0">
                <a:sym typeface="Wingdings" panose="05000000000000000000" pitchFamily="2" charset="2"/>
              </a:rPr>
              <a:t> on KNN</a:t>
            </a:r>
          </a:p>
          <a:p>
            <a:pPr lvl="1"/>
            <a:r>
              <a:rPr lang="en-SG" dirty="0" err="1">
                <a:sym typeface="Wingdings" panose="05000000000000000000" pitchFamily="2" charset="2"/>
              </a:rPr>
              <a:t>Cksaap</a:t>
            </a:r>
            <a:r>
              <a:rPr lang="en-SG" dirty="0">
                <a:sym typeface="Wingdings" panose="05000000000000000000" pitchFamily="2" charset="2"/>
              </a:rPr>
              <a:t> on </a:t>
            </a:r>
            <a:r>
              <a:rPr lang="en-SG" dirty="0" err="1">
                <a:sym typeface="Wingdings" panose="05000000000000000000" pitchFamily="2" charset="2"/>
              </a:rPr>
              <a:t>SGDClassifier</a:t>
            </a:r>
            <a:endParaRPr lang="en-SG" dirty="0">
              <a:sym typeface="Wingdings" panose="05000000000000000000" pitchFamily="2" charset="2"/>
            </a:endParaRPr>
          </a:p>
          <a:p>
            <a:pPr lvl="1"/>
            <a:r>
              <a:rPr lang="en-SG" dirty="0" err="1">
                <a:sym typeface="Wingdings" panose="05000000000000000000" pitchFamily="2" charset="2"/>
              </a:rPr>
              <a:t>Dde</a:t>
            </a:r>
            <a:r>
              <a:rPr lang="en-SG" dirty="0">
                <a:sym typeface="Wingdings" panose="05000000000000000000" pitchFamily="2" charset="2"/>
              </a:rPr>
              <a:t> on Gaussian Naive Bayes</a:t>
            </a:r>
          </a:p>
          <a:p>
            <a:pPr lvl="1"/>
            <a:r>
              <a:rPr lang="en-SG" dirty="0" err="1">
                <a:sym typeface="Wingdings" panose="05000000000000000000" pitchFamily="2" charset="2"/>
              </a:rPr>
              <a:t>Tpc</a:t>
            </a:r>
            <a:r>
              <a:rPr lang="en-SG" dirty="0">
                <a:sym typeface="Wingdings" panose="05000000000000000000" pitchFamily="2" charset="2"/>
              </a:rPr>
              <a:t> on Bernoulli Naïve Bayes</a:t>
            </a:r>
            <a:endParaRPr lang="en-SG" dirty="0"/>
          </a:p>
          <a:p>
            <a:endParaRPr lang="en-SG" dirty="0"/>
          </a:p>
          <a:p>
            <a:pPr marL="0" indent="0">
              <a:buNone/>
            </a:pPr>
            <a:endParaRPr lang="en-SG" dirty="0"/>
          </a:p>
        </p:txBody>
      </p:sp>
      <p:pic>
        <p:nvPicPr>
          <p:cNvPr id="7" name="Picture 6">
            <a:extLst>
              <a:ext uri="{FF2B5EF4-FFF2-40B4-BE49-F238E27FC236}">
                <a16:creationId xmlns:a16="http://schemas.microsoft.com/office/drawing/2014/main" id="{8838E157-A80D-4431-BC36-0FC63FFD9688}"/>
              </a:ext>
            </a:extLst>
          </p:cNvPr>
          <p:cNvPicPr>
            <a:picLocks noChangeAspect="1"/>
          </p:cNvPicPr>
          <p:nvPr/>
        </p:nvPicPr>
        <p:blipFill>
          <a:blip r:embed="rId2"/>
          <a:stretch>
            <a:fillRect/>
          </a:stretch>
        </p:blipFill>
        <p:spPr>
          <a:xfrm>
            <a:off x="1249368" y="2981592"/>
            <a:ext cx="4648603" cy="1097375"/>
          </a:xfrm>
          <a:prstGeom prst="rect">
            <a:avLst/>
          </a:prstGeom>
        </p:spPr>
      </p:pic>
      <p:pic>
        <p:nvPicPr>
          <p:cNvPr id="8" name="Picture 7">
            <a:extLst>
              <a:ext uri="{FF2B5EF4-FFF2-40B4-BE49-F238E27FC236}">
                <a16:creationId xmlns:a16="http://schemas.microsoft.com/office/drawing/2014/main" id="{4E014638-5BFF-471B-A887-2CD62D98AE6A}"/>
              </a:ext>
            </a:extLst>
          </p:cNvPr>
          <p:cNvPicPr>
            <a:picLocks noChangeAspect="1"/>
          </p:cNvPicPr>
          <p:nvPr/>
        </p:nvPicPr>
        <p:blipFill>
          <a:blip r:embed="rId3"/>
          <a:stretch>
            <a:fillRect/>
          </a:stretch>
        </p:blipFill>
        <p:spPr>
          <a:xfrm>
            <a:off x="6877879" y="2119824"/>
            <a:ext cx="1353251" cy="4679466"/>
          </a:xfrm>
          <a:prstGeom prst="rect">
            <a:avLst/>
          </a:prstGeom>
        </p:spPr>
      </p:pic>
    </p:spTree>
    <p:extLst>
      <p:ext uri="{BB962C8B-B14F-4D97-AF65-F5344CB8AC3E}">
        <p14:creationId xmlns:p14="http://schemas.microsoft.com/office/powerpoint/2010/main" val="39217008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8F96B03B82094ABD78558F201F4FB6" ma:contentTypeVersion="13" ma:contentTypeDescription="Create a new document." ma:contentTypeScope="" ma:versionID="6a68a46d8684fe31a9b514741bcadf7e">
  <xsd:schema xmlns:xsd="http://www.w3.org/2001/XMLSchema" xmlns:xs="http://www.w3.org/2001/XMLSchema" xmlns:p="http://schemas.microsoft.com/office/2006/metadata/properties" xmlns:ns3="1812cfed-d866-40b7-97cc-2718822ae085" xmlns:ns4="bddff3b0-2b65-4e10-91c6-f2f1abd8f090" targetNamespace="http://schemas.microsoft.com/office/2006/metadata/properties" ma:root="true" ma:fieldsID="6ee0ab7cc912d12a11be3cb8757bf760" ns3:_="" ns4:_="">
    <xsd:import namespace="1812cfed-d866-40b7-97cc-2718822ae085"/>
    <xsd:import namespace="bddff3b0-2b65-4e10-91c6-f2f1abd8f0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12cfed-d866-40b7-97cc-2718822ae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dff3b0-2b65-4e10-91c6-f2f1abd8f0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AAF95-E8FB-4085-9C26-1BBD92385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12cfed-d866-40b7-97cc-2718822ae085"/>
    <ds:schemaRef ds:uri="bddff3b0-2b65-4e10-91c6-f2f1abd8f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1E03F-987D-4B6D-B7BC-CEAFC13F3C84}">
  <ds:schemaRefs>
    <ds:schemaRef ds:uri="http://schemas.microsoft.com/sharepoint/v3/contenttype/forms"/>
  </ds:schemaRefs>
</ds:datastoreItem>
</file>

<file path=customXml/itemProps3.xml><?xml version="1.0" encoding="utf-8"?>
<ds:datastoreItem xmlns:ds="http://schemas.openxmlformats.org/officeDocument/2006/customXml" ds:itemID="{F570DFEE-0153-48BC-B871-FB14F8E979A6}">
  <ds:schemaRefs>
    <ds:schemaRef ds:uri="http://purl.org/dc/elements/1.1/"/>
    <ds:schemaRef ds:uri="http://schemas.microsoft.com/office/2006/metadata/properties"/>
    <ds:schemaRef ds:uri="1812cfed-d866-40b7-97cc-2718822ae08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ddff3b0-2b65-4e10-91c6-f2f1abd8f09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11088</TotalTime>
  <Words>1854</Words>
  <Application>Microsoft Office PowerPoint</Application>
  <PresentationFormat>Widescreen</PresentationFormat>
  <Paragraphs>265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Gill Sans MT</vt:lpstr>
      <vt:lpstr>Gallery</vt:lpstr>
      <vt:lpstr>Non-classical Secreted Protein Prediction</vt:lpstr>
      <vt:lpstr>Contents</vt:lpstr>
      <vt:lpstr>Background</vt:lpstr>
      <vt:lpstr>Objective and Deliverable</vt:lpstr>
      <vt:lpstr>Current BENCHMARK Model</vt:lpstr>
      <vt:lpstr>Initial Technical Approach</vt:lpstr>
      <vt:lpstr>Data Acquisition</vt:lpstr>
      <vt:lpstr>Data Processing</vt:lpstr>
      <vt:lpstr>Initial Modelling </vt:lpstr>
      <vt:lpstr>Initial Modelling, cont’d</vt:lpstr>
      <vt:lpstr>Initial Modelling, cont’d</vt:lpstr>
      <vt:lpstr>Initial Modelling, cont’d</vt:lpstr>
      <vt:lpstr>Initial Modelling, cont’d</vt:lpstr>
      <vt:lpstr>Challenges</vt:lpstr>
      <vt:lpstr>Next Step</vt:lpstr>
      <vt:lpstr>PowerPoint Presentation</vt:lpstr>
      <vt:lpstr>STACKED classifier Optimized with optuna for predicting non classical secreted protein – Phase 2</vt:lpstr>
      <vt:lpstr>RECAP</vt:lpstr>
      <vt:lpstr>Model Approach</vt:lpstr>
      <vt:lpstr>Data preparation</vt:lpstr>
      <vt:lpstr>Model design – independent model</vt:lpstr>
      <vt:lpstr>Model design – Stacked ensemble classifier</vt:lpstr>
      <vt:lpstr>Model design – STACKED Ensemble classifier</vt:lpstr>
      <vt:lpstr>Model optimization – Bayesian hyperparameter optimization using optuna</vt:lpstr>
      <vt:lpstr>Model design – Hyperparameter optimization using optuna</vt:lpstr>
      <vt:lpstr>Optimization – on individual model</vt:lpstr>
      <vt:lpstr>Optimization – Stacked Classifier</vt:lpstr>
      <vt:lpstr>Final result</vt:lpstr>
      <vt:lpstr>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Prediction</dc:title>
  <dc:creator>Norvin Chandra</dc:creator>
  <cp:lastModifiedBy>Norvin Chandra</cp:lastModifiedBy>
  <cp:revision>33</cp:revision>
  <dcterms:created xsi:type="dcterms:W3CDTF">2020-06-28T08:02:27Z</dcterms:created>
  <dcterms:modified xsi:type="dcterms:W3CDTF">2020-10-24T08:05:12Z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0x010100E48F96B03B82094ABD78558F201F4FB6</vt:lpwstr>
  </property>
</Properties>
</file>