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72" r:id="rId9"/>
    <p:sldId id="261" r:id="rId10"/>
    <p:sldId id="260" r:id="rId11"/>
    <p:sldId id="270" r:id="rId12"/>
    <p:sldId id="265" r:id="rId13"/>
    <p:sldId id="273" r:id="rId14"/>
    <p:sldId id="267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2"/>
    <p:restoredTop sz="94655"/>
  </p:normalViewPr>
  <p:slideViewPr>
    <p:cSldViewPr snapToGrid="0" snapToObjects="1">
      <p:cViewPr varScale="1">
        <p:scale>
          <a:sx n="104" d="100"/>
          <a:sy n="104" d="100"/>
        </p:scale>
        <p:origin x="11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675-3D90-604D-A3F9-1A890A1636C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FC26746-B79C-2042-B0C6-66630F3A4FE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00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675-3D90-604D-A3F9-1A890A1636C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6746-B79C-2042-B0C6-66630F3A4FE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77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675-3D90-604D-A3F9-1A890A1636C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6746-B79C-2042-B0C6-66630F3A4FE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1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675-3D90-604D-A3F9-1A890A1636C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6746-B79C-2042-B0C6-66630F3A4FE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13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675-3D90-604D-A3F9-1A890A1636C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6746-B79C-2042-B0C6-66630F3A4FE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85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675-3D90-604D-A3F9-1A890A1636C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6746-B79C-2042-B0C6-66630F3A4FE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85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675-3D90-604D-A3F9-1A890A1636C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6746-B79C-2042-B0C6-66630F3A4FE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10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675-3D90-604D-A3F9-1A890A1636C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6746-B79C-2042-B0C6-66630F3A4FE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37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675-3D90-604D-A3F9-1A890A1636C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6746-B79C-2042-B0C6-66630F3A4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4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0675-3D90-604D-A3F9-1A890A1636C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6746-B79C-2042-B0C6-66630F3A4FE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01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C540675-3D90-604D-A3F9-1A890A1636C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6746-B79C-2042-B0C6-66630F3A4FE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5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40675-3D90-604D-A3F9-1A890A1636C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FC26746-B79C-2042-B0C6-66630F3A4FE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14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EF77B-470B-4B45-84D0-DC244B388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Multi-modal Multi-network Key Driver Analysis (MM-KDA)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69371-45F5-CC44-85C4-D060561EA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541431"/>
          </a:xfrm>
        </p:spPr>
        <p:txBody>
          <a:bodyPr>
            <a:normAutofit/>
          </a:bodyPr>
          <a:lstStyle/>
          <a:p>
            <a:r>
              <a:rPr lang="en-US" sz="2400" dirty="0"/>
              <a:t>Ryan Neff</a:t>
            </a:r>
          </a:p>
          <a:p>
            <a:endParaRPr lang="en-US" sz="2400" dirty="0"/>
          </a:p>
          <a:p>
            <a:r>
              <a:rPr lang="en-US" sz="2400" dirty="0"/>
              <a:t>BMSE Software Architecture Update</a:t>
            </a:r>
          </a:p>
          <a:p>
            <a:r>
              <a:rPr lang="en-US" sz="2400" dirty="0"/>
              <a:t>11/1/2017</a:t>
            </a:r>
          </a:p>
        </p:txBody>
      </p:sp>
    </p:spTree>
    <p:extLst>
      <p:ext uri="{BB962C8B-B14F-4D97-AF65-F5344CB8AC3E}">
        <p14:creationId xmlns:p14="http://schemas.microsoft.com/office/powerpoint/2010/main" val="316786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B8B2D2-7E90-8A4C-9DE8-995B9973E5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045708"/>
              </p:ext>
            </p:extLst>
          </p:nvPr>
        </p:nvGraphicFramePr>
        <p:xfrm>
          <a:off x="1066799" y="1615639"/>
          <a:ext cx="10635674" cy="43027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093855">
                  <a:extLst>
                    <a:ext uri="{9D8B030D-6E8A-4147-A177-3AD203B41FA5}">
                      <a16:colId xmlns:a16="http://schemas.microsoft.com/office/drawing/2014/main" val="2317867161"/>
                    </a:ext>
                  </a:extLst>
                </a:gridCol>
                <a:gridCol w="5364510">
                  <a:extLst>
                    <a:ext uri="{9D8B030D-6E8A-4147-A177-3AD203B41FA5}">
                      <a16:colId xmlns:a16="http://schemas.microsoft.com/office/drawing/2014/main" val="2116441986"/>
                    </a:ext>
                  </a:extLst>
                </a:gridCol>
                <a:gridCol w="1025236">
                  <a:extLst>
                    <a:ext uri="{9D8B030D-6E8A-4147-A177-3AD203B41FA5}">
                      <a16:colId xmlns:a16="http://schemas.microsoft.com/office/drawing/2014/main" val="689420433"/>
                    </a:ext>
                  </a:extLst>
                </a:gridCol>
                <a:gridCol w="2152073">
                  <a:extLst>
                    <a:ext uri="{9D8B030D-6E8A-4147-A177-3AD203B41FA5}">
                      <a16:colId xmlns:a16="http://schemas.microsoft.com/office/drawing/2014/main" val="2934943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Brief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Functional or non-functional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32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Identify subtypes of 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Functional: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Group samples into AD subtypes using a statistical model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Non-functional: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Should be reproducible across different data sets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Should be clear and validatable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Statistics – done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Reproducibility – researching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981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Find key drivers of unified gene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Functional: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Apply a statistical model to the network to find key drivers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Non-functional: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Should be able to use existing and new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Research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100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Build a database for the lab to analyze gene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Functional: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Store gene networks in a database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 client is a must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Perform statistics on the data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Non-functional: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Does not need to be accessible by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Model created and some network data loaded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No way to perform stats on the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910207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3C6A3BC-1D74-4E3C-9B38-487C6FB67B85}"/>
              </a:ext>
            </a:extLst>
          </p:cNvPr>
          <p:cNvSpPr txBox="1">
            <a:spLocks/>
          </p:cNvSpPr>
          <p:nvPr/>
        </p:nvSpPr>
        <p:spPr>
          <a:xfrm>
            <a:off x="1059031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112425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68A0-D30D-8A4D-8397-83E5E8BA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conflict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58A4A-4745-914A-AB66-DA4D67A36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Resolved:</a:t>
            </a:r>
            <a:r>
              <a:rPr lang="en-US" b="1" dirty="0"/>
              <a:t> </a:t>
            </a:r>
            <a:r>
              <a:rPr lang="en-US" dirty="0"/>
              <a:t>Python vs. R – do I need to support both?</a:t>
            </a:r>
          </a:p>
          <a:p>
            <a:pPr lvl="1"/>
            <a:r>
              <a:rPr lang="en-US" dirty="0"/>
              <a:t>I can code well in Python and can build complex statistical tools with the language, so everything </a:t>
            </a:r>
            <a:r>
              <a:rPr lang="en-US" b="1" i="1" dirty="0"/>
              <a:t>I need </a:t>
            </a:r>
            <a:r>
              <a:rPr lang="en-US" dirty="0"/>
              <a:t>can be done in Python</a:t>
            </a:r>
          </a:p>
          <a:p>
            <a:pPr lvl="1"/>
            <a:r>
              <a:rPr lang="en-US" dirty="0"/>
              <a:t>Rest of lab and lab’s libraries coded in R</a:t>
            </a:r>
          </a:p>
          <a:p>
            <a:pPr lvl="1"/>
            <a:r>
              <a:rPr lang="en-US" dirty="0"/>
              <a:t>How I’m going to solve this?? R library that I will build to interface with Python software</a:t>
            </a:r>
          </a:p>
          <a:p>
            <a:r>
              <a:rPr lang="en-US" b="1" u="sng" dirty="0"/>
              <a:t>Unresolved:</a:t>
            </a:r>
            <a:r>
              <a:rPr lang="en-US" b="1" dirty="0"/>
              <a:t> </a:t>
            </a:r>
            <a:r>
              <a:rPr lang="en-US" dirty="0"/>
              <a:t>Needs of lab (database) vs. needs of my thesis (AD subtypes)</a:t>
            </a:r>
          </a:p>
          <a:p>
            <a:pPr lvl="1"/>
            <a:r>
              <a:rPr lang="en-US" dirty="0"/>
              <a:t>How will I split my time and resources?</a:t>
            </a:r>
          </a:p>
          <a:p>
            <a:pPr lvl="1"/>
            <a:r>
              <a:rPr lang="en-US" dirty="0"/>
              <a:t>How will I continue to advance on my thesis while being able to pursue bigger projects that may not return results right away?</a:t>
            </a:r>
          </a:p>
        </p:txBody>
      </p:sp>
    </p:spTree>
    <p:extLst>
      <p:ext uri="{BB962C8B-B14F-4D97-AF65-F5344CB8AC3E}">
        <p14:creationId xmlns:p14="http://schemas.microsoft.com/office/powerpoint/2010/main" val="616585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2DF2-E953-AA44-8748-C264170A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Design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BEC44B-AAB3-4565-8AEA-48A938D83BB8}"/>
              </a:ext>
            </a:extLst>
          </p:cNvPr>
          <p:cNvSpPr/>
          <p:nvPr/>
        </p:nvSpPr>
        <p:spPr>
          <a:xfrm>
            <a:off x="8679649" y="3791836"/>
            <a:ext cx="2229644" cy="680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Database:</a:t>
            </a:r>
          </a:p>
          <a:p>
            <a:pPr algn="ctr"/>
            <a:r>
              <a:rPr lang="en-US" sz="1200" dirty="0"/>
              <a:t>MySQL </a:t>
            </a:r>
          </a:p>
          <a:p>
            <a:pPr algn="ctr"/>
            <a:r>
              <a:rPr lang="en-US" sz="1200" dirty="0"/>
              <a:t>implemented by MariaDB v.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F672A0-1C9F-4B82-92C0-75CE94C51F56}"/>
              </a:ext>
            </a:extLst>
          </p:cNvPr>
          <p:cNvSpPr/>
          <p:nvPr/>
        </p:nvSpPr>
        <p:spPr>
          <a:xfrm>
            <a:off x="8768104" y="2253294"/>
            <a:ext cx="2052735" cy="1108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Biological </a:t>
            </a:r>
            <a:r>
              <a:rPr lang="en-US" sz="1200" b="1" dirty="0" err="1"/>
              <a:t>DBMSes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 err="1"/>
              <a:t>Ensembl</a:t>
            </a:r>
            <a:endParaRPr lang="en-US" sz="1200" dirty="0"/>
          </a:p>
          <a:p>
            <a:pPr algn="ctr"/>
            <a:r>
              <a:rPr lang="en-US" sz="1200" dirty="0" err="1"/>
              <a:t>MSigDB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9794EC-1673-4826-A479-D24765671AB8}"/>
              </a:ext>
            </a:extLst>
          </p:cNvPr>
          <p:cNvSpPr/>
          <p:nvPr/>
        </p:nvSpPr>
        <p:spPr>
          <a:xfrm>
            <a:off x="1571480" y="2174858"/>
            <a:ext cx="3291140" cy="244237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Compute:</a:t>
            </a:r>
          </a:p>
          <a:p>
            <a:pPr algn="ctr"/>
            <a:r>
              <a:rPr lang="en-US" sz="1200" dirty="0"/>
              <a:t>Minerva LSF cluster (centos)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FA140-957D-4468-8D47-A3C7DB904013}"/>
              </a:ext>
            </a:extLst>
          </p:cNvPr>
          <p:cNvSpPr/>
          <p:nvPr/>
        </p:nvSpPr>
        <p:spPr>
          <a:xfrm>
            <a:off x="1660329" y="3676096"/>
            <a:ext cx="1409467" cy="835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Python analysis functions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packages: various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774C2F-79BB-4157-8D7D-8DFEB2AB52CF}"/>
              </a:ext>
            </a:extLst>
          </p:cNvPr>
          <p:cNvSpPr/>
          <p:nvPr/>
        </p:nvSpPr>
        <p:spPr>
          <a:xfrm>
            <a:off x="3379262" y="3676097"/>
            <a:ext cx="1409467" cy="835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 analysis functions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packages: various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8D42E7-A78A-4551-9284-B279E68F44A3}"/>
              </a:ext>
            </a:extLst>
          </p:cNvPr>
          <p:cNvSpPr/>
          <p:nvPr/>
        </p:nvSpPr>
        <p:spPr>
          <a:xfrm>
            <a:off x="5644034" y="2546323"/>
            <a:ext cx="2052735" cy="1699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Backend database model and abstraction layer </a:t>
            </a:r>
          </a:p>
          <a:p>
            <a:pPr algn="ctr"/>
            <a:r>
              <a:rPr lang="en-US" sz="1200" dirty="0"/>
              <a:t>Python ver. 3.4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packages: </a:t>
            </a:r>
            <a:r>
              <a:rPr lang="en-US" sz="1200" dirty="0" err="1"/>
              <a:t>networkx</a:t>
            </a:r>
            <a:r>
              <a:rPr lang="en-US" sz="1200" dirty="0"/>
              <a:t>, </a:t>
            </a:r>
            <a:r>
              <a:rPr lang="en-US" sz="1200" dirty="0" err="1"/>
              <a:t>sqlalchemy</a:t>
            </a:r>
            <a:r>
              <a:rPr lang="en-US" sz="1200" dirty="0"/>
              <a:t>, </a:t>
            </a:r>
            <a:r>
              <a:rPr lang="en-US" sz="1200" dirty="0" err="1"/>
              <a:t>pyensembl</a:t>
            </a:r>
            <a:r>
              <a:rPr lang="en-US" sz="1200" dirty="0"/>
              <a:t>, pandas, requests, </a:t>
            </a:r>
            <a:r>
              <a:rPr lang="en-US" sz="1200" dirty="0" err="1"/>
              <a:t>scikit</a:t>
            </a:r>
            <a:r>
              <a:rPr lang="en-US" sz="1200" dirty="0"/>
              <a:t>-learn, </a:t>
            </a:r>
            <a:r>
              <a:rPr lang="en-US" sz="1200" dirty="0" err="1"/>
              <a:t>numpy</a:t>
            </a:r>
            <a:r>
              <a:rPr lang="en-US" sz="1200" dirty="0"/>
              <a:t>, </a:t>
            </a:r>
            <a:r>
              <a:rPr lang="en-US" sz="1200" dirty="0" err="1"/>
              <a:t>json</a:t>
            </a:r>
            <a:r>
              <a:rPr lang="en-US" sz="1200" dirty="0"/>
              <a:t>, others as needed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046060-49E1-4B56-A392-66FA74096B4E}"/>
              </a:ext>
            </a:extLst>
          </p:cNvPr>
          <p:cNvSpPr/>
          <p:nvPr/>
        </p:nvSpPr>
        <p:spPr>
          <a:xfrm>
            <a:off x="3379262" y="2750763"/>
            <a:ext cx="1409467" cy="625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 library for accessing MM-KDA functions</a:t>
            </a:r>
            <a:endParaRPr lang="en-US" sz="12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112895C-12CB-4323-A665-87D8609D14A4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 rot="10800000">
            <a:off x="4788730" y="3063330"/>
            <a:ext cx="855305" cy="332714"/>
          </a:xfrm>
          <a:prstGeom prst="bentConnector3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04E8DD-5AE2-406B-81CC-7FDC7B15610C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4083996" y="3375896"/>
            <a:ext cx="0" cy="300201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E7A0E33-21EF-4D44-9E22-1F0D7F938A7E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2365064" y="3513698"/>
            <a:ext cx="3278973" cy="162398"/>
          </a:xfrm>
          <a:prstGeom prst="bentConnector2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F17C116-4B24-4680-A974-F09C681F5A76}"/>
              </a:ext>
            </a:extLst>
          </p:cNvPr>
          <p:cNvSpPr/>
          <p:nvPr/>
        </p:nvSpPr>
        <p:spPr>
          <a:xfrm>
            <a:off x="2341605" y="4983755"/>
            <a:ext cx="1315252" cy="949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BC13D30-6B68-460A-84B5-F464B2CAB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00" y="5101409"/>
            <a:ext cx="855273" cy="300201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3A4D1C7A-3C10-4929-B039-A176E3A73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1731" y="5301352"/>
            <a:ext cx="1455000" cy="60965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323273D-8DBE-41E7-A025-3783224EA872}"/>
              </a:ext>
            </a:extLst>
          </p:cNvPr>
          <p:cNvSpPr txBox="1"/>
          <p:nvPr/>
        </p:nvSpPr>
        <p:spPr>
          <a:xfrm>
            <a:off x="4757985" y="5035690"/>
            <a:ext cx="213159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via imported library/module in IDE of choice</a:t>
            </a:r>
          </a:p>
        </p:txBody>
      </p:sp>
      <p:pic>
        <p:nvPicPr>
          <p:cNvPr id="23" name="Graphic 22" descr="Computer">
            <a:extLst>
              <a:ext uri="{FF2B5EF4-FFF2-40B4-BE49-F238E27FC236}">
                <a16:creationId xmlns:a16="http://schemas.microsoft.com/office/drawing/2014/main" id="{EC65DE44-E138-4C24-A56E-734301CDD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01857" y="4408164"/>
            <a:ext cx="2367433" cy="2367433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7219BC9-20C1-4C63-9A16-FF9AA865B200}"/>
              </a:ext>
            </a:extLst>
          </p:cNvPr>
          <p:cNvCxnSpPr>
            <a:cxnSpLocks/>
          </p:cNvCxnSpPr>
          <p:nvPr/>
        </p:nvCxnSpPr>
        <p:spPr>
          <a:xfrm>
            <a:off x="2391873" y="4511805"/>
            <a:ext cx="566063" cy="403568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D77BFFC-A598-440C-AC51-9EBC9F09B3D4}"/>
              </a:ext>
            </a:extLst>
          </p:cNvPr>
          <p:cNvCxnSpPr>
            <a:cxnSpLocks/>
          </p:cNvCxnSpPr>
          <p:nvPr/>
        </p:nvCxnSpPr>
        <p:spPr>
          <a:xfrm flipH="1">
            <a:off x="2999231" y="4511806"/>
            <a:ext cx="1084765" cy="403567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F1DE09C-205C-4D09-B1D8-76703316EE35}"/>
              </a:ext>
            </a:extLst>
          </p:cNvPr>
          <p:cNvCxnSpPr>
            <a:stCxn id="6" idx="1"/>
            <a:endCxn id="11" idx="3"/>
          </p:cNvCxnSpPr>
          <p:nvPr/>
        </p:nvCxnSpPr>
        <p:spPr>
          <a:xfrm rot="10800000">
            <a:off x="7696769" y="3396045"/>
            <a:ext cx="982880" cy="736281"/>
          </a:xfrm>
          <a:prstGeom prst="bentConnector3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36F0127-6AAE-4964-8160-9E94BBEBC8DE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7696768" y="2807648"/>
            <a:ext cx="1071337" cy="430401"/>
          </a:xfrm>
          <a:prstGeom prst="bentConnector3">
            <a:avLst>
              <a:gd name="adj1" fmla="val 54311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94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76AC0C-1F7A-4F18-B467-5D7522544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245" y="416498"/>
            <a:ext cx="8391610" cy="63011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EDB7B2-37F0-4981-84D0-722EFC466647}"/>
              </a:ext>
            </a:extLst>
          </p:cNvPr>
          <p:cNvSpPr txBox="1"/>
          <p:nvPr/>
        </p:nvSpPr>
        <p:spPr>
          <a:xfrm>
            <a:off x="6409289" y="1333106"/>
            <a:ext cx="4110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Status: Ready for loading MEGENA networks for comparisons!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8AA03-8AD4-45C7-B8A7-3610C388D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582" y="590834"/>
            <a:ext cx="10515600" cy="567936"/>
          </a:xfrm>
        </p:spPr>
        <p:txBody>
          <a:bodyPr>
            <a:normAutofit/>
          </a:bodyPr>
          <a:lstStyle/>
          <a:p>
            <a:r>
              <a:rPr lang="en-US" dirty="0"/>
              <a:t>Database Construction</a:t>
            </a:r>
          </a:p>
        </p:txBody>
      </p:sp>
    </p:spTree>
    <p:extLst>
      <p:ext uri="{BB962C8B-B14F-4D97-AF65-F5344CB8AC3E}">
        <p14:creationId xmlns:p14="http://schemas.microsoft.com/office/powerpoint/2010/main" val="159079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E5938B3F-ECA9-4C25-8B30-F3222D5B6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1189" y="2563507"/>
            <a:ext cx="2367433" cy="236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D42DF2-E953-AA44-8748-C264170A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USERS INTERACT with the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CECDE-C666-484B-A70D-4A8863281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599" y="2015732"/>
            <a:ext cx="6889255" cy="3450613"/>
          </a:xfrm>
        </p:spPr>
        <p:txBody>
          <a:bodyPr/>
          <a:lstStyle/>
          <a:p>
            <a:r>
              <a:rPr lang="en-US" dirty="0"/>
              <a:t>Access via imported library/module in IDE of choice which can be run on the compute cluster, alternatively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Example R library (similar use from Python):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&gt;&gt;&gt; library(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mmKDA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&gt;&gt;&gt;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import_graph_to_db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(“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MEGENA.graphml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”)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&gt;&gt;&gt;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calculate_unified_graph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center_node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sql_conn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&gt;&gt;&gt;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match_to_subtypes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input_network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sql_conn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&gt;&gt;&gt;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estimateKDAImportance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input_network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sql_conn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..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etc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F3397B-3C2B-4616-8FA2-A22DC2D4856E}"/>
              </a:ext>
            </a:extLst>
          </p:cNvPr>
          <p:cNvSpPr/>
          <p:nvPr/>
        </p:nvSpPr>
        <p:spPr>
          <a:xfrm>
            <a:off x="1410938" y="3120626"/>
            <a:ext cx="1315252" cy="949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99DDF-C533-4BB8-ADDD-8BB4FBE67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33" y="3238280"/>
            <a:ext cx="855273" cy="3002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97967E7-9397-4AB8-AF7B-F6FC40A5C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1064" y="3438223"/>
            <a:ext cx="1455000" cy="60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86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0A85-27EF-4245-A5A0-E98C3EB2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that must be solved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BD3E4-EC70-574D-B57D-DF74065E6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algorithmic problems/statistical analyses do we need to solve?</a:t>
            </a:r>
          </a:p>
          <a:p>
            <a:pPr lvl="1"/>
            <a:r>
              <a:rPr lang="en-US" sz="2000" dirty="0"/>
              <a:t>How to calculate the unified graph</a:t>
            </a:r>
          </a:p>
          <a:p>
            <a:pPr lvl="1"/>
            <a:r>
              <a:rPr lang="en-US" sz="2000" dirty="0"/>
              <a:t>How to define subtypes from the database that uses multiple networks</a:t>
            </a:r>
          </a:p>
          <a:p>
            <a:pPr lvl="1"/>
            <a:r>
              <a:rPr lang="en-US" sz="2000" dirty="0"/>
              <a:t>Multiple network/subnetwork comparison tools and metrics</a:t>
            </a:r>
          </a:p>
          <a:p>
            <a:pPr lvl="1"/>
            <a:r>
              <a:rPr lang="en-US" sz="2000" dirty="0"/>
              <a:t>How to match input data to subtypes</a:t>
            </a:r>
          </a:p>
          <a:p>
            <a:pPr lvl="1"/>
            <a:r>
              <a:rPr lang="en-US" sz="2000" dirty="0"/>
              <a:t>How to best look at differences between networks to find key drivers</a:t>
            </a:r>
          </a:p>
          <a:p>
            <a:pPr lvl="1"/>
            <a:r>
              <a:rPr lang="en-US" sz="2000" dirty="0"/>
              <a:t>... and lots more that haven’t been defined yet!</a:t>
            </a:r>
          </a:p>
        </p:txBody>
      </p:sp>
    </p:spTree>
    <p:extLst>
      <p:ext uri="{BB962C8B-B14F-4D97-AF65-F5344CB8AC3E}">
        <p14:creationId xmlns:p14="http://schemas.microsoft.com/office/powerpoint/2010/main" val="4117821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5A2A-34DC-9142-853A-87248A74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1BBF-77F2-3247-BEAA-9BE9CB9E7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timeline for the next few months?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C64E85-0B4D-4BDE-9852-D23248B7D890}"/>
              </a:ext>
            </a:extLst>
          </p:cNvPr>
          <p:cNvSpPr/>
          <p:nvPr/>
        </p:nvSpPr>
        <p:spPr>
          <a:xfrm>
            <a:off x="1330039" y="2844803"/>
            <a:ext cx="4488873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Investigate subtype definition from single network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4405D-8865-46F1-A5E9-3B716A988271}"/>
              </a:ext>
            </a:extLst>
          </p:cNvPr>
          <p:cNvSpPr/>
          <p:nvPr/>
        </p:nvSpPr>
        <p:spPr>
          <a:xfrm>
            <a:off x="2359894" y="3588672"/>
            <a:ext cx="3823853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Refine key driver analysis identification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27CDAC-184B-4976-A198-27E0FF52D9AC}"/>
              </a:ext>
            </a:extLst>
          </p:cNvPr>
          <p:cNvSpPr/>
          <p:nvPr/>
        </p:nvSpPr>
        <p:spPr>
          <a:xfrm>
            <a:off x="1330038" y="4416673"/>
            <a:ext cx="4488873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 Differential Gene Correlation Code to Support Whole GGI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2CE4FD-55F4-45D9-9DFE-211E348955E3}"/>
              </a:ext>
            </a:extLst>
          </p:cNvPr>
          <p:cNvSpPr/>
          <p:nvPr/>
        </p:nvSpPr>
        <p:spPr>
          <a:xfrm>
            <a:off x="6183747" y="2825989"/>
            <a:ext cx="1879601" cy="2172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Thesis proposal drafting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5CA468-BF12-49B2-BCE2-4A74088B6C93}"/>
              </a:ext>
            </a:extLst>
          </p:cNvPr>
          <p:cNvSpPr/>
          <p:nvPr/>
        </p:nvSpPr>
        <p:spPr>
          <a:xfrm>
            <a:off x="9277929" y="2812135"/>
            <a:ext cx="1915073" cy="2172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out MMKDA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85B97-E049-4D17-9155-B69AF092A91A}"/>
              </a:ext>
            </a:extLst>
          </p:cNvPr>
          <p:cNvSpPr txBox="1"/>
          <p:nvPr/>
        </p:nvSpPr>
        <p:spPr>
          <a:xfrm>
            <a:off x="1330038" y="5440221"/>
            <a:ext cx="10095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Nov 2	5			       Nov 15          Dec 1</a:t>
            </a:r>
            <a:r>
              <a:rPr lang="en-US" baseline="30000" dirty="0"/>
              <a:t>st          </a:t>
            </a:r>
            <a:r>
              <a:rPr lang="en-US" dirty="0"/>
              <a:t>Dec 15</a:t>
            </a:r>
            <a:r>
              <a:rPr lang="en-US" baseline="30000" dirty="0"/>
              <a:t>th             </a:t>
            </a:r>
            <a:r>
              <a:rPr lang="en-US" dirty="0"/>
              <a:t>Jan 2nd	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091338-2F9A-44A5-BFBB-F6CEDBAC1273}"/>
              </a:ext>
            </a:extLst>
          </p:cNvPr>
          <p:cNvSpPr/>
          <p:nvPr/>
        </p:nvSpPr>
        <p:spPr>
          <a:xfrm>
            <a:off x="8128000" y="2825989"/>
            <a:ext cx="1071422" cy="2172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19403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6B0830-44D8-3D40-BE0C-179CD19A0AA8}"/>
              </a:ext>
            </a:extLst>
          </p:cNvPr>
          <p:cNvCxnSpPr>
            <a:cxnSpLocks/>
          </p:cNvCxnSpPr>
          <p:nvPr/>
        </p:nvCxnSpPr>
        <p:spPr>
          <a:xfrm flipV="1">
            <a:off x="2992267" y="3896868"/>
            <a:ext cx="4903504" cy="2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0F500B-1982-4C44-BAA3-830FB03161D4}"/>
              </a:ext>
            </a:extLst>
          </p:cNvPr>
          <p:cNvCxnSpPr>
            <a:cxnSpLocks/>
          </p:cNvCxnSpPr>
          <p:nvPr/>
        </p:nvCxnSpPr>
        <p:spPr>
          <a:xfrm>
            <a:off x="3971981" y="5246037"/>
            <a:ext cx="4881733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45596C-5AD0-2F4E-B5C9-DFA2A3F1D791}"/>
              </a:ext>
            </a:extLst>
          </p:cNvPr>
          <p:cNvCxnSpPr>
            <a:cxnSpLocks/>
          </p:cNvCxnSpPr>
          <p:nvPr/>
        </p:nvCxnSpPr>
        <p:spPr>
          <a:xfrm flipV="1">
            <a:off x="2154217" y="4657774"/>
            <a:ext cx="4957783" cy="11100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4A57E17-D7CC-BE48-B72F-AA6A6EAC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453C1-886A-0040-985C-2B793EDD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MM-KDA enables the fusion of multiple gene-gene interaction network datasets into a unified graph that provides an estimate of a gene’s importance in a disease process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E3B848-B7B3-B047-AB0C-CAA686E8FE04}"/>
              </a:ext>
            </a:extLst>
          </p:cNvPr>
          <p:cNvSpPr/>
          <p:nvPr/>
        </p:nvSpPr>
        <p:spPr>
          <a:xfrm>
            <a:off x="2767299" y="3677050"/>
            <a:ext cx="449937" cy="4499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6BFFE7-23F8-2F46-A13F-40000070F616}"/>
              </a:ext>
            </a:extLst>
          </p:cNvPr>
          <p:cNvSpPr/>
          <p:nvPr/>
        </p:nvSpPr>
        <p:spPr>
          <a:xfrm>
            <a:off x="3747013" y="5015993"/>
            <a:ext cx="449937" cy="4499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988A7-7A7C-1E4D-9CE4-A5C847A50FC8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3151344" y="4061095"/>
            <a:ext cx="661561" cy="102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2B6233E-D5D4-CB4C-A7EB-7D04A6CFE2C8}"/>
              </a:ext>
            </a:extLst>
          </p:cNvPr>
          <p:cNvSpPr/>
          <p:nvPr/>
        </p:nvSpPr>
        <p:spPr>
          <a:xfrm>
            <a:off x="1994413" y="4439050"/>
            <a:ext cx="449937" cy="4499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0890EB-108C-6F48-AC67-B8520954BB27}"/>
              </a:ext>
            </a:extLst>
          </p:cNvPr>
          <p:cNvCxnSpPr>
            <a:stCxn id="5" idx="2"/>
            <a:endCxn id="8" idx="6"/>
          </p:cNvCxnSpPr>
          <p:nvPr/>
        </p:nvCxnSpPr>
        <p:spPr>
          <a:xfrm flipH="1" flipV="1">
            <a:off x="2444350" y="4664019"/>
            <a:ext cx="1302663" cy="57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794A020-03B3-AC42-9060-B1C348DD9D75}"/>
              </a:ext>
            </a:extLst>
          </p:cNvPr>
          <p:cNvSpPr/>
          <p:nvPr/>
        </p:nvSpPr>
        <p:spPr>
          <a:xfrm>
            <a:off x="3812905" y="3681402"/>
            <a:ext cx="449937" cy="449937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0AE1F3-6954-A448-8E7A-395388CDCEC9}"/>
              </a:ext>
            </a:extLst>
          </p:cNvPr>
          <p:cNvSpPr/>
          <p:nvPr/>
        </p:nvSpPr>
        <p:spPr>
          <a:xfrm>
            <a:off x="4792619" y="5020345"/>
            <a:ext cx="449937" cy="449937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01FE6E-274D-4847-BD2C-35AF27AF7A10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4196950" y="4065447"/>
            <a:ext cx="661561" cy="102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5A55AAC-2AA1-D04B-A5ED-D4DC519B2985}"/>
              </a:ext>
            </a:extLst>
          </p:cNvPr>
          <p:cNvSpPr/>
          <p:nvPr/>
        </p:nvSpPr>
        <p:spPr>
          <a:xfrm>
            <a:off x="3040019" y="4443402"/>
            <a:ext cx="449937" cy="449937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94617A-D650-CB48-8C6C-CC94EFA467CC}"/>
              </a:ext>
            </a:extLst>
          </p:cNvPr>
          <p:cNvCxnSpPr>
            <a:stCxn id="12" idx="3"/>
            <a:endCxn id="15" idx="7"/>
          </p:cNvCxnSpPr>
          <p:nvPr/>
        </p:nvCxnSpPr>
        <p:spPr>
          <a:xfrm flipH="1">
            <a:off x="3424064" y="4065447"/>
            <a:ext cx="454733" cy="44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42E28F8-8A5E-1844-BBCB-787244D94108}"/>
              </a:ext>
            </a:extLst>
          </p:cNvPr>
          <p:cNvSpPr/>
          <p:nvPr/>
        </p:nvSpPr>
        <p:spPr>
          <a:xfrm>
            <a:off x="4792619" y="3670805"/>
            <a:ext cx="449937" cy="44993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A8DB2E-0E2B-AD49-B14D-68AE0AF7F439}"/>
              </a:ext>
            </a:extLst>
          </p:cNvPr>
          <p:cNvSpPr/>
          <p:nvPr/>
        </p:nvSpPr>
        <p:spPr>
          <a:xfrm>
            <a:off x="5772333" y="5009748"/>
            <a:ext cx="449937" cy="44993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3B80F4-D512-C744-9F10-F16209BE55D3}"/>
              </a:ext>
            </a:extLst>
          </p:cNvPr>
          <p:cNvSpPr/>
          <p:nvPr/>
        </p:nvSpPr>
        <p:spPr>
          <a:xfrm>
            <a:off x="4019733" y="4432805"/>
            <a:ext cx="449937" cy="44993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06C442-63DC-A148-BB39-C20A97499D39}"/>
              </a:ext>
            </a:extLst>
          </p:cNvPr>
          <p:cNvCxnSpPr>
            <a:stCxn id="20" idx="2"/>
            <a:endCxn id="22" idx="6"/>
          </p:cNvCxnSpPr>
          <p:nvPr/>
        </p:nvCxnSpPr>
        <p:spPr>
          <a:xfrm flipH="1" flipV="1">
            <a:off x="4469670" y="4657774"/>
            <a:ext cx="1302663" cy="57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B435895-0270-8346-AF7F-EFF4C8388DCA}"/>
              </a:ext>
            </a:extLst>
          </p:cNvPr>
          <p:cNvSpPr/>
          <p:nvPr/>
        </p:nvSpPr>
        <p:spPr>
          <a:xfrm>
            <a:off x="8038812" y="3611158"/>
            <a:ext cx="449937" cy="4499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E4A95C8-217A-9D47-A033-2EF5D1DE2F54}"/>
              </a:ext>
            </a:extLst>
          </p:cNvPr>
          <p:cNvSpPr/>
          <p:nvPr/>
        </p:nvSpPr>
        <p:spPr>
          <a:xfrm>
            <a:off x="9018526" y="4950101"/>
            <a:ext cx="449937" cy="4499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C1B6EE0-D3C6-4343-A231-7D85E6D8D7BD}"/>
              </a:ext>
            </a:extLst>
          </p:cNvPr>
          <p:cNvSpPr/>
          <p:nvPr/>
        </p:nvSpPr>
        <p:spPr>
          <a:xfrm>
            <a:off x="7265926" y="4373158"/>
            <a:ext cx="449937" cy="4499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FDA0816-E857-494C-AE25-20EEF2E96F31}"/>
              </a:ext>
            </a:extLst>
          </p:cNvPr>
          <p:cNvCxnSpPr/>
          <p:nvPr/>
        </p:nvCxnSpPr>
        <p:spPr>
          <a:xfrm flipH="1" flipV="1">
            <a:off x="7715863" y="4598127"/>
            <a:ext cx="1302663" cy="576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6EACFA-9DC2-FD47-902B-A6BCED244589}"/>
              </a:ext>
            </a:extLst>
          </p:cNvPr>
          <p:cNvCxnSpPr>
            <a:cxnSpLocks/>
            <a:stCxn id="35" idx="5"/>
            <a:endCxn id="36" idx="1"/>
          </p:cNvCxnSpPr>
          <p:nvPr/>
        </p:nvCxnSpPr>
        <p:spPr>
          <a:xfrm>
            <a:off x="8422857" y="3995203"/>
            <a:ext cx="661561" cy="1020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3734A0-D084-0546-94D8-C43355CA8D3E}"/>
              </a:ext>
            </a:extLst>
          </p:cNvPr>
          <p:cNvCxnSpPr>
            <a:cxnSpLocks/>
            <a:stCxn id="35" idx="3"/>
            <a:endCxn id="37" idx="7"/>
          </p:cNvCxnSpPr>
          <p:nvPr/>
        </p:nvCxnSpPr>
        <p:spPr>
          <a:xfrm flipH="1">
            <a:off x="7649971" y="3995203"/>
            <a:ext cx="454733" cy="443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80CEA1-62B9-B243-BBED-F51E05DC36FC}"/>
              </a:ext>
            </a:extLst>
          </p:cNvPr>
          <p:cNvSpPr txBox="1"/>
          <p:nvPr/>
        </p:nvSpPr>
        <p:spPr>
          <a:xfrm>
            <a:off x="3478776" y="5667338"/>
            <a:ext cx="21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Input Networks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2676DF-E71D-B540-BBE1-8F70A10DA81B}"/>
              </a:ext>
            </a:extLst>
          </p:cNvPr>
          <p:cNvSpPr txBox="1"/>
          <p:nvPr/>
        </p:nvSpPr>
        <p:spPr>
          <a:xfrm>
            <a:off x="7579939" y="5673795"/>
            <a:ext cx="21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Unified Graph</a:t>
            </a:r>
          </a:p>
        </p:txBody>
      </p:sp>
    </p:spTree>
    <p:extLst>
      <p:ext uri="{BB962C8B-B14F-4D97-AF65-F5344CB8AC3E}">
        <p14:creationId xmlns:p14="http://schemas.microsoft.com/office/powerpoint/2010/main" val="414576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6B0830-44D8-3D40-BE0C-179CD19A0AA8}"/>
              </a:ext>
            </a:extLst>
          </p:cNvPr>
          <p:cNvCxnSpPr>
            <a:cxnSpLocks/>
          </p:cNvCxnSpPr>
          <p:nvPr/>
        </p:nvCxnSpPr>
        <p:spPr>
          <a:xfrm>
            <a:off x="4630057" y="3872560"/>
            <a:ext cx="3207657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0F500B-1982-4C44-BAA3-830FB03161D4}"/>
              </a:ext>
            </a:extLst>
          </p:cNvPr>
          <p:cNvCxnSpPr>
            <a:cxnSpLocks/>
          </p:cNvCxnSpPr>
          <p:nvPr/>
        </p:nvCxnSpPr>
        <p:spPr>
          <a:xfrm>
            <a:off x="5646057" y="5234716"/>
            <a:ext cx="3120572" cy="1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4A57E17-D7CC-BE48-B72F-AA6A6EAC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453C1-886A-0040-985C-2B793EDD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Should be able to identify key drivers on an individual level and cohort level by comparing them to the unified graph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42E28F8-8A5E-1844-BBCB-787244D94108}"/>
              </a:ext>
            </a:extLst>
          </p:cNvPr>
          <p:cNvSpPr/>
          <p:nvPr/>
        </p:nvSpPr>
        <p:spPr>
          <a:xfrm>
            <a:off x="3994327" y="3670805"/>
            <a:ext cx="449937" cy="44993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A8DB2E-0E2B-AD49-B14D-68AE0AF7F439}"/>
              </a:ext>
            </a:extLst>
          </p:cNvPr>
          <p:cNvSpPr/>
          <p:nvPr/>
        </p:nvSpPr>
        <p:spPr>
          <a:xfrm>
            <a:off x="4974041" y="5009748"/>
            <a:ext cx="449937" cy="449937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3B80F4-D512-C744-9F10-F16209BE55D3}"/>
              </a:ext>
            </a:extLst>
          </p:cNvPr>
          <p:cNvSpPr/>
          <p:nvPr/>
        </p:nvSpPr>
        <p:spPr>
          <a:xfrm>
            <a:off x="3221441" y="4432805"/>
            <a:ext cx="449937" cy="44993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06C442-63DC-A148-BB39-C20A97499D39}"/>
              </a:ext>
            </a:extLst>
          </p:cNvPr>
          <p:cNvCxnSpPr>
            <a:stCxn id="20" idx="2"/>
            <a:endCxn id="22" idx="6"/>
          </p:cNvCxnSpPr>
          <p:nvPr/>
        </p:nvCxnSpPr>
        <p:spPr>
          <a:xfrm flipH="1" flipV="1">
            <a:off x="3671378" y="4657774"/>
            <a:ext cx="1302663" cy="57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B435895-0270-8346-AF7F-EFF4C8388DCA}"/>
              </a:ext>
            </a:extLst>
          </p:cNvPr>
          <p:cNvSpPr/>
          <p:nvPr/>
        </p:nvSpPr>
        <p:spPr>
          <a:xfrm>
            <a:off x="8038812" y="3611158"/>
            <a:ext cx="449937" cy="4499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E4A95C8-217A-9D47-A033-2EF5D1DE2F54}"/>
              </a:ext>
            </a:extLst>
          </p:cNvPr>
          <p:cNvSpPr/>
          <p:nvPr/>
        </p:nvSpPr>
        <p:spPr>
          <a:xfrm>
            <a:off x="9018526" y="4950101"/>
            <a:ext cx="449937" cy="4499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C1B6EE0-D3C6-4343-A231-7D85E6D8D7BD}"/>
              </a:ext>
            </a:extLst>
          </p:cNvPr>
          <p:cNvSpPr/>
          <p:nvPr/>
        </p:nvSpPr>
        <p:spPr>
          <a:xfrm>
            <a:off x="7265926" y="4373158"/>
            <a:ext cx="449937" cy="4499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FDA0816-E857-494C-AE25-20EEF2E96F31}"/>
              </a:ext>
            </a:extLst>
          </p:cNvPr>
          <p:cNvCxnSpPr/>
          <p:nvPr/>
        </p:nvCxnSpPr>
        <p:spPr>
          <a:xfrm flipH="1" flipV="1">
            <a:off x="7715863" y="4598127"/>
            <a:ext cx="1302663" cy="576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6EACFA-9DC2-FD47-902B-A6BCED244589}"/>
              </a:ext>
            </a:extLst>
          </p:cNvPr>
          <p:cNvCxnSpPr>
            <a:cxnSpLocks/>
            <a:stCxn id="35" idx="5"/>
            <a:endCxn id="36" idx="1"/>
          </p:cNvCxnSpPr>
          <p:nvPr/>
        </p:nvCxnSpPr>
        <p:spPr>
          <a:xfrm>
            <a:off x="8422857" y="3995203"/>
            <a:ext cx="661561" cy="1020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3734A0-D084-0546-94D8-C43355CA8D3E}"/>
              </a:ext>
            </a:extLst>
          </p:cNvPr>
          <p:cNvCxnSpPr>
            <a:cxnSpLocks/>
            <a:stCxn id="35" idx="3"/>
            <a:endCxn id="37" idx="7"/>
          </p:cNvCxnSpPr>
          <p:nvPr/>
        </p:nvCxnSpPr>
        <p:spPr>
          <a:xfrm flipH="1">
            <a:off x="7649971" y="3995203"/>
            <a:ext cx="454733" cy="443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80CEA1-62B9-B243-BBED-F51E05DC36FC}"/>
              </a:ext>
            </a:extLst>
          </p:cNvPr>
          <p:cNvSpPr txBox="1"/>
          <p:nvPr/>
        </p:nvSpPr>
        <p:spPr>
          <a:xfrm>
            <a:off x="3413391" y="5597610"/>
            <a:ext cx="21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Disease Network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2676DF-E71D-B540-BBE1-8F70A10DA81B}"/>
              </a:ext>
            </a:extLst>
          </p:cNvPr>
          <p:cNvSpPr txBox="1"/>
          <p:nvPr/>
        </p:nvSpPr>
        <p:spPr>
          <a:xfrm>
            <a:off x="7591119" y="5600028"/>
            <a:ext cx="21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Unified Graph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05706B0-5D75-FE4C-A11D-47D966D948EE}"/>
              </a:ext>
            </a:extLst>
          </p:cNvPr>
          <p:cNvCxnSpPr>
            <a:cxnSpLocks/>
            <a:stCxn id="20" idx="1"/>
            <a:endCxn id="19" idx="5"/>
          </p:cNvCxnSpPr>
          <p:nvPr/>
        </p:nvCxnSpPr>
        <p:spPr>
          <a:xfrm flipH="1" flipV="1">
            <a:off x="4378372" y="4054850"/>
            <a:ext cx="661561" cy="102079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4495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19E0-61BF-2C44-B660-0104EB73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87D26-6BDA-3D46-97C7-6F7894FF4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4923"/>
          </a:xfrm>
        </p:spPr>
        <p:txBody>
          <a:bodyPr>
            <a:normAutofit/>
          </a:bodyPr>
          <a:lstStyle/>
          <a:p>
            <a:r>
              <a:rPr lang="en-US" sz="2400" dirty="0"/>
              <a:t>Combines data from multiple data sources:</a:t>
            </a:r>
          </a:p>
          <a:p>
            <a:pPr lvl="1"/>
            <a:r>
              <a:rPr lang="en-US" sz="2000" dirty="0"/>
              <a:t>RNA-sequencing gene expression</a:t>
            </a:r>
          </a:p>
          <a:p>
            <a:pPr lvl="1"/>
            <a:r>
              <a:rPr lang="en-US" sz="2000" dirty="0"/>
              <a:t>DNA variants (SNV/CNV/</a:t>
            </a:r>
            <a:r>
              <a:rPr lang="en-US" sz="2000" dirty="0" err="1"/>
              <a:t>indels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Proteomics</a:t>
            </a:r>
          </a:p>
          <a:p>
            <a:pPr lvl="1"/>
            <a:r>
              <a:rPr lang="en-US" sz="2000" dirty="0"/>
              <a:t>Methylation status</a:t>
            </a:r>
          </a:p>
          <a:p>
            <a:pPr lvl="1"/>
            <a:r>
              <a:rPr lang="en-US" sz="2000" dirty="0"/>
              <a:t>DTI (diffuse tensor imaging) data correlated with other features</a:t>
            </a:r>
          </a:p>
          <a:p>
            <a:endParaRPr lang="en-US" sz="2400" dirty="0"/>
          </a:p>
          <a:p>
            <a:r>
              <a:rPr lang="en-US" sz="2400" dirty="0"/>
              <a:t>Accepts network graphs by default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116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405F-FF08-DD45-A470-1BD9F263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– Alzheimer’s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7C0FA-AC7E-C143-9DFC-4ED07EDCC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655"/>
            <a:ext cx="10515600" cy="4275116"/>
          </a:xfrm>
        </p:spPr>
        <p:txBody>
          <a:bodyPr>
            <a:normAutofit/>
          </a:bodyPr>
          <a:lstStyle/>
          <a:p>
            <a:r>
              <a:rPr lang="en-US" dirty="0"/>
              <a:t>Amyloid-beta plaques and Tau tangles hypothesis disproven by multiple recent high-profile drug failures (</a:t>
            </a:r>
            <a:r>
              <a:rPr lang="en-US" dirty="0" err="1"/>
              <a:t>e.g</a:t>
            </a:r>
            <a:r>
              <a:rPr lang="en-US" dirty="0"/>
              <a:t>: </a:t>
            </a:r>
            <a:r>
              <a:rPr lang="en-US" dirty="0" err="1"/>
              <a:t>solanezumab</a:t>
            </a:r>
            <a:r>
              <a:rPr lang="en-US" dirty="0"/>
              <a:t>)</a:t>
            </a:r>
          </a:p>
          <a:p>
            <a:r>
              <a:rPr lang="en-US" dirty="0"/>
              <a:t>Multiple genetic risk factors identified by GWAS across multiple disease processes:</a:t>
            </a:r>
          </a:p>
          <a:p>
            <a:pPr lvl="1"/>
            <a:r>
              <a:rPr lang="en-US" dirty="0"/>
              <a:t>APP processing</a:t>
            </a:r>
          </a:p>
          <a:p>
            <a:pPr lvl="1"/>
            <a:r>
              <a:rPr lang="en-US" dirty="0"/>
              <a:t>Immune Response and microglia</a:t>
            </a:r>
          </a:p>
          <a:p>
            <a:pPr lvl="1"/>
            <a:r>
              <a:rPr lang="en-US" dirty="0"/>
              <a:t>Mitochondria and oxidative phosphorylation</a:t>
            </a:r>
          </a:p>
          <a:p>
            <a:pPr lvl="1"/>
            <a:r>
              <a:rPr lang="en-US" dirty="0"/>
              <a:t>Ab clearance</a:t>
            </a:r>
          </a:p>
          <a:p>
            <a:pPr lvl="1"/>
            <a:r>
              <a:rPr lang="en-US" dirty="0"/>
              <a:t>Tau toxicity</a:t>
            </a:r>
          </a:p>
          <a:p>
            <a:r>
              <a:rPr lang="en-US" dirty="0"/>
              <a:t>Genes: APP, PSEN1/2, SorL1, </a:t>
            </a:r>
            <a:r>
              <a:rPr lang="en-US" dirty="0" err="1"/>
              <a:t>ApoE</a:t>
            </a:r>
            <a:r>
              <a:rPr lang="en-US" dirty="0"/>
              <a:t>, CLU, PICALM, others investigating in lab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7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405F-FF08-DD45-A470-1BD9F263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– Alzheimer’s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7C0FA-AC7E-C143-9DFC-4ED07EDCC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8255"/>
            <a:ext cx="10515600" cy="4173516"/>
          </a:xfrm>
        </p:spPr>
        <p:txBody>
          <a:bodyPr>
            <a:normAutofit/>
          </a:bodyPr>
          <a:lstStyle/>
          <a:p>
            <a:r>
              <a:rPr lang="en-US" sz="2400" dirty="0"/>
              <a:t>Likely that subtypes of Alzheimer’s disease exist:</a:t>
            </a:r>
          </a:p>
          <a:p>
            <a:pPr lvl="1"/>
            <a:r>
              <a:rPr lang="en-US" sz="2000" dirty="0"/>
              <a:t>Clinical presentation: LOAD, EOAD, MCI</a:t>
            </a:r>
          </a:p>
          <a:p>
            <a:pPr lvl="1"/>
            <a:r>
              <a:rPr lang="en-US" sz="2000" dirty="0"/>
              <a:t>Biopsy: Ab and Tau pathology</a:t>
            </a:r>
          </a:p>
          <a:p>
            <a:pPr lvl="1"/>
            <a:r>
              <a:rPr lang="en-US" sz="2000" dirty="0"/>
              <a:t>Genetic background: Familial AD</a:t>
            </a:r>
          </a:p>
          <a:p>
            <a:pPr lvl="1"/>
            <a:endParaRPr lang="en-US" sz="2000" dirty="0"/>
          </a:p>
          <a:p>
            <a:r>
              <a:rPr lang="en-US" sz="2400" dirty="0"/>
              <a:t>Goal is to discover multiple driver genes that defines subtypes across all AD patients!</a:t>
            </a:r>
          </a:p>
        </p:txBody>
      </p:sp>
    </p:spTree>
    <p:extLst>
      <p:ext uri="{BB962C8B-B14F-4D97-AF65-F5344CB8AC3E}">
        <p14:creationId xmlns:p14="http://schemas.microsoft.com/office/powerpoint/2010/main" val="383128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3E2A-80F6-564D-AE95-CA2FD1EB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Users/stakeholders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3D47-6C67-A248-964C-1B82EB145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 / my thesis project</a:t>
            </a:r>
          </a:p>
          <a:p>
            <a:r>
              <a:rPr lang="en-US" sz="2400" dirty="0"/>
              <a:t>Other lab members</a:t>
            </a:r>
          </a:p>
          <a:p>
            <a:r>
              <a:rPr lang="en-US" sz="2400" dirty="0"/>
              <a:t>My PI</a:t>
            </a:r>
          </a:p>
          <a:p>
            <a:r>
              <a:rPr lang="en-US" sz="2400" dirty="0"/>
              <a:t>The AMP-AD R01 working group at Mount Sinai</a:t>
            </a:r>
          </a:p>
        </p:txBody>
      </p:sp>
    </p:spTree>
    <p:extLst>
      <p:ext uri="{BB962C8B-B14F-4D97-AF65-F5344CB8AC3E}">
        <p14:creationId xmlns:p14="http://schemas.microsoft.com/office/powerpoint/2010/main" val="1001123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BC75-406D-7F45-ADE8-3B0EAD92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elicitation 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AF2B5-02A2-C943-82D0-86B69215D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sz="2400" dirty="0"/>
              <a:t>Initial requirements: User stories</a:t>
            </a:r>
          </a:p>
          <a:p>
            <a:r>
              <a:rPr lang="en-US" sz="2400" dirty="0"/>
              <a:t>Refinement: Scientific method</a:t>
            </a:r>
          </a:p>
          <a:p>
            <a:pPr lvl="1"/>
            <a:r>
              <a:rPr lang="en-US" sz="2000" dirty="0"/>
              <a:t>Agile = scientific process</a:t>
            </a:r>
          </a:p>
          <a:p>
            <a:pPr lvl="1"/>
            <a:r>
              <a:rPr lang="en-US" sz="2000" dirty="0"/>
              <a:t>Built from the inside out (each step further defines requirements)</a:t>
            </a:r>
          </a:p>
          <a:p>
            <a:r>
              <a:rPr lang="en-US" sz="2400" dirty="0"/>
              <a:t>Feedback: </a:t>
            </a:r>
          </a:p>
          <a:p>
            <a:pPr lvl="1"/>
            <a:r>
              <a:rPr lang="en-US" sz="2000" dirty="0"/>
              <a:t>Meetings with PI</a:t>
            </a:r>
          </a:p>
          <a:p>
            <a:pPr lvl="1"/>
            <a:r>
              <a:rPr lang="en-US" sz="2000" dirty="0"/>
              <a:t>Working alongside lab member</a:t>
            </a:r>
          </a:p>
        </p:txBody>
      </p:sp>
    </p:spTree>
    <p:extLst>
      <p:ext uri="{BB962C8B-B14F-4D97-AF65-F5344CB8AC3E}">
        <p14:creationId xmlns:p14="http://schemas.microsoft.com/office/powerpoint/2010/main" val="62080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560C-B02E-144D-B1F6-0A17680B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950F-EE6A-CD4F-B19D-0CE513B94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9636"/>
            <a:ext cx="9603276" cy="4304146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Me/my thesis project:</a:t>
            </a:r>
          </a:p>
          <a:p>
            <a:pPr lvl="1"/>
            <a:r>
              <a:rPr lang="en-US" sz="1600" dirty="0"/>
              <a:t>“I need a way to identify subtypes of Alzheimer’s Disease”</a:t>
            </a:r>
          </a:p>
          <a:p>
            <a:pPr lvl="1"/>
            <a:r>
              <a:rPr lang="en-US" sz="1600" dirty="0"/>
              <a:t>“It should be something new but can leverage existing statistical tools.”</a:t>
            </a:r>
          </a:p>
          <a:p>
            <a:r>
              <a:rPr lang="en-US" sz="1800" dirty="0"/>
              <a:t>Other lab members:</a:t>
            </a:r>
          </a:p>
          <a:p>
            <a:pPr lvl="1"/>
            <a:r>
              <a:rPr lang="en-US" sz="1600" dirty="0"/>
              <a:t>“We have too many MEGENA</a:t>
            </a:r>
            <a:r>
              <a:rPr lang="en-US" sz="1600" baseline="30000" dirty="0"/>
              <a:t>1</a:t>
            </a:r>
            <a:r>
              <a:rPr lang="en-US" sz="1600" dirty="0"/>
              <a:t> networks, and we can’t make sense of Bayesian nets.”</a:t>
            </a:r>
          </a:p>
          <a:p>
            <a:pPr lvl="1"/>
            <a:r>
              <a:rPr lang="en-US" sz="1600" dirty="0"/>
              <a:t>“We need a way to unify AD data from multiple modalities together, including DTI data and </a:t>
            </a:r>
            <a:r>
              <a:rPr lang="en-US" sz="1600" dirty="0" err="1"/>
              <a:t>ApoE</a:t>
            </a:r>
            <a:r>
              <a:rPr lang="en-US" sz="1600" dirty="0"/>
              <a:t> status, in a programming language we can use (R).”</a:t>
            </a:r>
          </a:p>
          <a:p>
            <a:r>
              <a:rPr lang="en-US" sz="1800" dirty="0"/>
              <a:t>My PI: </a:t>
            </a:r>
          </a:p>
          <a:p>
            <a:pPr lvl="1"/>
            <a:r>
              <a:rPr lang="en-US" sz="1600" dirty="0"/>
              <a:t>“We have a ton of studies we need to integrate. I want to use all the data we have on all projects.”</a:t>
            </a:r>
          </a:p>
          <a:p>
            <a:pPr lvl="1"/>
            <a:r>
              <a:rPr lang="en-US" sz="1600" dirty="0"/>
              <a:t>“We would like to have a database of significant findings across the lab”</a:t>
            </a:r>
          </a:p>
          <a:p>
            <a:pPr lvl="1"/>
            <a:r>
              <a:rPr lang="en-US" sz="1600" dirty="0"/>
              <a:t>“Must interface with our R libraries”</a:t>
            </a:r>
          </a:p>
          <a:p>
            <a:r>
              <a:rPr lang="en-US" sz="1800" dirty="0"/>
              <a:t>Grant team:</a:t>
            </a:r>
          </a:p>
          <a:p>
            <a:pPr lvl="1"/>
            <a:r>
              <a:rPr lang="en-US" sz="1600" dirty="0"/>
              <a:t>“We need everyone to succeed and find lots of new things together.”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D7C38-503A-7649-ABA6-CC8A3A6FA21B}"/>
              </a:ext>
            </a:extLst>
          </p:cNvPr>
          <p:cNvSpPr txBox="1"/>
          <p:nvPr/>
        </p:nvSpPr>
        <p:spPr>
          <a:xfrm>
            <a:off x="7699616" y="105064"/>
            <a:ext cx="4492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1: MEGENA = Multiscale embedded gene expression network analysis</a:t>
            </a:r>
          </a:p>
        </p:txBody>
      </p:sp>
    </p:spTree>
    <p:extLst>
      <p:ext uri="{BB962C8B-B14F-4D97-AF65-F5344CB8AC3E}">
        <p14:creationId xmlns:p14="http://schemas.microsoft.com/office/powerpoint/2010/main" val="29740875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{7E9D9074-67D4-E740-90A7-449991F9DFF7}tf10001119</Template>
  <TotalTime>261</TotalTime>
  <Words>1005</Words>
  <Application>Microsoft Office PowerPoint</Application>
  <PresentationFormat>Widescreen</PresentationFormat>
  <Paragraphs>157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Multi-modal Multi-network Key Driver Analysis (MM-KDA)</vt:lpstr>
      <vt:lpstr>Context</vt:lpstr>
      <vt:lpstr>Context</vt:lpstr>
      <vt:lpstr>Context </vt:lpstr>
      <vt:lpstr>Application – Alzheimer’s Disease</vt:lpstr>
      <vt:lpstr>Application – Alzheimer’s Disease</vt:lpstr>
      <vt:lpstr>Users/stakeholders </vt:lpstr>
      <vt:lpstr>Requirements elicitation techniques </vt:lpstr>
      <vt:lpstr>User stories</vt:lpstr>
      <vt:lpstr>PowerPoint Presentation</vt:lpstr>
      <vt:lpstr>Requirements conflict resolution</vt:lpstr>
      <vt:lpstr>Architecture Design</vt:lpstr>
      <vt:lpstr>Database Construction</vt:lpstr>
      <vt:lpstr>How will USERS INTERACT with the SOFTWARE?</vt:lpstr>
      <vt:lpstr>Needs that must be solved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Neff</dc:creator>
  <cp:lastModifiedBy>Ryan Neff</cp:lastModifiedBy>
  <cp:revision>33</cp:revision>
  <dcterms:created xsi:type="dcterms:W3CDTF">2017-11-01T17:23:12Z</dcterms:created>
  <dcterms:modified xsi:type="dcterms:W3CDTF">2017-11-02T18:06:23Z</dcterms:modified>
</cp:coreProperties>
</file>