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55" r:id="rId2"/>
    <p:sldId id="456" r:id="rId3"/>
    <p:sldId id="457" r:id="rId4"/>
    <p:sldId id="594" r:id="rId5"/>
    <p:sldId id="549" r:id="rId6"/>
    <p:sldId id="552" r:id="rId7"/>
    <p:sldId id="560" r:id="rId8"/>
    <p:sldId id="586" r:id="rId9"/>
    <p:sldId id="588" r:id="rId10"/>
    <p:sldId id="589" r:id="rId11"/>
    <p:sldId id="590" r:id="rId12"/>
    <p:sldId id="592" r:id="rId13"/>
    <p:sldId id="596" r:id="rId14"/>
    <p:sldId id="598" r:id="rId15"/>
    <p:sldId id="597" r:id="rId16"/>
    <p:sldId id="599" r:id="rId17"/>
    <p:sldId id="600" r:id="rId18"/>
    <p:sldId id="601" r:id="rId19"/>
    <p:sldId id="602" r:id="rId20"/>
    <p:sldId id="593" r:id="rId21"/>
    <p:sldId id="595" r:id="rId22"/>
    <p:sldId id="605" r:id="rId23"/>
    <p:sldId id="604" r:id="rId24"/>
    <p:sldId id="606" r:id="rId25"/>
    <p:sldId id="603" r:id="rId26"/>
  </p:sldIdLst>
  <p:sldSz cx="9144000" cy="6858000" type="screen4x3"/>
  <p:notesSz cx="6883400" cy="9906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o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806A2"/>
    <a:srgbClr val="3C79B6"/>
    <a:srgbClr val="FB5BC2"/>
    <a:srgbClr val="FF7757"/>
    <a:srgbClr val="008000"/>
    <a:srgbClr val="FFFF00"/>
    <a:srgbClr val="D7E1ED"/>
    <a:srgbClr val="C8D6E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9059" autoAdjust="0"/>
  </p:normalViewPr>
  <p:slideViewPr>
    <p:cSldViewPr>
      <p:cViewPr>
        <p:scale>
          <a:sx n="75" d="100"/>
          <a:sy n="75" d="100"/>
        </p:scale>
        <p:origin x="-906" y="504"/>
      </p:cViewPr>
      <p:guideLst>
        <p:guide orient="horz" pos="3158"/>
        <p:guide pos="51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938" y="-96"/>
      </p:cViewPr>
      <p:guideLst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t" anchorCtr="0" compatLnSpc="1">
            <a:prstTxWarp prst="textNoShape">
              <a:avLst/>
            </a:prstTxWarp>
          </a:bodyPr>
          <a:lstStyle>
            <a:lvl1pPr defTabSz="922338">
              <a:defRPr sz="1300"/>
            </a:lvl1pPr>
          </a:lstStyle>
          <a:p>
            <a:endParaRPr lang="pt-B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300"/>
            </a:lvl1pPr>
          </a:lstStyle>
          <a:p>
            <a:endParaRPr lang="pt-BR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b" anchorCtr="0" compatLnSpc="1">
            <a:prstTxWarp prst="textNoShape">
              <a:avLst/>
            </a:prstTxWarp>
          </a:bodyPr>
          <a:lstStyle>
            <a:lvl1pPr defTabSz="922338">
              <a:defRPr sz="1300"/>
            </a:lvl1pPr>
          </a:lstStyle>
          <a:p>
            <a:endParaRPr lang="pt-BR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410700"/>
            <a:ext cx="29829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300"/>
            </a:lvl1pPr>
          </a:lstStyle>
          <a:p>
            <a:fld id="{DFAECD78-4233-4808-A332-EBC558EC8D4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546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t" anchorCtr="0" compatLnSpc="1">
            <a:prstTxWarp prst="textNoShape">
              <a:avLst/>
            </a:prstTxWarp>
          </a:bodyPr>
          <a:lstStyle>
            <a:lvl1pPr defTabSz="922338">
              <a:defRPr sz="1300"/>
            </a:lvl1pPr>
          </a:lstStyle>
          <a:p>
            <a:endParaRPr lang="pt-B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29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300"/>
            </a:lvl1pPr>
          </a:lstStyle>
          <a:p>
            <a:endParaRPr lang="pt-BR"/>
          </a:p>
        </p:txBody>
      </p:sp>
      <p:sp>
        <p:nvSpPr>
          <p:cNvPr id="153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3613" y="741363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05350"/>
            <a:ext cx="5048250" cy="445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b" anchorCtr="0" compatLnSpc="1">
            <a:prstTxWarp prst="textNoShape">
              <a:avLst/>
            </a:prstTxWarp>
          </a:bodyPr>
          <a:lstStyle>
            <a:lvl1pPr defTabSz="922338">
              <a:defRPr sz="1300"/>
            </a:lvl1pPr>
          </a:lstStyle>
          <a:p>
            <a:endParaRPr lang="pt-BR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410700"/>
            <a:ext cx="29829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300"/>
            </a:lvl1pPr>
          </a:lstStyle>
          <a:p>
            <a:fld id="{172F0DE2-21A4-4FC1-973E-EEB15CBB95E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768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DE916-54FA-4DA5-B9E6-308BD685F264}" type="slidenum">
              <a:rPr lang="pt-BR"/>
              <a:pPr/>
              <a:t>1</a:t>
            </a:fld>
            <a:endParaRPr lang="pt-BR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9E69C-D171-4FB8-A78B-79D4B82B058A}" type="slidenum">
              <a:rPr lang="pt-BR"/>
              <a:pPr/>
              <a:t>2</a:t>
            </a:fld>
            <a:endParaRPr lang="pt-BR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DE916-54FA-4DA5-B9E6-308BD685F264}" type="slidenum">
              <a:rPr lang="pt-BR"/>
              <a:pPr/>
              <a:t>25</a:t>
            </a:fld>
            <a:endParaRPr lang="pt-BR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C4D07-40E3-4C47-83E3-BDF703F13061}" type="slidenum">
              <a:rPr lang="pt-BR"/>
              <a:pPr/>
              <a:t>3</a:t>
            </a:fld>
            <a:endParaRPr lang="pt-BR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C4D07-40E3-4C47-83E3-BDF703F13061}" type="slidenum">
              <a:rPr lang="pt-BR"/>
              <a:pPr/>
              <a:t>4</a:t>
            </a:fld>
            <a:endParaRPr lang="pt-BR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0DE2-21A4-4FC1-973E-EEB15CBB95E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133600"/>
            <a:ext cx="7416800" cy="2232025"/>
          </a:xfrm>
          <a:ln w="9525"/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55723" name="Line 2091"/>
          <p:cNvSpPr>
            <a:spLocks noChangeShapeType="1"/>
          </p:cNvSpPr>
          <p:nvPr/>
        </p:nvSpPr>
        <p:spPr bwMode="auto">
          <a:xfrm>
            <a:off x="323850" y="6153150"/>
            <a:ext cx="8569325" cy="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55724" name="Rectangle 2092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gradFill rotWithShape="1">
            <a:gsLst>
              <a:gs pos="0">
                <a:srgbClr val="003399">
                  <a:gamma/>
                  <a:shade val="46275"/>
                  <a:invGamma/>
                </a:srgbClr>
              </a:gs>
              <a:gs pos="100000">
                <a:srgbClr val="0033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55725" name="Text Box 2093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pt-BR" sz="1800">
                <a:solidFill>
                  <a:schemeClr val="bg1"/>
                </a:solidFill>
                <a:latin typeface="Arial" charset="0"/>
              </a:rPr>
              <a:t>Grupo de Sistemas Embarcados e Distribuídos</a:t>
            </a:r>
          </a:p>
        </p:txBody>
      </p:sp>
      <p:grpSp>
        <p:nvGrpSpPr>
          <p:cNvPr id="455726" name="Group 2094"/>
          <p:cNvGrpSpPr>
            <a:grpSpLocks/>
          </p:cNvGrpSpPr>
          <p:nvPr/>
        </p:nvGrpSpPr>
        <p:grpSpPr bwMode="auto">
          <a:xfrm>
            <a:off x="0" y="6610350"/>
            <a:ext cx="2124075" cy="144463"/>
            <a:chOff x="1172" y="829"/>
            <a:chExt cx="1474" cy="90"/>
          </a:xfrm>
        </p:grpSpPr>
        <p:sp>
          <p:nvSpPr>
            <p:cNvPr id="455727" name="Line 2095"/>
            <p:cNvSpPr>
              <a:spLocks noChangeShapeType="1"/>
            </p:cNvSpPr>
            <p:nvPr userDrawn="1"/>
          </p:nvSpPr>
          <p:spPr bwMode="auto">
            <a:xfrm>
              <a:off x="1172" y="874"/>
              <a:ext cx="1474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455728" name="Line 2096"/>
            <p:cNvSpPr>
              <a:spLocks noChangeShapeType="1"/>
            </p:cNvSpPr>
            <p:nvPr userDrawn="1"/>
          </p:nvSpPr>
          <p:spPr bwMode="auto">
            <a:xfrm>
              <a:off x="1172" y="919"/>
              <a:ext cx="1474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455729" name="Line 2097"/>
            <p:cNvSpPr>
              <a:spLocks noChangeShapeType="1"/>
            </p:cNvSpPr>
            <p:nvPr userDrawn="1"/>
          </p:nvSpPr>
          <p:spPr bwMode="auto">
            <a:xfrm>
              <a:off x="1172" y="829"/>
              <a:ext cx="1474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55734" name="Rectangle 2102"/>
          <p:cNvSpPr>
            <a:spLocks noChangeArrowheads="1"/>
          </p:cNvSpPr>
          <p:nvPr/>
        </p:nvSpPr>
        <p:spPr bwMode="auto">
          <a:xfrm>
            <a:off x="0" y="0"/>
            <a:ext cx="9144000" cy="1341438"/>
          </a:xfrm>
          <a:prstGeom prst="rect">
            <a:avLst/>
          </a:prstGeom>
          <a:gradFill rotWithShape="1">
            <a:gsLst>
              <a:gs pos="0">
                <a:srgbClr val="003399">
                  <a:gamma/>
                  <a:shade val="46275"/>
                  <a:invGamma/>
                </a:srgbClr>
              </a:gs>
              <a:gs pos="100000">
                <a:srgbClr val="0033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pic>
        <p:nvPicPr>
          <p:cNvPr id="17" name="Imagem 16" descr="9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55739" name="Picture 2107" descr="uni25"/>
          <p:cNvPicPr>
            <a:picLocks noChangeAspect="1" noChangeArrowheads="1"/>
          </p:cNvPicPr>
          <p:nvPr/>
        </p:nvPicPr>
        <p:blipFill>
          <a:blip r:embed="rId3">
            <a:lum bright="100000" contrast="-70000"/>
          </a:blip>
          <a:srcRect/>
          <a:stretch>
            <a:fillRect/>
          </a:stretch>
        </p:blipFill>
        <p:spPr bwMode="auto">
          <a:xfrm>
            <a:off x="92835" y="102394"/>
            <a:ext cx="1154940" cy="785204"/>
          </a:xfrm>
          <a:prstGeom prst="rect">
            <a:avLst/>
          </a:prstGeom>
          <a:noFill/>
        </p:spPr>
      </p:pic>
      <p:sp>
        <p:nvSpPr>
          <p:cNvPr id="24" name="Retângulo 23"/>
          <p:cNvSpPr/>
          <p:nvPr userDrawn="1"/>
        </p:nvSpPr>
        <p:spPr>
          <a:xfrm>
            <a:off x="5929322" y="3895728"/>
            <a:ext cx="3214678" cy="264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13563" y="0"/>
            <a:ext cx="2195512" cy="6105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437313" cy="6105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225" y="0"/>
            <a:ext cx="7308850" cy="112553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23850" y="1641475"/>
            <a:ext cx="4208463" cy="446405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4713" y="1641475"/>
            <a:ext cx="4208462" cy="446405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850" y="1641475"/>
            <a:ext cx="4208463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4713" y="1641475"/>
            <a:ext cx="4208462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m 87" descr="3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32" y="0"/>
            <a:ext cx="9144032" cy="6858000"/>
          </a:xfrm>
          <a:prstGeom prst="rect">
            <a:avLst/>
          </a:prstGeom>
        </p:spPr>
      </p:pic>
      <p:sp>
        <p:nvSpPr>
          <p:cNvPr id="1177" name="Rectangle 1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41475"/>
            <a:ext cx="8569325" cy="4464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4"/>
            <a:endParaRPr lang="pt-BR" dirty="0" smtClean="0"/>
          </a:p>
        </p:txBody>
      </p:sp>
      <p:sp>
        <p:nvSpPr>
          <p:cNvPr id="1180" name="Rectangle 156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71414"/>
            <a:ext cx="730885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</a:t>
            </a:r>
          </a:p>
        </p:txBody>
      </p:sp>
      <p:pic>
        <p:nvPicPr>
          <p:cNvPr id="95" name="Imagem 94" descr="9.jp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4" name="Picture 2107" descr="uni25"/>
          <p:cNvPicPr>
            <a:picLocks noChangeAspect="1" noChangeArrowheads="1"/>
          </p:cNvPicPr>
          <p:nvPr userDrawn="1"/>
        </p:nvPicPr>
        <p:blipFill>
          <a:blip r:embed="rId16">
            <a:lum bright="100000" contrast="-70000"/>
          </a:blip>
          <a:srcRect/>
          <a:stretch>
            <a:fillRect/>
          </a:stretch>
        </p:blipFill>
        <p:spPr bwMode="auto">
          <a:xfrm>
            <a:off x="92835" y="102394"/>
            <a:ext cx="1154940" cy="785204"/>
          </a:xfrm>
          <a:prstGeom prst="rect">
            <a:avLst/>
          </a:prstGeom>
          <a:noFill/>
        </p:spPr>
      </p:pic>
      <p:sp>
        <p:nvSpPr>
          <p:cNvPr id="1187" name="Text Box 163"/>
          <p:cNvSpPr txBox="1">
            <a:spLocks noChangeArrowheads="1"/>
          </p:cNvSpPr>
          <p:nvPr userDrawn="1"/>
        </p:nvSpPr>
        <p:spPr bwMode="auto">
          <a:xfrm>
            <a:off x="8729695" y="6521450"/>
            <a:ext cx="48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D280D24E-C2C5-4E06-BBEB-5097ECF90630}" type="slidenum">
              <a:rPr lang="pt-BR" sz="1600">
                <a:solidFill>
                  <a:schemeClr val="bg1"/>
                </a:solidFill>
              </a:rPr>
              <a:pPr/>
              <a:t>‹nº›</a:t>
            </a:fld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5929322" y="3895728"/>
            <a:ext cx="3214678" cy="264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b="1" i="1"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2000">
          <a:solidFill>
            <a:srgbClr val="333333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1600">
          <a:solidFill>
            <a:srgbClr val="0000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16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16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16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16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85000"/>
        <a:buFont typeface="Wingdings" pitchFamily="2" charset="2"/>
        <a:buChar char="ü"/>
        <a:defRPr sz="1600">
          <a:solidFill>
            <a:srgbClr val="000066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07" descr="uni25"/>
          <p:cNvPicPr>
            <a:picLocks noChangeAspect="1" noChangeArrowheads="1"/>
          </p:cNvPicPr>
          <p:nvPr/>
        </p:nvPicPr>
        <p:blipFill>
          <a:blip r:embed="rId3">
            <a:lum bright="100000" contrast="-70000"/>
          </a:blip>
          <a:srcRect/>
          <a:stretch>
            <a:fillRect/>
          </a:stretch>
        </p:blipFill>
        <p:spPr bwMode="auto">
          <a:xfrm>
            <a:off x="92835" y="102394"/>
            <a:ext cx="1154940" cy="785204"/>
          </a:xfrm>
          <a:prstGeom prst="rect">
            <a:avLst/>
          </a:prstGeom>
          <a:noFill/>
        </p:spPr>
      </p:pic>
      <p:sp>
        <p:nvSpPr>
          <p:cNvPr id="5683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285860"/>
            <a:ext cx="8353425" cy="5023460"/>
          </a:xfrm>
        </p:spPr>
        <p:txBody>
          <a:bodyPr/>
          <a:lstStyle/>
          <a:p>
            <a:r>
              <a:rPr lang="pt-BR" sz="2800" dirty="0"/>
              <a:t>Adaptação do PortugolCore para permitir a integração com outras ferramentas</a:t>
            </a:r>
          </a:p>
          <a:p>
            <a:endParaRPr lang="pt-BR" sz="2000" b="0" dirty="0" smtClean="0"/>
          </a:p>
          <a:p>
            <a:r>
              <a:rPr lang="pt-BR" sz="2000" b="0" dirty="0"/>
              <a:t>p</a:t>
            </a:r>
            <a:r>
              <a:rPr lang="pt-BR" sz="2000" b="0" dirty="0" smtClean="0"/>
              <a:t>or</a:t>
            </a:r>
          </a:p>
          <a:p>
            <a:endParaRPr lang="pt-BR" sz="2000" b="0" dirty="0"/>
          </a:p>
          <a:p>
            <a:r>
              <a:rPr lang="pt-BR" sz="2000" dirty="0" smtClean="0"/>
              <a:t>Luiz Fernando Noschang</a:t>
            </a:r>
          </a:p>
          <a:p>
            <a:r>
              <a:rPr lang="pt-BR" sz="2000" dirty="0"/>
              <a:t>André </a:t>
            </a:r>
            <a:r>
              <a:rPr lang="pt-BR" sz="2000" dirty="0" err="1"/>
              <a:t>Luis</a:t>
            </a:r>
            <a:r>
              <a:rPr lang="pt-BR" sz="2000" dirty="0"/>
              <a:t> Alice Raabe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Módulo C#</a:t>
            </a:r>
          </a:p>
          <a:p>
            <a:pPr lvl="1" algn="just">
              <a:spcBef>
                <a:spcPts val="1800"/>
              </a:spcBef>
            </a:pPr>
            <a:r>
              <a:rPr lang="pt-BR" dirty="0" smtClean="0"/>
              <a:t>Inicializa e finaliza o módulo Java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Gerencia </a:t>
            </a:r>
            <a:r>
              <a:rPr lang="pt-BR" dirty="0"/>
              <a:t>o ciclo de vida do ORB </a:t>
            </a:r>
            <a:r>
              <a:rPr lang="pt-BR" dirty="0" smtClean="0"/>
              <a:t>C#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Utiliza a biblioteca IIOP.NET como implementação ORB C#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Os objetos CORBA são automaticamente empacotados e desempacotados pela biblioteca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663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1096591"/>
            <a:ext cx="6332472" cy="5356745"/>
          </a:xfrm>
        </p:spPr>
      </p:pic>
    </p:spTree>
    <p:extLst>
      <p:ext uri="{BB962C8B-B14F-4D97-AF65-F5344CB8AC3E}">
        <p14:creationId xmlns:p14="http://schemas.microsoft.com/office/powerpoint/2010/main" val="3610296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Metodologia</a:t>
            </a:r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Foi realizado um estudo de caso com </a:t>
            </a:r>
            <a:r>
              <a:rPr lang="pt-BR" dirty="0"/>
              <a:t>a ferramenta BIPIDE </a:t>
            </a:r>
            <a:r>
              <a:rPr lang="pt-BR" dirty="0" smtClean="0"/>
              <a:t>para validar </a:t>
            </a:r>
            <a:r>
              <a:rPr lang="pt-BR" dirty="0"/>
              <a:t>o mecanismo de </a:t>
            </a:r>
            <a:r>
              <a:rPr lang="pt-BR" dirty="0" smtClean="0"/>
              <a:t>integração e identificar </a:t>
            </a:r>
            <a:r>
              <a:rPr lang="pt-BR" dirty="0"/>
              <a:t>e corrigir </a:t>
            </a:r>
            <a:r>
              <a:rPr lang="pt-BR" dirty="0" smtClean="0"/>
              <a:t>eventuais bugs</a:t>
            </a:r>
            <a:endParaRPr lang="pt-BR" dirty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O mecanismo de integração seria validado se todas </a:t>
            </a:r>
            <a:r>
              <a:rPr lang="pt-BR" dirty="0"/>
              <a:t>as funcionalidades do PortugolCore </a:t>
            </a:r>
            <a:r>
              <a:rPr lang="pt-BR" dirty="0" smtClean="0"/>
              <a:t>pudessem ser utilizadas sem erros dentro </a:t>
            </a:r>
            <a:r>
              <a:rPr lang="pt-BR" dirty="0"/>
              <a:t>da </a:t>
            </a:r>
            <a:r>
              <a:rPr lang="pt-BR" dirty="0" smtClean="0"/>
              <a:t>ferramenta</a:t>
            </a:r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81176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Testes - </a:t>
            </a:r>
            <a:r>
              <a:rPr lang="pt-BR" dirty="0"/>
              <a:t>Análise e tratamento de erros</a:t>
            </a:r>
            <a:endParaRPr lang="pt-BR" dirty="0" smtClean="0"/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Foram escritos vários algoritmos em Portugol contendo erros sintáticos e semânticos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O BIPIDE deveria ser capaz de invocar a análise de erros nos algoritmos e exibir os erros encontrados na sua interface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Esta funcionalidade passou nos testes e foi validada</a:t>
            </a:r>
          </a:p>
          <a:p>
            <a:pPr lvl="1" algn="just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98990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3718"/>
            <a:ext cx="8892480" cy="5287610"/>
          </a:xfrm>
          <a:noFill/>
        </p:spPr>
      </p:pic>
    </p:spTree>
    <p:extLst>
      <p:ext uri="{BB962C8B-B14F-4D97-AF65-F5344CB8AC3E}">
        <p14:creationId xmlns:p14="http://schemas.microsoft.com/office/powerpoint/2010/main" val="382124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Testes – Geração de Código Intermediário</a:t>
            </a:r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Foram escritos dois algoritmos de caminhamento na Árvore Sintática Abstrata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Os algoritmos deveriam conseguir </a:t>
            </a:r>
            <a:r>
              <a:rPr lang="pt-BR" dirty="0"/>
              <a:t>percorrer todos os nós da árvore necessários para realizar seu processamento, sem que fossem geradas exceções do </a:t>
            </a:r>
            <a:r>
              <a:rPr lang="pt-BR" dirty="0" smtClean="0"/>
              <a:t>CORBA e exibir os resultados na interface do BIPIDE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Esta funcionalidade passou nos testes e foi validada</a:t>
            </a:r>
          </a:p>
          <a:p>
            <a:pPr lvl="1" algn="just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5928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7734"/>
            <a:ext cx="8892480" cy="4999578"/>
          </a:xfrm>
          <a:noFill/>
        </p:spPr>
      </p:pic>
    </p:spTree>
    <p:extLst>
      <p:ext uri="{BB962C8B-B14F-4D97-AF65-F5344CB8AC3E}">
        <p14:creationId xmlns:p14="http://schemas.microsoft.com/office/powerpoint/2010/main" val="3230489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237734"/>
            <a:ext cx="8892478" cy="4999578"/>
          </a:xfrm>
          <a:noFill/>
        </p:spPr>
      </p:pic>
    </p:spTree>
    <p:extLst>
      <p:ext uri="{BB962C8B-B14F-4D97-AF65-F5344CB8AC3E}">
        <p14:creationId xmlns:p14="http://schemas.microsoft.com/office/powerpoint/2010/main" val="115853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Testes – Execução de Programas</a:t>
            </a:r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Foram escritos programas em Portugol livres de erros sintáticos e semânticos e contendo instruções de entrada e saída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O BIPIDE deveria ser </a:t>
            </a:r>
            <a:r>
              <a:rPr lang="pt-BR" dirty="0"/>
              <a:t>capaz </a:t>
            </a:r>
            <a:r>
              <a:rPr lang="pt-BR" dirty="0" smtClean="0"/>
              <a:t>de inicializar </a:t>
            </a:r>
            <a:r>
              <a:rPr lang="pt-BR" dirty="0"/>
              <a:t>e finalizar a execução </a:t>
            </a:r>
            <a:r>
              <a:rPr lang="pt-BR" dirty="0" smtClean="0"/>
              <a:t>dos programas e realizar a entrada e saída dos dados através da sua interface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Esta funcionalidade passou nos testes e foi validada</a:t>
            </a:r>
          </a:p>
          <a:p>
            <a:pPr lvl="1" algn="just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4501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237734"/>
            <a:ext cx="8892478" cy="4999577"/>
          </a:xfrm>
          <a:noFill/>
        </p:spPr>
      </p:pic>
    </p:spTree>
    <p:extLst>
      <p:ext uri="{BB962C8B-B14F-4D97-AF65-F5344CB8AC3E}">
        <p14:creationId xmlns:p14="http://schemas.microsoft.com/office/powerpoint/2010/main" val="1919612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Sumário da apresentação</a:t>
            </a: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dirty="0" smtClean="0"/>
              <a:t>O PortugolCore</a:t>
            </a:r>
          </a:p>
          <a:p>
            <a:r>
              <a:rPr lang="pt-BR" dirty="0" smtClean="0"/>
              <a:t>Tecnologias de Integração</a:t>
            </a:r>
            <a:endParaRPr lang="pt-BR" dirty="0"/>
          </a:p>
          <a:p>
            <a:r>
              <a:rPr lang="pt-BR" dirty="0" smtClean="0"/>
              <a:t>Implementação</a:t>
            </a:r>
          </a:p>
          <a:p>
            <a:r>
              <a:rPr lang="pt-BR" dirty="0" smtClean="0"/>
              <a:t>Estudo de Caso</a:t>
            </a:r>
            <a:endParaRPr lang="pt-BR" dirty="0"/>
          </a:p>
          <a:p>
            <a:r>
              <a:rPr lang="pt-BR" dirty="0" smtClean="0"/>
              <a:t>Conclusões</a:t>
            </a:r>
            <a:endParaRPr lang="pt-BR" dirty="0"/>
          </a:p>
        </p:txBody>
      </p:sp>
      <p:pic>
        <p:nvPicPr>
          <p:cNvPr id="5" name="Picture 2107" descr="uni25"/>
          <p:cNvPicPr>
            <a:picLocks noChangeAspect="1" noChangeArrowheads="1"/>
          </p:cNvPicPr>
          <p:nvPr/>
        </p:nvPicPr>
        <p:blipFill>
          <a:blip r:embed="rId3">
            <a:lum bright="100000" contrast="-70000"/>
          </a:blip>
          <a:srcRect/>
          <a:stretch>
            <a:fillRect/>
          </a:stretch>
        </p:blipFill>
        <p:spPr bwMode="auto">
          <a:xfrm>
            <a:off x="92835" y="102394"/>
            <a:ext cx="1154940" cy="785204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29625" y="6581775"/>
            <a:ext cx="714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Problemas Encontrados</a:t>
            </a:r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A biblioteca IIOP.NET foi </a:t>
            </a:r>
            <a:r>
              <a:rPr lang="pt-BR" dirty="0"/>
              <a:t>construída em cima da versão 2.0 da plataforma .</a:t>
            </a:r>
            <a:r>
              <a:rPr lang="pt-BR" dirty="0" smtClean="0"/>
              <a:t>NET, obrigando as aplicações que utilizam o mecanismo a serem migradas </a:t>
            </a:r>
            <a:r>
              <a:rPr lang="pt-BR" dirty="0"/>
              <a:t>para </a:t>
            </a:r>
            <a:r>
              <a:rPr lang="pt-BR" dirty="0" smtClean="0"/>
              <a:t>esta versão da plataforma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A DLL (</a:t>
            </a:r>
            <a:r>
              <a:rPr lang="pt-BR" dirty="0" err="1" smtClean="0"/>
              <a:t>Dynamic</a:t>
            </a:r>
            <a:r>
              <a:rPr lang="pt-BR" dirty="0" smtClean="0"/>
              <a:t> Link Library) gerada pela compilador IDL da biblioteca IIOP.NET é sempre compilada na versão da plataforma .NET em uso</a:t>
            </a:r>
          </a:p>
        </p:txBody>
      </p:sp>
    </p:spTree>
    <p:extLst>
      <p:ext uri="{BB962C8B-B14F-4D97-AF65-F5344CB8AC3E}">
        <p14:creationId xmlns:p14="http://schemas.microsoft.com/office/powerpoint/2010/main" val="3492617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Problemas Encontrados</a:t>
            </a:r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Na implementação atual existe uma limitação que obriga as aplicações a implementarem as interfaces de controle da execução, entrada e saída em classes diferentes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Foi identificado um problema de performance na saída de dados durante a execução dos programas</a:t>
            </a:r>
          </a:p>
        </p:txBody>
      </p:sp>
    </p:spTree>
    <p:extLst>
      <p:ext uri="{BB962C8B-B14F-4D97-AF65-F5344CB8AC3E}">
        <p14:creationId xmlns:p14="http://schemas.microsoft.com/office/powerpoint/2010/main" val="2501061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340768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Resultados obtidos</a:t>
            </a:r>
            <a:endParaRPr lang="pt-BR" dirty="0" smtClean="0"/>
          </a:p>
          <a:p>
            <a:pPr lvl="1"/>
            <a:endParaRPr lang="pt-BR" dirty="0" smtClean="0"/>
          </a:p>
          <a:p>
            <a:pPr lvl="1" algn="just"/>
            <a:r>
              <a:rPr lang="pt-BR" dirty="0"/>
              <a:t>O mecanismo de integração foi implementado e validado com sucesso, podendo ser utilizado com aplicações escritas em C#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Foram produzidas e disponibilizada no GitHub as três documentações propostas: (i) linguagem Portugol; (</a:t>
            </a:r>
            <a:r>
              <a:rPr lang="pt-BR" dirty="0" err="1" smtClean="0"/>
              <a:t>ii</a:t>
            </a:r>
            <a:r>
              <a:rPr lang="pt-BR" dirty="0" smtClean="0"/>
              <a:t>) </a:t>
            </a:r>
            <a:r>
              <a:rPr lang="pt-BR" dirty="0" err="1" smtClean="0"/>
              <a:t>javadoc</a:t>
            </a:r>
            <a:r>
              <a:rPr lang="pt-BR" dirty="0" smtClean="0"/>
              <a:t> do núcleo; e (</a:t>
            </a:r>
            <a:r>
              <a:rPr lang="pt-BR" dirty="0" err="1" smtClean="0"/>
              <a:t>iIi</a:t>
            </a:r>
            <a:r>
              <a:rPr lang="pt-BR" dirty="0" smtClean="0"/>
              <a:t>) manual de integração.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Foram realizadas melhorias e correções de bugs no núcleo do Portugol.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38642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pPr lvl="0"/>
            <a:r>
              <a:rPr lang="pt-BR" dirty="0" smtClean="0">
                <a:solidFill>
                  <a:srgbClr val="000000"/>
                </a:solidFill>
              </a:rPr>
              <a:t>Contribuições</a:t>
            </a:r>
            <a:endParaRPr lang="pt-BR" dirty="0">
              <a:solidFill>
                <a:srgbClr val="000000"/>
              </a:solidFill>
            </a:endParaRP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Espera-se </a:t>
            </a:r>
            <a:r>
              <a:rPr lang="pt-BR" dirty="0" smtClean="0"/>
              <a:t>que este </a:t>
            </a:r>
            <a:r>
              <a:rPr lang="pt-BR" dirty="0"/>
              <a:t>trabalho venha contribuir na criação de novas ferramentas de auxílio ao aprendizado de </a:t>
            </a:r>
            <a:r>
              <a:rPr lang="pt-BR" dirty="0" smtClean="0"/>
              <a:t>algoritmos</a:t>
            </a:r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r>
              <a:rPr lang="pt-BR" dirty="0"/>
              <a:t>Espera-se </a:t>
            </a:r>
            <a:r>
              <a:rPr lang="pt-BR" dirty="0" smtClean="0"/>
              <a:t>ainda que as funcionalidades criadas nestas ferramentas possam </a:t>
            </a:r>
            <a:r>
              <a:rPr lang="pt-BR" dirty="0"/>
              <a:t>ser incorporadas como novos serviços no </a:t>
            </a:r>
            <a:r>
              <a:rPr lang="pt-BR" dirty="0" smtClean="0"/>
              <a:t>PortugolCore</a:t>
            </a:r>
            <a:endParaRPr lang="pt-BR" dirty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70045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pPr lvl="0"/>
            <a:r>
              <a:rPr lang="pt-BR" dirty="0" smtClean="0">
                <a:solidFill>
                  <a:srgbClr val="000000"/>
                </a:solidFill>
              </a:rPr>
              <a:t>Contribuições</a:t>
            </a:r>
            <a:endParaRPr lang="pt-BR" dirty="0">
              <a:solidFill>
                <a:srgbClr val="000000"/>
              </a:solidFill>
            </a:endParaRPr>
          </a:p>
          <a:p>
            <a:pPr lvl="1" algn="just"/>
            <a:endParaRPr lang="pt-BR" dirty="0" smtClean="0"/>
          </a:p>
          <a:p>
            <a:pPr lvl="1" algn="just"/>
            <a:r>
              <a:rPr lang="pt-BR" dirty="0"/>
              <a:t>Durante o desenvolvimento do trabalho foi produzido um estudo de caso de integração entre Java e C# que poderá ser </a:t>
            </a:r>
            <a:r>
              <a:rPr lang="pt-BR" dirty="0" smtClean="0"/>
              <a:t>utilizado como referência para outros trabalhos </a:t>
            </a:r>
            <a:endParaRPr lang="pt-BR" dirty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1158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07" descr="uni25"/>
          <p:cNvPicPr>
            <a:picLocks noChangeAspect="1" noChangeArrowheads="1"/>
          </p:cNvPicPr>
          <p:nvPr/>
        </p:nvPicPr>
        <p:blipFill>
          <a:blip r:embed="rId3">
            <a:lum bright="100000" contrast="-70000"/>
          </a:blip>
          <a:srcRect/>
          <a:stretch>
            <a:fillRect/>
          </a:stretch>
        </p:blipFill>
        <p:spPr bwMode="auto">
          <a:xfrm>
            <a:off x="92835" y="102394"/>
            <a:ext cx="1154940" cy="785204"/>
          </a:xfrm>
          <a:prstGeom prst="rect">
            <a:avLst/>
          </a:prstGeom>
          <a:noFill/>
        </p:spPr>
      </p:pic>
      <p:sp>
        <p:nvSpPr>
          <p:cNvPr id="5683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285860"/>
            <a:ext cx="8353425" cy="5023460"/>
          </a:xfrm>
        </p:spPr>
        <p:txBody>
          <a:bodyPr/>
          <a:lstStyle/>
          <a:p>
            <a:r>
              <a:rPr lang="pt-BR" sz="2800" dirty="0" smtClean="0"/>
              <a:t>Adaptação do PortugolCore para permitir a integração co</a:t>
            </a:r>
            <a:r>
              <a:rPr lang="pt-BR" sz="2800" dirty="0" smtClean="0"/>
              <a:t>m outras ferramentas</a:t>
            </a:r>
            <a:endParaRPr lang="pt-BR" sz="2800" dirty="0" smtClean="0"/>
          </a:p>
          <a:p>
            <a:endParaRPr lang="pt-BR" sz="2000" b="0" dirty="0" smtClean="0"/>
          </a:p>
          <a:p>
            <a:r>
              <a:rPr lang="pt-BR" sz="2000" b="0" dirty="0"/>
              <a:t>p</a:t>
            </a:r>
            <a:r>
              <a:rPr lang="pt-BR" sz="2000" b="0" dirty="0" smtClean="0"/>
              <a:t>or</a:t>
            </a:r>
          </a:p>
          <a:p>
            <a:endParaRPr lang="pt-BR" sz="2000" b="0" dirty="0"/>
          </a:p>
          <a:p>
            <a:r>
              <a:rPr lang="pt-BR" sz="2000" dirty="0" smtClean="0"/>
              <a:t>Luiz Fernando Noschang</a:t>
            </a:r>
          </a:p>
          <a:p>
            <a:r>
              <a:rPr lang="pt-BR" sz="2000" dirty="0"/>
              <a:t>André </a:t>
            </a:r>
            <a:r>
              <a:rPr lang="pt-BR" sz="2000" dirty="0" err="1"/>
              <a:t>Luis</a:t>
            </a:r>
            <a:r>
              <a:rPr lang="pt-BR" sz="2000" dirty="0"/>
              <a:t> Alice Raabe</a:t>
            </a:r>
          </a:p>
        </p:txBody>
      </p:sp>
    </p:spTree>
    <p:extLst>
      <p:ext uri="{BB962C8B-B14F-4D97-AF65-F5344CB8AC3E}">
        <p14:creationId xmlns:p14="http://schemas.microsoft.com/office/powerpoint/2010/main" val="2749765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641475"/>
            <a:ext cx="8677306" cy="4287855"/>
          </a:xfrm>
          <a:noFill/>
        </p:spPr>
        <p:txBody>
          <a:bodyPr/>
          <a:lstStyle/>
          <a:p>
            <a:r>
              <a:rPr lang="pt-BR" dirty="0" smtClean="0"/>
              <a:t>O PortugolCore</a:t>
            </a:r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Foi </a:t>
            </a:r>
            <a:r>
              <a:rPr lang="pt-BR" dirty="0"/>
              <a:t>d</a:t>
            </a:r>
            <a:r>
              <a:rPr lang="pt-BR" dirty="0" smtClean="0"/>
              <a:t>esenvolvido durante o primeiro semestre de 2009 </a:t>
            </a:r>
            <a:r>
              <a:rPr lang="pt-BR" dirty="0"/>
              <a:t>utilizando técnicas </a:t>
            </a:r>
            <a:r>
              <a:rPr lang="pt-BR" dirty="0" smtClean="0"/>
              <a:t>tradicionais </a:t>
            </a:r>
            <a:r>
              <a:rPr lang="pt-BR" dirty="0"/>
              <a:t>de construção de linguagens de </a:t>
            </a:r>
            <a:r>
              <a:rPr lang="pt-BR" dirty="0" smtClean="0"/>
              <a:t>programação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Constitui o núcleo da linguagem Portugol </a:t>
            </a:r>
            <a:r>
              <a:rPr lang="pt-BR" dirty="0" smtClean="0"/>
              <a:t>2.0, também desenvolvida na UNIVALI em 2009</a:t>
            </a:r>
          </a:p>
          <a:p>
            <a:pPr lvl="1" algn="just"/>
            <a:endParaRPr lang="pt-BR" dirty="0">
              <a:latin typeface="+mn-lt"/>
            </a:endParaRPr>
          </a:p>
          <a:p>
            <a:pPr lvl="1"/>
            <a:endParaRPr lang="pt-BR" dirty="0" smtClean="0">
              <a:latin typeface="+mn-lt"/>
            </a:endParaRPr>
          </a:p>
        </p:txBody>
      </p:sp>
      <p:pic>
        <p:nvPicPr>
          <p:cNvPr id="5" name="Picture 2107" descr="uni25"/>
          <p:cNvPicPr>
            <a:picLocks noChangeAspect="1" noChangeArrowheads="1"/>
          </p:cNvPicPr>
          <p:nvPr/>
        </p:nvPicPr>
        <p:blipFill>
          <a:blip r:embed="rId3">
            <a:lum bright="100000" contrast="-70000"/>
          </a:blip>
          <a:srcRect/>
          <a:stretch>
            <a:fillRect/>
          </a:stretch>
        </p:blipFill>
        <p:spPr bwMode="auto">
          <a:xfrm>
            <a:off x="92835" y="102394"/>
            <a:ext cx="1154940" cy="78520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641475"/>
            <a:ext cx="8677306" cy="4287855"/>
          </a:xfrm>
          <a:noFill/>
        </p:spPr>
        <p:txBody>
          <a:bodyPr/>
          <a:lstStyle/>
          <a:p>
            <a:r>
              <a:rPr lang="pt-BR" dirty="0" smtClean="0"/>
              <a:t>O PortugolCore</a:t>
            </a:r>
          </a:p>
          <a:p>
            <a:pPr lvl="1"/>
            <a:endParaRPr lang="pt-BR" dirty="0" smtClean="0"/>
          </a:p>
          <a:p>
            <a:pPr lvl="1" algn="just"/>
            <a:r>
              <a:rPr lang="pt-BR" dirty="0"/>
              <a:t>Provê três </a:t>
            </a:r>
            <a:r>
              <a:rPr lang="pt-BR" dirty="0" smtClean="0"/>
              <a:t>funcionalidades básicas que podem ser acessadas como </a:t>
            </a:r>
            <a:r>
              <a:rPr lang="pt-BR" dirty="0"/>
              <a:t>serviços </a:t>
            </a:r>
            <a:r>
              <a:rPr lang="pt-BR" dirty="0" smtClean="0"/>
              <a:t>nas </a:t>
            </a:r>
            <a:r>
              <a:rPr lang="pt-BR" dirty="0"/>
              <a:t>aplicações que o </a:t>
            </a:r>
            <a:r>
              <a:rPr lang="pt-BR" dirty="0" smtClean="0"/>
              <a:t>utilizam:</a:t>
            </a:r>
          </a:p>
          <a:p>
            <a:pPr lvl="2" algn="just"/>
            <a:endParaRPr lang="pt-BR" dirty="0" smtClean="0"/>
          </a:p>
          <a:p>
            <a:pPr lvl="2" algn="just">
              <a:spcBef>
                <a:spcPts val="1800"/>
              </a:spcBef>
            </a:pPr>
            <a:r>
              <a:rPr lang="pt-BR" sz="1800" dirty="0" smtClean="0"/>
              <a:t> </a:t>
            </a:r>
            <a:r>
              <a:rPr lang="pt-BR" dirty="0" smtClean="0"/>
              <a:t>Análise e tratamento </a:t>
            </a:r>
            <a:r>
              <a:rPr lang="pt-BR" dirty="0"/>
              <a:t>de </a:t>
            </a:r>
            <a:r>
              <a:rPr lang="pt-BR" dirty="0" smtClean="0"/>
              <a:t>erros (léxica, sintática e semântica)</a:t>
            </a:r>
          </a:p>
          <a:p>
            <a:pPr lvl="2" algn="just">
              <a:spcBef>
                <a:spcPts val="1800"/>
              </a:spcBef>
            </a:pPr>
            <a:r>
              <a:rPr lang="pt-BR" dirty="0" smtClean="0"/>
              <a:t>Geração de código intermediário (Árvore Sintática Abstrata)</a:t>
            </a:r>
          </a:p>
          <a:p>
            <a:pPr lvl="2" algn="just">
              <a:spcBef>
                <a:spcPts val="1800"/>
              </a:spcBef>
            </a:pPr>
            <a:r>
              <a:rPr lang="pt-BR" dirty="0" smtClean="0"/>
              <a:t>Execução de programas com suporte à controle de execução e entrada e saída de dados</a:t>
            </a:r>
          </a:p>
          <a:p>
            <a:pPr lvl="1" algn="just"/>
            <a:endParaRPr lang="pt-BR" dirty="0">
              <a:latin typeface="+mn-lt"/>
            </a:endParaRPr>
          </a:p>
          <a:p>
            <a:pPr lvl="1"/>
            <a:endParaRPr lang="pt-BR" dirty="0" smtClean="0">
              <a:latin typeface="+mn-lt"/>
            </a:endParaRPr>
          </a:p>
        </p:txBody>
      </p:sp>
      <p:pic>
        <p:nvPicPr>
          <p:cNvPr id="5" name="Picture 2107" descr="uni25"/>
          <p:cNvPicPr>
            <a:picLocks noChangeAspect="1" noChangeArrowheads="1"/>
          </p:cNvPicPr>
          <p:nvPr/>
        </p:nvPicPr>
        <p:blipFill>
          <a:blip r:embed="rId3">
            <a:lum bright="100000" contrast="-70000"/>
          </a:blip>
          <a:srcRect/>
          <a:stretch>
            <a:fillRect/>
          </a:stretch>
        </p:blipFill>
        <p:spPr bwMode="auto">
          <a:xfrm>
            <a:off x="92835" y="102394"/>
            <a:ext cx="1154940" cy="785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182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Problematização</a:t>
            </a:r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O PortugolCore </a:t>
            </a:r>
            <a:r>
              <a:rPr lang="pt-BR" dirty="0"/>
              <a:t>n</a:t>
            </a:r>
            <a:r>
              <a:rPr lang="pt-BR" dirty="0" smtClean="0"/>
              <a:t>ão permitia a </a:t>
            </a:r>
            <a:r>
              <a:rPr lang="pt-BR" dirty="0"/>
              <a:t>integração com outras linguagens de </a:t>
            </a:r>
            <a:r>
              <a:rPr lang="pt-BR" dirty="0" smtClean="0"/>
              <a:t>programação, limitando assim, a utilização do Portugol 2.0 em outros projetos de pesquisa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631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Solução proposta</a:t>
            </a:r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Adaptar o PortugolCore provendo mecanismos de integração com ferramentas desenvolvidas em outras linguagens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05018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de Integração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Análise Comparativa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68949"/>
              </p:ext>
            </p:extLst>
          </p:nvPr>
        </p:nvGraphicFramePr>
        <p:xfrm>
          <a:off x="323528" y="2348884"/>
          <a:ext cx="8568952" cy="396043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267856"/>
                <a:gridCol w="1486688"/>
                <a:gridCol w="1415894"/>
                <a:gridCol w="1132716"/>
                <a:gridCol w="1203510"/>
                <a:gridCol w="1062288"/>
              </a:tblGrid>
              <a:tr h="3697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</a:rPr>
                        <a:t>Tecnologia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</a:rPr>
                        <a:t>Interoperabilidade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</a:rPr>
                        <a:t>Reusabilidade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</a:rPr>
                        <a:t>Licença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</a:rPr>
                        <a:t>Documentação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Relevância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2060"/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Arquivos textuais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contempla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possui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possui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55,00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CORBA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Contempla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</a:rPr>
                        <a:t>Livre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Rica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100,00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COM/DCOM</a:t>
                      </a:r>
                      <a:r>
                        <a:rPr lang="pt-BR" sz="1200" dirty="0" smtClean="0">
                          <a:effectLst/>
                        </a:rPr>
                        <a:t>/.</a:t>
                      </a:r>
                      <a:r>
                        <a:rPr lang="pt-BR" sz="1200" dirty="0">
                          <a:effectLst/>
                        </a:rPr>
                        <a:t>NET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Média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Contempla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Livre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Rica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87,50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JNI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Média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Contempla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Livre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Rica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87,50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Java RMI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Baixa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Contempla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Livre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Rica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81,25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RPC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contempla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Não possui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Rica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70,00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Sockets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Não contempla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possui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Rica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70,00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XML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contempla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possui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Rica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70,00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bg1"/>
                    </a:solidFill>
                  </a:tcPr>
                </a:tc>
              </a:tr>
              <a:tr h="398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</a:rPr>
                        <a:t>WebServices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</a:rPr>
                        <a:t>Contempla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 possui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Rica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</a:rPr>
                        <a:t>100,00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119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Mecanismo de Integração</a:t>
            </a:r>
          </a:p>
          <a:p>
            <a:pPr lvl="1"/>
            <a:endParaRPr lang="pt-BR" dirty="0" smtClean="0"/>
          </a:p>
          <a:p>
            <a:pPr lvl="1" algn="just"/>
            <a:r>
              <a:rPr lang="pt-BR" dirty="0"/>
              <a:t>Foi implementado utilizando a arquitetura CORBA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Foi desenvolvido observando todos </a:t>
            </a:r>
            <a:r>
              <a:rPr lang="pt-BR" dirty="0"/>
              <a:t>os requisitos não funcionais definidos no projeto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Foi </a:t>
            </a:r>
            <a:r>
              <a:rPr lang="pt-BR" dirty="0" smtClean="0"/>
              <a:t>dividido internamente </a:t>
            </a:r>
            <a:r>
              <a:rPr lang="pt-BR" dirty="0"/>
              <a:t>em dois módulos: módulo Java e módulo C#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0022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641474"/>
            <a:ext cx="8569325" cy="4595837"/>
          </a:xfrm>
          <a:noFill/>
        </p:spPr>
        <p:txBody>
          <a:bodyPr/>
          <a:lstStyle/>
          <a:p>
            <a:r>
              <a:rPr lang="pt-BR" dirty="0" smtClean="0"/>
              <a:t>Módulo Java</a:t>
            </a:r>
          </a:p>
          <a:p>
            <a:pPr lvl="1" algn="just">
              <a:spcBef>
                <a:spcPts val="1800"/>
              </a:spcBef>
            </a:pPr>
            <a:r>
              <a:rPr lang="pt-BR" dirty="0" smtClean="0"/>
              <a:t>Gerencia </a:t>
            </a:r>
            <a:r>
              <a:rPr lang="pt-BR" dirty="0"/>
              <a:t>o </a:t>
            </a:r>
            <a:r>
              <a:rPr lang="pt-BR" dirty="0" smtClean="0"/>
              <a:t>Serviço </a:t>
            </a:r>
            <a:r>
              <a:rPr lang="pt-BR" dirty="0"/>
              <a:t>de </a:t>
            </a:r>
            <a:r>
              <a:rPr lang="pt-BR" dirty="0" smtClean="0"/>
              <a:t>Nomes (</a:t>
            </a:r>
            <a:r>
              <a:rPr lang="en-US" dirty="0" smtClean="0"/>
              <a:t>Naming Service</a:t>
            </a:r>
            <a:r>
              <a:rPr lang="pt-BR" dirty="0" smtClean="0"/>
              <a:t>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Gerencia </a:t>
            </a:r>
            <a:r>
              <a:rPr lang="pt-BR" dirty="0"/>
              <a:t>o ciclo de vida do ORB </a:t>
            </a:r>
            <a:r>
              <a:rPr lang="pt-BR" dirty="0" smtClean="0"/>
              <a:t>Java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Empacota os objetos do </a:t>
            </a:r>
            <a:r>
              <a:rPr lang="pt-BR" dirty="0"/>
              <a:t>PortugolCore dentro </a:t>
            </a:r>
            <a:r>
              <a:rPr lang="pt-BR" dirty="0" smtClean="0"/>
              <a:t>dos </a:t>
            </a:r>
            <a:r>
              <a:rPr lang="pt-BR" dirty="0"/>
              <a:t>objetos </a:t>
            </a:r>
            <a:r>
              <a:rPr lang="pt-BR" dirty="0" smtClean="0"/>
              <a:t>CORBA utilizando o padrão de projeto Proxy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Utiliza as implementações de Serviço de Nomes e ORB nativas da linguagem 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279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13748</TotalTime>
  <Words>870</Words>
  <Application>Microsoft Office PowerPoint</Application>
  <PresentationFormat>Apresentação na tela (4:3)</PresentationFormat>
  <Paragraphs>218</Paragraphs>
  <Slides>25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Estrutura padrão</vt:lpstr>
      <vt:lpstr>Apresentação do PowerPoint</vt:lpstr>
      <vt:lpstr>Sumário da apresentação</vt:lpstr>
      <vt:lpstr>Introdução</vt:lpstr>
      <vt:lpstr>Introdução</vt:lpstr>
      <vt:lpstr>Introdução</vt:lpstr>
      <vt:lpstr>Introdução</vt:lpstr>
      <vt:lpstr>Tecnologias de Integração</vt:lpstr>
      <vt:lpstr>Implementação</vt:lpstr>
      <vt:lpstr>Implementação</vt:lpstr>
      <vt:lpstr>Implementação</vt:lpstr>
      <vt:lpstr>Implementação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Conclusões</vt:lpstr>
      <vt:lpstr>Conclusões</vt:lpstr>
      <vt:lpstr>Conclusões</vt:lpstr>
      <vt:lpstr>Apresentação do PowerPoint</vt:lpstr>
    </vt:vector>
  </TitlesOfParts>
  <Company>OFFICE 2000 - UNIVALI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Zeferino</dc:creator>
  <cp:lastModifiedBy>Luiz Fernando</cp:lastModifiedBy>
  <cp:revision>555</cp:revision>
  <dcterms:created xsi:type="dcterms:W3CDTF">2003-08-28T23:21:31Z</dcterms:created>
  <dcterms:modified xsi:type="dcterms:W3CDTF">2012-06-20T21:31:36Z</dcterms:modified>
</cp:coreProperties>
</file>