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310" r:id="rId2"/>
    <p:sldId id="311" r:id="rId3"/>
    <p:sldId id="313" r:id="rId4"/>
    <p:sldId id="307" r:id="rId5"/>
    <p:sldId id="312" r:id="rId6"/>
    <p:sldId id="314" r:id="rId7"/>
    <p:sldId id="316" r:id="rId8"/>
    <p:sldId id="315" r:id="rId9"/>
    <p:sldId id="317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+WSWRu4Iil6QAh+OT2E9vEb+a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ARO ESPARRAGOZA VALDEZ" initials="GEV" lastIdx="3" clrIdx="0">
    <p:extLst>
      <p:ext uri="{19B8F6BF-5375-455C-9EA6-DF929625EA0E}">
        <p15:presenceInfo xmlns="" xmlns:p15="http://schemas.microsoft.com/office/powerpoint/2012/main" userId="S-1-5-21-338533455-1497442405-1925098779-1364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905" autoAdjust="0"/>
    <p:restoredTop sz="94660"/>
  </p:normalViewPr>
  <p:slideViewPr>
    <p:cSldViewPr snapToGrid="0">
      <p:cViewPr>
        <p:scale>
          <a:sx n="66" d="100"/>
          <a:sy n="66" d="100"/>
        </p:scale>
        <p:origin x="-1026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47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sz="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F7854-3BE1-4D6A-9904-C4C106BDBDC1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sz="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F7854-3BE1-4D6A-9904-C4C106BDBDC1}" type="slidenum">
              <a:rPr lang="es-MX" smtClean="0"/>
              <a:pPr/>
              <a:t>5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objeto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 hasCustomPrompt="1"/>
          </p:nvPr>
        </p:nvSpPr>
        <p:spPr>
          <a:xfrm>
            <a:off x="570156" y="245379"/>
            <a:ext cx="8381616" cy="86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BAC48"/>
              </a:buClr>
              <a:buSzPts val="4400"/>
              <a:buFont typeface="Avenir"/>
              <a:buNone/>
              <a:defRPr b="0" i="0">
                <a:solidFill>
                  <a:srgbClr val="5BAC48"/>
                </a:solidFill>
                <a:uFillTx/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s-ES" dirty="0"/>
              <a:t>Nombre de la iniciativa</a:t>
            </a:r>
            <a:endParaRPr dirty="0"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 hasCustomPrompt="1"/>
          </p:nvPr>
        </p:nvSpPr>
        <p:spPr>
          <a:xfrm>
            <a:off x="9056849" y="1119140"/>
            <a:ext cx="3056261" cy="67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136"/>
              </a:buClr>
              <a:buSzPts val="2400"/>
              <a:buNone/>
              <a:defRPr sz="2400" b="0" i="0">
                <a:solidFill>
                  <a:srgbClr val="006136"/>
                </a:solidFill>
                <a:uFillTx/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uFillTx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uFillTx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uFillTx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uFillTx/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uFillTx/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uFillTx/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uFillTx/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uFillTx/>
              </a:defRPr>
            </a:lvl9pPr>
          </a:lstStyle>
          <a:p>
            <a:r>
              <a:rPr lang="es-ES" dirty="0"/>
              <a:t>Nombre del Área</a:t>
            </a:r>
            <a:endParaRPr dirty="0"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2" hasCustomPrompt="1"/>
          </p:nvPr>
        </p:nvSpPr>
        <p:spPr>
          <a:xfrm>
            <a:off x="570155" y="1134282"/>
            <a:ext cx="8381616" cy="64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b="0" i="0">
                <a:solidFill>
                  <a:srgbClr val="3F3F3F"/>
                </a:solidFill>
                <a:uFillTx/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uFillTx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uFillTx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uFillTx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uFillTx/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uFillTx/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uFillTx/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uFillTx/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uFillTx/>
              </a:defRPr>
            </a:lvl9pPr>
          </a:lstStyle>
          <a:p>
            <a:r>
              <a:rPr lang="es-ES" dirty="0"/>
              <a:t>Breve descripción de la iniciativa</a:t>
            </a:r>
            <a:endParaRPr dirty="0"/>
          </a:p>
        </p:txBody>
      </p:sp>
      <p:sp>
        <p:nvSpPr>
          <p:cNvPr id="29" name="Google Shape;29;p12"/>
          <p:cNvSpPr>
            <a:spLocks/>
          </p:cNvSpPr>
          <p:nvPr/>
        </p:nvSpPr>
        <p:spPr>
          <a:xfrm>
            <a:off x="-729431" y="161478"/>
            <a:ext cx="1226372" cy="122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30;p12"/>
          <p:cNvSpPr>
            <a:spLocks/>
          </p:cNvSpPr>
          <p:nvPr/>
        </p:nvSpPr>
        <p:spPr>
          <a:xfrm>
            <a:off x="-442404" y="461889"/>
            <a:ext cx="647746" cy="646493"/>
          </a:xfrm>
          <a:prstGeom prst="ellipse">
            <a:avLst/>
          </a:prstGeom>
          <a:solidFill>
            <a:srgbClr val="2A4F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" name="Google Shape;31;p12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9056850" y="271447"/>
            <a:ext cx="2951181" cy="88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2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0680198" y="6197021"/>
            <a:ext cx="1347203" cy="757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95888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2" y="2130431"/>
            <a:ext cx="10363201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6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3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9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6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9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45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52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3599-03EB-4D42-898F-2FE925A1FB11}" type="datetimeFigureOut">
              <a:rPr lang="es-MX" smtClean="0"/>
              <a:pPr/>
              <a:t>04/02/2022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4BC7-13E3-48F3-A0AB-0C8A1D32DAB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dirty="0"/>
          </a:p>
        </p:txBody>
      </p:sp>
      <p:pic>
        <p:nvPicPr>
          <p:cNvPr id="15" name="Google Shape;1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18" Type="http://schemas.openxmlformats.org/officeDocument/2006/relationships/image" Target="../media/image19.jpeg"/><Relationship Id="rId3" Type="http://schemas.openxmlformats.org/officeDocument/2006/relationships/image" Target="../media/image4.jpeg"/><Relationship Id="rId21" Type="http://schemas.openxmlformats.org/officeDocument/2006/relationships/image" Target="../media/image22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18.png"/><Relationship Id="rId25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jpeg"/><Relationship Id="rId20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5.pn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23" Type="http://schemas.openxmlformats.org/officeDocument/2006/relationships/image" Target="../media/image24.jpeg"/><Relationship Id="rId10" Type="http://schemas.openxmlformats.org/officeDocument/2006/relationships/image" Target="../media/image11.jpeg"/><Relationship Id="rId19" Type="http://schemas.openxmlformats.org/officeDocument/2006/relationships/image" Target="../media/image20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jpeg"/><Relationship Id="rId18" Type="http://schemas.openxmlformats.org/officeDocument/2006/relationships/image" Target="../media/image25.png"/><Relationship Id="rId3" Type="http://schemas.openxmlformats.org/officeDocument/2006/relationships/image" Target="../media/image4.jpeg"/><Relationship Id="rId7" Type="http://schemas.openxmlformats.org/officeDocument/2006/relationships/image" Target="../media/image9.jpeg"/><Relationship Id="rId12" Type="http://schemas.openxmlformats.org/officeDocument/2006/relationships/image" Target="../media/image21.jpeg"/><Relationship Id="rId17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20.jpeg"/><Relationship Id="rId5" Type="http://schemas.openxmlformats.org/officeDocument/2006/relationships/image" Target="../media/image7.jpeg"/><Relationship Id="rId15" Type="http://schemas.openxmlformats.org/officeDocument/2006/relationships/image" Target="../media/image15.png"/><Relationship Id="rId10" Type="http://schemas.openxmlformats.org/officeDocument/2006/relationships/image" Target="../media/image19.jpeg"/><Relationship Id="rId19" Type="http://schemas.openxmlformats.org/officeDocument/2006/relationships/image" Target="../media/image26.jpeg"/><Relationship Id="rId4" Type="http://schemas.openxmlformats.org/officeDocument/2006/relationships/image" Target="../media/image6.jpeg"/><Relationship Id="rId9" Type="http://schemas.openxmlformats.org/officeDocument/2006/relationships/image" Target="../media/image17.jpeg"/><Relationship Id="rId1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83665" y="2283186"/>
            <a:ext cx="8381616" cy="864211"/>
          </a:xfrm>
        </p:spPr>
        <p:txBody>
          <a:bodyPr>
            <a:normAutofit/>
          </a:bodyPr>
          <a:lstStyle/>
          <a:p>
            <a:r>
              <a:rPr lang="es-MX" dirty="0" smtClean="0"/>
              <a:t>Ambiente del Nodo de AWS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Agenda</a:t>
            </a:r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2"/>
          </p:nvPr>
        </p:nvSpPr>
        <p:spPr>
          <a:xfrm>
            <a:off x="570155" y="1134282"/>
            <a:ext cx="8381616" cy="526651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MX" sz="2800" dirty="0" smtClean="0">
                <a:solidFill>
                  <a:schemeClr val="tx1"/>
                </a:solidFill>
              </a:rPr>
              <a:t>Terminología</a:t>
            </a:r>
          </a:p>
          <a:p>
            <a:pPr>
              <a:buFont typeface="Arial" pitchFamily="34" charset="0"/>
              <a:buChar char="•"/>
            </a:pPr>
            <a:r>
              <a:rPr lang="es-MX" sz="2800" dirty="0" smtClean="0">
                <a:solidFill>
                  <a:schemeClr val="tx1"/>
                </a:solidFill>
              </a:rPr>
              <a:t>Ambiente actual completo</a:t>
            </a:r>
          </a:p>
          <a:p>
            <a:pPr>
              <a:buFont typeface="Arial" pitchFamily="34" charset="0"/>
              <a:buChar char="•"/>
            </a:pPr>
            <a:r>
              <a:rPr lang="es-MX" sz="2800" dirty="0" smtClean="0">
                <a:solidFill>
                  <a:schemeClr val="tx1"/>
                </a:solidFill>
              </a:rPr>
              <a:t>Ambiente CYC</a:t>
            </a:r>
          </a:p>
          <a:p>
            <a:pPr>
              <a:buFont typeface="Arial" pitchFamily="34" charset="0"/>
              <a:buChar char="•"/>
            </a:pPr>
            <a:r>
              <a:rPr lang="es-MX" sz="2800" dirty="0" smtClean="0">
                <a:solidFill>
                  <a:schemeClr val="tx1"/>
                </a:solidFill>
              </a:rPr>
              <a:t>Resumen de ¿Cómo replicar los entornos?</a:t>
            </a:r>
          </a:p>
          <a:p>
            <a:pPr>
              <a:buFont typeface="Arial" pitchFamily="34" charset="0"/>
              <a:buChar char="•"/>
            </a:pPr>
            <a:r>
              <a:rPr lang="es-MX" sz="2800" dirty="0" smtClean="0">
                <a:solidFill>
                  <a:schemeClr val="tx1"/>
                </a:solidFill>
              </a:rPr>
              <a:t>Documentación</a:t>
            </a:r>
          </a:p>
          <a:p>
            <a:pPr>
              <a:buFont typeface="Arial" pitchFamily="34" charset="0"/>
              <a:buChar char="•"/>
            </a:pPr>
            <a:endParaRPr lang="es-MX" dirty="0" smtClean="0"/>
          </a:p>
          <a:p>
            <a:pPr>
              <a:buFont typeface="Arial" pitchFamily="34" charset="0"/>
              <a:buChar char="•"/>
            </a:pPr>
            <a:endParaRPr lang="es-MX" dirty="0" smtClean="0"/>
          </a:p>
          <a:p>
            <a:pPr>
              <a:buFont typeface="Arial" pitchFamily="34" charset="0"/>
              <a:buChar char="•"/>
            </a:pP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7374" y="0"/>
            <a:ext cx="10363201" cy="1470025"/>
          </a:xfrm>
        </p:spPr>
        <p:txBody>
          <a:bodyPr/>
          <a:lstStyle/>
          <a:p>
            <a:r>
              <a:rPr lang="es-MX" dirty="0" smtClean="0"/>
              <a:t>Terminología antes de comenzar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66057" y="1317171"/>
            <a:ext cx="11350171" cy="4822371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s-MX" b="1" dirty="0" smtClean="0">
                <a:solidFill>
                  <a:schemeClr val="tx1"/>
                </a:solidFill>
              </a:rPr>
              <a:t>Imagen: </a:t>
            </a:r>
            <a:r>
              <a:rPr lang="es-MX" sz="2400" dirty="0" smtClean="0">
                <a:solidFill>
                  <a:schemeClr val="tx1"/>
                </a:solidFill>
              </a:rPr>
              <a:t>Plantilla con servicios y programas con todas las dependencias que necesitan para funcionar.</a:t>
            </a:r>
          </a:p>
          <a:p>
            <a:pPr algn="l">
              <a:buFont typeface="Arial" pitchFamily="34" charset="0"/>
              <a:buChar char="•"/>
            </a:pPr>
            <a:endParaRPr lang="es-MX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s-MX" b="1" dirty="0" smtClean="0">
                <a:solidFill>
                  <a:schemeClr val="tx1"/>
                </a:solidFill>
              </a:rPr>
              <a:t>Contenedor: </a:t>
            </a:r>
            <a:r>
              <a:rPr lang="es-MX" sz="2400" dirty="0" smtClean="0">
                <a:solidFill>
                  <a:schemeClr val="tx1"/>
                </a:solidFill>
              </a:rPr>
              <a:t>Instancia de una imagen.</a:t>
            </a:r>
          </a:p>
          <a:p>
            <a:pPr algn="l">
              <a:buFont typeface="Arial" pitchFamily="34" charset="0"/>
              <a:buChar char="•"/>
            </a:pPr>
            <a:endParaRPr lang="es-MX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s-MX" b="1" dirty="0" err="1" smtClean="0">
                <a:solidFill>
                  <a:schemeClr val="tx1"/>
                </a:solidFill>
              </a:rPr>
              <a:t>Dockerfile</a:t>
            </a:r>
            <a:r>
              <a:rPr lang="es-MX" b="1" dirty="0" smtClean="0">
                <a:solidFill>
                  <a:schemeClr val="tx1"/>
                </a:solidFill>
              </a:rPr>
              <a:t>: </a:t>
            </a:r>
            <a:r>
              <a:rPr lang="es-MX" sz="2400" dirty="0" smtClean="0">
                <a:solidFill>
                  <a:schemeClr val="tx1"/>
                </a:solidFill>
              </a:rPr>
              <a:t>Archivo con un conjunto de instrucciones para la creación de una imagen.</a:t>
            </a:r>
          </a:p>
          <a:p>
            <a:pPr algn="l">
              <a:buFont typeface="Arial" pitchFamily="34" charset="0"/>
              <a:buChar char="•"/>
            </a:pPr>
            <a:endParaRPr lang="es-MX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s-MX" b="1" dirty="0" err="1" smtClean="0">
                <a:solidFill>
                  <a:schemeClr val="tx1"/>
                </a:solidFill>
              </a:rPr>
              <a:t>Docker-compose</a:t>
            </a:r>
            <a:r>
              <a:rPr lang="es-MX" b="1" dirty="0" smtClean="0">
                <a:solidFill>
                  <a:schemeClr val="tx1"/>
                </a:solidFill>
              </a:rPr>
              <a:t>: </a:t>
            </a:r>
            <a:r>
              <a:rPr lang="es-MX" sz="2400" dirty="0" smtClean="0">
                <a:solidFill>
                  <a:schemeClr val="tx1"/>
                </a:solidFill>
              </a:rPr>
              <a:t>Archivo con un conjunto de instrucciones para la creación de uno o más contenedores con características específicas.</a:t>
            </a:r>
            <a:endParaRPr lang="es-MX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Users\thernandezs\Downloads\photo5136832232806263412.jpg"/>
          <p:cNvPicPr>
            <a:picLocks noChangeAspect="1" noChangeArrowheads="1"/>
          </p:cNvPicPr>
          <p:nvPr/>
        </p:nvPicPr>
        <p:blipFill>
          <a:blip r:embed="rId3" cstate="print"/>
          <a:srcRect l="24472" t="20079" r="24277" b="20397"/>
          <a:stretch>
            <a:fillRect/>
          </a:stretch>
        </p:blipFill>
        <p:spPr bwMode="auto">
          <a:xfrm>
            <a:off x="1012941" y="215953"/>
            <a:ext cx="1333509" cy="609836"/>
          </a:xfrm>
          <a:prstGeom prst="rect">
            <a:avLst/>
          </a:prstGeom>
          <a:noFill/>
        </p:spPr>
      </p:pic>
      <p:sp>
        <p:nvSpPr>
          <p:cNvPr id="6" name="5 Recortar y redondear rectángulo de esquina sencilla"/>
          <p:cNvSpPr/>
          <p:nvPr/>
        </p:nvSpPr>
        <p:spPr>
          <a:xfrm>
            <a:off x="350724" y="930334"/>
            <a:ext cx="8648155" cy="5286413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308" tIns="40654" rIns="81308" bIns="40654" rtlCol="0" anchor="ctr"/>
          <a:lstStyle/>
          <a:p>
            <a:pPr algn="ctr"/>
            <a:endParaRPr lang="es-MX"/>
          </a:p>
        </p:txBody>
      </p:sp>
      <p:pic>
        <p:nvPicPr>
          <p:cNvPr id="1029" name="Picture 5" descr="E:\Users\thernandezs\Downloads\photo5136832232806263414.jpg"/>
          <p:cNvPicPr>
            <a:picLocks noChangeAspect="1" noChangeArrowheads="1"/>
          </p:cNvPicPr>
          <p:nvPr/>
        </p:nvPicPr>
        <p:blipFill>
          <a:blip r:embed="rId4"/>
          <a:srcRect l="19397" t="21111" r="22358" b="26111"/>
          <a:stretch>
            <a:fillRect/>
          </a:stretch>
        </p:blipFill>
        <p:spPr bwMode="auto">
          <a:xfrm>
            <a:off x="895011" y="1001771"/>
            <a:ext cx="3447167" cy="672906"/>
          </a:xfrm>
          <a:prstGeom prst="rect">
            <a:avLst/>
          </a:prstGeom>
          <a:noFill/>
        </p:spPr>
      </p:pic>
      <p:pic>
        <p:nvPicPr>
          <p:cNvPr id="59" name="Picture 5" descr="E:\Users\thernandezs\Downloads\photo513683223280626342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477" y="3149903"/>
            <a:ext cx="770695" cy="734586"/>
          </a:xfrm>
          <a:prstGeom prst="rect">
            <a:avLst/>
          </a:prstGeom>
          <a:noFill/>
        </p:spPr>
      </p:pic>
      <p:pic>
        <p:nvPicPr>
          <p:cNvPr id="78" name="Picture 6" descr="E:\Users\thernandezs\Downloads\photo5136832232806263423.jpg"/>
          <p:cNvPicPr>
            <a:picLocks noChangeAspect="1" noChangeArrowheads="1"/>
          </p:cNvPicPr>
          <p:nvPr/>
        </p:nvPicPr>
        <p:blipFill>
          <a:blip r:embed="rId6"/>
          <a:srcRect t="37438" b="34437"/>
          <a:stretch>
            <a:fillRect/>
          </a:stretch>
        </p:blipFill>
        <p:spPr bwMode="auto">
          <a:xfrm>
            <a:off x="712589" y="2661481"/>
            <a:ext cx="1089571" cy="348872"/>
          </a:xfrm>
          <a:prstGeom prst="rect">
            <a:avLst/>
          </a:prstGeom>
          <a:noFill/>
        </p:spPr>
      </p:pic>
      <p:pic>
        <p:nvPicPr>
          <p:cNvPr id="84" name="Picture 5" descr="E:\Users\thernandezs\Downloads\photo513683223280626342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07915" y="3182834"/>
            <a:ext cx="690967" cy="734586"/>
          </a:xfrm>
          <a:prstGeom prst="rect">
            <a:avLst/>
          </a:prstGeom>
          <a:noFill/>
        </p:spPr>
      </p:pic>
      <p:sp>
        <p:nvSpPr>
          <p:cNvPr id="95" name="94 Rectángulo"/>
          <p:cNvSpPr/>
          <p:nvPr/>
        </p:nvSpPr>
        <p:spPr>
          <a:xfrm>
            <a:off x="6035524" y="2591707"/>
            <a:ext cx="1374472" cy="297546"/>
          </a:xfrm>
          <a:prstGeom prst="rect">
            <a:avLst/>
          </a:prstGeom>
        </p:spPr>
        <p:txBody>
          <a:bodyPr wrap="none" lIns="81308" tIns="40654" rIns="81308" bIns="40654">
            <a:spAutoFit/>
          </a:bodyPr>
          <a:lstStyle/>
          <a:p>
            <a:pPr algn="ctr"/>
            <a:r>
              <a:rPr lang="es-MX" b="1" i="1" dirty="0" smtClean="0"/>
              <a:t>HIVE SERVER</a:t>
            </a:r>
            <a:endParaRPr lang="es-MX" b="1" i="1" dirty="0"/>
          </a:p>
        </p:txBody>
      </p:sp>
      <p:sp>
        <p:nvSpPr>
          <p:cNvPr id="96" name="95 Rectángulo"/>
          <p:cNvSpPr/>
          <p:nvPr/>
        </p:nvSpPr>
        <p:spPr>
          <a:xfrm>
            <a:off x="7728869" y="2518623"/>
            <a:ext cx="1291116" cy="512989"/>
          </a:xfrm>
          <a:prstGeom prst="rect">
            <a:avLst/>
          </a:prstGeom>
        </p:spPr>
        <p:txBody>
          <a:bodyPr wrap="none" lIns="81308" tIns="40654" rIns="81308" bIns="40654">
            <a:spAutoFit/>
          </a:bodyPr>
          <a:lstStyle/>
          <a:p>
            <a:pPr algn="ctr"/>
            <a:r>
              <a:rPr lang="es-MX" b="1" dirty="0" smtClean="0"/>
              <a:t>METASTORE</a:t>
            </a:r>
          </a:p>
          <a:p>
            <a:pPr algn="ctr"/>
            <a:r>
              <a:rPr lang="es-MX" b="1" dirty="0" smtClean="0"/>
              <a:t> DE HIVE</a:t>
            </a:r>
            <a:endParaRPr lang="es-MX" b="1" dirty="0"/>
          </a:p>
        </p:txBody>
      </p:sp>
      <p:pic>
        <p:nvPicPr>
          <p:cNvPr id="35" name="Picture 6" descr="E:\Users\thernandezs\Downloads\photo5172453609227528650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512" t="9513" r="9018" b="9103"/>
          <a:stretch>
            <a:fillRect/>
          </a:stretch>
        </p:blipFill>
        <p:spPr bwMode="auto">
          <a:xfrm>
            <a:off x="6761243" y="3149902"/>
            <a:ext cx="367698" cy="418646"/>
          </a:xfrm>
          <a:prstGeom prst="rect">
            <a:avLst/>
          </a:prstGeom>
          <a:noFill/>
        </p:spPr>
      </p:pic>
      <p:grpSp>
        <p:nvGrpSpPr>
          <p:cNvPr id="2" name="159 Grupo"/>
          <p:cNvGrpSpPr/>
          <p:nvPr/>
        </p:nvGrpSpPr>
        <p:grpSpPr>
          <a:xfrm>
            <a:off x="9059354" y="1219316"/>
            <a:ext cx="2842401" cy="5000660"/>
            <a:chOff x="10629924" y="1319825"/>
            <a:chExt cx="3357586" cy="5119889"/>
          </a:xfrm>
        </p:grpSpPr>
        <p:sp>
          <p:nvSpPr>
            <p:cNvPr id="8" name="7 Recortar y redondear rectángulo de esquina sencilla"/>
            <p:cNvSpPr/>
            <p:nvPr/>
          </p:nvSpPr>
          <p:spPr>
            <a:xfrm flipH="1">
              <a:off x="10629924" y="1319825"/>
              <a:ext cx="3357586" cy="5119889"/>
            </a:xfrm>
            <a:prstGeom prst="snip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27" name="Picture 3" descr="E:\Users\thernandezs\Downloads\deep_dive.png"/>
            <p:cNvPicPr>
              <a:picLocks noChangeAspect="1" noChangeArrowheads="1"/>
            </p:cNvPicPr>
            <p:nvPr/>
          </p:nvPicPr>
          <p:blipFill>
            <a:blip r:embed="rId9" cstate="print"/>
            <a:srcRect l="4128" t="3483" r="4480" b="4218"/>
            <a:stretch>
              <a:fillRect/>
            </a:stretch>
          </p:blipFill>
          <p:spPr bwMode="auto">
            <a:xfrm>
              <a:off x="11863603" y="1392935"/>
              <a:ext cx="1321833" cy="534914"/>
            </a:xfrm>
            <a:prstGeom prst="rect">
              <a:avLst/>
            </a:prstGeom>
            <a:noFill/>
          </p:spPr>
        </p:pic>
        <p:pic>
          <p:nvPicPr>
            <p:cNvPr id="1028" name="Picture 4" descr="E:\Users\thernandezs\Downloads\photo5136832232806263413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1772932" y="3796508"/>
              <a:ext cx="1390311" cy="785819"/>
            </a:xfrm>
            <a:prstGeom prst="rect">
              <a:avLst/>
            </a:prstGeom>
            <a:noFill/>
          </p:spPr>
        </p:pic>
        <p:pic>
          <p:nvPicPr>
            <p:cNvPr id="1030" name="Picture 6" descr="E:\Users\thernandezs\Downloads\photo5136832232806263415.jpg"/>
            <p:cNvPicPr>
              <a:picLocks noChangeAspect="1" noChangeArrowheads="1"/>
            </p:cNvPicPr>
            <p:nvPr/>
          </p:nvPicPr>
          <p:blipFill>
            <a:blip r:embed="rId11" cstate="print"/>
            <a:srcRect l="14146" t="3158" r="13666" b="4079"/>
            <a:stretch>
              <a:fillRect/>
            </a:stretch>
          </p:blipFill>
          <p:spPr bwMode="auto">
            <a:xfrm>
              <a:off x="12773064" y="2442492"/>
              <a:ext cx="988918" cy="714380"/>
            </a:xfrm>
            <a:prstGeom prst="rect">
              <a:avLst/>
            </a:prstGeom>
            <a:noFill/>
          </p:spPr>
        </p:pic>
        <p:pic>
          <p:nvPicPr>
            <p:cNvPr id="1032" name="Picture 8" descr="E:\Users\thernandezs\Downloads\photo5136832232806263417.jpg"/>
            <p:cNvPicPr>
              <a:picLocks noChangeAspect="1" noChangeArrowheads="1"/>
            </p:cNvPicPr>
            <p:nvPr/>
          </p:nvPicPr>
          <p:blipFill>
            <a:blip r:embed="rId12" cstate="print"/>
            <a:srcRect l="7467" t="12276" r="8532" b="12724"/>
            <a:stretch>
              <a:fillRect/>
            </a:stretch>
          </p:blipFill>
          <p:spPr bwMode="auto">
            <a:xfrm>
              <a:off x="10844238" y="5585765"/>
              <a:ext cx="1123013" cy="784014"/>
            </a:xfrm>
            <a:prstGeom prst="rect">
              <a:avLst/>
            </a:prstGeom>
            <a:noFill/>
          </p:spPr>
        </p:pic>
        <p:pic>
          <p:nvPicPr>
            <p:cNvPr id="1033" name="Picture 9" descr="E:\Users\thernandezs\Downloads\photo5136832232806263418.jpg"/>
            <p:cNvPicPr>
              <a:picLocks noChangeAspect="1" noChangeArrowheads="1"/>
            </p:cNvPicPr>
            <p:nvPr/>
          </p:nvPicPr>
          <p:blipFill>
            <a:blip r:embed="rId13" cstate="print"/>
            <a:srcRect l="17099" t="9207" r="15957" b="12591"/>
            <a:stretch>
              <a:fillRect/>
            </a:stretch>
          </p:blipFill>
          <p:spPr bwMode="auto">
            <a:xfrm>
              <a:off x="12773064" y="5526946"/>
              <a:ext cx="785818" cy="832033"/>
            </a:xfrm>
            <a:prstGeom prst="rect">
              <a:avLst/>
            </a:prstGeom>
            <a:noFill/>
          </p:spPr>
        </p:pic>
        <p:pic>
          <p:nvPicPr>
            <p:cNvPr id="33" name="Picture 4" descr="E:\Users\thernandezs\Downloads\pngegg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3344568" y="2299616"/>
              <a:ext cx="428628" cy="428628"/>
            </a:xfrm>
            <a:prstGeom prst="rect">
              <a:avLst/>
            </a:prstGeom>
            <a:noFill/>
          </p:spPr>
        </p:pic>
        <p:pic>
          <p:nvPicPr>
            <p:cNvPr id="1031" name="Picture 7" descr="E:\Users\thernandezs\Downloads\photo5172453609227528649.jpg"/>
            <p:cNvPicPr>
              <a:picLocks noChangeAspect="1" noChangeArrowheads="1"/>
            </p:cNvPicPr>
            <p:nvPr/>
          </p:nvPicPr>
          <p:blipFill>
            <a:blip r:embed="rId15" cstate="print"/>
            <a:srcRect l="34611" t="16458" r="34764" b="14677"/>
            <a:stretch>
              <a:fillRect/>
            </a:stretch>
          </p:blipFill>
          <p:spPr bwMode="auto">
            <a:xfrm>
              <a:off x="10844238" y="2085302"/>
              <a:ext cx="891027" cy="1000132"/>
            </a:xfrm>
            <a:prstGeom prst="rect">
              <a:avLst/>
            </a:prstGeom>
            <a:noFill/>
          </p:spPr>
        </p:pic>
        <p:cxnSp>
          <p:nvCxnSpPr>
            <p:cNvPr id="113" name="112 Conector recto de flecha"/>
            <p:cNvCxnSpPr>
              <a:stCxn id="37" idx="0"/>
              <a:endCxn id="163" idx="3"/>
            </p:cNvCxnSpPr>
            <p:nvPr/>
          </p:nvCxnSpPr>
          <p:spPr>
            <a:xfrm rot="16200000" flipV="1">
              <a:off x="11809856" y="2836605"/>
              <a:ext cx="932000" cy="4229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13 Conector recto de flecha"/>
            <p:cNvCxnSpPr>
              <a:stCxn id="37" idx="0"/>
              <a:endCxn id="1030" idx="2"/>
            </p:cNvCxnSpPr>
            <p:nvPr/>
          </p:nvCxnSpPr>
          <p:spPr>
            <a:xfrm rot="5400000" flipH="1" flipV="1">
              <a:off x="12698822" y="2945362"/>
              <a:ext cx="357190" cy="7802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117 Conector recto de flecha"/>
            <p:cNvCxnSpPr>
              <a:stCxn id="37" idx="2"/>
              <a:endCxn id="1032" idx="3"/>
            </p:cNvCxnSpPr>
            <p:nvPr/>
          </p:nvCxnSpPr>
          <p:spPr>
            <a:xfrm rot="5400000">
              <a:off x="11877749" y="5368209"/>
              <a:ext cx="699066" cy="520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120 Conector recto de flecha"/>
            <p:cNvCxnSpPr>
              <a:stCxn id="37" idx="2"/>
              <a:endCxn id="1033" idx="1"/>
            </p:cNvCxnSpPr>
            <p:nvPr/>
          </p:nvCxnSpPr>
          <p:spPr>
            <a:xfrm rot="16200000" flipH="1">
              <a:off x="12298060" y="5467958"/>
              <a:ext cx="664257" cy="2857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8" descr="E:\Users\thernandezs\Downloads\photo5172453609227528653.jpg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556" t="21819" r="14194" b="23180"/>
            <a:stretch>
              <a:fillRect/>
            </a:stretch>
          </p:blipFill>
          <p:spPr bwMode="auto">
            <a:xfrm>
              <a:off x="11344304" y="3514062"/>
              <a:ext cx="2286016" cy="1764644"/>
            </a:xfrm>
            <a:prstGeom prst="rect">
              <a:avLst/>
            </a:prstGeom>
            <a:noFill/>
          </p:spPr>
        </p:pic>
        <p:sp>
          <p:nvSpPr>
            <p:cNvPr id="159" name="158 Rectángulo"/>
            <p:cNvSpPr/>
            <p:nvPr/>
          </p:nvSpPr>
          <p:spPr>
            <a:xfrm>
              <a:off x="11344304" y="4725202"/>
              <a:ext cx="1217929" cy="267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100" b="1" dirty="0" smtClean="0"/>
                <a:t>Puerto:</a:t>
              </a:r>
              <a:r>
                <a:rPr lang="es-MX" sz="1100" b="1" dirty="0" smtClean="0">
                  <a:solidFill>
                    <a:srgbClr val="FF0000"/>
                  </a:solidFill>
                </a:rPr>
                <a:t> 8008</a:t>
              </a:r>
              <a:endParaRPr lang="es-MX" sz="11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61" name="Picture 6" descr="E:\Users\thernandezs\Downloads\photo5172453609227528650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512" t="9513" r="9018" b="9103"/>
          <a:stretch>
            <a:fillRect/>
          </a:stretch>
        </p:blipFill>
        <p:spPr bwMode="auto">
          <a:xfrm>
            <a:off x="11357466" y="5382683"/>
            <a:ext cx="367698" cy="418646"/>
          </a:xfrm>
          <a:prstGeom prst="rect">
            <a:avLst/>
          </a:prstGeom>
          <a:noFill/>
        </p:spPr>
      </p:pic>
      <p:pic>
        <p:nvPicPr>
          <p:cNvPr id="162" name="Picture 6" descr="E:\Users\thernandezs\Downloads\photo5172453609227528650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512" t="9513" r="9018" b="9103"/>
          <a:stretch>
            <a:fillRect/>
          </a:stretch>
        </p:blipFill>
        <p:spPr bwMode="auto">
          <a:xfrm>
            <a:off x="9180308" y="5382683"/>
            <a:ext cx="367698" cy="418646"/>
          </a:xfrm>
          <a:prstGeom prst="rect">
            <a:avLst/>
          </a:prstGeom>
          <a:noFill/>
        </p:spPr>
      </p:pic>
      <p:pic>
        <p:nvPicPr>
          <p:cNvPr id="163" name="Picture 6" descr="E:\Users\thernandezs\Downloads\photo5172453609227528650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512" t="9513" r="9018" b="9103"/>
          <a:stretch>
            <a:fillRect/>
          </a:stretch>
        </p:blipFill>
        <p:spPr bwMode="auto">
          <a:xfrm>
            <a:off x="9906027" y="2242835"/>
            <a:ext cx="367698" cy="418646"/>
          </a:xfrm>
          <a:prstGeom prst="rect">
            <a:avLst/>
          </a:prstGeom>
          <a:noFill/>
        </p:spPr>
      </p:pic>
      <p:pic>
        <p:nvPicPr>
          <p:cNvPr id="165" name="Picture 4" descr="E:\Users\thernandezs\Downloads\pngegg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273158" y="3219676"/>
            <a:ext cx="665243" cy="767518"/>
          </a:xfrm>
          <a:prstGeom prst="rect">
            <a:avLst/>
          </a:prstGeom>
          <a:noFill/>
        </p:spPr>
      </p:pic>
      <p:pic>
        <p:nvPicPr>
          <p:cNvPr id="169" name="Picture 8" descr="E:\Users\thernandezs\Downloads\photo5172453609227528653.jpg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556" t="21819" r="14194" b="23180"/>
          <a:stretch>
            <a:fillRect/>
          </a:stretch>
        </p:blipFill>
        <p:spPr bwMode="auto">
          <a:xfrm>
            <a:off x="471675" y="2312609"/>
            <a:ext cx="1511915" cy="1346523"/>
          </a:xfrm>
          <a:prstGeom prst="rect">
            <a:avLst/>
          </a:prstGeom>
          <a:noFill/>
        </p:spPr>
      </p:pic>
      <p:grpSp>
        <p:nvGrpSpPr>
          <p:cNvPr id="3" name="183 Grupo"/>
          <p:cNvGrpSpPr/>
          <p:nvPr/>
        </p:nvGrpSpPr>
        <p:grpSpPr>
          <a:xfrm>
            <a:off x="7241649" y="4824488"/>
            <a:ext cx="1273415" cy="1186165"/>
            <a:chOff x="8201032" y="5082392"/>
            <a:chExt cx="1504222" cy="1214446"/>
          </a:xfrm>
        </p:grpSpPr>
        <p:grpSp>
          <p:nvGrpSpPr>
            <p:cNvPr id="4" name="175 Grupo"/>
            <p:cNvGrpSpPr/>
            <p:nvPr/>
          </p:nvGrpSpPr>
          <p:grpSpPr>
            <a:xfrm>
              <a:off x="8201032" y="5082392"/>
              <a:ext cx="1500198" cy="357190"/>
              <a:chOff x="6843710" y="5582458"/>
              <a:chExt cx="1214446" cy="357190"/>
            </a:xfrm>
          </p:grpSpPr>
          <p:sp>
            <p:nvSpPr>
              <p:cNvPr id="170" name="169 Rectángulo"/>
              <p:cNvSpPr/>
              <p:nvPr/>
            </p:nvSpPr>
            <p:spPr>
              <a:xfrm>
                <a:off x="6843710" y="5582458"/>
                <a:ext cx="1022733" cy="315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b="1" i="1" dirty="0" smtClean="0"/>
                  <a:t>Data </a:t>
                </a:r>
                <a:r>
                  <a:rPr lang="es-MX" b="1" i="1" dirty="0" err="1" smtClean="0"/>
                  <a:t>Node</a:t>
                </a:r>
                <a:endParaRPr lang="es-MX" b="1" i="1" dirty="0"/>
              </a:p>
            </p:txBody>
          </p:sp>
          <p:sp>
            <p:nvSpPr>
              <p:cNvPr id="171" name="170 Rectángulo"/>
              <p:cNvSpPr/>
              <p:nvPr/>
            </p:nvSpPr>
            <p:spPr>
              <a:xfrm>
                <a:off x="6843710" y="5582458"/>
                <a:ext cx="1214446" cy="3571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5" name="176 Grupo"/>
            <p:cNvGrpSpPr/>
            <p:nvPr/>
          </p:nvGrpSpPr>
          <p:grpSpPr>
            <a:xfrm>
              <a:off x="8201032" y="5511020"/>
              <a:ext cx="1504222" cy="357190"/>
              <a:chOff x="6843710" y="5582458"/>
              <a:chExt cx="1214446" cy="357190"/>
            </a:xfrm>
          </p:grpSpPr>
          <p:sp>
            <p:nvSpPr>
              <p:cNvPr id="178" name="177 Rectángulo"/>
              <p:cNvSpPr/>
              <p:nvPr/>
            </p:nvSpPr>
            <p:spPr>
              <a:xfrm>
                <a:off x="6843712" y="5582458"/>
                <a:ext cx="1211197" cy="315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b="1" i="1" dirty="0" smtClean="0"/>
                  <a:t>Data </a:t>
                </a:r>
                <a:r>
                  <a:rPr lang="es-MX" b="1" i="1" dirty="0" err="1" smtClean="0"/>
                  <a:t>Node</a:t>
                </a:r>
                <a:r>
                  <a:rPr lang="es-MX" b="1" i="1" dirty="0" smtClean="0"/>
                  <a:t> 2</a:t>
                </a:r>
                <a:endParaRPr lang="es-MX" b="1" i="1" dirty="0"/>
              </a:p>
            </p:txBody>
          </p:sp>
          <p:sp>
            <p:nvSpPr>
              <p:cNvPr id="179" name="178 Rectángulo"/>
              <p:cNvSpPr/>
              <p:nvPr/>
            </p:nvSpPr>
            <p:spPr>
              <a:xfrm>
                <a:off x="6843710" y="5582458"/>
                <a:ext cx="1214446" cy="3571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7" name="180 Grupo"/>
            <p:cNvGrpSpPr/>
            <p:nvPr/>
          </p:nvGrpSpPr>
          <p:grpSpPr>
            <a:xfrm>
              <a:off x="8201032" y="5939648"/>
              <a:ext cx="1504222" cy="357190"/>
              <a:chOff x="6843710" y="5582458"/>
              <a:chExt cx="1214446" cy="357190"/>
            </a:xfrm>
          </p:grpSpPr>
          <p:sp>
            <p:nvSpPr>
              <p:cNvPr id="182" name="181 Rectángulo"/>
              <p:cNvSpPr/>
              <p:nvPr/>
            </p:nvSpPr>
            <p:spPr>
              <a:xfrm>
                <a:off x="6843712" y="5582458"/>
                <a:ext cx="1211197" cy="315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b="1" i="1" dirty="0" smtClean="0"/>
                  <a:t>Data </a:t>
                </a:r>
                <a:r>
                  <a:rPr lang="es-MX" b="1" i="1" dirty="0" err="1" smtClean="0"/>
                  <a:t>Node</a:t>
                </a:r>
                <a:r>
                  <a:rPr lang="es-MX" b="1" i="1" dirty="0" smtClean="0"/>
                  <a:t> 3</a:t>
                </a:r>
                <a:endParaRPr lang="es-MX" b="1" i="1" dirty="0"/>
              </a:p>
            </p:txBody>
          </p:sp>
          <p:sp>
            <p:nvSpPr>
              <p:cNvPr id="183" name="182 Rectángulo"/>
              <p:cNvSpPr/>
              <p:nvPr/>
            </p:nvSpPr>
            <p:spPr>
              <a:xfrm>
                <a:off x="6843710" y="5582458"/>
                <a:ext cx="1214446" cy="3571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pic>
        <p:nvPicPr>
          <p:cNvPr id="185" name="Picture 6" descr="E:\Users\thernandezs\Downloads\photo5172453609227528650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512" t="9513" r="9018" b="9103"/>
          <a:stretch>
            <a:fillRect/>
          </a:stretch>
        </p:blipFill>
        <p:spPr bwMode="auto">
          <a:xfrm>
            <a:off x="8570703" y="5382683"/>
            <a:ext cx="367698" cy="418646"/>
          </a:xfrm>
          <a:prstGeom prst="rect">
            <a:avLst/>
          </a:prstGeom>
          <a:noFill/>
        </p:spPr>
      </p:pic>
      <p:grpSp>
        <p:nvGrpSpPr>
          <p:cNvPr id="9" name="192 Grupo"/>
          <p:cNvGrpSpPr/>
          <p:nvPr/>
        </p:nvGrpSpPr>
        <p:grpSpPr>
          <a:xfrm>
            <a:off x="3314076" y="2452158"/>
            <a:ext cx="2540018" cy="3418945"/>
            <a:chOff x="3629000" y="1939120"/>
            <a:chExt cx="3000396" cy="3500462"/>
          </a:xfrm>
        </p:grpSpPr>
        <p:pic>
          <p:nvPicPr>
            <p:cNvPr id="44" name="Picture 7" descr="E:\Users\thernandezs\Downloads\photo5136832232806263416.jpg"/>
            <p:cNvPicPr>
              <a:picLocks noChangeAspect="1" noChangeArrowheads="1"/>
            </p:cNvPicPr>
            <p:nvPr/>
          </p:nvPicPr>
          <p:blipFill>
            <a:blip r:embed="rId18" cstate="print"/>
            <a:srcRect t="34595" b="33094"/>
            <a:stretch>
              <a:fillRect/>
            </a:stretch>
          </p:blipFill>
          <p:spPr bwMode="auto">
            <a:xfrm>
              <a:off x="4129066" y="2010558"/>
              <a:ext cx="1900276" cy="379772"/>
            </a:xfrm>
            <a:prstGeom prst="rect">
              <a:avLst/>
            </a:prstGeom>
            <a:noFill/>
          </p:spPr>
        </p:pic>
        <p:pic>
          <p:nvPicPr>
            <p:cNvPr id="53" name="Picture 4" descr="E:\Users\thernandezs\Downloads\photo5136832232806263421.jpg"/>
            <p:cNvPicPr>
              <a:picLocks noChangeAspect="1" noChangeArrowheads="1"/>
            </p:cNvPicPr>
            <p:nvPr/>
          </p:nvPicPr>
          <p:blipFill>
            <a:blip r:embed="rId19" cstate="print"/>
            <a:srcRect l="1654" t="26042" r="4043" b="27083"/>
            <a:stretch>
              <a:fillRect/>
            </a:stretch>
          </p:blipFill>
          <p:spPr bwMode="auto">
            <a:xfrm>
              <a:off x="3843314" y="4082260"/>
              <a:ext cx="2110497" cy="548923"/>
            </a:xfrm>
            <a:prstGeom prst="rect">
              <a:avLst/>
            </a:prstGeom>
            <a:noFill/>
          </p:spPr>
        </p:pic>
        <p:pic>
          <p:nvPicPr>
            <p:cNvPr id="51" name="Picture 2" descr="E:\Users\thernandezs\Downloads\photo5136832232806263419.jpg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4557694" y="3439318"/>
              <a:ext cx="1403330" cy="500066"/>
            </a:xfrm>
            <a:prstGeom prst="rect">
              <a:avLst/>
            </a:prstGeom>
            <a:noFill/>
          </p:spPr>
        </p:pic>
        <p:pic>
          <p:nvPicPr>
            <p:cNvPr id="50" name="Picture 3" descr="E:\Users\thernandezs\Downloads\photo5136832232806263420.jpg"/>
            <p:cNvPicPr>
              <a:picLocks noChangeAspect="1" noChangeArrowheads="1"/>
            </p:cNvPicPr>
            <p:nvPr/>
          </p:nvPicPr>
          <p:blipFill>
            <a:blip r:embed="rId21" cstate="print"/>
            <a:srcRect l="28300" t="18319" r="28843" b="35795"/>
            <a:stretch>
              <a:fillRect/>
            </a:stretch>
          </p:blipFill>
          <p:spPr bwMode="auto">
            <a:xfrm>
              <a:off x="4486256" y="4796640"/>
              <a:ext cx="1339930" cy="571504"/>
            </a:xfrm>
            <a:prstGeom prst="rect">
              <a:avLst/>
            </a:prstGeom>
            <a:noFill/>
          </p:spPr>
        </p:pic>
        <p:sp>
          <p:nvSpPr>
            <p:cNvPr id="186" name="185 Rectángulo"/>
            <p:cNvSpPr/>
            <p:nvPr/>
          </p:nvSpPr>
          <p:spPr>
            <a:xfrm>
              <a:off x="3629000" y="1939120"/>
              <a:ext cx="3000396" cy="35004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8" name="187 Rectángulo"/>
            <p:cNvSpPr/>
            <p:nvPr/>
          </p:nvSpPr>
          <p:spPr>
            <a:xfrm>
              <a:off x="4123351" y="2796376"/>
              <a:ext cx="1571636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i="1" dirty="0" err="1" smtClean="0">
                  <a:solidFill>
                    <a:schemeClr val="tx1"/>
                  </a:solidFill>
                </a:rPr>
                <a:t>Name</a:t>
              </a:r>
              <a:r>
                <a:rPr lang="es-MX" b="1" i="1" dirty="0" err="1" smtClean="0">
                  <a:solidFill>
                    <a:schemeClr val="tx1"/>
                  </a:solidFill>
                </a:rPr>
                <a:t>Node</a:t>
              </a:r>
              <a:endParaRPr lang="es-MX" b="1" i="1" dirty="0">
                <a:solidFill>
                  <a:schemeClr val="tx1"/>
                </a:solidFill>
              </a:endParaRPr>
            </a:p>
          </p:txBody>
        </p:sp>
        <p:pic>
          <p:nvPicPr>
            <p:cNvPr id="189" name="Picture 6" descr="E:\Users\thernandezs\Downloads\photo5172453609227528650.jpg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512" t="9513" r="9018" b="9103"/>
            <a:stretch>
              <a:fillRect/>
            </a:stretch>
          </p:blipFill>
          <p:spPr bwMode="auto">
            <a:xfrm>
              <a:off x="4129066" y="4868078"/>
              <a:ext cx="434343" cy="428628"/>
            </a:xfrm>
            <a:prstGeom prst="rect">
              <a:avLst/>
            </a:prstGeom>
            <a:noFill/>
          </p:spPr>
        </p:pic>
        <p:pic>
          <p:nvPicPr>
            <p:cNvPr id="190" name="Picture 6" descr="E:\Users\thernandezs\Downloads\photo5172453609227528650.jpg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512" t="9513" r="9018" b="9103"/>
            <a:stretch>
              <a:fillRect/>
            </a:stretch>
          </p:blipFill>
          <p:spPr bwMode="auto">
            <a:xfrm>
              <a:off x="5915016" y="4225136"/>
              <a:ext cx="434343" cy="428628"/>
            </a:xfrm>
            <a:prstGeom prst="rect">
              <a:avLst/>
            </a:prstGeom>
            <a:noFill/>
          </p:spPr>
        </p:pic>
        <p:pic>
          <p:nvPicPr>
            <p:cNvPr id="191" name="Picture 6" descr="E:\Users\thernandezs\Downloads\photo5172453609227528650.jpg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512" t="9513" r="9018" b="9103"/>
            <a:stretch>
              <a:fillRect/>
            </a:stretch>
          </p:blipFill>
          <p:spPr bwMode="auto">
            <a:xfrm>
              <a:off x="4129066" y="3439318"/>
              <a:ext cx="434343" cy="428628"/>
            </a:xfrm>
            <a:prstGeom prst="rect">
              <a:avLst/>
            </a:prstGeom>
            <a:noFill/>
          </p:spPr>
        </p:pic>
        <p:pic>
          <p:nvPicPr>
            <p:cNvPr id="192" name="Picture 6" descr="E:\Users\thernandezs\Downloads\photo5172453609227528650.jpg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512" t="9513" r="9018" b="9103"/>
            <a:stretch>
              <a:fillRect/>
            </a:stretch>
          </p:blipFill>
          <p:spPr bwMode="auto">
            <a:xfrm>
              <a:off x="5766425" y="2796376"/>
              <a:ext cx="434343" cy="428628"/>
            </a:xfrm>
            <a:prstGeom prst="rect">
              <a:avLst/>
            </a:prstGeom>
            <a:noFill/>
          </p:spPr>
        </p:pic>
      </p:grpSp>
      <p:grpSp>
        <p:nvGrpSpPr>
          <p:cNvPr id="10" name="195 Grupo"/>
          <p:cNvGrpSpPr/>
          <p:nvPr/>
        </p:nvGrpSpPr>
        <p:grpSpPr>
          <a:xfrm>
            <a:off x="2285973" y="1893963"/>
            <a:ext cx="846673" cy="837293"/>
            <a:chOff x="2628868" y="1867682"/>
            <a:chExt cx="1000132" cy="857256"/>
          </a:xfrm>
        </p:grpSpPr>
        <p:pic>
          <p:nvPicPr>
            <p:cNvPr id="194" name="Picture 6" descr="E:\Users\thernandezs\Downloads\photo5136832232806263415.jpg"/>
            <p:cNvPicPr>
              <a:picLocks noChangeAspect="1" noChangeArrowheads="1"/>
            </p:cNvPicPr>
            <p:nvPr/>
          </p:nvPicPr>
          <p:blipFill>
            <a:blip r:embed="rId11" cstate="print"/>
            <a:srcRect l="14146" t="3158" r="13666" b="4079"/>
            <a:stretch>
              <a:fillRect/>
            </a:stretch>
          </p:blipFill>
          <p:spPr bwMode="auto">
            <a:xfrm>
              <a:off x="2628868" y="2010558"/>
              <a:ext cx="988918" cy="714380"/>
            </a:xfrm>
            <a:prstGeom prst="rect">
              <a:avLst/>
            </a:prstGeom>
            <a:noFill/>
          </p:spPr>
        </p:pic>
        <p:pic>
          <p:nvPicPr>
            <p:cNvPr id="195" name="Picture 4" descr="E:\Users\thernandezs\Downloads\pngegg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200372" y="1867682"/>
              <a:ext cx="428628" cy="428628"/>
            </a:xfrm>
            <a:prstGeom prst="rect">
              <a:avLst/>
            </a:prstGeom>
            <a:noFill/>
          </p:spPr>
        </p:pic>
      </p:grpSp>
      <p:pic>
        <p:nvPicPr>
          <p:cNvPr id="198" name="Picture 8" descr="E:\Users\thernandezs\Downloads\photo5172453609227528653.jpg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556" t="21819" r="14194" b="23180"/>
          <a:stretch>
            <a:fillRect/>
          </a:stretch>
        </p:blipFill>
        <p:spPr bwMode="auto">
          <a:xfrm>
            <a:off x="532152" y="4475616"/>
            <a:ext cx="1511915" cy="1346523"/>
          </a:xfrm>
          <a:prstGeom prst="rect">
            <a:avLst/>
          </a:prstGeom>
          <a:noFill/>
        </p:spPr>
      </p:pic>
      <p:pic>
        <p:nvPicPr>
          <p:cNvPr id="200" name="Picture 4" descr="E:\Users\thernandezs\Downloads\photo5136832232806263413.jpg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2129" y="4684938"/>
            <a:ext cx="1190508" cy="579150"/>
          </a:xfrm>
          <a:prstGeom prst="rect">
            <a:avLst/>
          </a:prstGeom>
          <a:noFill/>
        </p:spPr>
      </p:pic>
      <p:cxnSp>
        <p:nvCxnSpPr>
          <p:cNvPr id="203" name="202 Conector recto de flecha"/>
          <p:cNvCxnSpPr>
            <a:stCxn id="198" idx="3"/>
          </p:cNvCxnSpPr>
          <p:nvPr/>
        </p:nvCxnSpPr>
        <p:spPr>
          <a:xfrm flipV="1">
            <a:off x="2044067" y="4161631"/>
            <a:ext cx="1270009" cy="987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205 Conector recto de flecha"/>
          <p:cNvCxnSpPr>
            <a:stCxn id="169" idx="2"/>
          </p:cNvCxnSpPr>
          <p:nvPr/>
        </p:nvCxnSpPr>
        <p:spPr>
          <a:xfrm rot="16200000" flipH="1">
            <a:off x="2019606" y="2867160"/>
            <a:ext cx="502498" cy="2086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208 Conector recto de flecha"/>
          <p:cNvCxnSpPr>
            <a:stCxn id="169" idx="3"/>
          </p:cNvCxnSpPr>
          <p:nvPr/>
        </p:nvCxnSpPr>
        <p:spPr>
          <a:xfrm flipV="1">
            <a:off x="1983590" y="2382384"/>
            <a:ext cx="302383" cy="603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211 Rectángulo"/>
          <p:cNvSpPr/>
          <p:nvPr/>
        </p:nvSpPr>
        <p:spPr>
          <a:xfrm>
            <a:off x="532151" y="3219678"/>
            <a:ext cx="1330486" cy="436045"/>
          </a:xfrm>
          <a:prstGeom prst="rect">
            <a:avLst/>
          </a:prstGeom>
        </p:spPr>
        <p:txBody>
          <a:bodyPr wrap="square" lIns="81308" tIns="40654" rIns="81308" bIns="40654">
            <a:spAutoFit/>
          </a:bodyPr>
          <a:lstStyle/>
          <a:p>
            <a:r>
              <a:rPr lang="es-MX" sz="1100" b="1" dirty="0" smtClean="0"/>
              <a:t>Puerto:               </a:t>
            </a:r>
            <a:r>
              <a:rPr lang="es-MX" sz="1100" b="1" dirty="0" smtClean="0">
                <a:solidFill>
                  <a:srgbClr val="FF0000"/>
                </a:solidFill>
              </a:rPr>
              <a:t>8007</a:t>
            </a:r>
            <a:endParaRPr lang="es-MX" sz="1100" dirty="0">
              <a:solidFill>
                <a:srgbClr val="FF0000"/>
              </a:solidFill>
            </a:endParaRPr>
          </a:p>
        </p:txBody>
      </p:sp>
      <p:sp>
        <p:nvSpPr>
          <p:cNvPr id="213" name="212 Rectángulo"/>
          <p:cNvSpPr/>
          <p:nvPr/>
        </p:nvSpPr>
        <p:spPr>
          <a:xfrm>
            <a:off x="653105" y="5382683"/>
            <a:ext cx="1330486" cy="420656"/>
          </a:xfrm>
          <a:prstGeom prst="rect">
            <a:avLst/>
          </a:prstGeom>
        </p:spPr>
        <p:txBody>
          <a:bodyPr wrap="square" lIns="81308" tIns="40654" rIns="81308" bIns="40654">
            <a:spAutoFit/>
          </a:bodyPr>
          <a:lstStyle/>
          <a:p>
            <a:r>
              <a:rPr lang="es-MX" sz="1100" b="1" dirty="0" smtClean="0"/>
              <a:t>Puerto</a:t>
            </a:r>
            <a:r>
              <a:rPr lang="es-MX" sz="1100" b="1" dirty="0" smtClean="0">
                <a:solidFill>
                  <a:srgbClr val="FF0000"/>
                </a:solidFill>
              </a:rPr>
              <a:t>:               8001</a:t>
            </a:r>
            <a:endParaRPr lang="es-MX" sz="1100" dirty="0">
              <a:solidFill>
                <a:srgbClr val="FF0000"/>
              </a:solidFill>
            </a:endParaRPr>
          </a:p>
        </p:txBody>
      </p:sp>
      <p:cxnSp>
        <p:nvCxnSpPr>
          <p:cNvPr id="215" name="214 Conector recto de flecha"/>
          <p:cNvCxnSpPr/>
          <p:nvPr/>
        </p:nvCxnSpPr>
        <p:spPr>
          <a:xfrm>
            <a:off x="5854093" y="4161631"/>
            <a:ext cx="1270009" cy="1151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217 Conector recto de flecha"/>
          <p:cNvCxnSpPr>
            <a:endCxn id="59" idx="2"/>
          </p:cNvCxnSpPr>
          <p:nvPr/>
        </p:nvCxnSpPr>
        <p:spPr>
          <a:xfrm flipV="1">
            <a:off x="5854093" y="3884489"/>
            <a:ext cx="687731" cy="277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220 Conector recto de flecha"/>
          <p:cNvCxnSpPr>
            <a:stCxn id="35" idx="2"/>
            <a:endCxn id="84" idx="1"/>
          </p:cNvCxnSpPr>
          <p:nvPr/>
        </p:nvCxnSpPr>
        <p:spPr>
          <a:xfrm rot="5400000" flipH="1" flipV="1">
            <a:off x="7267292" y="3227927"/>
            <a:ext cx="18421" cy="662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225 Rectángulo"/>
          <p:cNvSpPr/>
          <p:nvPr/>
        </p:nvSpPr>
        <p:spPr>
          <a:xfrm>
            <a:off x="229768" y="149603"/>
            <a:ext cx="11792940" cy="62099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308" tIns="40654" rIns="81308" bIns="40654" rtlCol="0" anchor="ctr"/>
          <a:lstStyle/>
          <a:p>
            <a:pPr algn="ctr"/>
            <a:endParaRPr lang="es-MX"/>
          </a:p>
        </p:txBody>
      </p:sp>
      <p:sp>
        <p:nvSpPr>
          <p:cNvPr id="227" name="226 Rectángulo"/>
          <p:cNvSpPr/>
          <p:nvPr/>
        </p:nvSpPr>
        <p:spPr>
          <a:xfrm>
            <a:off x="-152940" y="6494613"/>
            <a:ext cx="7770453" cy="297546"/>
          </a:xfrm>
          <a:prstGeom prst="rect">
            <a:avLst/>
          </a:prstGeom>
        </p:spPr>
        <p:txBody>
          <a:bodyPr wrap="none" lIns="81308" tIns="40654" rIns="81308" bIns="40654">
            <a:spAutoFit/>
          </a:bodyPr>
          <a:lstStyle/>
          <a:p>
            <a:r>
              <a:rPr lang="es-MX" b="1" i="1" dirty="0" smtClean="0"/>
              <a:t>SIMBOLOGÍA:           Servicios/Aplicaciones         Base de datos             Interfaz de usuario</a:t>
            </a:r>
            <a:endParaRPr lang="es-MX" dirty="0"/>
          </a:p>
        </p:txBody>
      </p:sp>
      <p:pic>
        <p:nvPicPr>
          <p:cNvPr id="228" name="Picture 6" descr="E:\Users\thernandezs\Downloads\photo5172453609227528650.jpg"/>
          <p:cNvPicPr>
            <a:picLocks noChangeAspect="1" noChangeArrowheads="1"/>
          </p:cNvPicPr>
          <p:nvPr/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512" t="9513" r="9018" b="9103"/>
          <a:stretch>
            <a:fillRect/>
          </a:stretch>
        </p:blipFill>
        <p:spPr bwMode="auto">
          <a:xfrm>
            <a:off x="1499778" y="6439354"/>
            <a:ext cx="302383" cy="344281"/>
          </a:xfrm>
          <a:prstGeom prst="rect">
            <a:avLst/>
          </a:prstGeom>
          <a:noFill/>
        </p:spPr>
      </p:pic>
      <p:pic>
        <p:nvPicPr>
          <p:cNvPr id="229" name="Picture 4" descr="E:\Users\thernandezs\Downloads\pngegg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3737412" y="6499073"/>
            <a:ext cx="241906" cy="279098"/>
          </a:xfrm>
          <a:prstGeom prst="rect">
            <a:avLst/>
          </a:prstGeom>
          <a:noFill/>
        </p:spPr>
      </p:pic>
      <p:pic>
        <p:nvPicPr>
          <p:cNvPr id="230" name="Picture 8" descr="E:\Users\thernandezs\Downloads\photo5172453609227528653.jpg"/>
          <p:cNvPicPr>
            <a:picLocks noChangeAspect="1" noChangeArrowheads="1"/>
          </p:cNvPicPr>
          <p:nvPr/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556" t="21819" r="14194" b="23180"/>
          <a:stretch>
            <a:fillRect/>
          </a:stretch>
        </p:blipFill>
        <p:spPr bwMode="auto">
          <a:xfrm>
            <a:off x="5309804" y="6455005"/>
            <a:ext cx="362860" cy="323166"/>
          </a:xfrm>
          <a:prstGeom prst="rect">
            <a:avLst/>
          </a:prstGeom>
          <a:noFill/>
        </p:spPr>
      </p:pic>
      <p:sp>
        <p:nvSpPr>
          <p:cNvPr id="71" name="70 Rectángulo"/>
          <p:cNvSpPr/>
          <p:nvPr/>
        </p:nvSpPr>
        <p:spPr>
          <a:xfrm>
            <a:off x="3336310" y="4913496"/>
            <a:ext cx="1330486" cy="420656"/>
          </a:xfrm>
          <a:prstGeom prst="rect">
            <a:avLst/>
          </a:prstGeom>
        </p:spPr>
        <p:txBody>
          <a:bodyPr wrap="square" lIns="81308" tIns="40654" rIns="81308" bIns="40654">
            <a:spAutoFit/>
          </a:bodyPr>
          <a:lstStyle/>
          <a:p>
            <a:r>
              <a:rPr lang="es-MX" sz="1100" b="1" dirty="0" smtClean="0"/>
              <a:t>Puerto:               </a:t>
            </a:r>
            <a:r>
              <a:rPr lang="es-MX" sz="1100" b="1" dirty="0" smtClean="0">
                <a:solidFill>
                  <a:srgbClr val="FF0000"/>
                </a:solidFill>
              </a:rPr>
              <a:t>8006</a:t>
            </a:r>
          </a:p>
        </p:txBody>
      </p:sp>
      <p:sp>
        <p:nvSpPr>
          <p:cNvPr id="72" name="71 Rectángulo"/>
          <p:cNvSpPr/>
          <p:nvPr/>
        </p:nvSpPr>
        <p:spPr>
          <a:xfrm>
            <a:off x="2883082" y="205340"/>
            <a:ext cx="6966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 smtClean="0">
                <a:latin typeface="Avenir"/>
                <a:ea typeface="Avenir"/>
                <a:cs typeface="Avenir"/>
                <a:sym typeface="Avenir"/>
              </a:rPr>
              <a:t>Ambiente actual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93 Rectángulo"/>
          <p:cNvSpPr/>
          <p:nvPr/>
        </p:nvSpPr>
        <p:spPr>
          <a:xfrm>
            <a:off x="740229" y="2446019"/>
            <a:ext cx="2140131" cy="3635467"/>
          </a:xfrm>
          <a:prstGeom prst="rect">
            <a:avLst/>
          </a:prstGeom>
          <a:solidFill>
            <a:srgbClr val="FF0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92 Rectángulo"/>
          <p:cNvSpPr/>
          <p:nvPr/>
        </p:nvSpPr>
        <p:spPr>
          <a:xfrm>
            <a:off x="725713" y="841829"/>
            <a:ext cx="2148115" cy="1567542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90 Rectángulo"/>
          <p:cNvSpPr/>
          <p:nvPr/>
        </p:nvSpPr>
        <p:spPr>
          <a:xfrm>
            <a:off x="2981325" y="2438400"/>
            <a:ext cx="7820025" cy="3705225"/>
          </a:xfrm>
          <a:prstGeom prst="rect">
            <a:avLst/>
          </a:prstGeom>
          <a:solidFill>
            <a:srgbClr val="00B05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87 Rectángulo"/>
          <p:cNvSpPr/>
          <p:nvPr/>
        </p:nvSpPr>
        <p:spPr>
          <a:xfrm>
            <a:off x="2978331" y="822960"/>
            <a:ext cx="7785463" cy="1567543"/>
          </a:xfrm>
          <a:prstGeom prst="rect">
            <a:avLst/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E:\Users\thernandezs\Downloads\photo5136832232806263412.jpg"/>
          <p:cNvPicPr>
            <a:picLocks noChangeAspect="1" noChangeArrowheads="1"/>
          </p:cNvPicPr>
          <p:nvPr/>
        </p:nvPicPr>
        <p:blipFill>
          <a:blip r:embed="rId3" cstate="print"/>
          <a:srcRect l="24472" t="20079" r="24277" b="20397"/>
          <a:stretch>
            <a:fillRect/>
          </a:stretch>
        </p:blipFill>
        <p:spPr bwMode="auto">
          <a:xfrm>
            <a:off x="1012941" y="215953"/>
            <a:ext cx="1333509" cy="609836"/>
          </a:xfrm>
          <a:prstGeom prst="rect">
            <a:avLst/>
          </a:prstGeom>
          <a:noFill/>
        </p:spPr>
      </p:pic>
      <p:sp>
        <p:nvSpPr>
          <p:cNvPr id="6" name="5 Recortar y redondear rectángulo de esquina sencilla"/>
          <p:cNvSpPr/>
          <p:nvPr/>
        </p:nvSpPr>
        <p:spPr>
          <a:xfrm>
            <a:off x="666206" y="796834"/>
            <a:ext cx="11129554" cy="5419913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308" tIns="40654" rIns="81308" bIns="40654" rtlCol="0" anchor="ctr"/>
          <a:lstStyle/>
          <a:p>
            <a:pPr algn="ctr"/>
            <a:endParaRPr lang="es-MX"/>
          </a:p>
        </p:txBody>
      </p:sp>
      <p:pic>
        <p:nvPicPr>
          <p:cNvPr id="59" name="Picture 5" descr="E:\Users\thernandezs\Downloads\photo513683223280626342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37089" y="3149903"/>
            <a:ext cx="770695" cy="734586"/>
          </a:xfrm>
          <a:prstGeom prst="rect">
            <a:avLst/>
          </a:prstGeom>
          <a:noFill/>
        </p:spPr>
      </p:pic>
      <p:pic>
        <p:nvPicPr>
          <p:cNvPr id="78" name="Picture 6" descr="E:\Users\thernandezs\Downloads\photo5136832232806263423.jpg"/>
          <p:cNvPicPr>
            <a:picLocks noChangeAspect="1" noChangeArrowheads="1"/>
          </p:cNvPicPr>
          <p:nvPr/>
        </p:nvPicPr>
        <p:blipFill>
          <a:blip r:embed="rId5"/>
          <a:srcRect t="37438" b="34437"/>
          <a:stretch>
            <a:fillRect/>
          </a:stretch>
        </p:blipFill>
        <p:spPr bwMode="auto">
          <a:xfrm>
            <a:off x="1195921" y="1472761"/>
            <a:ext cx="1089571" cy="348872"/>
          </a:xfrm>
          <a:prstGeom prst="rect">
            <a:avLst/>
          </a:prstGeom>
          <a:noFill/>
        </p:spPr>
      </p:pic>
      <p:pic>
        <p:nvPicPr>
          <p:cNvPr id="84" name="Picture 5" descr="E:\Users\thernandezs\Downloads\photo513683223280626342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09258" y="1367095"/>
            <a:ext cx="690967" cy="734586"/>
          </a:xfrm>
          <a:prstGeom prst="rect">
            <a:avLst/>
          </a:prstGeom>
          <a:noFill/>
        </p:spPr>
      </p:pic>
      <p:sp>
        <p:nvSpPr>
          <p:cNvPr id="95" name="94 Rectángulo"/>
          <p:cNvSpPr/>
          <p:nvPr/>
        </p:nvSpPr>
        <p:spPr>
          <a:xfrm>
            <a:off x="8935484" y="3479982"/>
            <a:ext cx="1374472" cy="297546"/>
          </a:xfrm>
          <a:prstGeom prst="rect">
            <a:avLst/>
          </a:prstGeom>
        </p:spPr>
        <p:txBody>
          <a:bodyPr wrap="none" lIns="81308" tIns="40654" rIns="81308" bIns="40654">
            <a:spAutoFit/>
          </a:bodyPr>
          <a:lstStyle/>
          <a:p>
            <a:pPr algn="ctr"/>
            <a:r>
              <a:rPr lang="es-MX" b="1" i="1" dirty="0" smtClean="0"/>
              <a:t>HIVE SERVER</a:t>
            </a:r>
            <a:endParaRPr lang="es-MX" b="1" i="1" dirty="0"/>
          </a:p>
        </p:txBody>
      </p:sp>
      <p:sp>
        <p:nvSpPr>
          <p:cNvPr id="96" name="95 Rectángulo"/>
          <p:cNvSpPr/>
          <p:nvPr/>
        </p:nvSpPr>
        <p:spPr>
          <a:xfrm>
            <a:off x="8355892" y="833513"/>
            <a:ext cx="1291116" cy="512989"/>
          </a:xfrm>
          <a:prstGeom prst="rect">
            <a:avLst/>
          </a:prstGeom>
        </p:spPr>
        <p:txBody>
          <a:bodyPr wrap="none" lIns="81308" tIns="40654" rIns="81308" bIns="40654">
            <a:spAutoFit/>
          </a:bodyPr>
          <a:lstStyle/>
          <a:p>
            <a:pPr algn="ctr"/>
            <a:r>
              <a:rPr lang="es-MX" b="1" dirty="0" smtClean="0"/>
              <a:t>METASTORE</a:t>
            </a:r>
          </a:p>
          <a:p>
            <a:pPr algn="ctr"/>
            <a:r>
              <a:rPr lang="es-MX" b="1" dirty="0" smtClean="0"/>
              <a:t> DE HIVE</a:t>
            </a:r>
            <a:endParaRPr lang="es-MX" b="1" dirty="0"/>
          </a:p>
        </p:txBody>
      </p:sp>
      <p:pic>
        <p:nvPicPr>
          <p:cNvPr id="35" name="Picture 6" descr="E:\Users\thernandezs\Downloads\photo5172453609227528650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512" t="9513" r="9018" b="9103"/>
          <a:stretch>
            <a:fillRect/>
          </a:stretch>
        </p:blipFill>
        <p:spPr bwMode="auto">
          <a:xfrm>
            <a:off x="8341855" y="3149902"/>
            <a:ext cx="367698" cy="418646"/>
          </a:xfrm>
          <a:prstGeom prst="rect">
            <a:avLst/>
          </a:prstGeom>
          <a:noFill/>
        </p:spPr>
      </p:pic>
      <p:pic>
        <p:nvPicPr>
          <p:cNvPr id="165" name="Picture 4" descr="E:\Users\thernandezs\Downloads\pngeg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74501" y="1403937"/>
            <a:ext cx="665243" cy="767518"/>
          </a:xfrm>
          <a:prstGeom prst="rect">
            <a:avLst/>
          </a:prstGeom>
          <a:noFill/>
        </p:spPr>
      </p:pic>
      <p:pic>
        <p:nvPicPr>
          <p:cNvPr id="169" name="Picture 8" descr="E:\Users\thernandezs\Downloads\photo5172453609227528653.jp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556" t="21819" r="14194" b="23180"/>
          <a:stretch>
            <a:fillRect/>
          </a:stretch>
        </p:blipFill>
        <p:spPr bwMode="auto">
          <a:xfrm>
            <a:off x="998549" y="1036805"/>
            <a:ext cx="1511915" cy="1346523"/>
          </a:xfrm>
          <a:prstGeom prst="rect">
            <a:avLst/>
          </a:prstGeom>
          <a:noFill/>
        </p:spPr>
      </p:pic>
      <p:grpSp>
        <p:nvGrpSpPr>
          <p:cNvPr id="3" name="183 Grupo"/>
          <p:cNvGrpSpPr/>
          <p:nvPr/>
        </p:nvGrpSpPr>
        <p:grpSpPr>
          <a:xfrm>
            <a:off x="8822261" y="4824488"/>
            <a:ext cx="1273415" cy="1186165"/>
            <a:chOff x="8201032" y="5082392"/>
            <a:chExt cx="1504222" cy="1214446"/>
          </a:xfrm>
        </p:grpSpPr>
        <p:grpSp>
          <p:nvGrpSpPr>
            <p:cNvPr id="4" name="175 Grupo"/>
            <p:cNvGrpSpPr/>
            <p:nvPr/>
          </p:nvGrpSpPr>
          <p:grpSpPr>
            <a:xfrm>
              <a:off x="8201032" y="5082392"/>
              <a:ext cx="1500198" cy="357190"/>
              <a:chOff x="6843710" y="5582458"/>
              <a:chExt cx="1214446" cy="357190"/>
            </a:xfrm>
          </p:grpSpPr>
          <p:sp>
            <p:nvSpPr>
              <p:cNvPr id="170" name="169 Rectángulo"/>
              <p:cNvSpPr/>
              <p:nvPr/>
            </p:nvSpPr>
            <p:spPr>
              <a:xfrm>
                <a:off x="6843710" y="5582458"/>
                <a:ext cx="1022733" cy="315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b="1" i="1" dirty="0" smtClean="0"/>
                  <a:t>Data </a:t>
                </a:r>
                <a:r>
                  <a:rPr lang="es-MX" b="1" i="1" dirty="0" err="1" smtClean="0"/>
                  <a:t>Node</a:t>
                </a:r>
                <a:endParaRPr lang="es-MX" b="1" i="1" dirty="0"/>
              </a:p>
            </p:txBody>
          </p:sp>
          <p:sp>
            <p:nvSpPr>
              <p:cNvPr id="171" name="170 Rectángulo"/>
              <p:cNvSpPr/>
              <p:nvPr/>
            </p:nvSpPr>
            <p:spPr>
              <a:xfrm>
                <a:off x="6843710" y="5582458"/>
                <a:ext cx="1214446" cy="3571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5" name="176 Grupo"/>
            <p:cNvGrpSpPr/>
            <p:nvPr/>
          </p:nvGrpSpPr>
          <p:grpSpPr>
            <a:xfrm>
              <a:off x="8201032" y="5511020"/>
              <a:ext cx="1504222" cy="357190"/>
              <a:chOff x="6843710" y="5582458"/>
              <a:chExt cx="1214446" cy="357190"/>
            </a:xfrm>
          </p:grpSpPr>
          <p:sp>
            <p:nvSpPr>
              <p:cNvPr id="178" name="177 Rectángulo"/>
              <p:cNvSpPr/>
              <p:nvPr/>
            </p:nvSpPr>
            <p:spPr>
              <a:xfrm>
                <a:off x="6843712" y="5582458"/>
                <a:ext cx="1211197" cy="315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b="1" i="1" dirty="0" smtClean="0"/>
                  <a:t>Data </a:t>
                </a:r>
                <a:r>
                  <a:rPr lang="es-MX" b="1" i="1" dirty="0" err="1" smtClean="0"/>
                  <a:t>Node</a:t>
                </a:r>
                <a:r>
                  <a:rPr lang="es-MX" b="1" i="1" dirty="0" smtClean="0"/>
                  <a:t> 2</a:t>
                </a:r>
                <a:endParaRPr lang="es-MX" b="1" i="1" dirty="0"/>
              </a:p>
            </p:txBody>
          </p:sp>
          <p:sp>
            <p:nvSpPr>
              <p:cNvPr id="179" name="178 Rectángulo"/>
              <p:cNvSpPr/>
              <p:nvPr/>
            </p:nvSpPr>
            <p:spPr>
              <a:xfrm>
                <a:off x="6843710" y="5582458"/>
                <a:ext cx="1214446" cy="3571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7" name="180 Grupo"/>
            <p:cNvGrpSpPr/>
            <p:nvPr/>
          </p:nvGrpSpPr>
          <p:grpSpPr>
            <a:xfrm>
              <a:off x="8201032" y="5939648"/>
              <a:ext cx="1504222" cy="357190"/>
              <a:chOff x="6843710" y="5582458"/>
              <a:chExt cx="1214446" cy="357190"/>
            </a:xfrm>
          </p:grpSpPr>
          <p:sp>
            <p:nvSpPr>
              <p:cNvPr id="182" name="181 Rectángulo"/>
              <p:cNvSpPr/>
              <p:nvPr/>
            </p:nvSpPr>
            <p:spPr>
              <a:xfrm>
                <a:off x="6843712" y="5582458"/>
                <a:ext cx="1211197" cy="315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b="1" i="1" dirty="0" smtClean="0"/>
                  <a:t>Data </a:t>
                </a:r>
                <a:r>
                  <a:rPr lang="es-MX" b="1" i="1" dirty="0" err="1" smtClean="0"/>
                  <a:t>Node</a:t>
                </a:r>
                <a:r>
                  <a:rPr lang="es-MX" b="1" i="1" dirty="0" smtClean="0"/>
                  <a:t> 3</a:t>
                </a:r>
                <a:endParaRPr lang="es-MX" b="1" i="1" dirty="0"/>
              </a:p>
            </p:txBody>
          </p:sp>
          <p:sp>
            <p:nvSpPr>
              <p:cNvPr id="183" name="182 Rectángulo"/>
              <p:cNvSpPr/>
              <p:nvPr/>
            </p:nvSpPr>
            <p:spPr>
              <a:xfrm>
                <a:off x="6843710" y="5582458"/>
                <a:ext cx="1214446" cy="3571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pic>
        <p:nvPicPr>
          <p:cNvPr id="185" name="Picture 6" descr="E:\Users\thernandezs\Downloads\photo5172453609227528650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512" t="9513" r="9018" b="9103"/>
          <a:stretch>
            <a:fillRect/>
          </a:stretch>
        </p:blipFill>
        <p:spPr bwMode="auto">
          <a:xfrm>
            <a:off x="10151315" y="5382683"/>
            <a:ext cx="367698" cy="418646"/>
          </a:xfrm>
          <a:prstGeom prst="rect">
            <a:avLst/>
          </a:prstGeom>
          <a:noFill/>
        </p:spPr>
      </p:pic>
      <p:grpSp>
        <p:nvGrpSpPr>
          <p:cNvPr id="9" name="192 Grupo"/>
          <p:cNvGrpSpPr/>
          <p:nvPr/>
        </p:nvGrpSpPr>
        <p:grpSpPr>
          <a:xfrm>
            <a:off x="4894688" y="2452158"/>
            <a:ext cx="2540018" cy="3418945"/>
            <a:chOff x="3629000" y="1939120"/>
            <a:chExt cx="3000396" cy="3500462"/>
          </a:xfrm>
        </p:grpSpPr>
        <p:pic>
          <p:nvPicPr>
            <p:cNvPr id="44" name="Picture 7" descr="E:\Users\thernandezs\Downloads\photo5136832232806263416.jpg"/>
            <p:cNvPicPr>
              <a:picLocks noChangeAspect="1" noChangeArrowheads="1"/>
            </p:cNvPicPr>
            <p:nvPr/>
          </p:nvPicPr>
          <p:blipFill>
            <a:blip r:embed="rId10" cstate="print"/>
            <a:srcRect t="34595" b="33094"/>
            <a:stretch>
              <a:fillRect/>
            </a:stretch>
          </p:blipFill>
          <p:spPr bwMode="auto">
            <a:xfrm>
              <a:off x="4129066" y="2010558"/>
              <a:ext cx="1900276" cy="379772"/>
            </a:xfrm>
            <a:prstGeom prst="rect">
              <a:avLst/>
            </a:prstGeom>
            <a:noFill/>
          </p:spPr>
        </p:pic>
        <p:pic>
          <p:nvPicPr>
            <p:cNvPr id="53" name="Picture 4" descr="E:\Users\thernandezs\Downloads\photo5136832232806263421.jpg"/>
            <p:cNvPicPr>
              <a:picLocks noChangeAspect="1" noChangeArrowheads="1"/>
            </p:cNvPicPr>
            <p:nvPr/>
          </p:nvPicPr>
          <p:blipFill>
            <a:blip r:embed="rId11" cstate="print"/>
            <a:srcRect l="1654" t="26042" r="4043" b="27083"/>
            <a:stretch>
              <a:fillRect/>
            </a:stretch>
          </p:blipFill>
          <p:spPr bwMode="auto">
            <a:xfrm>
              <a:off x="3843314" y="4082260"/>
              <a:ext cx="2110497" cy="548923"/>
            </a:xfrm>
            <a:prstGeom prst="rect">
              <a:avLst/>
            </a:prstGeom>
            <a:noFill/>
          </p:spPr>
        </p:pic>
        <p:pic>
          <p:nvPicPr>
            <p:cNvPr id="51" name="Picture 2" descr="E:\Users\thernandezs\Downloads\photo5136832232806263419.jpg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557694" y="3439318"/>
              <a:ext cx="1403330" cy="500066"/>
            </a:xfrm>
            <a:prstGeom prst="rect">
              <a:avLst/>
            </a:prstGeom>
            <a:noFill/>
          </p:spPr>
        </p:pic>
        <p:pic>
          <p:nvPicPr>
            <p:cNvPr id="50" name="Picture 3" descr="E:\Users\thernandezs\Downloads\photo5136832232806263420.jpg"/>
            <p:cNvPicPr>
              <a:picLocks noChangeAspect="1" noChangeArrowheads="1"/>
            </p:cNvPicPr>
            <p:nvPr/>
          </p:nvPicPr>
          <p:blipFill>
            <a:blip r:embed="rId13" cstate="print"/>
            <a:srcRect l="28300" t="18319" r="28843" b="35795"/>
            <a:stretch>
              <a:fillRect/>
            </a:stretch>
          </p:blipFill>
          <p:spPr bwMode="auto">
            <a:xfrm>
              <a:off x="4486256" y="4796640"/>
              <a:ext cx="1339930" cy="571504"/>
            </a:xfrm>
            <a:prstGeom prst="rect">
              <a:avLst/>
            </a:prstGeom>
            <a:noFill/>
          </p:spPr>
        </p:pic>
        <p:sp>
          <p:nvSpPr>
            <p:cNvPr id="186" name="185 Rectángulo"/>
            <p:cNvSpPr/>
            <p:nvPr/>
          </p:nvSpPr>
          <p:spPr>
            <a:xfrm>
              <a:off x="3629000" y="1939120"/>
              <a:ext cx="3000396" cy="35004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8" name="187 Rectángulo"/>
            <p:cNvSpPr/>
            <p:nvPr/>
          </p:nvSpPr>
          <p:spPr>
            <a:xfrm>
              <a:off x="4123351" y="2796376"/>
              <a:ext cx="1571636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i="1" dirty="0" err="1" smtClean="0">
                  <a:solidFill>
                    <a:schemeClr val="tx1"/>
                  </a:solidFill>
                </a:rPr>
                <a:t>Name</a:t>
              </a:r>
              <a:r>
                <a:rPr lang="es-MX" b="1" i="1" dirty="0" err="1" smtClean="0">
                  <a:solidFill>
                    <a:schemeClr val="tx1"/>
                  </a:solidFill>
                </a:rPr>
                <a:t>Node</a:t>
              </a:r>
              <a:endParaRPr lang="es-MX" b="1" i="1" dirty="0">
                <a:solidFill>
                  <a:schemeClr val="tx1"/>
                </a:solidFill>
              </a:endParaRPr>
            </a:p>
          </p:txBody>
        </p:sp>
        <p:pic>
          <p:nvPicPr>
            <p:cNvPr id="189" name="Picture 6" descr="E:\Users\thernandezs\Downloads\photo5172453609227528650.jp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512" t="9513" r="9018" b="9103"/>
            <a:stretch>
              <a:fillRect/>
            </a:stretch>
          </p:blipFill>
          <p:spPr bwMode="auto">
            <a:xfrm>
              <a:off x="4129066" y="4868078"/>
              <a:ext cx="434343" cy="428628"/>
            </a:xfrm>
            <a:prstGeom prst="rect">
              <a:avLst/>
            </a:prstGeom>
            <a:noFill/>
          </p:spPr>
        </p:pic>
        <p:pic>
          <p:nvPicPr>
            <p:cNvPr id="190" name="Picture 6" descr="E:\Users\thernandezs\Downloads\photo5172453609227528650.jp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512" t="9513" r="9018" b="9103"/>
            <a:stretch>
              <a:fillRect/>
            </a:stretch>
          </p:blipFill>
          <p:spPr bwMode="auto">
            <a:xfrm>
              <a:off x="5915016" y="4225136"/>
              <a:ext cx="434343" cy="428628"/>
            </a:xfrm>
            <a:prstGeom prst="rect">
              <a:avLst/>
            </a:prstGeom>
            <a:noFill/>
          </p:spPr>
        </p:pic>
        <p:pic>
          <p:nvPicPr>
            <p:cNvPr id="191" name="Picture 6" descr="E:\Users\thernandezs\Downloads\photo5172453609227528650.jp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512" t="9513" r="9018" b="9103"/>
            <a:stretch>
              <a:fillRect/>
            </a:stretch>
          </p:blipFill>
          <p:spPr bwMode="auto">
            <a:xfrm>
              <a:off x="4129066" y="3439318"/>
              <a:ext cx="434343" cy="428628"/>
            </a:xfrm>
            <a:prstGeom prst="rect">
              <a:avLst/>
            </a:prstGeom>
            <a:noFill/>
          </p:spPr>
        </p:pic>
        <p:pic>
          <p:nvPicPr>
            <p:cNvPr id="192" name="Picture 6" descr="E:\Users\thernandezs\Downloads\photo5172453609227528650.jp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512" t="9513" r="9018" b="9103"/>
            <a:stretch>
              <a:fillRect/>
            </a:stretch>
          </p:blipFill>
          <p:spPr bwMode="auto">
            <a:xfrm>
              <a:off x="5766425" y="2796376"/>
              <a:ext cx="434343" cy="428628"/>
            </a:xfrm>
            <a:prstGeom prst="rect">
              <a:avLst/>
            </a:prstGeom>
            <a:noFill/>
          </p:spPr>
        </p:pic>
      </p:grpSp>
      <p:grpSp>
        <p:nvGrpSpPr>
          <p:cNvPr id="10" name="195 Grupo"/>
          <p:cNvGrpSpPr/>
          <p:nvPr/>
        </p:nvGrpSpPr>
        <p:grpSpPr>
          <a:xfrm>
            <a:off x="5146745" y="1084065"/>
            <a:ext cx="846673" cy="837293"/>
            <a:chOff x="2628868" y="1867682"/>
            <a:chExt cx="1000132" cy="857256"/>
          </a:xfrm>
        </p:grpSpPr>
        <p:pic>
          <p:nvPicPr>
            <p:cNvPr id="194" name="Picture 6" descr="E:\Users\thernandezs\Downloads\photo5136832232806263415.jpg"/>
            <p:cNvPicPr>
              <a:picLocks noChangeAspect="1" noChangeArrowheads="1"/>
            </p:cNvPicPr>
            <p:nvPr/>
          </p:nvPicPr>
          <p:blipFill>
            <a:blip r:embed="rId14" cstate="print"/>
            <a:srcRect l="14146" t="3158" r="13666" b="4079"/>
            <a:stretch>
              <a:fillRect/>
            </a:stretch>
          </p:blipFill>
          <p:spPr bwMode="auto">
            <a:xfrm>
              <a:off x="2628868" y="2010558"/>
              <a:ext cx="988918" cy="714380"/>
            </a:xfrm>
            <a:prstGeom prst="rect">
              <a:avLst/>
            </a:prstGeom>
            <a:noFill/>
          </p:spPr>
        </p:pic>
        <p:pic>
          <p:nvPicPr>
            <p:cNvPr id="195" name="Picture 4" descr="E:\Users\thernandezs\Downloads\pngegg.pn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200372" y="1867682"/>
              <a:ext cx="428628" cy="428628"/>
            </a:xfrm>
            <a:prstGeom prst="rect">
              <a:avLst/>
            </a:prstGeom>
            <a:noFill/>
          </p:spPr>
        </p:pic>
      </p:grpSp>
      <p:pic>
        <p:nvPicPr>
          <p:cNvPr id="198" name="Picture 8" descr="E:\Users\thernandezs\Downloads\photo5172453609227528653.jp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556" t="21819" r="14194" b="23180"/>
          <a:stretch>
            <a:fillRect/>
          </a:stretch>
        </p:blipFill>
        <p:spPr bwMode="auto">
          <a:xfrm>
            <a:off x="1006408" y="3430587"/>
            <a:ext cx="1511915" cy="1346523"/>
          </a:xfrm>
          <a:prstGeom prst="rect">
            <a:avLst/>
          </a:prstGeom>
          <a:noFill/>
        </p:spPr>
      </p:pic>
      <p:pic>
        <p:nvPicPr>
          <p:cNvPr id="200" name="Picture 4" descr="E:\Users\thernandezs\Downloads\photo5136832232806263413.jpg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6385" y="3639909"/>
            <a:ext cx="1190508" cy="579150"/>
          </a:xfrm>
          <a:prstGeom prst="rect">
            <a:avLst/>
          </a:prstGeom>
          <a:noFill/>
        </p:spPr>
      </p:pic>
      <p:cxnSp>
        <p:nvCxnSpPr>
          <p:cNvPr id="203" name="202 Conector recto de flecha"/>
          <p:cNvCxnSpPr>
            <a:stCxn id="198" idx="3"/>
          </p:cNvCxnSpPr>
          <p:nvPr/>
        </p:nvCxnSpPr>
        <p:spPr>
          <a:xfrm flipV="1">
            <a:off x="2518323" y="4084320"/>
            <a:ext cx="2251797" cy="19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205 Conector recto de flecha"/>
          <p:cNvCxnSpPr>
            <a:stCxn id="169" idx="2"/>
          </p:cNvCxnSpPr>
          <p:nvPr/>
        </p:nvCxnSpPr>
        <p:spPr>
          <a:xfrm rot="16200000" flipH="1">
            <a:off x="2499992" y="1637842"/>
            <a:ext cx="1422319" cy="2913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208 Conector recto de flecha"/>
          <p:cNvCxnSpPr/>
          <p:nvPr/>
        </p:nvCxnSpPr>
        <p:spPr>
          <a:xfrm>
            <a:off x="2664823" y="1632857"/>
            <a:ext cx="22337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211 Rectángulo"/>
          <p:cNvSpPr/>
          <p:nvPr/>
        </p:nvSpPr>
        <p:spPr>
          <a:xfrm>
            <a:off x="681661" y="2016444"/>
            <a:ext cx="1330486" cy="436045"/>
          </a:xfrm>
          <a:prstGeom prst="rect">
            <a:avLst/>
          </a:prstGeom>
        </p:spPr>
        <p:txBody>
          <a:bodyPr wrap="square" lIns="81308" tIns="40654" rIns="81308" bIns="40654">
            <a:spAutoFit/>
          </a:bodyPr>
          <a:lstStyle/>
          <a:p>
            <a:r>
              <a:rPr lang="es-MX" sz="1100" b="1" dirty="0" smtClean="0"/>
              <a:t>Puerto:               </a:t>
            </a:r>
            <a:r>
              <a:rPr lang="es-MX" sz="1100" b="1" dirty="0" smtClean="0">
                <a:solidFill>
                  <a:srgbClr val="FF0000"/>
                </a:solidFill>
              </a:rPr>
              <a:t>8007</a:t>
            </a:r>
            <a:endParaRPr lang="es-MX" sz="1100" dirty="0">
              <a:solidFill>
                <a:srgbClr val="FF0000"/>
              </a:solidFill>
            </a:endParaRPr>
          </a:p>
        </p:txBody>
      </p:sp>
      <p:sp>
        <p:nvSpPr>
          <p:cNvPr id="213" name="212 Rectángulo"/>
          <p:cNvSpPr/>
          <p:nvPr/>
        </p:nvSpPr>
        <p:spPr>
          <a:xfrm>
            <a:off x="1127361" y="4337654"/>
            <a:ext cx="1330486" cy="420656"/>
          </a:xfrm>
          <a:prstGeom prst="rect">
            <a:avLst/>
          </a:prstGeom>
        </p:spPr>
        <p:txBody>
          <a:bodyPr wrap="square" lIns="81308" tIns="40654" rIns="81308" bIns="40654">
            <a:spAutoFit/>
          </a:bodyPr>
          <a:lstStyle/>
          <a:p>
            <a:r>
              <a:rPr lang="es-MX" sz="1100" b="1" dirty="0" smtClean="0"/>
              <a:t>Puerto</a:t>
            </a:r>
            <a:r>
              <a:rPr lang="es-MX" sz="1100" b="1" dirty="0" smtClean="0">
                <a:solidFill>
                  <a:srgbClr val="FF0000"/>
                </a:solidFill>
              </a:rPr>
              <a:t>:               8001</a:t>
            </a:r>
            <a:endParaRPr lang="es-MX" sz="1100" dirty="0">
              <a:solidFill>
                <a:srgbClr val="FF0000"/>
              </a:solidFill>
            </a:endParaRPr>
          </a:p>
        </p:txBody>
      </p:sp>
      <p:cxnSp>
        <p:nvCxnSpPr>
          <p:cNvPr id="215" name="214 Conector recto de flecha"/>
          <p:cNvCxnSpPr/>
          <p:nvPr/>
        </p:nvCxnSpPr>
        <p:spPr>
          <a:xfrm>
            <a:off x="7434705" y="4161631"/>
            <a:ext cx="1270009" cy="1151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217 Conector recto de flecha"/>
          <p:cNvCxnSpPr>
            <a:endCxn id="59" idx="2"/>
          </p:cNvCxnSpPr>
          <p:nvPr/>
        </p:nvCxnSpPr>
        <p:spPr>
          <a:xfrm flipV="1">
            <a:off x="7434705" y="3884489"/>
            <a:ext cx="687731" cy="277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220 Conector recto de flecha"/>
          <p:cNvCxnSpPr>
            <a:stCxn id="35" idx="2"/>
            <a:endCxn id="84" idx="1"/>
          </p:cNvCxnSpPr>
          <p:nvPr/>
        </p:nvCxnSpPr>
        <p:spPr>
          <a:xfrm rot="5400000" flipH="1">
            <a:off x="7600401" y="2643245"/>
            <a:ext cx="1834160" cy="16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225 Rectángulo"/>
          <p:cNvSpPr/>
          <p:nvPr/>
        </p:nvSpPr>
        <p:spPr>
          <a:xfrm>
            <a:off x="229768" y="149603"/>
            <a:ext cx="11792940" cy="62099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308" tIns="40654" rIns="81308" bIns="40654" rtlCol="0" anchor="ctr"/>
          <a:lstStyle/>
          <a:p>
            <a:pPr algn="ctr"/>
            <a:endParaRPr lang="es-MX"/>
          </a:p>
        </p:txBody>
      </p:sp>
      <p:sp>
        <p:nvSpPr>
          <p:cNvPr id="227" name="226 Rectángulo"/>
          <p:cNvSpPr/>
          <p:nvPr/>
        </p:nvSpPr>
        <p:spPr>
          <a:xfrm>
            <a:off x="-152940" y="6494613"/>
            <a:ext cx="7770453" cy="297546"/>
          </a:xfrm>
          <a:prstGeom prst="rect">
            <a:avLst/>
          </a:prstGeom>
        </p:spPr>
        <p:txBody>
          <a:bodyPr wrap="none" lIns="81308" tIns="40654" rIns="81308" bIns="40654">
            <a:spAutoFit/>
          </a:bodyPr>
          <a:lstStyle/>
          <a:p>
            <a:r>
              <a:rPr lang="es-MX" b="1" i="1" dirty="0" smtClean="0"/>
              <a:t>SIMBOLOGÍA:           Servicios/Aplicaciones         Base de datos             Interfaz de usuario</a:t>
            </a:r>
            <a:endParaRPr lang="es-MX" dirty="0"/>
          </a:p>
        </p:txBody>
      </p:sp>
      <p:pic>
        <p:nvPicPr>
          <p:cNvPr id="228" name="Picture 6" descr="E:\Users\thernandezs\Downloads\photo5172453609227528650.jpg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512" t="9513" r="9018" b="9103"/>
          <a:stretch>
            <a:fillRect/>
          </a:stretch>
        </p:blipFill>
        <p:spPr bwMode="auto">
          <a:xfrm>
            <a:off x="1499778" y="6439354"/>
            <a:ext cx="302383" cy="344281"/>
          </a:xfrm>
          <a:prstGeom prst="rect">
            <a:avLst/>
          </a:prstGeom>
          <a:noFill/>
        </p:spPr>
      </p:pic>
      <p:pic>
        <p:nvPicPr>
          <p:cNvPr id="229" name="Picture 4" descr="E:\Users\thernandezs\Downloads\pngegg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37412" y="6499073"/>
            <a:ext cx="241906" cy="279098"/>
          </a:xfrm>
          <a:prstGeom prst="rect">
            <a:avLst/>
          </a:prstGeom>
          <a:noFill/>
        </p:spPr>
      </p:pic>
      <p:pic>
        <p:nvPicPr>
          <p:cNvPr id="230" name="Picture 8" descr="E:\Users\thernandezs\Downloads\photo5172453609227528653.jpg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556" t="21819" r="14194" b="23180"/>
          <a:stretch>
            <a:fillRect/>
          </a:stretch>
        </p:blipFill>
        <p:spPr bwMode="auto">
          <a:xfrm>
            <a:off x="5309804" y="6455005"/>
            <a:ext cx="362860" cy="323166"/>
          </a:xfrm>
          <a:prstGeom prst="rect">
            <a:avLst/>
          </a:prstGeom>
          <a:noFill/>
        </p:spPr>
      </p:pic>
      <p:sp>
        <p:nvSpPr>
          <p:cNvPr id="71" name="70 Rectángulo"/>
          <p:cNvSpPr/>
          <p:nvPr/>
        </p:nvSpPr>
        <p:spPr>
          <a:xfrm>
            <a:off x="4916922" y="4913496"/>
            <a:ext cx="1330486" cy="420656"/>
          </a:xfrm>
          <a:prstGeom prst="rect">
            <a:avLst/>
          </a:prstGeom>
        </p:spPr>
        <p:txBody>
          <a:bodyPr wrap="square" lIns="81308" tIns="40654" rIns="81308" bIns="40654">
            <a:spAutoFit/>
          </a:bodyPr>
          <a:lstStyle/>
          <a:p>
            <a:r>
              <a:rPr lang="es-MX" sz="1100" b="1" dirty="0" smtClean="0"/>
              <a:t>Puerto:               </a:t>
            </a:r>
            <a:r>
              <a:rPr lang="es-MX" sz="1100" b="1" dirty="0" smtClean="0">
                <a:solidFill>
                  <a:srgbClr val="FF0000"/>
                </a:solidFill>
              </a:rPr>
              <a:t>8006</a:t>
            </a:r>
          </a:p>
        </p:txBody>
      </p:sp>
      <p:sp>
        <p:nvSpPr>
          <p:cNvPr id="72" name="71 Rectángulo"/>
          <p:cNvSpPr/>
          <p:nvPr/>
        </p:nvSpPr>
        <p:spPr>
          <a:xfrm>
            <a:off x="2883082" y="205340"/>
            <a:ext cx="6966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 smtClean="0">
                <a:latin typeface="Avenir"/>
                <a:ea typeface="Avenir"/>
                <a:cs typeface="Avenir"/>
                <a:sym typeface="Avenir"/>
              </a:rPr>
              <a:t>Ambiente </a:t>
            </a:r>
            <a:r>
              <a:rPr lang="es-MX" sz="3200" b="1" dirty="0" smtClean="0">
                <a:latin typeface="Avenir"/>
                <a:ea typeface="Avenir"/>
                <a:cs typeface="Avenir"/>
                <a:sym typeface="Avenir"/>
              </a:rPr>
              <a:t>CYC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97124" y="30221"/>
            <a:ext cx="10363201" cy="1470025"/>
          </a:xfrm>
        </p:spPr>
        <p:txBody>
          <a:bodyPr/>
          <a:lstStyle/>
          <a:p>
            <a:r>
              <a:rPr lang="es-MX" dirty="0" smtClean="0"/>
              <a:t>Imagen de </a:t>
            </a:r>
            <a:r>
              <a:rPr lang="es-MX" dirty="0" err="1" smtClean="0"/>
              <a:t>Jupyterhub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9061" y="1491345"/>
            <a:ext cx="5081453" cy="4630784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s-MX" sz="2000" dirty="0" smtClean="0"/>
              <a:t> </a:t>
            </a: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Imagen basada en Ubuntu</a:t>
            </a:r>
          </a:p>
          <a:p>
            <a:pPr algn="l">
              <a:buFont typeface="Arial" pitchFamily="34" charset="0"/>
              <a:buChar char="•"/>
            </a:pPr>
            <a:r>
              <a:rPr lang="es-MX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JupyterLab</a:t>
            </a: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lvl="1" algn="l">
              <a:buFont typeface="Arial" pitchFamily="34" charset="0"/>
              <a:buChar char="•"/>
            </a:pPr>
            <a:r>
              <a:rPr lang="es-MX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endParaRPr lang="es-MX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l">
              <a:buFont typeface="Arial" pitchFamily="34" charset="0"/>
              <a:buChar char="•"/>
            </a:pPr>
            <a:r>
              <a:rPr lang="es-MX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Python-Hive</a:t>
            </a:r>
            <a:endParaRPr lang="es-MX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l">
              <a:buFont typeface="Arial" pitchFamily="34" charset="0"/>
              <a:buChar char="•"/>
            </a:pPr>
            <a:r>
              <a:rPr lang="es-MX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spark</a:t>
            </a: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través de </a:t>
            </a:r>
            <a:r>
              <a:rPr lang="es-MX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livy</a:t>
            </a:r>
            <a:endParaRPr lang="es-MX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l">
              <a:buFont typeface="Arial" pitchFamily="34" charset="0"/>
              <a:buChar char="•"/>
            </a:pP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MX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MX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scikit-learn</a:t>
            </a:r>
            <a:endParaRPr lang="es-MX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endParaRPr lang="es-MX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l">
              <a:buFont typeface="Arial" pitchFamily="34" charset="0"/>
              <a:buChar char="•"/>
            </a:pPr>
            <a:r>
              <a:rPr lang="es-MX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Dplyr</a:t>
            </a: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MX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tidyverse</a:t>
            </a: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RJDBC, </a:t>
            </a:r>
            <a:r>
              <a:rPr lang="es-MX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devtools</a:t>
            </a:r>
            <a:endParaRPr lang="es-MX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l">
              <a:buFont typeface="Arial" pitchFamily="34" charset="0"/>
              <a:buChar char="•"/>
            </a:pP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BAZ (Librería propia)</a:t>
            </a:r>
            <a:endParaRPr lang="es-MX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Julia</a:t>
            </a:r>
            <a:endParaRPr lang="es-MX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s-MX" sz="1800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6566261" y="1643745"/>
            <a:ext cx="5081453" cy="463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itchFamily="34" charset="0"/>
              <a:buChar char="•"/>
              <a:tabLst/>
              <a:defRPr/>
            </a:pPr>
            <a:r>
              <a:rPr kumimoji="0" 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JupyterHub</a:t>
            </a:r>
            <a:endParaRPr kumimoji="0" lang="es-MX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06542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itchFamily="34" charset="0"/>
              <a:buChar char="•"/>
              <a:tabLst/>
              <a:defRPr/>
            </a:pPr>
            <a:r>
              <a:rPr kumimoji="0" 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Certificado HTTPS </a:t>
            </a:r>
            <a:r>
              <a:rPr kumimoji="0" 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autofirmado</a:t>
            </a:r>
            <a:r>
              <a:rPr kumimoji="0" 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06542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itchFamily="34" charset="0"/>
              <a:buChar char="•"/>
              <a:tabLst/>
              <a:defRPr/>
            </a:pPr>
            <a:r>
              <a:rPr kumimoji="0" 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Modificaciones visuales a la interfaz web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itchFamily="34" charset="0"/>
              <a:buChar char="•"/>
              <a:tabLst/>
              <a:defRPr/>
            </a:pPr>
            <a:r>
              <a:rPr kumimoji="0" 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Monitoreo de procesos (medidor de </a:t>
            </a:r>
            <a:r>
              <a:rPr kumimoji="0" 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cpu</a:t>
            </a:r>
            <a:r>
              <a:rPr kumimoji="0" 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y memoria)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itchFamily="34" charset="0"/>
              <a:buChar char="•"/>
              <a:tabLst/>
              <a:defRPr/>
            </a:pPr>
            <a:r>
              <a:rPr kumimoji="0" 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Limitador de recursos por usuario (RAM y CPU)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tabLst/>
              <a:defRPr/>
            </a:pPr>
            <a:endParaRPr kumimoji="0" lang="es-MX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97124" y="30221"/>
            <a:ext cx="10363201" cy="1470025"/>
          </a:xfrm>
        </p:spPr>
        <p:txBody>
          <a:bodyPr/>
          <a:lstStyle/>
          <a:p>
            <a:r>
              <a:rPr lang="es-MX" dirty="0" smtClean="0"/>
              <a:t>Imagen de </a:t>
            </a:r>
            <a:r>
              <a:rPr lang="es-MX" dirty="0" err="1" smtClean="0"/>
              <a:t>Hadoop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9061" y="1491345"/>
            <a:ext cx="6035041" cy="4630784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s-MX" sz="2000" dirty="0" smtClean="0"/>
              <a:t> </a:t>
            </a: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Imagen basada en </a:t>
            </a:r>
            <a:r>
              <a:rPr lang="es-MX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Centos</a:t>
            </a: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7</a:t>
            </a:r>
          </a:p>
          <a:p>
            <a:pPr algn="l">
              <a:buFont typeface="Arial" pitchFamily="34" charset="0"/>
              <a:buChar char="•"/>
            </a:pP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SSH </a:t>
            </a: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 utilerías relacionadas</a:t>
            </a:r>
          </a:p>
          <a:p>
            <a:pPr lvl="1" algn="l">
              <a:buFont typeface="Arial" pitchFamily="34" charset="0"/>
              <a:buChar char="•"/>
            </a:pP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Python3</a:t>
            </a:r>
            <a:endParaRPr lang="es-MX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Java8</a:t>
            </a:r>
            <a:endParaRPr lang="es-MX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es-MX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Hadoop</a:t>
            </a:r>
            <a:endParaRPr lang="es-MX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l">
              <a:buFont typeface="Arial" pitchFamily="34" charset="0"/>
              <a:buChar char="•"/>
            </a:pPr>
            <a:r>
              <a:rPr lang="es-MX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Hive</a:t>
            </a:r>
            <a:endParaRPr lang="es-MX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l">
              <a:buFont typeface="Arial" pitchFamily="34" charset="0"/>
              <a:buChar char="•"/>
            </a:pPr>
            <a:r>
              <a:rPr lang="es-MX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Spark</a:t>
            </a:r>
            <a:endParaRPr lang="es-MX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l">
              <a:buFont typeface="Arial" pitchFamily="34" charset="0"/>
              <a:buChar char="•"/>
            </a:pP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YARN</a:t>
            </a:r>
            <a:endParaRPr lang="es-MX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es-MX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Livy</a:t>
            </a:r>
            <a:endParaRPr lang="es-MX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s-MX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38630" y="243574"/>
            <a:ext cx="10363201" cy="1470025"/>
          </a:xfrm>
        </p:spPr>
        <p:txBody>
          <a:bodyPr/>
          <a:lstStyle/>
          <a:p>
            <a:r>
              <a:rPr lang="es-MX" dirty="0" smtClean="0"/>
              <a:t>¿Cómo replicar los entornos?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64344" y="2071913"/>
            <a:ext cx="8534400" cy="4082143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Copiar los archivos necesarios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Construir las imágenes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Personalizar las configuraciones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Ejecutar </a:t>
            </a:r>
            <a:r>
              <a:rPr lang="es-MX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docker-compose</a:t>
            </a: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7030" y="69406"/>
            <a:ext cx="10363201" cy="1470025"/>
          </a:xfrm>
        </p:spPr>
        <p:txBody>
          <a:bodyPr/>
          <a:lstStyle/>
          <a:p>
            <a:r>
              <a:rPr lang="es-MX" dirty="0" smtClean="0"/>
              <a:t>Documentación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25715" y="1418777"/>
            <a:ext cx="11030856" cy="5054593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Entorno completo v1: </a:t>
            </a: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Contiene una guía con los pasos necesarios para  replicar el ambiente de CYC existente en el nodo.</a:t>
            </a:r>
          </a:p>
          <a:p>
            <a:pPr algn="l">
              <a:buFont typeface="Arial" pitchFamily="34" charset="0"/>
              <a:buChar char="•"/>
            </a:pPr>
            <a:endParaRPr lang="es-MX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Entorno </a:t>
            </a:r>
            <a:r>
              <a:rPr lang="es-MX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hadoop</a:t>
            </a: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Los detalles de la construcción del entorno </a:t>
            </a:r>
            <a:r>
              <a:rPr lang="es-MX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hadoop</a:t>
            </a: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archivos de configuraciones y scripts generados.</a:t>
            </a:r>
          </a:p>
          <a:p>
            <a:pPr algn="l">
              <a:buFont typeface="Arial" pitchFamily="34" charset="0"/>
              <a:buChar char="•"/>
            </a:pPr>
            <a:endParaRPr lang="es-MX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s-MX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Jupyter</a:t>
            </a: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Los detalles de la construcción del entorno </a:t>
            </a: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laboratorio </a:t>
            </a:r>
            <a:r>
              <a:rPr lang="es-MX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JupyterHub</a:t>
            </a: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archivos de configuraciones y scripts </a:t>
            </a: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generados.</a:t>
            </a:r>
          </a:p>
          <a:p>
            <a:pPr algn="l">
              <a:buFont typeface="Arial" pitchFamily="34" charset="0"/>
              <a:buChar char="•"/>
            </a:pPr>
            <a:endParaRPr lang="es-MX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Cambios frecuentes: </a:t>
            </a: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Guía de los cambios básicos que más probablemente se podrían requerir en el ambiente de CYC, así como en 2do ambiente </a:t>
            </a:r>
            <a:r>
              <a:rPr lang="es-MX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basadao</a:t>
            </a: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en este .</a:t>
            </a:r>
            <a:endParaRPr lang="es-MX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s-MX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Personalizado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CC66FF"/>
      </a:accent4>
      <a:accent5>
        <a:srgbClr val="5B9BD5"/>
      </a:accent5>
      <a:accent6>
        <a:srgbClr val="70AD47"/>
      </a:accent6>
      <a:hlink>
        <a:srgbClr val="0563C1"/>
      </a:hlink>
      <a:folHlink>
        <a:srgbClr val="BC28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4678</TotalTime>
  <Words>327</Words>
  <Application>Microsoft Macintosh PowerPoint</Application>
  <PresentationFormat>Personalizado</PresentationFormat>
  <Paragraphs>82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1_Diseño personalizado</vt:lpstr>
      <vt:lpstr>Ambiente del Nodo de AWS</vt:lpstr>
      <vt:lpstr>Agenda</vt:lpstr>
      <vt:lpstr>Terminología antes de comenzar</vt:lpstr>
      <vt:lpstr>Diapositiva 4</vt:lpstr>
      <vt:lpstr>Diapositiva 5</vt:lpstr>
      <vt:lpstr>Imagen de Jupyterhub</vt:lpstr>
      <vt:lpstr>Imagen de Hadoop</vt:lpstr>
      <vt:lpstr>¿Cómo replicar los entornos?</vt:lpstr>
      <vt:lpstr>Documentación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Necesidad de  Program Manager y  Release Train Engineer  en Conectividad</dc:title>
  <dc:creator>Usuario de Microsoft Office</dc:creator>
  <cp:lastModifiedBy>emarquezf</cp:lastModifiedBy>
  <cp:revision>173</cp:revision>
  <dcterms:created xsi:type="dcterms:W3CDTF">2018-12-10T15:16:41Z</dcterms:created>
  <dcterms:modified xsi:type="dcterms:W3CDTF">2022-02-04T22:06:08Z</dcterms:modified>
</cp:coreProperties>
</file>