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7.jpeg" ContentType="image/jpeg"/>
  <Override PartName="/ppt/media/image1.png" ContentType="image/png"/>
  <Override PartName="/ppt/media/image2.jpeg" ContentType="image/jpeg"/>
  <Override PartName="/ppt/media/image3.jpeg" ContentType="image/jpeg"/>
  <Override PartName="/ppt/media/image4.jpeg" ContentType="image/jpeg"/>
  <Override PartName="/ppt/media/image11.png" ContentType="image/png"/>
  <Override PartName="/ppt/media/image5.jpeg" ContentType="image/jpeg"/>
  <Override PartName="/ppt/media/image21.png" ContentType="image/png"/>
  <Override PartName="/ppt/media/image6.jpeg" ContentType="image/jpeg"/>
  <Override PartName="/ppt/media/image8.jpeg" ContentType="image/jpeg"/>
  <Override PartName="/ppt/media/image9.jpeg" ContentType="image/jpeg"/>
  <Override PartName="/ppt/media/image10.png" ContentType="image/png"/>
  <Override PartName="/ppt/media/image12.jpeg" ContentType="image/jpeg"/>
  <Override PartName="/ppt/media/image13.jpeg" ContentType="image/jpeg"/>
  <Override PartName="/ppt/media/image14.jpeg" ContentType="image/jpeg"/>
  <Override PartName="/ppt/media/image15.jpeg" ContentType="image/jpeg"/>
  <Override PartName="/ppt/media/image16.png" ContentType="image/png"/>
  <Override PartName="/ppt/media/image17.jpeg" ContentType="image/jpeg"/>
  <Override PartName="/ppt/media/image18.png" ContentType="image/png"/>
  <Override PartName="/ppt/media/image19.jpeg" ContentType="image/jpeg"/>
  <Override PartName="/ppt/media/image20.png" ContentType="image/png"/>
  <Override PartName="/ppt/media/image22.jpeg" ContentType="image/jpeg"/>
  <Override PartName="/ppt/media/image23.png" ContentType="image/png"/>
  <Override PartName="/ppt/media/image24.png" ContentType="image/png"/>
  <Override PartName="/ppt/media/image25.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28" name="PlaceHolder 2"/>
          <p:cNvSpPr>
            <a:spLocks noGrp="1"/>
          </p:cNvSpPr>
          <p:nvPr>
            <p:ph type="body"/>
          </p:nvPr>
        </p:nvSpPr>
        <p:spPr>
          <a:xfrm>
            <a:off x="1620000" y="1368000"/>
            <a:ext cx="810000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29" name="PlaceHolder 3"/>
          <p:cNvSpPr>
            <a:spLocks noGrp="1"/>
          </p:cNvSpPr>
          <p:nvPr>
            <p:ph type="body"/>
          </p:nvPr>
        </p:nvSpPr>
        <p:spPr>
          <a:xfrm>
            <a:off x="1620000" y="3085560"/>
            <a:ext cx="8100000" cy="156816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31" name="PlaceHolder 2"/>
          <p:cNvSpPr>
            <a:spLocks noGrp="1"/>
          </p:cNvSpPr>
          <p:nvPr>
            <p:ph type="body"/>
          </p:nvPr>
        </p:nvSpPr>
        <p:spPr>
          <a:xfrm>
            <a:off x="1620000" y="136800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32" name="PlaceHolder 3"/>
          <p:cNvSpPr>
            <a:spLocks noGrp="1"/>
          </p:cNvSpPr>
          <p:nvPr>
            <p:ph type="body"/>
          </p:nvPr>
        </p:nvSpPr>
        <p:spPr>
          <a:xfrm>
            <a:off x="5770440" y="136800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33" name="PlaceHolder 4"/>
          <p:cNvSpPr>
            <a:spLocks noGrp="1"/>
          </p:cNvSpPr>
          <p:nvPr>
            <p:ph type="body"/>
          </p:nvPr>
        </p:nvSpPr>
        <p:spPr>
          <a:xfrm>
            <a:off x="1620000" y="308556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34" name="PlaceHolder 5"/>
          <p:cNvSpPr>
            <a:spLocks noGrp="1"/>
          </p:cNvSpPr>
          <p:nvPr>
            <p:ph type="body"/>
          </p:nvPr>
        </p:nvSpPr>
        <p:spPr>
          <a:xfrm>
            <a:off x="5770440" y="308556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36" name="PlaceHolder 2"/>
          <p:cNvSpPr>
            <a:spLocks noGrp="1"/>
          </p:cNvSpPr>
          <p:nvPr>
            <p:ph type="body"/>
          </p:nvPr>
        </p:nvSpPr>
        <p:spPr>
          <a:xfrm>
            <a:off x="1620000" y="1368000"/>
            <a:ext cx="26078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37" name="PlaceHolder 3"/>
          <p:cNvSpPr>
            <a:spLocks noGrp="1"/>
          </p:cNvSpPr>
          <p:nvPr>
            <p:ph type="body"/>
          </p:nvPr>
        </p:nvSpPr>
        <p:spPr>
          <a:xfrm>
            <a:off x="4358520" y="1368000"/>
            <a:ext cx="26078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38" name="PlaceHolder 4"/>
          <p:cNvSpPr>
            <a:spLocks noGrp="1"/>
          </p:cNvSpPr>
          <p:nvPr>
            <p:ph type="body"/>
          </p:nvPr>
        </p:nvSpPr>
        <p:spPr>
          <a:xfrm>
            <a:off x="7097400" y="1368000"/>
            <a:ext cx="26078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39" name="PlaceHolder 5"/>
          <p:cNvSpPr>
            <a:spLocks noGrp="1"/>
          </p:cNvSpPr>
          <p:nvPr>
            <p:ph type="body"/>
          </p:nvPr>
        </p:nvSpPr>
        <p:spPr>
          <a:xfrm>
            <a:off x="1620000" y="3085560"/>
            <a:ext cx="26078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40" name="PlaceHolder 6"/>
          <p:cNvSpPr>
            <a:spLocks noGrp="1"/>
          </p:cNvSpPr>
          <p:nvPr>
            <p:ph type="body"/>
          </p:nvPr>
        </p:nvSpPr>
        <p:spPr>
          <a:xfrm>
            <a:off x="4358520" y="3085560"/>
            <a:ext cx="26078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41" name="PlaceHolder 7"/>
          <p:cNvSpPr>
            <a:spLocks noGrp="1"/>
          </p:cNvSpPr>
          <p:nvPr>
            <p:ph type="body"/>
          </p:nvPr>
        </p:nvSpPr>
        <p:spPr>
          <a:xfrm>
            <a:off x="7097400" y="3085560"/>
            <a:ext cx="2607840" cy="156816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7" name="PlaceHolder 2"/>
          <p:cNvSpPr>
            <a:spLocks noGrp="1"/>
          </p:cNvSpPr>
          <p:nvPr>
            <p:ph type="subTitle"/>
          </p:nvPr>
        </p:nvSpPr>
        <p:spPr>
          <a:xfrm>
            <a:off x="1620000" y="1368000"/>
            <a:ext cx="8100000" cy="3288240"/>
          </a:xfrm>
          <a:prstGeom prst="rect">
            <a:avLst/>
          </a:prstGeom>
        </p:spPr>
        <p:txBody>
          <a:bodyPr lIns="0" rIns="0" tIns="0" bIns="0" anchor="ctr">
            <a:spAutoFit/>
          </a:bodyPr>
          <a:p>
            <a:pPr algn="ctr"/>
            <a:endParaRPr b="0" lang="es-ES" sz="32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9" name="PlaceHolder 2"/>
          <p:cNvSpPr>
            <a:spLocks noGrp="1"/>
          </p:cNvSpPr>
          <p:nvPr>
            <p:ph type="body"/>
          </p:nvPr>
        </p:nvSpPr>
        <p:spPr>
          <a:xfrm>
            <a:off x="1620000" y="1368000"/>
            <a:ext cx="8100000" cy="328824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11" name="PlaceHolder 2"/>
          <p:cNvSpPr>
            <a:spLocks noGrp="1"/>
          </p:cNvSpPr>
          <p:nvPr>
            <p:ph type="body"/>
          </p:nvPr>
        </p:nvSpPr>
        <p:spPr>
          <a:xfrm>
            <a:off x="1620000" y="1368000"/>
            <a:ext cx="3952440" cy="3288240"/>
          </a:xfrm>
          <a:prstGeom prst="rect">
            <a:avLst/>
          </a:prstGeom>
        </p:spPr>
        <p:txBody>
          <a:bodyPr lIns="0" rIns="0" tIns="0" bIns="0">
            <a:normAutofit/>
          </a:bodyPr>
          <a:p>
            <a:endParaRPr b="0" lang="es-ES" sz="2400" spc="-1" strike="noStrike">
              <a:solidFill>
                <a:srgbClr val="050505"/>
              </a:solidFill>
              <a:latin typeface="Arial"/>
            </a:endParaRPr>
          </a:p>
        </p:txBody>
      </p:sp>
      <p:sp>
        <p:nvSpPr>
          <p:cNvPr id="12" name="PlaceHolder 3"/>
          <p:cNvSpPr>
            <a:spLocks noGrp="1"/>
          </p:cNvSpPr>
          <p:nvPr>
            <p:ph type="body"/>
          </p:nvPr>
        </p:nvSpPr>
        <p:spPr>
          <a:xfrm>
            <a:off x="5770440" y="1368000"/>
            <a:ext cx="3952440" cy="328824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20000" y="216000"/>
            <a:ext cx="8100000" cy="4340160"/>
          </a:xfrm>
          <a:prstGeom prst="rect">
            <a:avLst/>
          </a:prstGeom>
        </p:spPr>
        <p:txBody>
          <a:bodyPr lIns="0" rIns="0" tIns="0" bIns="0" anchor="ctr">
            <a:spAutoFit/>
          </a:bodyPr>
          <a:p>
            <a:pPr algn="ctr"/>
            <a:endParaRPr b="0" lang="es-ES" sz="32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16" name="PlaceHolder 2"/>
          <p:cNvSpPr>
            <a:spLocks noGrp="1"/>
          </p:cNvSpPr>
          <p:nvPr>
            <p:ph type="body"/>
          </p:nvPr>
        </p:nvSpPr>
        <p:spPr>
          <a:xfrm>
            <a:off x="1620000" y="136800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17" name="PlaceHolder 3"/>
          <p:cNvSpPr>
            <a:spLocks noGrp="1"/>
          </p:cNvSpPr>
          <p:nvPr>
            <p:ph type="body"/>
          </p:nvPr>
        </p:nvSpPr>
        <p:spPr>
          <a:xfrm>
            <a:off x="5770440" y="1368000"/>
            <a:ext cx="3952440" cy="3288240"/>
          </a:xfrm>
          <a:prstGeom prst="rect">
            <a:avLst/>
          </a:prstGeom>
        </p:spPr>
        <p:txBody>
          <a:bodyPr lIns="0" rIns="0" tIns="0" bIns="0">
            <a:normAutofit/>
          </a:bodyPr>
          <a:p>
            <a:endParaRPr b="0" lang="es-ES" sz="2400" spc="-1" strike="noStrike">
              <a:solidFill>
                <a:srgbClr val="050505"/>
              </a:solidFill>
              <a:latin typeface="Arial"/>
            </a:endParaRPr>
          </a:p>
        </p:txBody>
      </p:sp>
      <p:sp>
        <p:nvSpPr>
          <p:cNvPr id="18" name="PlaceHolder 4"/>
          <p:cNvSpPr>
            <a:spLocks noGrp="1"/>
          </p:cNvSpPr>
          <p:nvPr>
            <p:ph type="body"/>
          </p:nvPr>
        </p:nvSpPr>
        <p:spPr>
          <a:xfrm>
            <a:off x="1620000" y="308556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20" name="PlaceHolder 2"/>
          <p:cNvSpPr>
            <a:spLocks noGrp="1"/>
          </p:cNvSpPr>
          <p:nvPr>
            <p:ph type="body"/>
          </p:nvPr>
        </p:nvSpPr>
        <p:spPr>
          <a:xfrm>
            <a:off x="1620000" y="1368000"/>
            <a:ext cx="3952440" cy="3288240"/>
          </a:xfrm>
          <a:prstGeom prst="rect">
            <a:avLst/>
          </a:prstGeom>
        </p:spPr>
        <p:txBody>
          <a:bodyPr lIns="0" rIns="0" tIns="0" bIns="0">
            <a:normAutofit/>
          </a:bodyPr>
          <a:p>
            <a:endParaRPr b="0" lang="es-ES" sz="2400" spc="-1" strike="noStrike">
              <a:solidFill>
                <a:srgbClr val="050505"/>
              </a:solidFill>
              <a:latin typeface="Arial"/>
            </a:endParaRPr>
          </a:p>
        </p:txBody>
      </p:sp>
      <p:sp>
        <p:nvSpPr>
          <p:cNvPr id="21" name="PlaceHolder 3"/>
          <p:cNvSpPr>
            <a:spLocks noGrp="1"/>
          </p:cNvSpPr>
          <p:nvPr>
            <p:ph type="body"/>
          </p:nvPr>
        </p:nvSpPr>
        <p:spPr>
          <a:xfrm>
            <a:off x="5770440" y="136800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22" name="PlaceHolder 4"/>
          <p:cNvSpPr>
            <a:spLocks noGrp="1"/>
          </p:cNvSpPr>
          <p:nvPr>
            <p:ph type="body"/>
          </p:nvPr>
        </p:nvSpPr>
        <p:spPr>
          <a:xfrm>
            <a:off x="5770440" y="308556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s-ES" sz="3300" spc="-1" strike="noStrike">
              <a:solidFill>
                <a:srgbClr val="050505"/>
              </a:solidFill>
              <a:latin typeface="Times New Roman"/>
            </a:endParaRPr>
          </a:p>
        </p:txBody>
      </p:sp>
      <p:sp>
        <p:nvSpPr>
          <p:cNvPr id="24" name="PlaceHolder 2"/>
          <p:cNvSpPr>
            <a:spLocks noGrp="1"/>
          </p:cNvSpPr>
          <p:nvPr>
            <p:ph type="body"/>
          </p:nvPr>
        </p:nvSpPr>
        <p:spPr>
          <a:xfrm>
            <a:off x="1620000" y="136800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25" name="PlaceHolder 3"/>
          <p:cNvSpPr>
            <a:spLocks noGrp="1"/>
          </p:cNvSpPr>
          <p:nvPr>
            <p:ph type="body"/>
          </p:nvPr>
        </p:nvSpPr>
        <p:spPr>
          <a:xfrm>
            <a:off x="5770440" y="1368000"/>
            <a:ext cx="3952440" cy="1568160"/>
          </a:xfrm>
          <a:prstGeom prst="rect">
            <a:avLst/>
          </a:prstGeom>
        </p:spPr>
        <p:txBody>
          <a:bodyPr lIns="0" rIns="0" tIns="0" bIns="0">
            <a:normAutofit/>
          </a:bodyPr>
          <a:p>
            <a:endParaRPr b="0" lang="es-ES" sz="2400" spc="-1" strike="noStrike">
              <a:solidFill>
                <a:srgbClr val="050505"/>
              </a:solidFill>
              <a:latin typeface="Arial"/>
            </a:endParaRPr>
          </a:p>
        </p:txBody>
      </p:sp>
      <p:sp>
        <p:nvSpPr>
          <p:cNvPr id="26" name="PlaceHolder 4"/>
          <p:cNvSpPr>
            <a:spLocks noGrp="1"/>
          </p:cNvSpPr>
          <p:nvPr>
            <p:ph type="body"/>
          </p:nvPr>
        </p:nvSpPr>
        <p:spPr>
          <a:xfrm>
            <a:off x="1620000" y="3085560"/>
            <a:ext cx="8100000" cy="1568160"/>
          </a:xfrm>
          <a:prstGeom prst="rect">
            <a:avLst/>
          </a:prstGeom>
        </p:spPr>
        <p:txBody>
          <a:bodyPr lIns="0" rIns="0" tIns="0" bIns="0">
            <a:normAutofit/>
          </a:bodyPr>
          <a:p>
            <a:endParaRPr b="0" lang="es-ES" sz="2400" spc="-1" strike="noStrike">
              <a:solidFill>
                <a:srgbClr val="05050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760" cy="5670000"/>
          </a:xfrm>
          <a:prstGeom prst="rect">
            <a:avLst/>
          </a:prstGeom>
          <a:ln>
            <a:noFill/>
          </a:ln>
        </p:spPr>
      </p:pic>
      <p:sp>
        <p:nvSpPr>
          <p:cNvPr id="1"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r>
              <a:rPr b="0" lang="es-ES" sz="3300" spc="-1" strike="noStrike">
                <a:solidFill>
                  <a:srgbClr val="050505"/>
                </a:solidFill>
                <a:latin typeface="Times New Roman"/>
              </a:rPr>
              <a:t>Pulse para editar el formato del texto de título</a:t>
            </a:r>
            <a:endParaRPr b="0" lang="es-ES" sz="3300" spc="-1" strike="noStrike">
              <a:solidFill>
                <a:srgbClr val="050505"/>
              </a:solidFill>
              <a:latin typeface="Times New Roman"/>
            </a:endParaRPr>
          </a:p>
        </p:txBody>
      </p:sp>
      <p:sp>
        <p:nvSpPr>
          <p:cNvPr id="2" name="PlaceHolder 2"/>
          <p:cNvSpPr>
            <a:spLocks noGrp="1"/>
          </p:cNvSpPr>
          <p:nvPr>
            <p:ph type="body"/>
          </p:nvPr>
        </p:nvSpPr>
        <p:spPr>
          <a:xfrm>
            <a:off x="1620000" y="1368000"/>
            <a:ext cx="8100000" cy="3288240"/>
          </a:xfrm>
          <a:prstGeom prst="rect">
            <a:avLst/>
          </a:prstGeom>
        </p:spPr>
        <p:txBody>
          <a:bodyPr lIns="0" rIns="0" tIns="0" bIns="0">
            <a:normAutofit/>
          </a:bodyPr>
          <a:p>
            <a:pPr marL="432000" indent="-324000">
              <a:spcAft>
                <a:spcPts val="1060"/>
              </a:spcAft>
              <a:buClr>
                <a:srgbClr val="0066ff"/>
              </a:buClr>
              <a:buSzPct val="40000"/>
              <a:buFont typeface="Wingdings" charset="2"/>
              <a:buChar char=""/>
            </a:pPr>
            <a:r>
              <a:rPr b="0" lang="es-ES" sz="2400" spc="-1" strike="noStrike">
                <a:solidFill>
                  <a:srgbClr val="050505"/>
                </a:solidFill>
                <a:latin typeface="Arial"/>
              </a:rPr>
              <a:t>Pulse para editar el formato de esquema del texto</a:t>
            </a:r>
            <a:endParaRPr b="0" lang="es-ES"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lang="es-ES" sz="2089" spc="-1" strike="noStrike">
                <a:solidFill>
                  <a:srgbClr val="050505"/>
                </a:solidFill>
                <a:latin typeface="Arial"/>
              </a:rPr>
              <a:t>Segundo nivel del esquema</a:t>
            </a:r>
            <a:endParaRPr b="0" lang="es-ES" sz="2089" spc="-1" strike="noStrike">
              <a:solidFill>
                <a:srgbClr val="050505"/>
              </a:solidFill>
              <a:latin typeface="Arial"/>
            </a:endParaRPr>
          </a:p>
          <a:p>
            <a:pPr lvl="2" marL="1296000" indent="-288000">
              <a:spcAft>
                <a:spcPts val="632"/>
              </a:spcAft>
              <a:buClr>
                <a:srgbClr val="0066ff"/>
              </a:buClr>
              <a:buSzPct val="40000"/>
              <a:buFont typeface="Wingdings" charset="2"/>
              <a:buChar char=""/>
            </a:pPr>
            <a:r>
              <a:rPr b="0" lang="es-ES" sz="1800" spc="-1" strike="noStrike">
                <a:solidFill>
                  <a:srgbClr val="050505"/>
                </a:solidFill>
                <a:latin typeface="Arial"/>
              </a:rPr>
              <a:t>Tercer nivel del esquema</a:t>
            </a:r>
            <a:endParaRPr b="0" lang="es-ES" sz="1800" spc="-1" strike="noStrike">
              <a:solidFill>
                <a:srgbClr val="050505"/>
              </a:solidFill>
              <a:latin typeface="Arial"/>
            </a:endParaRPr>
          </a:p>
          <a:p>
            <a:pPr lvl="3" marL="1728000" indent="-216000">
              <a:spcAft>
                <a:spcPts val="422"/>
              </a:spcAft>
              <a:buClr>
                <a:srgbClr val="0066ff"/>
              </a:buClr>
              <a:buSzPct val="40000"/>
              <a:buFont typeface="Symbol" charset="2"/>
              <a:buChar char=""/>
            </a:pPr>
            <a:r>
              <a:rPr b="0" lang="es-ES" sz="1500" spc="-1" strike="noStrike">
                <a:solidFill>
                  <a:srgbClr val="050505"/>
                </a:solidFill>
                <a:latin typeface="Arial"/>
              </a:rPr>
              <a:t>Cuarto nivel del esquema</a:t>
            </a:r>
            <a:endParaRPr b="0" lang="es-ES" sz="1500" spc="-1" strike="noStrike">
              <a:solidFill>
                <a:srgbClr val="050505"/>
              </a:solidFill>
              <a:latin typeface="Arial"/>
            </a:endParaRPr>
          </a:p>
          <a:p>
            <a:pPr lvl="4" marL="2160000" indent="-216000">
              <a:spcAft>
                <a:spcPts val="210"/>
              </a:spcAft>
              <a:buClr>
                <a:srgbClr val="0066ff"/>
              </a:buClr>
              <a:buSzPct val="40000"/>
              <a:buFont typeface="Wingdings" charset="2"/>
              <a:buChar char=""/>
            </a:pPr>
            <a:r>
              <a:rPr b="0" lang="es-ES" sz="1500" spc="-1" strike="noStrike">
                <a:solidFill>
                  <a:srgbClr val="050505"/>
                </a:solidFill>
                <a:latin typeface="Arial"/>
              </a:rPr>
              <a:t>Quinto nivel del esquema</a:t>
            </a:r>
            <a:endParaRPr b="0" lang="es-ES" sz="1500" spc="-1" strike="noStrike">
              <a:solidFill>
                <a:srgbClr val="050505"/>
              </a:solidFill>
              <a:latin typeface="Arial"/>
            </a:endParaRPr>
          </a:p>
          <a:p>
            <a:pPr lvl="5" marL="2592000" indent="-216000">
              <a:spcAft>
                <a:spcPts val="210"/>
              </a:spcAft>
              <a:buClr>
                <a:srgbClr val="0066ff"/>
              </a:buClr>
              <a:buSzPct val="40000"/>
              <a:buFont typeface="Wingdings" charset="2"/>
              <a:buChar char=""/>
            </a:pPr>
            <a:r>
              <a:rPr b="0" lang="es-ES" sz="1500" spc="-1" strike="noStrike">
                <a:solidFill>
                  <a:srgbClr val="050505"/>
                </a:solidFill>
                <a:latin typeface="Arial"/>
              </a:rPr>
              <a:t>Sexto nivel del esquema</a:t>
            </a:r>
            <a:endParaRPr b="0" lang="es-ES" sz="1500" spc="-1" strike="noStrike">
              <a:solidFill>
                <a:srgbClr val="050505"/>
              </a:solidFill>
              <a:latin typeface="Arial"/>
            </a:endParaRPr>
          </a:p>
          <a:p>
            <a:pPr lvl="6" marL="3024000" indent="-216000">
              <a:spcAft>
                <a:spcPts val="210"/>
              </a:spcAft>
              <a:buClr>
                <a:srgbClr val="0066ff"/>
              </a:buClr>
              <a:buSzPct val="40000"/>
              <a:buFont typeface="Wingdings" charset="2"/>
              <a:buChar char=""/>
            </a:pPr>
            <a:r>
              <a:rPr b="0" lang="es-ES" sz="1500" spc="-1" strike="noStrike">
                <a:solidFill>
                  <a:srgbClr val="050505"/>
                </a:solidFill>
                <a:latin typeface="Arial"/>
              </a:rPr>
              <a:t>Séptimo nivel del esquema</a:t>
            </a:r>
            <a:endParaRPr b="0" lang="es-ES" sz="1500" spc="-1" strike="noStrike">
              <a:solidFill>
                <a:srgbClr val="050505"/>
              </a:solidFill>
              <a:latin typeface="Arial"/>
            </a:endParaRPr>
          </a:p>
        </p:txBody>
      </p:sp>
      <p:sp>
        <p:nvSpPr>
          <p:cNvPr id="3" name="PlaceHolder 3"/>
          <p:cNvSpPr>
            <a:spLocks noGrp="1"/>
          </p:cNvSpPr>
          <p:nvPr>
            <p:ph type="dt"/>
          </p:nvPr>
        </p:nvSpPr>
        <p:spPr>
          <a:xfrm>
            <a:off x="1584000" y="5164920"/>
            <a:ext cx="2348280" cy="390600"/>
          </a:xfrm>
          <a:prstGeom prst="rect">
            <a:avLst/>
          </a:prstGeom>
        </p:spPr>
        <p:txBody>
          <a:bodyPr lIns="0" rIns="0" tIns="0" bIns="0">
            <a:noAutofit/>
          </a:bodyPr>
          <a:p>
            <a:r>
              <a:rPr b="0" lang="es-ES" sz="1400" spc="-1" strike="noStrike">
                <a:latin typeface="Arial"/>
              </a:rPr>
              <a:t>&lt;fecha/hora&gt;</a:t>
            </a:r>
            <a:endParaRPr b="0" lang="es-ES" sz="1400" spc="-1" strike="noStrike">
              <a:latin typeface="Arial"/>
            </a:endParaRPr>
          </a:p>
        </p:txBody>
      </p:sp>
      <p:sp>
        <p:nvSpPr>
          <p:cNvPr id="4" name="PlaceHolder 4"/>
          <p:cNvSpPr>
            <a:spLocks noGrp="1"/>
          </p:cNvSpPr>
          <p:nvPr>
            <p:ph type="ftr"/>
          </p:nvPr>
        </p:nvSpPr>
        <p:spPr>
          <a:xfrm>
            <a:off x="3987000" y="5164920"/>
            <a:ext cx="3195000" cy="390600"/>
          </a:xfrm>
          <a:prstGeom prst="rect">
            <a:avLst/>
          </a:prstGeom>
        </p:spPr>
        <p:txBody>
          <a:bodyPr lIns="0" rIns="0" tIns="0" bIns="0">
            <a:noAutofit/>
          </a:bodyPr>
          <a:p>
            <a:pPr algn="r"/>
            <a:r>
              <a:rPr b="0" lang="es-ES" sz="1400" spc="-1" strike="noStrike">
                <a:latin typeface="Arial"/>
              </a:rPr>
              <a:t>&lt;pie de página&gt;</a:t>
            </a:r>
            <a:endParaRPr b="0" lang="es-E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0E4C6F28-5045-4D50-9F46-3D53E30623A7}" type="slidenum">
              <a:rPr b="0" lang="es-ES" sz="1400" spc="-1" strike="noStrike">
                <a:latin typeface="Arial"/>
              </a:rPr>
              <a:t>&lt;número&gt;</a:t>
            </a:fld>
            <a:endParaRPr b="0" lang="es-E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jpeg"/><Relationship Id="rId4" Type="http://schemas.openxmlformats.org/officeDocument/2006/relationships/hyperlink" Target="https://www.socallinuxexpo.org/scale/15x/sponsor/resinio" TargetMode="External"/><Relationship Id="rId5"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image" Target="../media/image20.png"/><Relationship Id="rId4" Type="http://schemas.openxmlformats.org/officeDocument/2006/relationships/hyperlink" Target="https://randomnerdtutorials.com/9-home-automation-open-source-platforms-for-your-projects/" TargetMode="External"/><Relationship Id="rId5"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image" Target="../media/image23.png"/><Relationship Id="rId4" Type="http://schemas.openxmlformats.org/officeDocument/2006/relationships/hyperlink" Target="https://docplayer.es/69031205-Movimientos-de-la-tierra.html" TargetMode="External"/><Relationship Id="rId5"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hyperlink" Target="https://github.com/nosemas/IOT2019.git" TargetMode="External"/><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jpeg"/><Relationship Id="rId8"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43" name="TextShape 2"/>
          <p:cNvSpPr txBox="1"/>
          <p:nvPr/>
        </p:nvSpPr>
        <p:spPr>
          <a:xfrm>
            <a:off x="1620000" y="1368000"/>
            <a:ext cx="8100000" cy="3288240"/>
          </a:xfrm>
          <a:prstGeom prst="rect">
            <a:avLst/>
          </a:prstGeom>
          <a:noFill/>
          <a:ln>
            <a:noFill/>
          </a:ln>
        </p:spPr>
        <p:txBody>
          <a:bodyPr lIns="0" rIns="0" tIns="0" bIns="0" anchor="ctr">
            <a:spAutoFit/>
          </a:bodyPr>
          <a:p>
            <a:pPr algn="ctr"/>
            <a:r>
              <a:rPr b="1" lang="es-ES" sz="1500" spc="-1" strike="noStrike">
                <a:latin typeface="Microsoft YaHei UI"/>
                <a:ea typeface="Lucida Console"/>
              </a:rPr>
              <a:t>21 DE JUNY DE 2019</a:t>
            </a:r>
            <a:endParaRPr b="1" lang="es-ES" sz="1500" spc="-1" strike="noStrike">
              <a:latin typeface="Microsoft YaHei UI"/>
              <a:ea typeface="Lucida Console"/>
            </a:endParaRPr>
          </a:p>
          <a:p>
            <a:pPr algn="ctr"/>
            <a:r>
              <a:rPr b="1" lang="es-ES" sz="1500" spc="-1" strike="noStrike">
                <a:latin typeface="Microsoft YaHei UI"/>
                <a:ea typeface="Lucida Console"/>
              </a:rPr>
              <a:t>BARCELONA, CIFO LA VIOLETA</a:t>
            </a:r>
            <a:endParaRPr b="1" lang="es-ES" sz="1500" spc="-1" strike="noStrike">
              <a:latin typeface="Microsoft YaHei UI"/>
              <a:ea typeface="Lucida Console"/>
            </a:endParaRPr>
          </a:p>
          <a:p>
            <a:pPr algn="ctr"/>
            <a:endParaRPr b="1" lang="es-ES" sz="1500" spc="-1" strike="noStrike">
              <a:latin typeface="Microsoft YaHei UI"/>
              <a:ea typeface="Lucida Console"/>
            </a:endParaRPr>
          </a:p>
          <a:p>
            <a:pPr algn="ctr"/>
            <a:r>
              <a:rPr b="1" lang="es-ES" sz="1500" spc="-1" strike="noStrike">
                <a:latin typeface="Microsoft YaHei UI"/>
                <a:ea typeface="Lucida Console"/>
              </a:rPr>
              <a:t>JOAN MASDEMONT FONTÀS</a:t>
            </a:r>
            <a:endParaRPr b="1" lang="es-ES" sz="1500" spc="-1" strike="noStrike">
              <a:latin typeface="Microsoft YaHei UI"/>
              <a:ea typeface="Lucida Console"/>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86" name="TextShape 2"/>
          <p:cNvSpPr txBox="1"/>
          <p:nvPr/>
        </p:nvSpPr>
        <p:spPr>
          <a:xfrm>
            <a:off x="1620000" y="1368000"/>
            <a:ext cx="8100000" cy="3288240"/>
          </a:xfrm>
          <a:prstGeom prst="rect">
            <a:avLst/>
          </a:prstGeom>
          <a:noFill/>
          <a:ln>
            <a:noFill/>
          </a:ln>
        </p:spPr>
        <p:txBody>
          <a:bodyPr lIns="0" rIns="0" tIns="0" bIns="0" anchor="ctr">
            <a:spAutoFit/>
          </a:bodyPr>
          <a:p>
            <a:pPr algn="ctr"/>
            <a:r>
              <a:rPr b="1" lang="es-ES" sz="2400" spc="-1" strike="noStrike">
                <a:latin typeface="Microsoft YaHei UI"/>
                <a:ea typeface="Lucida Console"/>
              </a:rPr>
              <a:t>ELS PROJECTES </a:t>
            </a:r>
            <a:endParaRPr b="1" lang="es-ES" sz="2400" spc="-1" strike="noStrike">
              <a:latin typeface="Microsoft YaHei UI"/>
              <a:ea typeface="Lucida Console"/>
            </a:endParaRPr>
          </a:p>
          <a:p>
            <a:pPr algn="ctr"/>
            <a:r>
              <a:rPr b="1" lang="es-ES" sz="2400" spc="-1" strike="noStrike">
                <a:latin typeface="Microsoft YaHei UI"/>
                <a:ea typeface="Lucida Console"/>
              </a:rPr>
              <a:t>(Making Off)</a:t>
            </a:r>
            <a:endParaRPr b="1" lang="es-ES" sz="2400" spc="-1" strike="noStrike">
              <a:latin typeface="Microsoft YaHei UI"/>
              <a:ea typeface="Lucida Console"/>
            </a:endParaRPr>
          </a:p>
        </p:txBody>
      </p:sp>
      <p:pic>
        <p:nvPicPr>
          <p:cNvPr id="87" name="" descr=""/>
          <p:cNvPicPr/>
          <p:nvPr/>
        </p:nvPicPr>
        <p:blipFill>
          <a:blip r:embed="rId1"/>
          <a:stretch/>
        </p:blipFill>
        <p:spPr>
          <a:xfrm>
            <a:off x="2065320" y="3391200"/>
            <a:ext cx="1606680" cy="1720800"/>
          </a:xfrm>
          <a:prstGeom prst="rect">
            <a:avLst/>
          </a:prstGeom>
          <a:ln>
            <a:noFill/>
          </a:ln>
        </p:spPr>
      </p:pic>
      <p:pic>
        <p:nvPicPr>
          <p:cNvPr id="88" name="" descr=""/>
          <p:cNvPicPr/>
          <p:nvPr/>
        </p:nvPicPr>
        <p:blipFill>
          <a:blip r:embed="rId2"/>
          <a:stretch/>
        </p:blipFill>
        <p:spPr>
          <a:xfrm>
            <a:off x="6912000" y="2880000"/>
            <a:ext cx="2076120" cy="2199960"/>
          </a:xfrm>
          <a:prstGeom prst="rect">
            <a:avLst/>
          </a:prstGeom>
          <a:ln>
            <a:noFill/>
          </a:ln>
        </p:spPr>
      </p:pic>
      <p:sp>
        <p:nvSpPr>
          <p:cNvPr id="89" name="TextShape 3"/>
          <p:cNvSpPr txBox="1"/>
          <p:nvPr/>
        </p:nvSpPr>
        <p:spPr>
          <a:xfrm>
            <a:off x="6048000" y="5166000"/>
            <a:ext cx="3312000" cy="504000"/>
          </a:xfrm>
          <a:prstGeom prst="rect">
            <a:avLst/>
          </a:prstGeom>
          <a:noFill/>
          <a:ln>
            <a:noFill/>
          </a:ln>
        </p:spPr>
        <p:txBody>
          <a:bodyPr lIns="90000" rIns="90000" tIns="45000" bIns="45000">
            <a:spAutoFit/>
          </a:bodyPr>
          <a:p>
            <a:pPr algn="ctr"/>
            <a:r>
              <a:rPr b="1" lang="es-ES" sz="600" spc="-1" strike="noStrike">
                <a:solidFill>
                  <a:srgbClr val="2a6099"/>
                </a:solidFill>
                <a:latin typeface="Arial"/>
              </a:rPr>
              <a:t>Extreta de https://writingcenterunderground.wordpress.com/2014/07/</a:t>
            </a:r>
            <a:endParaRPr b="1" lang="es-ES" sz="600" spc="-1" strike="noStrike">
              <a:solidFill>
                <a:srgbClr val="2a6099"/>
              </a:solidFill>
              <a:latin typeface="Arial"/>
            </a:endParaRPr>
          </a:p>
        </p:txBody>
      </p:sp>
      <p:sp>
        <p:nvSpPr>
          <p:cNvPr id="90" name="TextShape 4"/>
          <p:cNvSpPr txBox="1"/>
          <p:nvPr/>
        </p:nvSpPr>
        <p:spPr>
          <a:xfrm>
            <a:off x="1584000" y="5169960"/>
            <a:ext cx="2664000" cy="446040"/>
          </a:xfrm>
          <a:prstGeom prst="rect">
            <a:avLst/>
          </a:prstGeom>
          <a:noFill/>
          <a:ln>
            <a:noFill/>
          </a:ln>
        </p:spPr>
        <p:txBody>
          <a:bodyPr lIns="90000" rIns="90000" tIns="45000" bIns="45000">
            <a:spAutoFit/>
          </a:bodyPr>
          <a:p>
            <a:pPr algn="ctr"/>
            <a:r>
              <a:rPr b="1" lang="es-ES" sz="600" spc="-1" strike="noStrike">
                <a:solidFill>
                  <a:srgbClr val="2a6099"/>
                </a:solidFill>
                <a:latin typeface="Arial"/>
              </a:rPr>
              <a:t>Thinking Face was approved as part of Unicode 8.0 in 2015 and added to Emoji 1.0 in 2015.</a:t>
            </a:r>
            <a:r>
              <a:rPr b="0" lang="es-ES" sz="800" spc="-1" strike="noStrike">
                <a:solidFill>
                  <a:srgbClr val="2a6099"/>
                </a:solidFill>
                <a:latin typeface="Arial"/>
              </a:rPr>
              <a:t> </a:t>
            </a:r>
            <a:endParaRPr b="0" lang="es-ES" sz="800" spc="-1" strike="noStrike">
              <a:solidFill>
                <a:srgbClr val="2a6099"/>
              </a:solidFill>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92" name="TextShape 2"/>
          <p:cNvSpPr txBox="1"/>
          <p:nvPr/>
        </p:nvSpPr>
        <p:spPr>
          <a:xfrm>
            <a:off x="1440000" y="1152000"/>
            <a:ext cx="8280000" cy="4392000"/>
          </a:xfrm>
          <a:prstGeom prst="rect">
            <a:avLst/>
          </a:prstGeom>
          <a:noFill/>
          <a:ln>
            <a:noFill/>
          </a:ln>
        </p:spPr>
        <p:txBody>
          <a:bodyPr lIns="0" rIns="0" tIns="0" bIns="0">
            <a:normAutofit/>
          </a:bodyPr>
          <a:p>
            <a:pPr marL="432000" indent="-324000" algn="ctr">
              <a:spcAft>
                <a:spcPts val="1060"/>
              </a:spcAft>
              <a:buClr>
                <a:srgbClr val="0066ff"/>
              </a:buClr>
              <a:buSzPct val="40000"/>
              <a:buFont typeface="Wingdings" charset="2"/>
              <a:buChar char=""/>
            </a:pPr>
            <a:r>
              <a:rPr b="1" lang="es-ES" sz="2600" spc="-1" strike="noStrike">
                <a:solidFill>
                  <a:srgbClr val="050505"/>
                </a:solidFill>
                <a:latin typeface="Microsoft Tai Le"/>
              </a:rPr>
              <a:t>CADA PERSONA UN PROJECT</a:t>
            </a:r>
            <a:endParaRPr b="0" lang="es-ES" sz="2600" spc="-1" strike="noStrike">
              <a:solidFill>
                <a:srgbClr val="050505"/>
              </a:solidFill>
              <a:latin typeface="Arial"/>
            </a:endParaRPr>
          </a:p>
          <a:p>
            <a:pPr marL="432000" indent="-324000" algn="ctr">
              <a:spcAft>
                <a:spcPts val="1060"/>
              </a:spcAft>
              <a:buClr>
                <a:srgbClr val="0066ff"/>
              </a:buClr>
              <a:buSzPct val="40000"/>
              <a:buFont typeface="Wingdings" charset="2"/>
              <a:buChar char=""/>
            </a:pPr>
            <a:r>
              <a:rPr b="1" lang="es-ES" sz="2600" spc="-1" strike="noStrike">
                <a:solidFill>
                  <a:srgbClr val="050505"/>
                </a:solidFill>
                <a:latin typeface="Microsoft Tai Le"/>
              </a:rPr>
              <a:t>(BY ALPHABETICAL ORDER)</a:t>
            </a:r>
            <a:endParaRPr b="0" lang="es-ES" sz="2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s-ES" sz="2200" spc="-1" strike="noStrike">
                <a:solidFill>
                  <a:srgbClr val="050505"/>
                </a:solidFill>
                <a:latin typeface="Microsoft YaHei UI"/>
              </a:rPr>
              <a:t>Control per veu d’una Raspberry Pi.</a:t>
            </a: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r>
              <a:rPr b="0" lang="es-ES" sz="2200" spc="-1" strike="noStrike">
                <a:solidFill>
                  <a:srgbClr val="050505"/>
                </a:solidFill>
                <a:latin typeface="Microsoft YaHei UI"/>
              </a:rPr>
              <a:t>Deployment múltiples dispositius Raspberry amb RESIN.IO i DOCKER.</a:t>
            </a: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r>
              <a:rPr b="0" lang="es-ES" sz="2200" spc="-1" strike="noStrike">
                <a:solidFill>
                  <a:srgbClr val="050505"/>
                </a:solidFill>
                <a:latin typeface="Microsoft YaHei UI"/>
              </a:rPr>
              <a:t>Desenvolupament d’un sistema personalitzable de control d’una porta d’accés.</a:t>
            </a: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p:txBody>
      </p:sp>
      <p:pic>
        <p:nvPicPr>
          <p:cNvPr id="93" name="" descr=""/>
          <p:cNvPicPr/>
          <p:nvPr/>
        </p:nvPicPr>
        <p:blipFill>
          <a:blip r:embed="rId1"/>
          <a:stretch/>
        </p:blipFill>
        <p:spPr>
          <a:xfrm>
            <a:off x="1728000" y="1008000"/>
            <a:ext cx="1512000" cy="1512000"/>
          </a:xfrm>
          <a:prstGeom prst="rect">
            <a:avLst/>
          </a:prstGeom>
          <a:ln>
            <a:noFill/>
          </a:ln>
        </p:spPr>
      </p:pic>
      <p:pic>
        <p:nvPicPr>
          <p:cNvPr id="94" name="" descr=""/>
          <p:cNvPicPr/>
          <p:nvPr/>
        </p:nvPicPr>
        <p:blipFill>
          <a:blip r:embed="rId2"/>
          <a:stretch/>
        </p:blipFill>
        <p:spPr>
          <a:xfrm>
            <a:off x="5731920" y="4032000"/>
            <a:ext cx="1828080" cy="531720"/>
          </a:xfrm>
          <a:prstGeom prst="rect">
            <a:avLst/>
          </a:prstGeom>
          <a:ln>
            <a:noFill/>
          </a:ln>
        </p:spPr>
      </p:pic>
      <p:pic>
        <p:nvPicPr>
          <p:cNvPr id="95" name="" descr=""/>
          <p:cNvPicPr/>
          <p:nvPr/>
        </p:nvPicPr>
        <p:blipFill>
          <a:blip r:embed="rId3"/>
          <a:stretch/>
        </p:blipFill>
        <p:spPr>
          <a:xfrm>
            <a:off x="7311960" y="2016000"/>
            <a:ext cx="1904040" cy="1224000"/>
          </a:xfrm>
          <a:prstGeom prst="rect">
            <a:avLst/>
          </a:prstGeom>
          <a:ln>
            <a:noFill/>
          </a:ln>
        </p:spPr>
      </p:pic>
      <p:sp>
        <p:nvSpPr>
          <p:cNvPr id="96" name="TextShape 3"/>
          <p:cNvSpPr txBox="1"/>
          <p:nvPr/>
        </p:nvSpPr>
        <p:spPr>
          <a:xfrm>
            <a:off x="5472000" y="5328000"/>
            <a:ext cx="3536640" cy="216000"/>
          </a:xfrm>
          <a:prstGeom prst="rect">
            <a:avLst/>
          </a:prstGeom>
          <a:noFill/>
          <a:ln>
            <a:noFill/>
          </a:ln>
        </p:spPr>
        <p:txBody>
          <a:bodyPr lIns="90000" rIns="90000" tIns="45000" bIns="45000">
            <a:spAutoFit/>
          </a:bodyPr>
          <a:p>
            <a:r>
              <a:rPr b="0" lang="es-ES" sz="800" spc="-1" strike="noStrike">
                <a:solidFill>
                  <a:srgbClr val="2a6099"/>
                </a:solidFill>
                <a:latin typeface="Arial"/>
              </a:rPr>
              <a:t>I  http://ramarson.com/blog/?p=479</a:t>
            </a:r>
            <a:endParaRPr b="0" lang="es-ES" sz="800" spc="-1" strike="noStrike">
              <a:solidFill>
                <a:srgbClr val="2a6099"/>
              </a:solidFill>
              <a:latin typeface="Arial"/>
            </a:endParaRPr>
          </a:p>
        </p:txBody>
      </p:sp>
      <p:sp>
        <p:nvSpPr>
          <p:cNvPr id="97" name="TextShape 4"/>
          <p:cNvSpPr txBox="1"/>
          <p:nvPr/>
        </p:nvSpPr>
        <p:spPr>
          <a:xfrm>
            <a:off x="1695240" y="5328000"/>
            <a:ext cx="5936760" cy="346680"/>
          </a:xfrm>
          <a:prstGeom prst="rect">
            <a:avLst/>
          </a:prstGeom>
          <a:noFill/>
          <a:ln>
            <a:noFill/>
          </a:ln>
        </p:spPr>
        <p:txBody>
          <a:bodyPr lIns="90000" rIns="90000" tIns="45000" bIns="45000">
            <a:spAutoFit/>
          </a:bodyPr>
          <a:p>
            <a:r>
              <a:rPr b="0" lang="es-ES" sz="800" spc="-1" strike="noStrike">
                <a:solidFill>
                  <a:srgbClr val="2a6099"/>
                </a:solidFill>
                <a:latin typeface="Arial"/>
              </a:rPr>
              <a:t>Imatges extretes de  </a:t>
            </a:r>
            <a:r>
              <a:rPr b="0" lang="es-ES" sz="800" spc="-1" strike="noStrike">
                <a:solidFill>
                  <a:srgbClr val="2a6099"/>
                </a:solidFill>
                <a:latin typeface="Arial"/>
                <a:hlinkClick r:id="rId4"/>
              </a:rPr>
              <a:t>https://www.socallinuxexpo.org/scale/15x/sponsor/resinio</a:t>
            </a:r>
            <a:r>
              <a:rPr b="0" lang="es-ES" sz="800" spc="-1" strike="noStrike">
                <a:solidFill>
                  <a:srgbClr val="2a6099"/>
                </a:solidFill>
                <a:latin typeface="Arial"/>
              </a:rPr>
              <a:t> </a:t>
            </a:r>
            <a:endParaRPr b="0" lang="es-ES" sz="800" spc="-1" strike="noStrike">
              <a:solidFill>
                <a:srgbClr val="2a6099"/>
              </a:solidFill>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99" name="TextShape 2"/>
          <p:cNvSpPr txBox="1"/>
          <p:nvPr/>
        </p:nvSpPr>
        <p:spPr>
          <a:xfrm>
            <a:off x="1440000" y="1152000"/>
            <a:ext cx="8280000" cy="4392000"/>
          </a:xfrm>
          <a:prstGeom prst="rect">
            <a:avLst/>
          </a:prstGeom>
          <a:noFill/>
          <a:ln>
            <a:noFill/>
          </a:ln>
        </p:spPr>
        <p:txBody>
          <a:bodyPr lIns="0" rIns="0" tIns="0" bIns="0">
            <a:normAutofit/>
          </a:bodyPr>
          <a:p>
            <a:pPr marL="432000" indent="-324000" algn="ctr">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s-ES" sz="2200" spc="-1" strike="noStrike">
                <a:solidFill>
                  <a:srgbClr val="050505"/>
                </a:solidFill>
                <a:latin typeface="Microsoft YaHei UI"/>
              </a:rPr>
              <a:t>Domótica con ESP32 y Raspberry Pi.</a:t>
            </a: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r>
              <a:rPr b="0" lang="es-ES" sz="2200" spc="-1" strike="noStrike">
                <a:solidFill>
                  <a:srgbClr val="050505"/>
                </a:solidFill>
                <a:latin typeface="Microsoft YaHei UI"/>
              </a:rPr>
              <a:t>Lectura i Escriptura de Targetes RFID amb Sistema RC522 RF i Raspberry Pi.</a:t>
            </a: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r>
              <a:rPr b="0" lang="es-ES" sz="2200" spc="-1" strike="noStrike">
                <a:solidFill>
                  <a:srgbClr val="050505"/>
                </a:solidFill>
                <a:latin typeface="Microsoft YaHei UI"/>
              </a:rPr>
              <a:t>Lectura  de plaques de matrícules amb Raspberry pi 3+. Visió Artificial.</a:t>
            </a:r>
            <a:endParaRPr b="0" lang="es-ES" sz="2200" spc="-1" strike="noStrike">
              <a:solidFill>
                <a:srgbClr val="050505"/>
              </a:solidFill>
              <a:latin typeface="Arial"/>
            </a:endParaRPr>
          </a:p>
          <a:p>
            <a:pPr marL="432000" indent="-324000" algn="just">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p:txBody>
      </p:sp>
      <p:pic>
        <p:nvPicPr>
          <p:cNvPr id="100" name="" descr=""/>
          <p:cNvPicPr/>
          <p:nvPr/>
        </p:nvPicPr>
        <p:blipFill>
          <a:blip r:embed="rId1"/>
          <a:stretch/>
        </p:blipFill>
        <p:spPr>
          <a:xfrm>
            <a:off x="7574760" y="374760"/>
            <a:ext cx="1857240" cy="1857240"/>
          </a:xfrm>
          <a:prstGeom prst="rect">
            <a:avLst/>
          </a:prstGeom>
          <a:ln>
            <a:noFill/>
          </a:ln>
        </p:spPr>
      </p:pic>
      <p:pic>
        <p:nvPicPr>
          <p:cNvPr id="101" name="" descr=""/>
          <p:cNvPicPr/>
          <p:nvPr/>
        </p:nvPicPr>
        <p:blipFill>
          <a:blip r:embed="rId2"/>
          <a:stretch/>
        </p:blipFill>
        <p:spPr>
          <a:xfrm>
            <a:off x="1897200" y="354960"/>
            <a:ext cx="1979280" cy="1229040"/>
          </a:xfrm>
          <a:prstGeom prst="rect">
            <a:avLst/>
          </a:prstGeom>
          <a:ln>
            <a:noFill/>
          </a:ln>
        </p:spPr>
      </p:pic>
      <p:pic>
        <p:nvPicPr>
          <p:cNvPr id="102" name="" descr=""/>
          <p:cNvPicPr/>
          <p:nvPr/>
        </p:nvPicPr>
        <p:blipFill>
          <a:blip r:embed="rId3"/>
          <a:stretch/>
        </p:blipFill>
        <p:spPr>
          <a:xfrm>
            <a:off x="4354920" y="3885120"/>
            <a:ext cx="4429080" cy="866880"/>
          </a:xfrm>
          <a:prstGeom prst="rect">
            <a:avLst/>
          </a:prstGeom>
          <a:ln>
            <a:noFill/>
          </a:ln>
        </p:spPr>
      </p:pic>
      <p:sp>
        <p:nvSpPr>
          <p:cNvPr id="103" name="TextShape 3"/>
          <p:cNvSpPr txBox="1"/>
          <p:nvPr/>
        </p:nvSpPr>
        <p:spPr>
          <a:xfrm>
            <a:off x="2376000" y="5025240"/>
            <a:ext cx="4392000" cy="518760"/>
          </a:xfrm>
          <a:prstGeom prst="rect">
            <a:avLst/>
          </a:prstGeom>
          <a:noFill/>
          <a:ln>
            <a:noFill/>
          </a:ln>
        </p:spPr>
        <p:txBody>
          <a:bodyPr lIns="90000" rIns="90000" tIns="45000" bIns="45000">
            <a:spAutoFit/>
          </a:bodyPr>
          <a:p>
            <a:r>
              <a:rPr b="1" lang="es-ES" sz="600" spc="-1" strike="noStrike">
                <a:solidFill>
                  <a:srgbClr val="2a6099"/>
                </a:solidFill>
                <a:latin typeface="Arial"/>
              </a:rPr>
              <a:t>Imatges Extretes de:</a:t>
            </a:r>
            <a:endParaRPr b="1" lang="es-ES" sz="600" spc="-1" strike="noStrike">
              <a:solidFill>
                <a:srgbClr val="2a6099"/>
              </a:solidFill>
              <a:latin typeface="Arial"/>
            </a:endParaRPr>
          </a:p>
          <a:p>
            <a:endParaRPr b="1" lang="es-ES" sz="600" spc="-1" strike="noStrike">
              <a:solidFill>
                <a:srgbClr val="2a6099"/>
              </a:solidFill>
              <a:latin typeface="Arial"/>
            </a:endParaRPr>
          </a:p>
          <a:p>
            <a:r>
              <a:rPr b="1" lang="es-ES" sz="600" spc="-1" strike="noStrike">
                <a:solidFill>
                  <a:srgbClr val="2a6099"/>
                </a:solidFill>
                <a:latin typeface="Arial"/>
                <a:hlinkClick r:id="rId4"/>
              </a:rPr>
              <a:t>https://randomnerdtutorials.com/9-home-automation-open-source-platforms-for-your-projects/</a:t>
            </a:r>
            <a:endParaRPr b="1" lang="es-ES" sz="600" spc="-1" strike="noStrike">
              <a:solidFill>
                <a:srgbClr val="2a6099"/>
              </a:solidFill>
              <a:latin typeface="Arial"/>
            </a:endParaRPr>
          </a:p>
          <a:p>
            <a:endParaRPr b="1" lang="es-ES" sz="600" spc="-1" strike="noStrike">
              <a:solidFill>
                <a:srgbClr val="2a6099"/>
              </a:solidFill>
              <a:latin typeface="Arial"/>
            </a:endParaRPr>
          </a:p>
          <a:p>
            <a:r>
              <a:rPr b="1" lang="es-ES" sz="600" spc="-1" strike="noStrike">
                <a:solidFill>
                  <a:srgbClr val="2a6099"/>
                </a:solidFill>
                <a:latin typeface="Arial"/>
              </a:rPr>
              <a:t>Compra Amazon i de la memòria de curs de Salvador Marín</a:t>
            </a:r>
            <a:endParaRPr b="1" lang="es-ES" sz="600" spc="-1" strike="noStrike">
              <a:solidFill>
                <a:srgbClr val="2a6099"/>
              </a:solidFill>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105" name="TextShape 2"/>
          <p:cNvSpPr txBox="1"/>
          <p:nvPr/>
        </p:nvSpPr>
        <p:spPr>
          <a:xfrm>
            <a:off x="1620000" y="1152000"/>
            <a:ext cx="8100000" cy="4320000"/>
          </a:xfrm>
          <a:prstGeom prst="rect">
            <a:avLst/>
          </a:prstGeom>
          <a:noFill/>
          <a:ln>
            <a:noFill/>
          </a:ln>
        </p:spPr>
        <p:txBody>
          <a:bodyPr lIns="0" rIns="0" tIns="0" bIns="0">
            <a:normAutofit/>
          </a:bodyPr>
          <a:p>
            <a:pPr marL="432000" indent="-324000" algn="ctr">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s-ES" sz="2200" spc="-1" strike="noStrike">
                <a:solidFill>
                  <a:srgbClr val="050505"/>
                </a:solidFill>
                <a:latin typeface="Microsoft YaHei UI"/>
              </a:rPr>
              <a:t>Localizador de Astros</a:t>
            </a:r>
            <a:r>
              <a:rPr b="0" lang="es-ES" sz="2200" spc="-1" strike="noStrike">
                <a:solidFill>
                  <a:srgbClr val="050505"/>
                </a:solidFill>
                <a:latin typeface="Microsoft Tai Le"/>
              </a:rPr>
              <a:t>. </a:t>
            </a: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s-ES" sz="2200" spc="-1" strike="noStrike">
                <a:solidFill>
                  <a:srgbClr val="050505"/>
                </a:solidFill>
                <a:latin typeface="Microsoft YaHei UI"/>
              </a:rPr>
              <a:t>Object Tracking amb Yolo 3.</a:t>
            </a: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s-ES" sz="2200" spc="-1" strike="noStrike">
                <a:solidFill>
                  <a:srgbClr val="050505"/>
                </a:solidFill>
                <a:latin typeface="Microsoft YaHei UI"/>
              </a:rPr>
              <a:t>Sistema de Acuaponía.</a:t>
            </a: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p:txBody>
      </p:sp>
      <p:pic>
        <p:nvPicPr>
          <p:cNvPr id="106" name="" descr=""/>
          <p:cNvPicPr/>
          <p:nvPr/>
        </p:nvPicPr>
        <p:blipFill>
          <a:blip r:embed="rId1"/>
          <a:stretch/>
        </p:blipFill>
        <p:spPr>
          <a:xfrm>
            <a:off x="6552000" y="1152000"/>
            <a:ext cx="2170800" cy="1763640"/>
          </a:xfrm>
          <a:prstGeom prst="rect">
            <a:avLst/>
          </a:prstGeom>
          <a:ln>
            <a:noFill/>
          </a:ln>
        </p:spPr>
      </p:pic>
      <p:pic>
        <p:nvPicPr>
          <p:cNvPr id="107" name="" descr=""/>
          <p:cNvPicPr/>
          <p:nvPr/>
        </p:nvPicPr>
        <p:blipFill>
          <a:blip r:embed="rId2"/>
          <a:stretch/>
        </p:blipFill>
        <p:spPr>
          <a:xfrm>
            <a:off x="2016000" y="4176000"/>
            <a:ext cx="2059200" cy="1224000"/>
          </a:xfrm>
          <a:prstGeom prst="rect">
            <a:avLst/>
          </a:prstGeom>
          <a:ln>
            <a:noFill/>
          </a:ln>
        </p:spPr>
      </p:pic>
      <p:pic>
        <p:nvPicPr>
          <p:cNvPr id="108" name="" descr=""/>
          <p:cNvPicPr/>
          <p:nvPr/>
        </p:nvPicPr>
        <p:blipFill>
          <a:blip r:embed="rId3"/>
          <a:stretch/>
        </p:blipFill>
        <p:spPr>
          <a:xfrm>
            <a:off x="6048000" y="3168000"/>
            <a:ext cx="1617480" cy="2137680"/>
          </a:xfrm>
          <a:prstGeom prst="rect">
            <a:avLst/>
          </a:prstGeom>
          <a:ln>
            <a:noFill/>
          </a:ln>
        </p:spPr>
      </p:pic>
      <p:sp>
        <p:nvSpPr>
          <p:cNvPr id="109" name="TextShape 3"/>
          <p:cNvSpPr txBox="1"/>
          <p:nvPr/>
        </p:nvSpPr>
        <p:spPr>
          <a:xfrm>
            <a:off x="1728000" y="5472000"/>
            <a:ext cx="6840000" cy="176040"/>
          </a:xfrm>
          <a:prstGeom prst="rect">
            <a:avLst/>
          </a:prstGeom>
          <a:noFill/>
          <a:ln>
            <a:noFill/>
          </a:ln>
        </p:spPr>
        <p:txBody>
          <a:bodyPr lIns="90000" rIns="90000" tIns="45000" bIns="45000">
            <a:spAutoFit/>
          </a:bodyPr>
          <a:p>
            <a:r>
              <a:rPr b="0" lang="es-ES" sz="600" spc="-1" strike="noStrike">
                <a:latin typeface="Arial"/>
              </a:rPr>
              <a:t>Extreta de </a:t>
            </a:r>
            <a:r>
              <a:rPr b="0" lang="es-ES" sz="600" spc="-1" strike="noStrike">
                <a:latin typeface="Arial"/>
                <a:hlinkClick r:id="rId4"/>
              </a:rPr>
              <a:t>https://docplayer.es/69031205-Movimientos-de-la-tierra.html</a:t>
            </a:r>
            <a:r>
              <a:rPr b="0" lang="es-ES" sz="600" spc="-1" strike="noStrike">
                <a:latin typeface="Arial"/>
              </a:rPr>
              <a:t>,i de la memòria de Acuaponía del present curs  i de https://www.learnopencv.com/tag/object-tracking/</a:t>
            </a:r>
            <a:endParaRPr b="0" lang="es-ES" sz="6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111" name="TextShape 2"/>
          <p:cNvSpPr txBox="1"/>
          <p:nvPr/>
        </p:nvSpPr>
        <p:spPr>
          <a:xfrm>
            <a:off x="1620000" y="1057680"/>
            <a:ext cx="8100000" cy="4320000"/>
          </a:xfrm>
          <a:prstGeom prst="rect">
            <a:avLst/>
          </a:prstGeom>
          <a:noFill/>
          <a:ln>
            <a:noFill/>
          </a:ln>
        </p:spPr>
        <p:txBody>
          <a:bodyPr lIns="0" rIns="0" tIns="0" bIns="0">
            <a:normAutofit/>
          </a:bodyPr>
          <a:p>
            <a:pPr marL="432000" indent="-324000" algn="ctr">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s-ES" sz="2200" spc="-1" strike="noStrike">
                <a:solidFill>
                  <a:srgbClr val="050505"/>
                </a:solidFill>
                <a:latin typeface="Microsoft YaHei UI"/>
              </a:rPr>
              <a:t>Sistema Domótico de Control de Energía de Habitaciones.</a:t>
            </a: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s-ES" sz="2200" spc="-1" strike="noStrike">
                <a:solidFill>
                  <a:srgbClr val="050505"/>
                </a:solidFill>
                <a:latin typeface="Microsoft YaHei UI"/>
              </a:rPr>
              <a:t>Sistema de Fingerprint GT-521F52 amb Raspberry Pi. </a:t>
            </a: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200" spc="-1" strike="noStrike">
              <a:solidFill>
                <a:srgbClr val="050505"/>
              </a:solidFill>
              <a:latin typeface="Arial"/>
            </a:endParaRPr>
          </a:p>
        </p:txBody>
      </p:sp>
      <p:pic>
        <p:nvPicPr>
          <p:cNvPr id="112" name="" descr=""/>
          <p:cNvPicPr/>
          <p:nvPr/>
        </p:nvPicPr>
        <p:blipFill>
          <a:blip r:embed="rId1"/>
          <a:stretch/>
        </p:blipFill>
        <p:spPr>
          <a:xfrm>
            <a:off x="6201000" y="3620880"/>
            <a:ext cx="2151000" cy="1563120"/>
          </a:xfrm>
          <a:prstGeom prst="rect">
            <a:avLst/>
          </a:prstGeom>
          <a:ln>
            <a:noFill/>
          </a:ln>
        </p:spPr>
      </p:pic>
      <p:pic>
        <p:nvPicPr>
          <p:cNvPr id="113" name="" descr=""/>
          <p:cNvPicPr/>
          <p:nvPr/>
        </p:nvPicPr>
        <p:blipFill>
          <a:blip r:embed="rId2"/>
          <a:stretch/>
        </p:blipFill>
        <p:spPr>
          <a:xfrm>
            <a:off x="2232000" y="3531240"/>
            <a:ext cx="3103920" cy="1796760"/>
          </a:xfrm>
          <a:prstGeom prst="rect">
            <a:avLst/>
          </a:prstGeom>
          <a:ln>
            <a:noFill/>
          </a:ln>
        </p:spPr>
      </p:pic>
      <p:sp>
        <p:nvSpPr>
          <p:cNvPr id="114" name="TextShape 3"/>
          <p:cNvSpPr txBox="1"/>
          <p:nvPr/>
        </p:nvSpPr>
        <p:spPr>
          <a:xfrm>
            <a:off x="2115720" y="5367240"/>
            <a:ext cx="5540760" cy="232200"/>
          </a:xfrm>
          <a:prstGeom prst="rect">
            <a:avLst/>
          </a:prstGeom>
          <a:noFill/>
          <a:ln>
            <a:noFill/>
          </a:ln>
        </p:spPr>
        <p:txBody>
          <a:bodyPr lIns="90000" rIns="90000" tIns="45000" bIns="45000">
            <a:spAutoFit/>
          </a:bodyPr>
          <a:p>
            <a:r>
              <a:rPr b="1" lang="es-ES" sz="600" spc="-1" strike="noStrike">
                <a:solidFill>
                  <a:srgbClr val="2a6099"/>
                </a:solidFill>
                <a:latin typeface="Arial"/>
              </a:rPr>
              <a:t>Fotografia extreta de la memòria de curs de de Josep Castells</a:t>
            </a:r>
            <a:r>
              <a:rPr b="1" lang="es-ES" sz="1000" spc="-1" strike="noStrike">
                <a:solidFill>
                  <a:srgbClr val="2a6099"/>
                </a:solidFill>
                <a:latin typeface="Arial"/>
              </a:rPr>
              <a:t>                                                                      </a:t>
            </a:r>
            <a:r>
              <a:rPr b="1" lang="es-ES" sz="600" spc="-1" strike="noStrike">
                <a:solidFill>
                  <a:srgbClr val="2a6099"/>
                </a:solidFill>
                <a:latin typeface="Arial"/>
              </a:rPr>
              <a:t> Compra  Amazon</a:t>
            </a:r>
            <a:endParaRPr b="1" lang="es-ES" sz="6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116"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s-ES" sz="1500" spc="-1" strike="noStrike">
                <a:latin typeface="Microsoft Tai Le"/>
                <a:ea typeface="Lucida Console"/>
              </a:rPr>
              <a:t>               </a:t>
            </a:r>
            <a:endParaRPr b="0" lang="es-ES" sz="15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s-ES" sz="1500" spc="-1" strike="noStrike">
                <a:latin typeface="Microsoft Tai Le"/>
                <a:ea typeface="Lucida Console"/>
              </a:rPr>
              <a:t>             </a:t>
            </a:r>
            <a:r>
              <a:rPr b="1" lang="es-ES" sz="1500" spc="-1" strike="noStrike">
                <a:latin typeface="Microsoft YaHei UI"/>
                <a:ea typeface="Lucida Console"/>
              </a:rPr>
              <a:t>  </a:t>
            </a:r>
            <a:r>
              <a:rPr b="1" lang="es-ES" sz="1500" spc="-1" strike="noStrike">
                <a:latin typeface="Microsoft YaHei UI"/>
                <a:ea typeface="Lucida Console"/>
              </a:rPr>
              <a:t>ENLLAÇ GIT DE  LES MEMÒRIES DELS TREBALLS DEL CURS</a:t>
            </a:r>
            <a:endParaRPr b="0" lang="es-ES" sz="15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15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s-ES" sz="1500" spc="-1" strike="noStrike">
                <a:latin typeface="Microsoft YaHei UI"/>
                <a:ea typeface="Lucida Console"/>
              </a:rPr>
              <a:t>                             </a:t>
            </a:r>
            <a:r>
              <a:rPr b="1" lang="es-ES" sz="1500" spc="-1" strike="noStrike">
                <a:latin typeface="Microsoft YaHei UI"/>
                <a:ea typeface="Lucida Console"/>
                <a:hlinkClick r:id="rId1"/>
              </a:rPr>
              <a:t>https://github.com/nosemas/IOT2019.git</a:t>
            </a:r>
            <a:endParaRPr b="0" lang="es-ES" sz="15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1500" spc="-1" strike="noStrike">
              <a:solidFill>
                <a:srgbClr val="050505"/>
              </a:solidFill>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45"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s-ES" sz="2400" spc="-1" strike="noStrike">
                <a:solidFill>
                  <a:srgbClr val="050505"/>
                </a:solidFill>
                <a:latin typeface="Arial"/>
              </a:rPr>
              <a:t>Un nom relativament nou </a:t>
            </a:r>
            <a:r>
              <a:rPr b="1" i="1" lang="es-ES" sz="2400" spc="-1" strike="noStrike">
                <a:solidFill>
                  <a:srgbClr val="050505"/>
                </a:solidFill>
                <a:latin typeface="Arial"/>
              </a:rPr>
              <a:t>Internet Of Things</a:t>
            </a: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400" spc="-1" strike="noStrike">
              <a:solidFill>
                <a:srgbClr val="050505"/>
              </a:solidFill>
              <a:latin typeface="Arial"/>
            </a:endParaRPr>
          </a:p>
        </p:txBody>
      </p:sp>
      <p:pic>
        <p:nvPicPr>
          <p:cNvPr id="46" name="" descr=""/>
          <p:cNvPicPr/>
          <p:nvPr/>
        </p:nvPicPr>
        <p:blipFill>
          <a:blip r:embed="rId1"/>
          <a:stretch/>
        </p:blipFill>
        <p:spPr>
          <a:xfrm>
            <a:off x="2016000" y="2016000"/>
            <a:ext cx="2925720" cy="2808000"/>
          </a:xfrm>
          <a:prstGeom prst="rect">
            <a:avLst/>
          </a:prstGeom>
          <a:ln>
            <a:noFill/>
          </a:ln>
        </p:spPr>
      </p:pic>
      <p:sp>
        <p:nvSpPr>
          <p:cNvPr id="47" name="TextShape 3"/>
          <p:cNvSpPr txBox="1"/>
          <p:nvPr/>
        </p:nvSpPr>
        <p:spPr>
          <a:xfrm>
            <a:off x="4707360" y="1993320"/>
            <a:ext cx="5228640" cy="958680"/>
          </a:xfrm>
          <a:prstGeom prst="rect">
            <a:avLst/>
          </a:prstGeom>
          <a:noFill/>
          <a:ln>
            <a:noFill/>
          </a:ln>
        </p:spPr>
        <p:txBody>
          <a:bodyPr lIns="90000" rIns="90000" tIns="45000" bIns="45000">
            <a:spAutoFit/>
          </a:bodyPr>
          <a:p>
            <a:pPr algn="just"/>
            <a:r>
              <a:rPr b="0" lang="es-ES" sz="1800" spc="-1" strike="noStrike">
                <a:latin typeface="Microsoft YaHei UI"/>
              </a:rPr>
              <a:t>El terme d'Internet de les coses s'atribueix a Auto-ID Center, que va ser fundat el 1999 i inspirat en el MIT.</a:t>
            </a:r>
            <a:endParaRPr b="0" lang="es-ES" sz="1800" spc="-1" strike="noStrike">
              <a:latin typeface="Microsoft YaHei UI"/>
            </a:endParaRPr>
          </a:p>
        </p:txBody>
      </p:sp>
      <p:sp>
        <p:nvSpPr>
          <p:cNvPr id="48" name="TextShape 4"/>
          <p:cNvSpPr txBox="1"/>
          <p:nvPr/>
        </p:nvSpPr>
        <p:spPr>
          <a:xfrm>
            <a:off x="2016000" y="4824000"/>
            <a:ext cx="3672000" cy="504000"/>
          </a:xfrm>
          <a:prstGeom prst="rect">
            <a:avLst/>
          </a:prstGeom>
          <a:noFill/>
          <a:ln>
            <a:noFill/>
          </a:ln>
        </p:spPr>
        <p:txBody>
          <a:bodyPr lIns="90000" rIns="90000" tIns="45000" bIns="45000">
            <a:spAutoFit/>
          </a:bodyPr>
          <a:p>
            <a:r>
              <a:rPr b="1" lang="es-ES" sz="1000" spc="-1" strike="noStrike">
                <a:solidFill>
                  <a:srgbClr val="2a6099"/>
                </a:solidFill>
                <a:latin typeface="Arial"/>
              </a:rPr>
              <a:t>From Wikimedia Commons, the free media repository</a:t>
            </a:r>
            <a:endParaRPr b="1" lang="es-ES" sz="1000" spc="-1" strike="noStrike">
              <a:solidFill>
                <a:srgbClr val="2a6099"/>
              </a:solidFill>
              <a:latin typeface="Arial"/>
            </a:endParaRPr>
          </a:p>
        </p:txBody>
      </p:sp>
      <p:sp>
        <p:nvSpPr>
          <p:cNvPr id="49" name="TextShape 5"/>
          <p:cNvSpPr txBox="1"/>
          <p:nvPr/>
        </p:nvSpPr>
        <p:spPr>
          <a:xfrm>
            <a:off x="4968000" y="3168000"/>
            <a:ext cx="4968000" cy="669240"/>
          </a:xfrm>
          <a:prstGeom prst="rect">
            <a:avLst/>
          </a:prstGeom>
          <a:noFill/>
          <a:ln>
            <a:noFill/>
          </a:ln>
        </p:spPr>
        <p:txBody>
          <a:bodyPr lIns="90000" rIns="90000" tIns="45000" bIns="45000">
            <a:spAutoFit/>
          </a:bodyPr>
          <a:p>
            <a:pPr algn="just"/>
            <a:r>
              <a:rPr b="0" lang="es-ES" sz="1800" spc="-1" strike="noStrike">
                <a:latin typeface="Arial"/>
              </a:rPr>
              <a:t> </a:t>
            </a:r>
            <a:r>
              <a:rPr b="0" lang="es-ES" sz="1800" spc="-1" strike="noStrike">
                <a:latin typeface="Microsoft YaHei UI"/>
              </a:rPr>
              <a:t>Xarxa d'objectes de la vida quotidiana interconnectats.</a:t>
            </a:r>
            <a:endParaRPr b="0" lang="es-ES" sz="1800" spc="-1" strike="noStrike">
              <a:latin typeface="Arial"/>
            </a:endParaRPr>
          </a:p>
        </p:txBody>
      </p:sp>
      <p:sp>
        <p:nvSpPr>
          <p:cNvPr id="50" name="TextShape 6"/>
          <p:cNvSpPr txBox="1"/>
          <p:nvPr/>
        </p:nvSpPr>
        <p:spPr>
          <a:xfrm>
            <a:off x="4941720" y="3960000"/>
            <a:ext cx="4962960" cy="858240"/>
          </a:xfrm>
          <a:prstGeom prst="rect">
            <a:avLst/>
          </a:prstGeom>
          <a:noFill/>
          <a:ln>
            <a:noFill/>
          </a:ln>
        </p:spPr>
        <p:txBody>
          <a:bodyPr lIns="90000" rIns="90000" tIns="45000" bIns="45000">
            <a:spAutoFit/>
          </a:bodyPr>
          <a:p>
            <a:r>
              <a:rPr b="0" lang="es-ES" sz="1800" spc="-1" strike="noStrike">
                <a:latin typeface="Arial"/>
              </a:rPr>
              <a:t>L'Internet de les coses podria codificar de 50 a 100.000 milions d'objectes i seguir el moviment d'aquests.</a:t>
            </a:r>
            <a:endParaRPr b="0" lang="es-E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52"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s-ES" sz="2400" spc="-1" strike="noStrike">
                <a:solidFill>
                  <a:srgbClr val="050505"/>
                </a:solidFill>
                <a:latin typeface="Arial"/>
              </a:rPr>
              <a:t>Un concepte imprecís i molt vell on tot hi cap</a:t>
            </a:r>
            <a:endParaRPr b="0" lang="es-ES" sz="2400" spc="-1" strike="noStrike">
              <a:solidFill>
                <a:srgbClr val="050505"/>
              </a:solidFill>
              <a:latin typeface="Arial"/>
            </a:endParaRPr>
          </a:p>
        </p:txBody>
      </p:sp>
      <p:sp>
        <p:nvSpPr>
          <p:cNvPr id="53" name="TextShape 3"/>
          <p:cNvSpPr txBox="1"/>
          <p:nvPr/>
        </p:nvSpPr>
        <p:spPr>
          <a:xfrm>
            <a:off x="576000" y="1829520"/>
            <a:ext cx="9318960" cy="1626480"/>
          </a:xfrm>
          <a:prstGeom prst="rect">
            <a:avLst/>
          </a:prstGeom>
          <a:noFill/>
          <a:ln>
            <a:noFill/>
          </a:ln>
        </p:spPr>
        <p:txBody>
          <a:bodyPr lIns="90000" rIns="90000" tIns="45000" bIns="45000">
            <a:spAutoFit/>
          </a:bodyPr>
          <a:p>
            <a:pPr algn="just"/>
            <a:r>
              <a:rPr b="1" lang="es-ES" sz="1200" spc="-1" strike="noStrike">
                <a:latin typeface="Arial"/>
              </a:rPr>
              <a:t>“</a:t>
            </a:r>
            <a:r>
              <a:rPr b="1" lang="es-ES" sz="1200" spc="-1" strike="noStrike">
                <a:latin typeface="Arial"/>
              </a:rPr>
              <a:t>Si tuviésemos ordenadores que fuesen capaces de saber todo lo que pudiese saberse de cualquier cosa –usando datos recolectados sin intervención humana– seríamos capaces de hacer seguimiento detallado de todo, y poder reducir de forma importante los costes y malos usos. Sabríamos cuando las cosas necesitan ser reparadas, cambiadas o recuperadas, incluso si están frescas o pasadas de fecha. El Internet de las Cosas tiene el potencial de cambiar el mundo como ya lo hizo Internet. O incluso más.” </a:t>
            </a:r>
            <a:endParaRPr b="1" lang="es-ES" sz="1200" spc="-1" strike="noStrike">
              <a:latin typeface="Arial"/>
            </a:endParaRPr>
          </a:p>
          <a:p>
            <a:pPr algn="just"/>
            <a:endParaRPr b="1" lang="es-ES" sz="1200" spc="-1" strike="noStrike">
              <a:latin typeface="Arial"/>
            </a:endParaRPr>
          </a:p>
          <a:p>
            <a:pPr algn="just"/>
            <a:r>
              <a:rPr b="1" lang="es-ES" sz="1200" spc="-1" strike="noStrike">
                <a:latin typeface="Arial"/>
              </a:rPr>
              <a:t> </a:t>
            </a:r>
            <a:r>
              <a:rPr b="1" lang="es-ES" sz="1200" spc="-1" strike="noStrike">
                <a:latin typeface="Arial"/>
              </a:rPr>
              <a:t>Kevin Ashton, profesor del MIT. 1999</a:t>
            </a:r>
            <a:endParaRPr b="1" lang="es-ES" sz="1200" spc="-1" strike="noStrike">
              <a:latin typeface="Arial"/>
            </a:endParaRPr>
          </a:p>
        </p:txBody>
      </p:sp>
      <p:sp>
        <p:nvSpPr>
          <p:cNvPr id="54" name="TextShape 4"/>
          <p:cNvSpPr txBox="1"/>
          <p:nvPr/>
        </p:nvSpPr>
        <p:spPr>
          <a:xfrm>
            <a:off x="648000" y="3240000"/>
            <a:ext cx="9120240" cy="1114560"/>
          </a:xfrm>
          <a:prstGeom prst="rect">
            <a:avLst/>
          </a:prstGeom>
          <a:noFill/>
          <a:ln>
            <a:noFill/>
          </a:ln>
        </p:spPr>
        <p:txBody>
          <a:bodyPr lIns="90000" rIns="90000" tIns="45000" bIns="45000">
            <a:spAutoFit/>
          </a:bodyPr>
          <a:p>
            <a:r>
              <a:rPr b="1" lang="es-ES" sz="1200" spc="-1" strike="noStrike">
                <a:latin typeface="Arial"/>
              </a:rPr>
              <a:t>“</a:t>
            </a:r>
            <a:r>
              <a:rPr b="1" lang="es-ES" sz="1200" spc="-1" strike="noStrike">
                <a:latin typeface="Arial"/>
              </a:rPr>
              <a:t>Cuando lo inalámbrico esté perfectamente desarrollado, el planeta entero se convertirá en un gran cerebro, que de hecho ya lo es, con todas las cosas siendo partículas de un todo real y rítmico… y los instrumentos que usaremos para ellos serán increíblemente sencillos comparados con nuestros teléfonos actuales. Un hombre podrá llevar uno en su bolsillo”</a:t>
            </a:r>
            <a:endParaRPr b="1" lang="es-ES" sz="1200" spc="-1" strike="noStrike">
              <a:latin typeface="Arial"/>
            </a:endParaRPr>
          </a:p>
          <a:p>
            <a:endParaRPr b="1" lang="es-ES" sz="1200" spc="-1" strike="noStrike">
              <a:latin typeface="Arial"/>
            </a:endParaRPr>
          </a:p>
          <a:p>
            <a:r>
              <a:rPr b="1" lang="es-ES" sz="1200" spc="-1" strike="noStrike">
                <a:latin typeface="Arial"/>
              </a:rPr>
              <a:t>Nicola Tesla, 1926</a:t>
            </a:r>
            <a:endParaRPr b="1" lang="es-ES" sz="1200" spc="-1" strike="noStrike">
              <a:latin typeface="Arial"/>
            </a:endParaRPr>
          </a:p>
        </p:txBody>
      </p:sp>
      <p:sp>
        <p:nvSpPr>
          <p:cNvPr id="55" name="TextShape 5"/>
          <p:cNvSpPr txBox="1"/>
          <p:nvPr/>
        </p:nvSpPr>
        <p:spPr>
          <a:xfrm>
            <a:off x="536400" y="4397400"/>
            <a:ext cx="9687600" cy="858600"/>
          </a:xfrm>
          <a:prstGeom prst="rect">
            <a:avLst/>
          </a:prstGeom>
          <a:noFill/>
          <a:ln>
            <a:noFill/>
          </a:ln>
        </p:spPr>
        <p:txBody>
          <a:bodyPr lIns="90000" rIns="90000" tIns="45000" bIns="45000">
            <a:spAutoFit/>
          </a:bodyPr>
          <a:p>
            <a:r>
              <a:rPr b="1" lang="es-ES" sz="1200" spc="-1" strike="noStrike">
                <a:latin typeface="Arial"/>
              </a:rPr>
              <a:t>“…</a:t>
            </a:r>
            <a:r>
              <a:rPr b="1" lang="es-ES" sz="1200" spc="-1" strike="noStrike">
                <a:latin typeface="Arial"/>
              </a:rPr>
              <a:t>también se puede sostener que es mejor proporcionar la máquina con los mejores órganos sensores que el dinero pueda comprar, y después enseñarla a entender y hablar inglés. Este proceso seguirá el proceso normal de aprendizaje de un niño”</a:t>
            </a:r>
            <a:endParaRPr b="1" lang="es-ES" sz="1200" spc="-1" strike="noStrike">
              <a:latin typeface="Arial"/>
            </a:endParaRPr>
          </a:p>
          <a:p>
            <a:endParaRPr b="1" lang="es-ES" sz="1200" spc="-1" strike="noStrike">
              <a:latin typeface="Arial"/>
            </a:endParaRPr>
          </a:p>
          <a:p>
            <a:r>
              <a:rPr b="1" lang="es-ES" sz="1200" spc="-1" strike="noStrike">
                <a:latin typeface="Arial"/>
              </a:rPr>
              <a:t>   </a:t>
            </a:r>
            <a:r>
              <a:rPr b="1" lang="es-ES" sz="1200" spc="-1" strike="noStrike">
                <a:latin typeface="Arial"/>
              </a:rPr>
              <a:t>Alan Turing, 1950</a:t>
            </a:r>
            <a:endParaRPr b="1" lang="es-ES" sz="1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57" name="TextShape 2"/>
          <p:cNvSpPr txBox="1"/>
          <p:nvPr/>
        </p:nvSpPr>
        <p:spPr>
          <a:xfrm>
            <a:off x="1368000" y="1296000"/>
            <a:ext cx="8100000" cy="3288240"/>
          </a:xfrm>
          <a:prstGeom prst="rect">
            <a:avLst/>
          </a:prstGeom>
          <a:noFill/>
          <a:ln>
            <a:noFill/>
          </a:ln>
        </p:spPr>
        <p:txBody>
          <a:bodyPr lIns="0" rIns="0" tIns="0" bIns="0">
            <a:normAutofit/>
          </a:bodyPr>
          <a:p>
            <a:pPr marL="432000" indent="-324000" algn="just">
              <a:spcAft>
                <a:spcPts val="1060"/>
              </a:spcAft>
              <a:buClr>
                <a:srgbClr val="0066ff"/>
              </a:buClr>
              <a:buSzPct val="40000"/>
              <a:buFont typeface="Wingdings" charset="2"/>
              <a:buChar char=""/>
            </a:pPr>
            <a:r>
              <a:rPr b="0" lang="es-ES" sz="2400" spc="-1" strike="noStrike">
                <a:solidFill>
                  <a:srgbClr val="050505"/>
                </a:solidFill>
                <a:latin typeface="Arial"/>
              </a:rPr>
              <a:t>1874 científics francesos instal-len dispositius de informació meteorològica i de profunditat de neu en el cim del Mont Blanc. Mitjançant un enllaç de radio de ona curta, les dades eren transmeses a París. En línia recta  837.18 km de distància entre emisor i receptor.</a:t>
            </a: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lgn="just">
              <a:spcAft>
                <a:spcPts val="1060"/>
              </a:spcAft>
              <a:buClr>
                <a:srgbClr val="0066ff"/>
              </a:buClr>
              <a:buSzPct val="40000"/>
              <a:buFont typeface="Wingdings" charset="2"/>
              <a:buChar char=""/>
            </a:pPr>
            <a:r>
              <a:rPr b="0" lang="es-ES" sz="2400" spc="-1" strike="noStrike">
                <a:solidFill>
                  <a:srgbClr val="050505"/>
                </a:solidFill>
                <a:latin typeface="Arial"/>
              </a:rPr>
              <a:t> </a:t>
            </a:r>
            <a:endParaRPr b="0" lang="es-ES" sz="2400" spc="-1" strike="noStrike">
              <a:solidFill>
                <a:srgbClr val="050505"/>
              </a:solidFill>
              <a:latin typeface="Arial"/>
            </a:endParaRPr>
          </a:p>
        </p:txBody>
      </p:sp>
      <p:pic>
        <p:nvPicPr>
          <p:cNvPr id="58" name="" descr=""/>
          <p:cNvPicPr/>
          <p:nvPr/>
        </p:nvPicPr>
        <p:blipFill>
          <a:blip r:embed="rId1"/>
          <a:stretch/>
        </p:blipFill>
        <p:spPr>
          <a:xfrm>
            <a:off x="2232000" y="3168000"/>
            <a:ext cx="3858840" cy="2160000"/>
          </a:xfrm>
          <a:prstGeom prst="rect">
            <a:avLst/>
          </a:prstGeom>
          <a:ln>
            <a:noFill/>
          </a:ln>
        </p:spPr>
      </p:pic>
      <p:sp>
        <p:nvSpPr>
          <p:cNvPr id="59" name="TextShape 3"/>
          <p:cNvSpPr txBox="1"/>
          <p:nvPr/>
        </p:nvSpPr>
        <p:spPr>
          <a:xfrm>
            <a:off x="6192000" y="4235400"/>
            <a:ext cx="3649320" cy="348840"/>
          </a:xfrm>
          <a:prstGeom prst="rect">
            <a:avLst/>
          </a:prstGeom>
          <a:noFill/>
          <a:ln>
            <a:noFill/>
          </a:ln>
        </p:spPr>
        <p:txBody>
          <a:bodyPr lIns="90000" rIns="90000" tIns="45000" bIns="45000">
            <a:spAutoFit/>
          </a:bodyPr>
          <a:p>
            <a:r>
              <a:rPr b="0" lang="es-ES" sz="800" spc="-1" strike="noStrike">
                <a:latin typeface="Arial"/>
              </a:rPr>
              <a:t>Imatge extreta de https://www.nobbot.com/general/primer-sensor-conectado/</a:t>
            </a:r>
            <a:endParaRPr b="0" lang="es-ES" sz="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61" name="TextShape 2"/>
          <p:cNvSpPr txBox="1"/>
          <p:nvPr/>
        </p:nvSpPr>
        <p:spPr>
          <a:xfrm>
            <a:off x="1944000" y="1589760"/>
            <a:ext cx="7200000" cy="858240"/>
          </a:xfrm>
          <a:prstGeom prst="rect">
            <a:avLst/>
          </a:prstGeom>
          <a:noFill/>
          <a:ln>
            <a:noFill/>
          </a:ln>
        </p:spPr>
        <p:txBody>
          <a:bodyPr lIns="90000" rIns="90000" tIns="45000" bIns="45000">
            <a:spAutoFit/>
          </a:bodyPr>
          <a:p>
            <a:r>
              <a:rPr b="0" lang="es-ES" sz="1800" spc="-1" strike="noStrike">
                <a:latin typeface="Arial"/>
              </a:rPr>
              <a:t>1990 John Romkey i Simon Hackett, a l’event Interop a EEUU, creen el primer objecte conectado a Internet: una torradora que es podia encender o apagar en remot amb TCP i SNMP.</a:t>
            </a:r>
            <a:endParaRPr b="0" lang="es-ES" sz="1800" spc="-1" strike="noStrike">
              <a:latin typeface="Arial"/>
            </a:endParaRPr>
          </a:p>
        </p:txBody>
      </p:sp>
      <p:pic>
        <p:nvPicPr>
          <p:cNvPr id="62" name="" descr=""/>
          <p:cNvPicPr/>
          <p:nvPr/>
        </p:nvPicPr>
        <p:blipFill>
          <a:blip r:embed="rId1"/>
          <a:stretch/>
        </p:blipFill>
        <p:spPr>
          <a:xfrm>
            <a:off x="2088000" y="2520000"/>
            <a:ext cx="2087640" cy="2682360"/>
          </a:xfrm>
          <a:prstGeom prst="rect">
            <a:avLst/>
          </a:prstGeom>
          <a:ln>
            <a:noFill/>
          </a:ln>
        </p:spPr>
      </p:pic>
      <p:sp>
        <p:nvSpPr>
          <p:cNvPr id="63" name="TextShape 3"/>
          <p:cNvSpPr txBox="1"/>
          <p:nvPr/>
        </p:nvSpPr>
        <p:spPr>
          <a:xfrm>
            <a:off x="4379400" y="3096000"/>
            <a:ext cx="5484600" cy="1114200"/>
          </a:xfrm>
          <a:prstGeom prst="rect">
            <a:avLst/>
          </a:prstGeom>
          <a:noFill/>
          <a:ln>
            <a:noFill/>
          </a:ln>
        </p:spPr>
        <p:txBody>
          <a:bodyPr lIns="90000" rIns="90000" tIns="45000" bIns="45000">
            <a:spAutoFit/>
          </a:bodyPr>
          <a:p>
            <a:pPr algn="just"/>
            <a:r>
              <a:rPr b="0" lang="es-ES" sz="1800" spc="-1" strike="noStrike">
                <a:latin typeface="Arial"/>
              </a:rPr>
              <a:t>Inicialment el pa l’havia de posar un ésser humà.</a:t>
            </a:r>
            <a:endParaRPr b="0" lang="es-ES" sz="1800" spc="-1" strike="noStrike">
              <a:latin typeface="Arial"/>
            </a:endParaRPr>
          </a:p>
          <a:p>
            <a:pPr algn="just"/>
            <a:r>
              <a:rPr b="0" lang="es-ES" sz="1800" spc="-1" strike="noStrike">
                <a:latin typeface="Arial"/>
              </a:rPr>
              <a:t>Un any després van incorporar un robot també </a:t>
            </a:r>
            <a:endParaRPr b="0" lang="es-ES" sz="1800" spc="-1" strike="noStrike">
              <a:latin typeface="Arial"/>
            </a:endParaRPr>
          </a:p>
          <a:p>
            <a:pPr algn="just"/>
            <a:r>
              <a:rPr b="0" lang="es-ES" sz="1800" spc="-1" strike="noStrike">
                <a:latin typeface="Arial"/>
              </a:rPr>
              <a:t>control·lat per internet que introduïa el pa a la </a:t>
            </a:r>
            <a:endParaRPr b="0" lang="es-ES" sz="1800" spc="-1" strike="noStrike">
              <a:latin typeface="Arial"/>
            </a:endParaRPr>
          </a:p>
          <a:p>
            <a:pPr algn="just"/>
            <a:r>
              <a:rPr b="0" lang="es-ES" sz="1800" spc="-1" strike="noStrike">
                <a:latin typeface="Arial"/>
              </a:rPr>
              <a:t>torradora.</a:t>
            </a:r>
            <a:endParaRPr b="0" lang="es-E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a:t>
            </a:r>
            <a:endParaRPr b="0" lang="es-ES" sz="3300" spc="-1" strike="noStrike">
              <a:solidFill>
                <a:srgbClr val="050505"/>
              </a:solidFill>
              <a:latin typeface="Times New Roman"/>
            </a:endParaRPr>
          </a:p>
        </p:txBody>
      </p:sp>
      <p:sp>
        <p:nvSpPr>
          <p:cNvPr id="65" name="TextShape 2"/>
          <p:cNvSpPr txBox="1"/>
          <p:nvPr/>
        </p:nvSpPr>
        <p:spPr>
          <a:xfrm>
            <a:off x="3240000" y="1381680"/>
            <a:ext cx="4335120" cy="346320"/>
          </a:xfrm>
          <a:prstGeom prst="rect">
            <a:avLst/>
          </a:prstGeom>
          <a:noFill/>
          <a:ln>
            <a:noFill/>
          </a:ln>
        </p:spPr>
        <p:txBody>
          <a:bodyPr lIns="90000" rIns="90000" tIns="45000" bIns="45000">
            <a:spAutoFit/>
          </a:bodyPr>
          <a:p>
            <a:r>
              <a:rPr b="1" lang="es-ES" sz="1800" spc="-1" strike="noStrike">
                <a:latin typeface="Arial"/>
              </a:rPr>
              <a:t>DATES DE L’IOT. ALGUNS ENLLAÇOS</a:t>
            </a:r>
            <a:endParaRPr b="1" lang="es-ES" sz="1800" spc="-1" strike="noStrike">
              <a:latin typeface="Arial"/>
            </a:endParaRPr>
          </a:p>
        </p:txBody>
      </p:sp>
      <p:sp>
        <p:nvSpPr>
          <p:cNvPr id="66" name="TextShape 3"/>
          <p:cNvSpPr txBox="1"/>
          <p:nvPr/>
        </p:nvSpPr>
        <p:spPr>
          <a:xfrm>
            <a:off x="1944000" y="2605320"/>
            <a:ext cx="7272000" cy="346680"/>
          </a:xfrm>
          <a:prstGeom prst="rect">
            <a:avLst/>
          </a:prstGeom>
          <a:noFill/>
          <a:ln>
            <a:noFill/>
          </a:ln>
        </p:spPr>
        <p:txBody>
          <a:bodyPr lIns="90000" rIns="90000" tIns="45000" bIns="45000">
            <a:spAutoFit/>
          </a:bodyPr>
          <a:p>
            <a:r>
              <a:rPr b="0" lang="es-ES" sz="1200" spc="-1" strike="noStrike">
                <a:latin typeface="Arial"/>
              </a:rPr>
              <a:t>https://www.sutori.com/story/timeline-of-the-internet-of-things--XAgMmRfEmPBq979T3kecdM13</a:t>
            </a:r>
            <a:endParaRPr b="0" lang="es-ES" sz="1200" spc="-1" strike="noStrike">
              <a:latin typeface="Arial"/>
            </a:endParaRPr>
          </a:p>
        </p:txBody>
      </p:sp>
      <p:sp>
        <p:nvSpPr>
          <p:cNvPr id="67" name="TextShape 4"/>
          <p:cNvSpPr txBox="1"/>
          <p:nvPr/>
        </p:nvSpPr>
        <p:spPr>
          <a:xfrm>
            <a:off x="1944000" y="3384000"/>
            <a:ext cx="7992000" cy="602640"/>
          </a:xfrm>
          <a:prstGeom prst="rect">
            <a:avLst/>
          </a:prstGeom>
          <a:noFill/>
          <a:ln>
            <a:noFill/>
          </a:ln>
        </p:spPr>
        <p:txBody>
          <a:bodyPr lIns="90000" rIns="90000" tIns="45000" bIns="45000">
            <a:spAutoFit/>
          </a:bodyPr>
          <a:p>
            <a:r>
              <a:rPr b="0" lang="es-ES" sz="1200" spc="-1" strike="noStrike">
                <a:latin typeface="Arial"/>
              </a:rPr>
              <a:t>https://hqsoftwarelab.com/about-us/blog/the-history-of-iot-a-comprehensive-timeline-of-major-events-infographic</a:t>
            </a:r>
            <a:endParaRPr b="0" lang="es-ES" sz="1200" spc="-1" strike="noStrike">
              <a:latin typeface="Arial"/>
            </a:endParaRPr>
          </a:p>
        </p:txBody>
      </p:sp>
      <p:sp>
        <p:nvSpPr>
          <p:cNvPr id="68" name="TextShape 5"/>
          <p:cNvSpPr txBox="1"/>
          <p:nvPr/>
        </p:nvSpPr>
        <p:spPr>
          <a:xfrm>
            <a:off x="4032000" y="1728000"/>
            <a:ext cx="2971080" cy="346680"/>
          </a:xfrm>
          <a:prstGeom prst="rect">
            <a:avLst/>
          </a:prstGeom>
          <a:noFill/>
          <a:ln>
            <a:noFill/>
          </a:ln>
        </p:spPr>
        <p:txBody>
          <a:bodyPr lIns="90000" rIns="90000" tIns="45000" bIns="45000">
            <a:spAutoFit/>
          </a:bodyPr>
          <a:p>
            <a:r>
              <a:rPr b="0" lang="es-ES" sz="1800" spc="-1" strike="noStrike">
                <a:latin typeface="Arial"/>
              </a:rPr>
              <a:t>timeline of internet of things</a:t>
            </a:r>
            <a:endParaRPr b="0" lang="es-ES" sz="1800" spc="-1" strike="noStrike">
              <a:latin typeface="Arial"/>
            </a:endParaRPr>
          </a:p>
        </p:txBody>
      </p:sp>
      <p:sp>
        <p:nvSpPr>
          <p:cNvPr id="69" name="TextShape 6"/>
          <p:cNvSpPr txBox="1"/>
          <p:nvPr/>
        </p:nvSpPr>
        <p:spPr>
          <a:xfrm>
            <a:off x="1950120" y="4261320"/>
            <a:ext cx="7719840" cy="346680"/>
          </a:xfrm>
          <a:prstGeom prst="rect">
            <a:avLst/>
          </a:prstGeom>
          <a:noFill/>
          <a:ln>
            <a:noFill/>
          </a:ln>
        </p:spPr>
        <p:txBody>
          <a:bodyPr lIns="90000" rIns="90000" tIns="45000" bIns="45000">
            <a:spAutoFit/>
          </a:bodyPr>
          <a:p>
            <a:r>
              <a:rPr b="0" lang="es-ES" sz="1200" spc="-1" strike="noStrike">
                <a:latin typeface="Arial"/>
              </a:rPr>
              <a:t>https://www.tiki-toki.com/timeline/entry/438056/Internet-of-Things-Timeline/</a:t>
            </a:r>
            <a:endParaRPr b="0" lang="es-ES" sz="1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pic>
        <p:nvPicPr>
          <p:cNvPr id="71" name="" descr=""/>
          <p:cNvPicPr/>
          <p:nvPr/>
        </p:nvPicPr>
        <p:blipFill>
          <a:blip r:embed="rId1"/>
          <a:stretch/>
        </p:blipFill>
        <p:spPr>
          <a:xfrm>
            <a:off x="3960000" y="1302840"/>
            <a:ext cx="2839320" cy="1865160"/>
          </a:xfrm>
          <a:prstGeom prst="rect">
            <a:avLst/>
          </a:prstGeom>
          <a:ln>
            <a:noFill/>
          </a:ln>
        </p:spPr>
      </p:pic>
      <p:sp>
        <p:nvSpPr>
          <p:cNvPr id="72" name="TextShape 2"/>
          <p:cNvSpPr txBox="1"/>
          <p:nvPr/>
        </p:nvSpPr>
        <p:spPr>
          <a:xfrm>
            <a:off x="2016000" y="3456000"/>
            <a:ext cx="6991560" cy="346320"/>
          </a:xfrm>
          <a:prstGeom prst="rect">
            <a:avLst/>
          </a:prstGeom>
          <a:noFill/>
          <a:ln>
            <a:noFill/>
          </a:ln>
        </p:spPr>
        <p:txBody>
          <a:bodyPr lIns="90000" rIns="90000" tIns="45000" bIns="45000">
            <a:spAutoFit/>
          </a:bodyPr>
          <a:p>
            <a:r>
              <a:rPr b="0" lang="es-ES" sz="1800" spc="-1" strike="noStrike">
                <a:latin typeface="Arial"/>
              </a:rPr>
              <a:t>Fa vertígen o por aquesta imatge del món recolzant-se en una mà?</a:t>
            </a:r>
            <a:endParaRPr b="0" lang="es-ES" sz="1800" spc="-1" strike="noStrike">
              <a:latin typeface="Arial"/>
            </a:endParaRPr>
          </a:p>
        </p:txBody>
      </p:sp>
      <p:sp>
        <p:nvSpPr>
          <p:cNvPr id="73" name="TextShape 3"/>
          <p:cNvSpPr txBox="1"/>
          <p:nvPr/>
        </p:nvSpPr>
        <p:spPr>
          <a:xfrm>
            <a:off x="1584000" y="4104000"/>
            <a:ext cx="8208000" cy="1370160"/>
          </a:xfrm>
          <a:prstGeom prst="rect">
            <a:avLst/>
          </a:prstGeom>
          <a:noFill/>
          <a:ln>
            <a:noFill/>
          </a:ln>
        </p:spPr>
        <p:txBody>
          <a:bodyPr lIns="90000" rIns="90000" tIns="45000" bIns="45000">
            <a:spAutoFit/>
          </a:bodyPr>
          <a:p>
            <a:pPr algn="just"/>
            <a:r>
              <a:rPr b="0" lang="es-ES" sz="1800" spc="-1" strike="noStrike">
                <a:latin typeface="Arial"/>
              </a:rPr>
              <a:t>Bertrand Russell saw in the 1950s that there are also many negative aspects of scientific innovation. Insightful and controversial in equal measure, Russell argues that science offers the world greater well-being than it has ever known, on the condition that prosperity is dispersed. </a:t>
            </a:r>
            <a:r>
              <a:rPr b="1" i="1" lang="es-ES" sz="1800" spc="-1" strike="noStrike">
                <a:latin typeface="Arial"/>
              </a:rPr>
              <a:t>The Impact of Science on Society. Bertrand Russell. 1951. Routledge</a:t>
            </a:r>
            <a:endParaRPr b="0" lang="es-E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75" name="TextShape 2"/>
          <p:cNvSpPr txBox="1"/>
          <p:nvPr/>
        </p:nvSpPr>
        <p:spPr>
          <a:xfrm>
            <a:off x="1872000" y="1368000"/>
            <a:ext cx="6709680" cy="858240"/>
          </a:xfrm>
          <a:prstGeom prst="rect">
            <a:avLst/>
          </a:prstGeom>
          <a:noFill/>
          <a:ln>
            <a:noFill/>
          </a:ln>
        </p:spPr>
        <p:txBody>
          <a:bodyPr lIns="90000" rIns="90000" tIns="45000" bIns="45000">
            <a:spAutoFit/>
          </a:bodyPr>
          <a:p>
            <a:r>
              <a:rPr b="0" lang="es-ES" sz="1800" spc="-1" strike="noStrike">
                <a:latin typeface="Arial"/>
              </a:rPr>
              <a:t>La viquipèdia diu: </a:t>
            </a:r>
            <a:endParaRPr b="0" lang="es-ES" sz="1800" spc="-1" strike="noStrike">
              <a:latin typeface="Arial"/>
            </a:endParaRPr>
          </a:p>
          <a:p>
            <a:endParaRPr b="0" lang="es-ES" sz="1800" spc="-1" strike="noStrike">
              <a:latin typeface="Arial"/>
            </a:endParaRPr>
          </a:p>
          <a:p>
            <a:r>
              <a:rPr b="0" lang="es-ES" sz="1800" spc="-1" strike="noStrike">
                <a:latin typeface="Arial"/>
              </a:rPr>
              <a:t>El concepte és molt senzill però la seva aplicació és complicada.</a:t>
            </a:r>
            <a:endParaRPr b="0" lang="es-ES" sz="1800" spc="-1" strike="noStrike">
              <a:latin typeface="Arial"/>
            </a:endParaRPr>
          </a:p>
        </p:txBody>
      </p:sp>
      <p:pic>
        <p:nvPicPr>
          <p:cNvPr id="76" name="" descr=""/>
          <p:cNvPicPr/>
          <p:nvPr/>
        </p:nvPicPr>
        <p:blipFill>
          <a:blip r:embed="rId1"/>
          <a:stretch/>
        </p:blipFill>
        <p:spPr>
          <a:xfrm>
            <a:off x="1080000" y="2592000"/>
            <a:ext cx="1512000" cy="1512000"/>
          </a:xfrm>
          <a:prstGeom prst="rect">
            <a:avLst/>
          </a:prstGeom>
          <a:ln>
            <a:noFill/>
          </a:ln>
        </p:spPr>
      </p:pic>
      <p:pic>
        <p:nvPicPr>
          <p:cNvPr id="77" name="" descr=""/>
          <p:cNvPicPr/>
          <p:nvPr/>
        </p:nvPicPr>
        <p:blipFill>
          <a:blip r:embed="rId2"/>
          <a:stretch/>
        </p:blipFill>
        <p:spPr>
          <a:xfrm>
            <a:off x="3240000" y="2487600"/>
            <a:ext cx="1616400" cy="1616400"/>
          </a:xfrm>
          <a:prstGeom prst="rect">
            <a:avLst/>
          </a:prstGeom>
          <a:ln>
            <a:noFill/>
          </a:ln>
        </p:spPr>
      </p:pic>
      <p:pic>
        <p:nvPicPr>
          <p:cNvPr id="78" name="" descr=""/>
          <p:cNvPicPr/>
          <p:nvPr/>
        </p:nvPicPr>
        <p:blipFill>
          <a:blip r:embed="rId3"/>
          <a:stretch/>
        </p:blipFill>
        <p:spPr>
          <a:xfrm>
            <a:off x="5400000" y="2376000"/>
            <a:ext cx="1337400" cy="1604880"/>
          </a:xfrm>
          <a:prstGeom prst="rect">
            <a:avLst/>
          </a:prstGeom>
          <a:ln>
            <a:noFill/>
          </a:ln>
        </p:spPr>
      </p:pic>
      <p:pic>
        <p:nvPicPr>
          <p:cNvPr id="79" name="" descr=""/>
          <p:cNvPicPr/>
          <p:nvPr/>
        </p:nvPicPr>
        <p:blipFill>
          <a:blip r:embed="rId4"/>
          <a:stretch/>
        </p:blipFill>
        <p:spPr>
          <a:xfrm>
            <a:off x="891720" y="4248000"/>
            <a:ext cx="2060280" cy="1224720"/>
          </a:xfrm>
          <a:prstGeom prst="rect">
            <a:avLst/>
          </a:prstGeom>
          <a:ln>
            <a:noFill/>
          </a:ln>
        </p:spPr>
      </p:pic>
      <p:pic>
        <p:nvPicPr>
          <p:cNvPr id="80" name="" descr=""/>
          <p:cNvPicPr/>
          <p:nvPr/>
        </p:nvPicPr>
        <p:blipFill>
          <a:blip r:embed="rId5"/>
          <a:stretch/>
        </p:blipFill>
        <p:spPr>
          <a:xfrm>
            <a:off x="3552840" y="4536000"/>
            <a:ext cx="2567160" cy="687600"/>
          </a:xfrm>
          <a:prstGeom prst="rect">
            <a:avLst/>
          </a:prstGeom>
          <a:ln>
            <a:noFill/>
          </a:ln>
        </p:spPr>
      </p:pic>
      <p:pic>
        <p:nvPicPr>
          <p:cNvPr id="81" name="" descr=""/>
          <p:cNvPicPr/>
          <p:nvPr/>
        </p:nvPicPr>
        <p:blipFill>
          <a:blip r:embed="rId6"/>
          <a:stretch/>
        </p:blipFill>
        <p:spPr>
          <a:xfrm>
            <a:off x="6715080" y="4320000"/>
            <a:ext cx="2212920" cy="1072080"/>
          </a:xfrm>
          <a:prstGeom prst="rect">
            <a:avLst/>
          </a:prstGeom>
          <a:ln>
            <a:noFill/>
          </a:ln>
        </p:spPr>
      </p:pic>
      <p:pic>
        <p:nvPicPr>
          <p:cNvPr id="82" name="" descr=""/>
          <p:cNvPicPr/>
          <p:nvPr/>
        </p:nvPicPr>
        <p:blipFill>
          <a:blip r:embed="rId7"/>
          <a:stretch/>
        </p:blipFill>
        <p:spPr>
          <a:xfrm>
            <a:off x="7056000" y="2448000"/>
            <a:ext cx="2234880" cy="138780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s-ES" sz="3300" spc="-1" strike="noStrike">
                <a:solidFill>
                  <a:srgbClr val="050505"/>
                </a:solidFill>
                <a:latin typeface="Times New Roman"/>
              </a:rPr>
              <a:t>Què és IOT ?</a:t>
            </a:r>
            <a:endParaRPr b="0" lang="es-ES" sz="3300" spc="-1" strike="noStrike">
              <a:solidFill>
                <a:srgbClr val="050505"/>
              </a:solidFill>
              <a:latin typeface="Times New Roman"/>
            </a:endParaRPr>
          </a:p>
        </p:txBody>
      </p:sp>
      <p:sp>
        <p:nvSpPr>
          <p:cNvPr id="84"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s-ES" sz="2400" spc="-1" strike="noStrike">
                <a:solidFill>
                  <a:srgbClr val="050505"/>
                </a:solidFill>
                <a:latin typeface="Arial"/>
              </a:rPr>
              <a:t>Capital humà i tècnic en el curs. Inserció Laboral</a:t>
            </a: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4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s-ES" sz="2400" spc="-1" strike="noStrike">
              <a:solidFill>
                <a:srgbClr val="050505"/>
              </a:solidFill>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264</TotalTime>
  <Application>LibreOffice/6.1.4.2$Windows_x86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2019-06-20T19:29:46Z</dcterms:created>
  <dc:creator/>
  <dc:description/>
  <dc:language>es-ES</dc:language>
  <cp:lastModifiedBy/>
  <dcterms:modified xsi:type="dcterms:W3CDTF">2019-06-21T00:46:13Z</dcterms:modified>
  <cp:revision>85</cp:revision>
  <dc:subject/>
  <dc:title>DNA</dc:title>
</cp:coreProperties>
</file>