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API/AbortController" TargetMode="External"/><Relationship Id="rId3" Type="http://schemas.openxmlformats.org/officeDocument/2006/relationships/hyperlink" Target="https://docs.microsoft.com/en-us/dotnet/api/system.threading.cancellationtokensource.createlinkedtokensource?view=net-5.0" TargetMode="External"/><Relationship Id="rId4" Type="http://schemas.openxmlformats.org/officeDocument/2006/relationships/hyperlink" Target="https://github.com/whatwg/dom/issues/920" TargetMode="External"/><Relationship Id="rId5" Type="http://schemas.openxmlformats.org/officeDocument/2006/relationships/hyperlink" Target="https://nodejs.org/api/async_hooks.html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API/AbortController" TargetMode="External"/><Relationship Id="rId3" Type="http://schemas.openxmlformats.org/officeDocument/2006/relationships/hyperlink" Target="https://docs.microsoft.com/en-us/dotnet/api/system.threading.cancellationtokensource.createlinkedtokensource?view=net-5.0" TargetMode="External"/><Relationship Id="rId4" Type="http://schemas.openxmlformats.org/officeDocument/2006/relationships/hyperlink" Target="https://github.com/whatwg/dom/issues/920" TargetMode="External"/><Relationship Id="rId5" Type="http://schemas.openxmlformats.org/officeDocument/2006/relationships/hyperlink" Target="https://nodejs.org/api/async_hooks.html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API/AbortController" TargetMode="External"/><Relationship Id="rId3" Type="http://schemas.openxmlformats.org/officeDocument/2006/relationships/hyperlink" Target="https://docs.microsoft.com/en-us/dotnet/api/system.threading.cancellationtokensource.createlinkedtokensource?view=net-5.0" TargetMode="External"/><Relationship Id="rId4" Type="http://schemas.openxmlformats.org/officeDocument/2006/relationships/hyperlink" Target="https://github.com/whatwg/dom/issues/920" TargetMode="External"/><Relationship Id="rId5" Type="http://schemas.openxmlformats.org/officeDocument/2006/relationships/hyperlink" Target="https://nodejs.org/api/async_hooks.html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esfx/esfx" TargetMode="External"/><Relationship Id="rId3" Type="http://schemas.openxmlformats.org/officeDocument/2006/relationships/hyperlink" Target="https://github.com/rbuckton/iterable-query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cfad5f791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cfad5f79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chemeClr val="hlink"/>
                </a:solidFill>
                <a:hlinkClick r:id="rId2"/>
              </a:rPr>
              <a:t>AbortController </a:t>
            </a:r>
            <a:r>
              <a:rPr lang="en"/>
              <a:t>doesn’t support </a:t>
            </a:r>
            <a:r>
              <a:rPr lang="en"/>
              <a:t>hierarchical</a:t>
            </a:r>
            <a:r>
              <a:rPr lang="en"/>
              <a:t> cancellation yet (what </a:t>
            </a:r>
            <a:r>
              <a:rPr i="1" lang="en" u="sng">
                <a:solidFill>
                  <a:schemeClr val="hlink"/>
                </a:solidFill>
                <a:hlinkClick r:id="rId3"/>
              </a:rPr>
              <a:t>CreateLinkedTokenSource</a:t>
            </a:r>
            <a:r>
              <a:rPr i="1" lang="en"/>
              <a:t> </a:t>
            </a:r>
            <a:r>
              <a:rPr lang="en"/>
              <a:t>does in .NET), but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discussion in underway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use: can possibly be integrated with </a:t>
            </a:r>
            <a:r>
              <a:rPr lang="en" u="sng">
                <a:solidFill>
                  <a:schemeClr val="hlink"/>
                </a:solidFill>
                <a:hlinkClick r:id="rId5"/>
              </a:rPr>
              <a:t>Node.js Async Hooks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d04fe46a6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d04fe46a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chemeClr val="hlink"/>
                </a:solidFill>
                <a:hlinkClick r:id="rId2"/>
              </a:rPr>
              <a:t>AbortController </a:t>
            </a:r>
            <a:r>
              <a:rPr lang="en"/>
              <a:t>doesn’t support hierarchical cancellation yet (what </a:t>
            </a:r>
            <a:r>
              <a:rPr i="1" lang="en" u="sng">
                <a:solidFill>
                  <a:schemeClr val="hlink"/>
                </a:solidFill>
                <a:hlinkClick r:id="rId3"/>
              </a:rPr>
              <a:t>CreateLinkedTokenSource</a:t>
            </a:r>
            <a:r>
              <a:rPr i="1" lang="en"/>
              <a:t> </a:t>
            </a:r>
            <a:r>
              <a:rPr lang="en"/>
              <a:t>does in .NET), but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discussion in underway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use: can possibly be integrated with </a:t>
            </a:r>
            <a:r>
              <a:rPr lang="en" u="sng">
                <a:solidFill>
                  <a:schemeClr val="hlink"/>
                </a:solidFill>
                <a:hlinkClick r:id="rId5"/>
              </a:rPr>
              <a:t>Node.js Async Hooks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d04fe46a6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d04fe46a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chemeClr val="hlink"/>
                </a:solidFill>
                <a:hlinkClick r:id="rId2"/>
              </a:rPr>
              <a:t>AbortController </a:t>
            </a:r>
            <a:r>
              <a:rPr lang="en"/>
              <a:t>doesn’t support hierarchical cancellation yet (what </a:t>
            </a:r>
            <a:r>
              <a:rPr i="1" lang="en" u="sng">
                <a:solidFill>
                  <a:schemeClr val="hlink"/>
                </a:solidFill>
                <a:hlinkClick r:id="rId3"/>
              </a:rPr>
              <a:t>CreateLinkedTokenSource</a:t>
            </a:r>
            <a:r>
              <a:rPr i="1" lang="en"/>
              <a:t> </a:t>
            </a:r>
            <a:r>
              <a:rPr lang="en"/>
              <a:t>does in .NET), but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discussion in underway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use: can possibly be integrated with </a:t>
            </a:r>
            <a:r>
              <a:rPr lang="en" u="sng">
                <a:solidFill>
                  <a:schemeClr val="hlink"/>
                </a:solidFill>
                <a:hlinkClick r:id="rId5"/>
              </a:rPr>
              <a:t>Node.js Async Hooks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d04fe46a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d04fe46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cfad5f791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cfad5f79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workflow? In many case, the user interaction logic or business logic </a:t>
            </a:r>
            <a:r>
              <a:rPr lang="en"/>
              <a:t>within</a:t>
            </a:r>
            <a:r>
              <a:rPr lang="en"/>
              <a:t> our applications can be naturally described and implemented as a set of asynchronous processes that can be started and stopped (cancelled). Those can be sequential and concurrent.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this talk by workflow I mean an async method. For more complex concepts, check out https://temporal.io.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Conversational UI workflow as a real-life example.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cfad5f791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cfad5f79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cfad5f791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cfad5f79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cfad5f791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cfad5f79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cfad5f791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cfad5f79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is single-</a:t>
            </a:r>
            <a:r>
              <a:rPr lang="en"/>
              <a:t>thread, but that doesn’t mean we can’t have async concurrency.</a:t>
            </a:r>
            <a:br>
              <a:rPr lang="en"/>
            </a:br>
            <a:r>
              <a:rPr lang="en"/>
              <a:t>What do you do when you want something from .NET in JavaScript?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go to NPM.COM and search. Someone has done it before! </a:t>
            </a:r>
            <a:r>
              <a:rPr lang="en"/>
              <a:t>🙂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cfad5f791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cfad5f79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Rob’s GitHub also has other great </a:t>
            </a:r>
            <a:r>
              <a:rPr lang="en"/>
              <a:t>libraries</a:t>
            </a:r>
            <a:r>
              <a:rPr lang="en"/>
              <a:t>: </a:t>
            </a:r>
            <a:r>
              <a:rPr b="1" i="1" lang="en" u="sng">
                <a:solidFill>
                  <a:schemeClr val="hlink"/>
                </a:solidFill>
                <a:hlinkClick r:id="rId2"/>
              </a:rPr>
              <a:t>@esfx</a:t>
            </a:r>
            <a:r>
              <a:rPr lang="en"/>
              <a:t> (low level async primitives and adaptors) and </a:t>
            </a:r>
            <a:r>
              <a:rPr b="1" i="1" lang="en" u="sng">
                <a:solidFill>
                  <a:schemeClr val="hlink"/>
                </a:solidFill>
                <a:hlinkClick r:id="rId3"/>
              </a:rPr>
              <a:t>iterable-query</a:t>
            </a:r>
            <a:r>
              <a:rPr b="1" i="1" lang="en"/>
              <a:t> </a:t>
            </a:r>
            <a:r>
              <a:rPr lang="en"/>
              <a:t>(LINQ-style fluent </a:t>
            </a:r>
            <a:r>
              <a:rPr lang="en"/>
              <a:t>operators</a:t>
            </a:r>
            <a:r>
              <a:rPr lang="en"/>
              <a:t> for JavaScript iterables).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mozilla.org/en-US/docs/Web/API/AbortController" TargetMode="External"/><Relationship Id="rId4" Type="http://schemas.openxmlformats.org/officeDocument/2006/relationships/hyperlink" Target="https://developer.mozilla.org/en-US/docs/Web/API/AbortSignal" TargetMode="External"/><Relationship Id="rId5" Type="http://schemas.openxmlformats.org/officeDocument/2006/relationships/hyperlink" Target="https://developer.mozilla.org/en-US/docs/Web/API/WindowOrWorkerGlobalScope/fetch" TargetMode="External"/><Relationship Id="rId6" Type="http://schemas.openxmlformats.org/officeDocument/2006/relationships/hyperlink" Target="https://grpc.io/docs/what-is-grpc/core-concepts/#cancelling-an-rpc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noseratio/cancellation-talk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tc39/proposal-cancellation" TargetMode="External"/><Relationship Id="rId4" Type="http://schemas.openxmlformats.org/officeDocument/2006/relationships/hyperlink" Target="https://docs.microsoft.com/en-us/dotnet/standard/threading/cancellation-in-managed-threads" TargetMode="External"/><Relationship Id="rId5" Type="http://schemas.openxmlformats.org/officeDocument/2006/relationships/hyperlink" Target="https://medium.com/@benlesh/promise-cancellation-is-dead-long-live-promise-cancellation-c6601f1f5082" TargetMode="External"/><Relationship Id="rId6" Type="http://schemas.openxmlformats.org/officeDocument/2006/relationships/hyperlink" Target="https://github.com/rbuckton/prex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microsoft.com/en-us/dotnet/standard/threading/cancellation-in-managed-threads" TargetMode="External"/><Relationship Id="rId4" Type="http://schemas.openxmlformats.org/officeDocument/2006/relationships/hyperlink" Target="https://github.com/tc39/proposal-cancella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rbuckton/prex" TargetMode="External"/><Relationship Id="rId4" Type="http://schemas.openxmlformats.org/officeDocument/2006/relationships/hyperlink" Target="https://medium.com/@benlesh/promise-cancellation-is-dead-long-live-promise-cancellation-c6601f1f5082" TargetMode="External"/><Relationship Id="rId5" Type="http://schemas.openxmlformats.org/officeDocument/2006/relationships/hyperlink" Target="https://medium.com/@benlesh/promise-cancellation-is-dead-long-live-promise-cancellation-c6601f1f5082" TargetMode="Externa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rbuckton/prex/blob/master/docs/scheduling.md#function-delaytoken-msec-value" TargetMode="External"/><Relationship Id="rId10" Type="http://schemas.openxmlformats.org/officeDocument/2006/relationships/hyperlink" Target="https://docs.microsoft.com/en-us/dotnet/api/system.threading.channels.channel?view=net-5.0" TargetMode="External"/><Relationship Id="rId13" Type="http://schemas.openxmlformats.org/officeDocument/2006/relationships/hyperlink" Target="https://github.com/rbuckton/prex/blob/master/docs/cancellation.md#class-cancellationtokensource" TargetMode="External"/><Relationship Id="rId12" Type="http://schemas.openxmlformats.org/officeDocument/2006/relationships/hyperlink" Target="https://docs.microsoft.com/en-us/dotnet/api/system.threading.tasks.task.delay?view=net-5.0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rbuckton" TargetMode="External"/><Relationship Id="rId4" Type="http://schemas.openxmlformats.org/officeDocument/2006/relationships/hyperlink" Target="https://github.com/tc39/proposal-cancellation" TargetMode="External"/><Relationship Id="rId9" Type="http://schemas.openxmlformats.org/officeDocument/2006/relationships/hyperlink" Target="https://github.com/rbuckton/prex/blob/master/docs/scheduling.md#class-asyncqueue" TargetMode="External"/><Relationship Id="rId15" Type="http://schemas.openxmlformats.org/officeDocument/2006/relationships/hyperlink" Target="https://github.com/rbuckton/prex/blob/master/docs/cancellation.md#class-cancelerror" TargetMode="External"/><Relationship Id="rId14" Type="http://schemas.openxmlformats.org/officeDocument/2006/relationships/hyperlink" Target="https://github.com/rbuckton/prex/blob/master/docs/cancellation.md#class-cancellationtoken" TargetMode="External"/><Relationship Id="rId16" Type="http://schemas.openxmlformats.org/officeDocument/2006/relationships/hyperlink" Target="https://docs.microsoft.com/en-us/dotnet/api/system.operationcanceledexception?view=net-5.0" TargetMode="External"/><Relationship Id="rId5" Type="http://schemas.openxmlformats.org/officeDocument/2006/relationships/hyperlink" Target="https://github.com/rbuckton/prex/blob/master/docs/coordination.md#class-deferred" TargetMode="External"/><Relationship Id="rId6" Type="http://schemas.openxmlformats.org/officeDocument/2006/relationships/hyperlink" Target="https://docs.microsoft.com/en-us/dotnet/api/system.threading.tasks.taskcompletionsource-1?view=net-5.0" TargetMode="External"/><Relationship Id="rId7" Type="http://schemas.openxmlformats.org/officeDocument/2006/relationships/hyperlink" Target="https://github.com/rbuckton/prex/blob/master/docs/coordination.md#class-semaphore" TargetMode="External"/><Relationship Id="rId8" Type="http://schemas.openxmlformats.org/officeDocument/2006/relationships/hyperlink" Target="https://docs.microsoft.com/en-us/dotnet/api/system.threading.semaphoreslim?view=net-5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Cancellation in JavaScript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1"/>
            <a:ext cx="8222100" cy="18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Token-based cancellation in JavaScript using the unifying .NET cancellation pattern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/>
            </a:br>
            <a:r>
              <a:rPr lang="en" sz="2400"/>
              <a:t>By Andrew Nosenko - @noseratio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71900" y="410825"/>
            <a:ext cx="8222100" cy="10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token-based cancellation for native APIs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213625" y="1911700"/>
            <a:ext cx="88410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can use </a:t>
            </a:r>
            <a:r>
              <a:rPr i="1" lang="en" sz="1700"/>
              <a:t>CancellationTokenSource </a:t>
            </a:r>
            <a:r>
              <a:rPr lang="en" sz="1700"/>
              <a:t>and </a:t>
            </a:r>
            <a:r>
              <a:rPr i="1" lang="en" sz="1700"/>
              <a:t>CancellationToken</a:t>
            </a:r>
            <a:r>
              <a:rPr lang="en" sz="1700"/>
              <a:t> to wrap many native cancellation and clean-up APIs in JavaScript, both in front-end and Node.js.</a:t>
            </a:r>
            <a:br>
              <a:rPr lang="en" sz="1700"/>
            </a:br>
            <a:r>
              <a:rPr lang="en" sz="1700"/>
              <a:t>For example: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i="1" lang="en" sz="1700" u="sng">
                <a:solidFill>
                  <a:schemeClr val="hlink"/>
                </a:solidFill>
                <a:hlinkClick r:id="rId3"/>
              </a:rPr>
              <a:t>AbortController</a:t>
            </a:r>
            <a:r>
              <a:rPr i="1" lang="en" sz="1700"/>
              <a:t> and </a:t>
            </a:r>
            <a:r>
              <a:rPr i="1" lang="en" sz="1700" u="sng">
                <a:solidFill>
                  <a:schemeClr val="hlink"/>
                </a:solidFill>
                <a:hlinkClick r:id="rId4"/>
              </a:rPr>
              <a:t>AbortSignal</a:t>
            </a:r>
            <a:r>
              <a:rPr i="1" lang="en" sz="1700"/>
              <a:t> </a:t>
            </a:r>
            <a:r>
              <a:rPr lang="en" sz="1700"/>
              <a:t>for HTTP </a:t>
            </a:r>
            <a:r>
              <a:rPr i="1" lang="en" sz="1700" u="sng">
                <a:solidFill>
                  <a:schemeClr val="hlink"/>
                </a:solidFill>
                <a:hlinkClick r:id="rId5"/>
              </a:rPr>
              <a:t>fetch</a:t>
            </a:r>
            <a:r>
              <a:rPr lang="en" sz="1700"/>
              <a:t>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1" lang="en" sz="1700"/>
              <a:t>clearTimeout </a:t>
            </a:r>
            <a:r>
              <a:rPr lang="en" sz="1700"/>
              <a:t>for </a:t>
            </a:r>
            <a:r>
              <a:rPr i="1" lang="en" sz="1700"/>
              <a:t>setTimeout,</a:t>
            </a:r>
            <a:br>
              <a:rPr i="1" lang="en" sz="1700"/>
            </a:br>
            <a:r>
              <a:rPr i="1" lang="en" sz="1700"/>
              <a:t>cancelAnimationFrame </a:t>
            </a:r>
            <a:r>
              <a:rPr lang="en" sz="1700"/>
              <a:t>for </a:t>
            </a:r>
            <a:r>
              <a:rPr i="1" lang="en" sz="1700"/>
              <a:t>requestAnimationFrame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1" lang="en" sz="1700"/>
              <a:t>stream.end or stream.destroy </a:t>
            </a:r>
            <a:r>
              <a:rPr lang="en" sz="1700"/>
              <a:t>in Node.js.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6"/>
              </a:rPr>
              <a:t>Cancelling gRPC calls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71900" y="410825"/>
            <a:ext cx="8222100" cy="10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typical code pattern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213625" y="1816475"/>
            <a:ext cx="8841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For example, calling </a:t>
            </a:r>
            <a:r>
              <a:rPr b="1" i="1" lang="en" sz="1700"/>
              <a:t>fetch</a:t>
            </a:r>
            <a:r>
              <a:rPr lang="en" sz="1700"/>
              <a:t> for a URL while observing cancellation: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450" y="2409100"/>
            <a:ext cx="4519055" cy="242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71900" y="410825"/>
            <a:ext cx="8222100" cy="10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 that can’t be cancelled natively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213625" y="1911700"/>
            <a:ext cx="88410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There is not much we can do, besides we can become </a:t>
            </a:r>
            <a:r>
              <a:rPr i="1" lang="en" sz="1700"/>
              <a:t>disinterested </a:t>
            </a:r>
            <a:r>
              <a:rPr lang="en" sz="1700"/>
              <a:t>in the results and bail out </a:t>
            </a:r>
            <a:r>
              <a:rPr lang="en" sz="1700"/>
              <a:t>earlier</a:t>
            </a:r>
            <a:r>
              <a:rPr lang="en" sz="1700"/>
              <a:t> by using </a:t>
            </a:r>
            <a:r>
              <a:rPr lang="en" sz="1700"/>
              <a:t>a </a:t>
            </a:r>
            <a:r>
              <a:rPr b="1" lang="en" sz="1700"/>
              <a:t>dedicated cancellation promise</a:t>
            </a:r>
            <a:r>
              <a:rPr lang="en" sz="1700"/>
              <a:t> and </a:t>
            </a:r>
            <a:r>
              <a:rPr b="1" i="1" lang="en" sz="1700"/>
              <a:t>Promise.any</a:t>
            </a:r>
            <a:r>
              <a:rPr lang="en" sz="1700"/>
              <a:t>: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150" y="2772525"/>
            <a:ext cx="3831977" cy="21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pure client-side JavaScript app that draws a mouse trail using canvas.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" name="Google Shape;145;p25"/>
          <p:cNvSpPr txBox="1"/>
          <p:nvPr/>
        </p:nvSpPr>
        <p:spPr>
          <a:xfrm>
            <a:off x="3537350" y="344175"/>
            <a:ext cx="5200800" cy="44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https://github.com/noseratio/cancellation-talk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Or simply search for “@noseratio”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265500" y="378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point</a:t>
            </a:r>
            <a:endParaRPr/>
          </a:p>
        </p:txBody>
      </p:sp>
      <p:sp>
        <p:nvSpPr>
          <p:cNvPr id="151" name="Google Shape;151;p26"/>
          <p:cNvSpPr txBox="1"/>
          <p:nvPr>
            <p:ph idx="1" type="subTitle"/>
          </p:nvPr>
        </p:nvSpPr>
        <p:spPr>
          <a:xfrm>
            <a:off x="265500" y="2152698"/>
            <a:ext cx="4045200" cy="28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already use and love the cancellation pattern in .NET/C#, </a:t>
            </a:r>
            <a:r>
              <a:rPr lang="en"/>
              <a:t>bring it on to </a:t>
            </a:r>
            <a:r>
              <a:rPr lang="en"/>
              <a:t>JavaScript/TypeScript, both for front-end and back-end!</a:t>
            </a:r>
            <a:endParaRPr/>
          </a:p>
        </p:txBody>
      </p:sp>
      <p:pic>
        <p:nvPicPr>
          <p:cNvPr descr="Black and white image of ladder handles coming out of the water onto a floating dock" id="152" name="Google Shape;152;p26"/>
          <p:cNvPicPr preferRelativeResize="0"/>
          <p:nvPr/>
        </p:nvPicPr>
        <p:blipFill rotWithShape="1">
          <a:blip r:embed="rId3">
            <a:alphaModFix/>
          </a:blip>
          <a:srcRect b="2669" l="27777" r="9107" t="2669"/>
          <a:stretch/>
        </p:blipFill>
        <p:spPr>
          <a:xfrm>
            <a:off x="5355300" y="1069050"/>
            <a:ext cx="3005395" cy="300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71900" y="410825"/>
            <a:ext cx="8222100" cy="10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213625" y="1911700"/>
            <a:ext cx="88410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ECMAScript Cancellation</a:t>
            </a:r>
            <a:r>
              <a:rPr lang="en" sz="1700"/>
              <a:t> (the current </a:t>
            </a:r>
            <a:r>
              <a:rPr lang="en" sz="1700"/>
              <a:t>TC39 </a:t>
            </a:r>
            <a:r>
              <a:rPr lang="en" sz="1700"/>
              <a:t>proposal)</a:t>
            </a:r>
            <a:br>
              <a:rPr lang="en" sz="1700"/>
            </a:b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Cancellation in Managed Threads</a:t>
            </a:r>
            <a:r>
              <a:rPr lang="en" sz="1800"/>
              <a:t> (in .NET)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Promise Cancellation Is Dead — Long Live Promise Cancellation</a:t>
            </a:r>
            <a:r>
              <a:rPr lang="en" sz="1800"/>
              <a:t>, by Ben Lesh (@BenLesh)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Promise Extensions for JavaScript (prex)</a:t>
            </a:r>
            <a:r>
              <a:rPr lang="en" sz="1800"/>
              <a:t>, by Ron Buckton (@rbuckton)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725450"/>
            <a:ext cx="8222100" cy="32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Cancellation is a pattern used to stop an asynchronous operation or a long-</a:t>
            </a:r>
            <a:r>
              <a:rPr lang="en"/>
              <a:t>running</a:t>
            </a:r>
            <a:r>
              <a:rPr lang="en"/>
              <a:t> synchronous operation.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.NET uses a </a:t>
            </a:r>
            <a:r>
              <a:rPr lang="en" u="sng">
                <a:solidFill>
                  <a:schemeClr val="hlink"/>
                </a:solidFill>
                <a:hlinkClick r:id="rId3"/>
              </a:rPr>
              <a:t>unified model for cooperative cancellation</a:t>
            </a:r>
            <a:r>
              <a:rPr lang="en"/>
              <a:t>, based on a lightweight object called a </a:t>
            </a:r>
            <a:r>
              <a:rPr b="1" lang="en"/>
              <a:t>Cancellation</a:t>
            </a:r>
            <a:r>
              <a:rPr b="1" lang="en"/>
              <a:t> </a:t>
            </a:r>
            <a:r>
              <a:rPr b="1" lang="en"/>
              <a:t>Token</a:t>
            </a:r>
            <a:r>
              <a:rPr lang="en"/>
              <a:t>, and it’s parent object called </a:t>
            </a:r>
            <a:r>
              <a:rPr b="1" lang="en"/>
              <a:t>Cancellation Token Source</a:t>
            </a:r>
            <a:r>
              <a:rPr lang="en"/>
              <a:t>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Despite many takes, an established cancellation framework is somehow still missing in JavaScript world.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current TC39 proposal</a:t>
            </a:r>
            <a:r>
              <a:rPr lang="en"/>
              <a:t> is based on the .NET model (it’s in the early stage 1).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cancellation important?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natural. Many real-life process can be interrupted by an external request.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may be useful for developing front-end workflows.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may also improve the scalability of the back-end, by stopping pending operations which are no longer relevant.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 cleanup and release of resources with </a:t>
            </a:r>
            <a:r>
              <a:rPr b="1" i="1" lang="en"/>
              <a:t>try/catch/finally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implemented properly, </a:t>
            </a:r>
            <a:r>
              <a:rPr b="1" lang="en"/>
              <a:t>c</a:t>
            </a:r>
            <a:r>
              <a:rPr b="1" lang="en"/>
              <a:t>ancellation is pervasive through all code layers</a:t>
            </a:r>
            <a:r>
              <a:rPr lang="en"/>
              <a:t> and from the front-end to the back-end, similar to </a:t>
            </a:r>
            <a:r>
              <a:rPr i="1" lang="en"/>
              <a:t>async/await </a:t>
            </a:r>
            <a:r>
              <a:rPr lang="en"/>
              <a:t>itself.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Autocomplete as a well-known example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213625" y="1758325"/>
            <a:ext cx="8758800" cy="3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The user types a character.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We start an async delay, e.g.: </a:t>
            </a:r>
            <a:r>
              <a:rPr b="1" i="1" lang="en" sz="1700"/>
              <a:t>await new Promise(r =&gt; setTimeout(r));</a:t>
            </a:r>
            <a:endParaRPr b="1" i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When the delay is completed, we start and await a REST </a:t>
            </a:r>
            <a:r>
              <a:rPr b="1" i="1" lang="en" sz="1700"/>
              <a:t>fetch</a:t>
            </a:r>
            <a:r>
              <a:rPr b="1" lang="en" sz="1700"/>
              <a:t> </a:t>
            </a:r>
            <a:r>
              <a:rPr lang="en" sz="1700"/>
              <a:t>call.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Meanwhile, the user may have typed another character, while we still haven't received the server's response for the fetch.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Ideally, we now should cancel the fetch (or the delay, whichever </a:t>
            </a:r>
            <a:r>
              <a:rPr b="1" lang="en" sz="1700"/>
              <a:t>is </a:t>
            </a:r>
            <a:r>
              <a:rPr b="1" lang="en" sz="1700"/>
              <a:t>pending)</a:t>
            </a:r>
            <a:r>
              <a:rPr lang="en" sz="1700"/>
              <a:t>, before we start a new sequence of these async calls.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On the server, we may also want to cancel a pending call to 3rd party microservice API that we use for auto-complete, to avoid extra charges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Now we can start another delay and the fetch for the newly entered text, and so on.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45100" y="1758325"/>
            <a:ext cx="8578200" cy="3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a nutshell, the cancellation pattern in .NET deals with the following three parts: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</a:t>
            </a:r>
            <a:r>
              <a:rPr b="1" i="1" lang="en" sz="1800"/>
              <a:t>CancellationTokenSource</a:t>
            </a:r>
            <a:r>
              <a:rPr lang="en" sz="1800"/>
              <a:t>. This is the producer part of the API, the code which triggers cancellation. It’s normally external to the asynchronous operation itself. The cancellation is requested via </a:t>
            </a:r>
            <a:r>
              <a:rPr b="1" i="1" lang="en" sz="1800"/>
              <a:t>CancellationTokenSource.cancel()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</a:t>
            </a:r>
            <a:r>
              <a:rPr b="1" i="1" lang="en" sz="1800"/>
              <a:t>CancellationToken</a:t>
            </a:r>
            <a:r>
              <a:rPr lang="en" sz="1800"/>
              <a:t>. This is the consumer part of the API, returned by </a:t>
            </a:r>
            <a:r>
              <a:rPr b="1" i="1" lang="en" sz="1800"/>
              <a:t>CancellationTokenSource.Token</a:t>
            </a:r>
            <a:r>
              <a:rPr lang="en" sz="1800"/>
              <a:t>, used to observe external cancelation requests.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</a:t>
            </a:r>
            <a:r>
              <a:rPr b="1" i="1" lang="en" sz="1800"/>
              <a:t>OperationCanceledException</a:t>
            </a:r>
            <a:r>
              <a:rPr b="1" lang="en" sz="1800"/>
              <a:t> </a:t>
            </a:r>
            <a:r>
              <a:rPr lang="en" sz="1800"/>
              <a:t>exception to tell the operation was cancelled.</a:t>
            </a:r>
            <a:endParaRPr sz="1800"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410825"/>
            <a:ext cx="8222100" cy="10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overview of the .NET cancellation pattern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410825"/>
            <a:ext cx="8222100" cy="10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Observing the cancellation request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758325"/>
            <a:ext cx="8222100" cy="3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</a:t>
            </a:r>
            <a:r>
              <a:rPr i="1" lang="en" sz="1800"/>
              <a:t>cancellation token</a:t>
            </a:r>
            <a:r>
              <a:rPr lang="en" sz="1800"/>
              <a:t> lets the code conducting an long-running operation to observe the cancellation request and act upon it to end that operation.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observe it via a callback registered with </a:t>
            </a:r>
            <a:r>
              <a:rPr b="1" i="1" lang="en" sz="1800"/>
              <a:t>CancellationToken.register()</a:t>
            </a:r>
            <a:endParaRPr b="1"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Think of it as of </a:t>
            </a:r>
            <a:r>
              <a:rPr b="1" i="1" lang="en" sz="1800"/>
              <a:t>addEventListener </a:t>
            </a:r>
            <a:r>
              <a:rPr b="1" lang="en" sz="1800"/>
              <a:t>for a hypothetical </a:t>
            </a:r>
            <a:r>
              <a:rPr b="1" i="1" lang="en" sz="1800"/>
              <a:t>cancel </a:t>
            </a:r>
            <a:r>
              <a:rPr b="1" lang="en" sz="1800"/>
              <a:t>event.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Back to our Autocomplete example, that’s where we may want to call </a:t>
            </a:r>
            <a:r>
              <a:rPr i="1" lang="en" sz="1800"/>
              <a:t>clearTimer()</a:t>
            </a:r>
            <a:r>
              <a:rPr lang="en" sz="1800"/>
              <a:t> and reject the delay promise, or call </a:t>
            </a:r>
            <a:r>
              <a:rPr i="1" lang="en" sz="1800"/>
              <a:t>AbortController.abort()</a:t>
            </a:r>
            <a:r>
              <a:rPr lang="en" sz="1800"/>
              <a:t> to cause the rejection of the </a:t>
            </a:r>
            <a:r>
              <a:rPr i="1" lang="en" sz="1800"/>
              <a:t>fetch </a:t>
            </a:r>
            <a:r>
              <a:rPr lang="en" sz="1800"/>
              <a:t>promise.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 tight loops, we may want to call </a:t>
            </a:r>
            <a:r>
              <a:rPr b="1" i="1" lang="en" sz="1800"/>
              <a:t>CancellationToken.ThrowIfCancellationRequested()</a:t>
            </a:r>
            <a:r>
              <a:rPr lang="en" sz="1800"/>
              <a:t> to poll for a cancellation requests.</a:t>
            </a:r>
            <a:br>
              <a:rPr lang="en" sz="1800"/>
            </a:b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410825"/>
            <a:ext cx="8222100" cy="10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Cancelling a hierarchy of async operations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758325"/>
            <a:ext cx="8222100" cy="3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Cancelling a</a:t>
            </a:r>
            <a:r>
              <a:rPr lang="en" sz="1800"/>
              <a:t> complex tree or a graph of workflows is possible with linked token sources, created with </a:t>
            </a:r>
            <a:r>
              <a:rPr b="1" i="1" lang="en" sz="1800"/>
              <a:t>CancellationTokenSource.CreateLinkedTokenSource(linkedTokens)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example, we may want to create a new linked token source and pass its token to a child workflow we’re about to start (as later in the demo).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child workflow then can be cancelled internally by the parent workflow (that created it), or as a part of the whole cancellation tree, if requested externally.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410825"/>
            <a:ext cx="8222100" cy="10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up in the land of JavaScript?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2390100"/>
            <a:ext cx="8222100" cy="14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Bluebird library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Another Promise (as a token)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Rx Subscriptions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Ditch promises and just use Observables</a:t>
            </a:r>
            <a:endParaRPr sz="1800"/>
          </a:p>
        </p:txBody>
      </p:sp>
      <p:sp>
        <p:nvSpPr>
          <p:cNvPr id="111" name="Google Shape;111;p20"/>
          <p:cNvSpPr txBox="1"/>
          <p:nvPr/>
        </p:nvSpPr>
        <p:spPr>
          <a:xfrm>
            <a:off x="229450" y="3862500"/>
            <a:ext cx="84645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might add that </a:t>
            </a:r>
            <a:r>
              <a:rPr i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AbortController/AbortSignal/AbortError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is being increasingly adopted by Node.js. I personally was looking for a </a:t>
            </a: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library that already implements the .NET model for JavaScript, and I’ve found one: </a:t>
            </a:r>
            <a:r>
              <a:rPr b="1"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the Prex library</a:t>
            </a: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18550" y="1644400"/>
            <a:ext cx="86727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Ben Lesh in his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“Promise Cancellation Is Dead — Long Live Promise Cancellation!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"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article offers the following options: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71900" y="410825"/>
            <a:ext cx="8222100" cy="10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 Extensions for JavaScript (prex)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213625" y="1698075"/>
            <a:ext cx="8841000" cy="3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library created by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Ron Buckton</a:t>
            </a:r>
            <a:r>
              <a:rPr lang="en" sz="1700"/>
              <a:t>, a Senior SDE for TypeScript, a member of TC39 </a:t>
            </a:r>
            <a:r>
              <a:rPr lang="en" sz="1700"/>
              <a:t>committee and the author of the current 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ECMAScript Cancellation</a:t>
            </a:r>
            <a:r>
              <a:rPr lang="en" sz="1700"/>
              <a:t> proposal.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Prex provides lots of async counterpart APIs </a:t>
            </a:r>
            <a:r>
              <a:rPr lang="en" sz="1700"/>
              <a:t>for what we use and love in .NET, for example: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i="1" lang="en" sz="1700" u="sng">
                <a:solidFill>
                  <a:schemeClr val="hlink"/>
                </a:solidFill>
                <a:hlinkClick r:id="rId5"/>
              </a:rPr>
              <a:t>Deferred</a:t>
            </a:r>
            <a:r>
              <a:rPr lang="en" sz="1700"/>
              <a:t> (.NET </a:t>
            </a:r>
            <a:r>
              <a:rPr i="1" lang="en" sz="1700" u="sng">
                <a:solidFill>
                  <a:schemeClr val="hlink"/>
                </a:solidFill>
                <a:hlinkClick r:id="rId6"/>
              </a:rPr>
              <a:t>TaskCompletionSource</a:t>
            </a:r>
            <a:r>
              <a:rPr lang="en" sz="1700"/>
              <a:t>);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i="1" lang="en" sz="1700" u="sng">
                <a:solidFill>
                  <a:schemeClr val="hlink"/>
                </a:solidFill>
                <a:hlinkClick r:id="rId7"/>
              </a:rPr>
              <a:t>Semaphore</a:t>
            </a:r>
            <a:r>
              <a:rPr lang="en" sz="1700"/>
              <a:t> (.NET </a:t>
            </a:r>
            <a:r>
              <a:rPr i="1" lang="en" sz="1700" u="sng">
                <a:solidFill>
                  <a:schemeClr val="hlink"/>
                </a:solidFill>
                <a:hlinkClick r:id="rId8"/>
              </a:rPr>
              <a:t>SemaphoreSlim</a:t>
            </a:r>
            <a:r>
              <a:rPr lang="en" sz="1700"/>
              <a:t>);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i="1" lang="en" sz="1700" u="sng">
                <a:solidFill>
                  <a:schemeClr val="hlink"/>
                </a:solidFill>
                <a:hlinkClick r:id="rId9"/>
              </a:rPr>
              <a:t>AsyncQueue</a:t>
            </a:r>
            <a:r>
              <a:rPr lang="en" sz="1700"/>
              <a:t> ( .NET </a:t>
            </a:r>
            <a:r>
              <a:rPr lang="en" sz="1700" u="sng">
                <a:solidFill>
                  <a:schemeClr val="hlink"/>
                </a:solidFill>
                <a:hlinkClick r:id="rId10"/>
              </a:rPr>
              <a:t>Channel</a:t>
            </a:r>
            <a:r>
              <a:rPr lang="en" sz="1700"/>
              <a:t>);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i="1" lang="en" sz="1700" u="sng">
                <a:solidFill>
                  <a:schemeClr val="hlink"/>
                </a:solidFill>
                <a:hlinkClick r:id="rId11"/>
              </a:rPr>
              <a:t>delay</a:t>
            </a:r>
            <a:r>
              <a:rPr lang="en" sz="1700"/>
              <a:t> (.NET </a:t>
            </a:r>
            <a:r>
              <a:rPr i="1" lang="en" sz="1700" u="sng">
                <a:solidFill>
                  <a:schemeClr val="hlink"/>
                </a:solidFill>
                <a:hlinkClick r:id="rId12"/>
              </a:rPr>
              <a:t>Delay</a:t>
            </a:r>
            <a:r>
              <a:rPr lang="en" sz="1700"/>
              <a:t>);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And of course, for cancellation:</a:t>
            </a:r>
            <a:endParaRPr b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i="1" lang="en" sz="1700" u="sng">
                <a:solidFill>
                  <a:schemeClr val="hlink"/>
                </a:solidFill>
                <a:hlinkClick r:id="rId13"/>
              </a:rPr>
              <a:t>CancellationTokenSource</a:t>
            </a:r>
            <a:r>
              <a:rPr lang="en" sz="1700"/>
              <a:t> , </a:t>
            </a:r>
            <a:r>
              <a:rPr i="1" lang="en" sz="1700" u="sng">
                <a:solidFill>
                  <a:schemeClr val="hlink"/>
                </a:solidFill>
                <a:hlinkClick r:id="rId14"/>
              </a:rPr>
              <a:t>CancellationToken</a:t>
            </a:r>
            <a:r>
              <a:rPr lang="en" sz="1700"/>
              <a:t>, </a:t>
            </a:r>
            <a:br>
              <a:rPr lang="en" sz="1700"/>
            </a:br>
            <a:r>
              <a:rPr i="1" lang="en" sz="1700" u="sng">
                <a:solidFill>
                  <a:schemeClr val="hlink"/>
                </a:solidFill>
                <a:hlinkClick r:id="rId15"/>
              </a:rPr>
              <a:t>CancelError</a:t>
            </a:r>
            <a:r>
              <a:rPr i="1" lang="en" sz="1700"/>
              <a:t> (.NET </a:t>
            </a:r>
            <a:r>
              <a:rPr i="1" lang="en" sz="1700" u="sng">
                <a:solidFill>
                  <a:schemeClr val="hlink"/>
                </a:solidFill>
                <a:hlinkClick r:id="rId16"/>
              </a:rPr>
              <a:t>OperationCanceledException</a:t>
            </a:r>
            <a:r>
              <a:rPr i="1" lang="en" sz="1700"/>
              <a:t>)</a:t>
            </a:r>
            <a:endParaRPr i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