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embeddedFontLst>
    <p:embeddedFont>
      <p:font typeface="Museo900-Regular" panose="02000000000000000000" pitchFamily="2" charset="0"/>
      <p:bold r:id="rId17"/>
    </p:embeddedFont>
    <p:embeddedFont>
      <p:font typeface="Museo300-Regular" panose="02000000000000000000" pitchFamily="2" charset="0"/>
      <p:regular r:id="rId18"/>
    </p:embeddedFont>
    <p:embeddedFont>
      <p:font typeface="Calibri" panose="020F0502020204030204" pitchFamily="34" charset="0"/>
      <p:regular r:id="rId19"/>
      <p:bold r:id="rId20"/>
      <p:italic r:id="rId21"/>
      <p:boldItalic r:id="rId22"/>
    </p:embeddedFont>
    <p:embeddedFont>
      <p:font typeface="Consolas" panose="020B0609020204030204" pitchFamily="49" charset="0"/>
      <p:regular r:id="rId23"/>
      <p:bold r:id="rId24"/>
      <p:italic r:id="rId25"/>
      <p:boldItalic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p15:clr>
            <a:srgbClr val="A4A3A4"/>
          </p15:clr>
        </p15:guide>
        <p15:guide id="2" orient="horz" pos="3232">
          <p15:clr>
            <a:srgbClr val="A4A3A4"/>
          </p15:clr>
        </p15:guide>
        <p15:guide id="3" orient="horz" pos="1912">
          <p15:clr>
            <a:srgbClr val="A4A3A4"/>
          </p15:clr>
        </p15:guide>
        <p15:guide id="4" pos="5380">
          <p15:clr>
            <a:srgbClr val="A4A3A4"/>
          </p15:clr>
        </p15:guide>
        <p15:guide id="5" pos="2959">
          <p15:clr>
            <a:srgbClr val="A4A3A4"/>
          </p15:clr>
        </p15:guide>
        <p15:guide id="6" orient="horz" pos="121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EBEB"/>
    <a:srgbClr val="7BD90B"/>
    <a:srgbClr val="474495"/>
    <a:srgbClr val="F0EBA2"/>
    <a:srgbClr val="008933"/>
    <a:srgbClr val="B60B62"/>
    <a:srgbClr val="660B62"/>
    <a:srgbClr val="FFC0A2"/>
    <a:srgbClr val="E1CAD9"/>
    <a:srgbClr val="760BC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7" autoAdjust="0"/>
    <p:restoredTop sz="94660"/>
  </p:normalViewPr>
  <p:slideViewPr>
    <p:cSldViewPr snapToGrid="0" snapToObjects="1" showGuides="1">
      <p:cViewPr>
        <p:scale>
          <a:sx n="100" d="100"/>
          <a:sy n="100" d="100"/>
        </p:scale>
        <p:origin x="1812" y="102"/>
      </p:cViewPr>
      <p:guideLst>
        <p:guide orient="horz" pos="1245"/>
        <p:guide orient="horz" pos="3232"/>
        <p:guide orient="horz" pos="1912"/>
        <p:guide pos="5380"/>
        <p:guide pos="2959"/>
        <p:guide orient="horz" pos="1211"/>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C703-0827-4D98-8015-40DEE3C186A7}" type="datetimeFigureOut">
              <a:rPr lang="en-GB" smtClean="0"/>
              <a:t>13/10/2017</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98D5B-57F4-4A7F-8DDC-A432FF1B0DAA}" type="slidenum">
              <a:rPr lang="en-GB" smtClean="0"/>
              <a:t>‹#›</a:t>
            </a:fld>
            <a:endParaRPr lang="en-GB"/>
          </a:p>
        </p:txBody>
      </p:sp>
    </p:spTree>
    <p:extLst>
      <p:ext uri="{BB962C8B-B14F-4D97-AF65-F5344CB8AC3E}">
        <p14:creationId xmlns:p14="http://schemas.microsoft.com/office/powerpoint/2010/main" val="8043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9" name="Picture 28" descr="Unit 16.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4" name="Picture 3" descr="Logo.ai"/>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150685" y="4018819"/>
            <a:ext cx="2291515" cy="456997"/>
          </a:xfrm>
          <a:prstGeom prst="rect">
            <a:avLst/>
          </a:prstGeom>
        </p:spPr>
      </p:pic>
      <p:sp>
        <p:nvSpPr>
          <p:cNvPr id="6" name="Text Placeholder 19"/>
          <p:cNvSpPr>
            <a:spLocks noGrp="1"/>
          </p:cNvSpPr>
          <p:nvPr>
            <p:ph type="body" sz="quarter" idx="11" hasCustomPrompt="1"/>
          </p:nvPr>
        </p:nvSpPr>
        <p:spPr>
          <a:xfrm>
            <a:off x="1803400" y="1798632"/>
            <a:ext cx="5765800" cy="2201863"/>
          </a:xfrm>
          <a:prstGeom prst="rect">
            <a:avLst/>
          </a:prstGeom>
        </p:spPr>
        <p:txBody>
          <a:bodyPr vert="horz" lIns="0"/>
          <a:lstStyle>
            <a:lvl1pPr marL="0" indent="0">
              <a:lnSpc>
                <a:spcPts val="4000"/>
              </a:lnSpc>
              <a:spcBef>
                <a:spcPts val="0"/>
              </a:spcBef>
              <a:spcAft>
                <a:spcPts val="1000"/>
              </a:spcAft>
              <a:buNone/>
              <a:defRPr sz="4000" b="0" i="0" kern="0" spc="-60" baseline="0">
                <a:solidFill>
                  <a:schemeClr val="bg1"/>
                </a:solidFill>
                <a:latin typeface="Museo900-Regular"/>
                <a:cs typeface="Museo900-Regular"/>
              </a:defRPr>
            </a:lvl1pPr>
            <a:lvl2pPr marL="0" indent="0">
              <a:lnSpc>
                <a:spcPts val="2000"/>
              </a:lnSpc>
              <a:spcBef>
                <a:spcPts val="500"/>
              </a:spcBef>
              <a:buNone/>
              <a:defRPr sz="2500" b="0" i="0">
                <a:solidFill>
                  <a:schemeClr val="bg1"/>
                </a:solidFill>
                <a:latin typeface="Museo300-Regular"/>
                <a:cs typeface="Museo300-Regular"/>
              </a:defRPr>
            </a:lvl2pPr>
            <a:lvl3pPr marL="0" indent="0">
              <a:buNone/>
              <a:defRPr sz="3000">
                <a:solidFill>
                  <a:srgbClr val="ECCC7B"/>
                </a:solidFill>
                <a:latin typeface="Arial"/>
                <a:cs typeface="Arial"/>
              </a:defRPr>
            </a:lvl3pPr>
            <a:lvl4pPr marL="1371600" indent="0">
              <a:buNone/>
              <a:defRPr/>
            </a:lvl4pPr>
            <a:lvl5pPr marL="1828800" indent="0">
              <a:buNone/>
              <a:defRPr/>
            </a:lvl5pPr>
          </a:lstStyle>
          <a:p>
            <a:pPr lvl="0"/>
            <a:r>
              <a:rPr lang="en-US" dirty="0"/>
              <a:t>Loops</a:t>
            </a:r>
          </a:p>
          <a:p>
            <a:pPr lvl="1"/>
            <a:r>
              <a:rPr lang="en-US" dirty="0"/>
              <a:t>Python: Next Steps</a:t>
            </a:r>
          </a:p>
        </p:txBody>
      </p:sp>
      <p:pic>
        <p:nvPicPr>
          <p:cNvPr id="34" name="Picture 33" descr="Arrow Unit 16.ai"/>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306800" y="4248000"/>
            <a:ext cx="685800" cy="685800"/>
          </a:xfrm>
          <a:prstGeom prst="rect">
            <a:avLst/>
          </a:prstGeom>
        </p:spPr>
      </p:pic>
    </p:spTree>
    <p:extLst>
      <p:ext uri="{BB962C8B-B14F-4D97-AF65-F5344CB8AC3E}">
        <p14:creationId xmlns:p14="http://schemas.microsoft.com/office/powerpoint/2010/main" val="388638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rgbClr val="7BD90B"/>
        </a:solidFill>
        <a:effectLst/>
      </p:bgPr>
    </p:bg>
    <p:spTree>
      <p:nvGrpSpPr>
        <p:cNvPr id="1" name=""/>
        <p:cNvGrpSpPr/>
        <p:nvPr/>
      </p:nvGrpSpPr>
      <p:grpSpPr>
        <a:xfrm>
          <a:off x="0" y="0"/>
          <a:ext cx="0" cy="0"/>
          <a:chOff x="0" y="0"/>
          <a:chExt cx="0" cy="0"/>
        </a:xfrm>
      </p:grpSpPr>
      <p:cxnSp>
        <p:nvCxnSpPr>
          <p:cNvPr id="8" name="Straight Connector 7"/>
          <p:cNvCxnSpPr>
            <a:cxnSpLocks/>
          </p:cNvCxnSpPr>
          <p:nvPr userDrawn="1"/>
        </p:nvCxnSpPr>
        <p:spPr>
          <a:xfrm>
            <a:off x="584200" y="1702800"/>
            <a:ext cx="0" cy="1482659"/>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600188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DCEBEB"/>
        </a:solidFill>
        <a:effectLst/>
      </p:bgPr>
    </p:bg>
    <p:spTree>
      <p:nvGrpSpPr>
        <p:cNvPr id="1" name=""/>
        <p:cNvGrpSpPr/>
        <p:nvPr/>
      </p:nvGrpSpPr>
      <p:grpSpPr>
        <a:xfrm>
          <a:off x="0" y="0"/>
          <a:ext cx="0" cy="0"/>
          <a:chOff x="0" y="0"/>
          <a:chExt cx="0" cy="0"/>
        </a:xfrm>
      </p:grpSpPr>
      <p:cxnSp>
        <p:nvCxnSpPr>
          <p:cNvPr id="8" name="Straight Connector 7"/>
          <p:cNvCxnSpPr/>
          <p:nvPr userDrawn="1"/>
        </p:nvCxnSpPr>
        <p:spPr>
          <a:xfrm>
            <a:off x="584200" y="1702800"/>
            <a:ext cx="0" cy="256129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226542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4" name="Picture 43" descr="Unit 16.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60400"/>
          </a:xfrm>
          <a:prstGeom prst="rect">
            <a:avLst/>
          </a:prstGeom>
        </p:spPr>
      </p:pic>
      <p:pic>
        <p:nvPicPr>
          <p:cNvPr id="6" name="Picture 5" descr="Untitled-1.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016500" y="901700"/>
            <a:ext cx="2979807" cy="3251200"/>
          </a:xfrm>
          <a:prstGeom prst="rect">
            <a:avLst/>
          </a:prstGeom>
        </p:spPr>
      </p:pic>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474495"/>
                </a:solidFill>
                <a:latin typeface="Arial"/>
                <a:cs typeface="Arial"/>
              </a:defRPr>
            </a:lvl2pPr>
            <a:lvl3pPr marL="723900" indent="-279400">
              <a:lnSpc>
                <a:spcPct val="100000"/>
              </a:lnSpc>
              <a:buFont typeface="Arial"/>
              <a:buChar char="•"/>
              <a:defRPr lang="en-US" sz="2000" kern="1200" baseline="0" dirty="0" smtClean="0">
                <a:solidFill>
                  <a:srgbClr val="DCEBEB"/>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
        <p:nvSpPr>
          <p:cNvPr id="3" name="TextBox 2"/>
          <p:cNvSpPr txBox="1"/>
          <p:nvPr userDrawn="1"/>
        </p:nvSpPr>
        <p:spPr>
          <a:xfrm>
            <a:off x="752495" y="156700"/>
            <a:ext cx="8067635" cy="452432"/>
          </a:xfrm>
          <a:prstGeom prst="rect">
            <a:avLst/>
          </a:prstGeom>
          <a:noFill/>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effectLst>
                  <a:glow rad="228600">
                    <a:schemeClr val="tx1">
                      <a:alpha val="40000"/>
                    </a:schemeClr>
                  </a:glow>
                </a:effectLst>
                <a:latin typeface="Arial"/>
                <a:cs typeface="Arial"/>
              </a:rPr>
              <a:t>Loops</a:t>
            </a:r>
          </a:p>
          <a:p>
            <a:pPr>
              <a:spcBef>
                <a:spcPts val="288"/>
              </a:spcBef>
            </a:pPr>
            <a:r>
              <a:rPr lang="en-US" sz="1200" b="0" dirty="0">
                <a:solidFill>
                  <a:srgbClr val="FFFFFF"/>
                </a:solidFill>
                <a:effectLst>
                  <a:glow rad="228600">
                    <a:schemeClr val="tx1">
                      <a:alpha val="40000"/>
                    </a:schemeClr>
                  </a:glow>
                </a:effectLst>
                <a:latin typeface="Arial"/>
                <a:cs typeface="Arial"/>
              </a:rPr>
              <a:t>Python:</a:t>
            </a:r>
            <a:r>
              <a:rPr lang="en-US" sz="1200" b="0" baseline="0" dirty="0">
                <a:solidFill>
                  <a:srgbClr val="FFFFFF"/>
                </a:solidFill>
                <a:effectLst>
                  <a:glow rad="228600">
                    <a:schemeClr val="tx1">
                      <a:alpha val="40000"/>
                    </a:schemeClr>
                  </a:glow>
                </a:effectLst>
                <a:latin typeface="Arial"/>
                <a:cs typeface="Arial"/>
              </a:rPr>
              <a:t> </a:t>
            </a:r>
            <a:r>
              <a:rPr lang="en-US" sz="1200" b="0" dirty="0">
                <a:solidFill>
                  <a:srgbClr val="FFFFFF"/>
                </a:solidFill>
                <a:effectLst>
                  <a:glow rad="228600">
                    <a:schemeClr val="tx1">
                      <a:alpha val="40000"/>
                    </a:schemeClr>
                  </a:glow>
                </a:effectLst>
                <a:latin typeface="Arial"/>
                <a:cs typeface="Arial"/>
              </a:rPr>
              <a:t>Next steps</a:t>
            </a:r>
          </a:p>
        </p:txBody>
      </p:sp>
      <p:pic>
        <p:nvPicPr>
          <p:cNvPr id="48" name="Picture 47" descr="Logo Unit 16.ai"/>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293600" y="6339600"/>
            <a:ext cx="1476000" cy="294359"/>
          </a:xfrm>
          <a:prstGeom prst="rect">
            <a:avLst/>
          </a:prstGeom>
        </p:spPr>
      </p:pic>
    </p:spTree>
    <p:extLst>
      <p:ext uri="{BB962C8B-B14F-4D97-AF65-F5344CB8AC3E}">
        <p14:creationId xmlns:p14="http://schemas.microsoft.com/office/powerpoint/2010/main" val="284972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8" name="Picture 67" descr="Unit 16.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60400"/>
          </a:xfrm>
          <a:prstGeom prst="rect">
            <a:avLst/>
          </a:prstGeom>
        </p:spPr>
      </p:pic>
      <p:sp>
        <p:nvSpPr>
          <p:cNvPr id="70"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71"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474495"/>
                </a:solidFill>
                <a:latin typeface="Arial"/>
                <a:cs typeface="Arial"/>
              </a:defRPr>
            </a:lvl2pPr>
            <a:lvl3pPr marL="723900" indent="-279400">
              <a:lnSpc>
                <a:spcPct val="100000"/>
              </a:lnSpc>
              <a:buFont typeface="Arial"/>
              <a:buChar char="•"/>
              <a:defRPr lang="en-US" sz="2000" kern="1200" baseline="0" dirty="0" smtClean="0">
                <a:solidFill>
                  <a:srgbClr val="DCEBEB"/>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
        <p:nvSpPr>
          <p:cNvPr id="74" name="TextBox 73"/>
          <p:cNvSpPr txBox="1"/>
          <p:nvPr userDrawn="1"/>
        </p:nvSpPr>
        <p:spPr>
          <a:xfrm>
            <a:off x="752495" y="156700"/>
            <a:ext cx="8067635" cy="452432"/>
          </a:xfrm>
          <a:prstGeom prst="rect">
            <a:avLst/>
          </a:prstGeom>
          <a:noFill/>
          <a:effectLst>
            <a:glow rad="228600">
              <a:schemeClr val="tx1">
                <a:alpha val="40000"/>
              </a:schemeClr>
            </a:glo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effectLst>
                  <a:glow rad="228600">
                    <a:schemeClr val="tx1">
                      <a:alpha val="40000"/>
                    </a:schemeClr>
                  </a:glow>
                </a:effectLst>
                <a:latin typeface="Arial"/>
                <a:cs typeface="Arial"/>
              </a:rPr>
              <a:t>Loops</a:t>
            </a:r>
          </a:p>
          <a:p>
            <a:pPr>
              <a:spcBef>
                <a:spcPts val="288"/>
              </a:spcBef>
            </a:pPr>
            <a:r>
              <a:rPr lang="en-US" sz="1200" b="0" dirty="0">
                <a:solidFill>
                  <a:srgbClr val="FFFFFF"/>
                </a:solidFill>
                <a:effectLst>
                  <a:glow rad="228600">
                    <a:schemeClr val="tx1">
                      <a:alpha val="40000"/>
                    </a:schemeClr>
                  </a:glow>
                </a:effectLst>
                <a:latin typeface="Arial"/>
                <a:cs typeface="Arial"/>
              </a:rPr>
              <a:t>Python:</a:t>
            </a:r>
            <a:r>
              <a:rPr lang="en-US" sz="1200" b="0" baseline="0" dirty="0">
                <a:solidFill>
                  <a:srgbClr val="FFFFFF"/>
                </a:solidFill>
                <a:effectLst>
                  <a:glow rad="228600">
                    <a:schemeClr val="tx1">
                      <a:alpha val="40000"/>
                    </a:schemeClr>
                  </a:glow>
                </a:effectLst>
                <a:latin typeface="Arial"/>
                <a:cs typeface="Arial"/>
              </a:rPr>
              <a:t> </a:t>
            </a:r>
            <a:r>
              <a:rPr lang="en-US" sz="1200" b="0" dirty="0">
                <a:solidFill>
                  <a:srgbClr val="FFFFFF"/>
                </a:solidFill>
                <a:effectLst>
                  <a:glow rad="228600">
                    <a:schemeClr val="tx1">
                      <a:alpha val="40000"/>
                    </a:schemeClr>
                  </a:glow>
                </a:effectLst>
                <a:latin typeface="Arial"/>
                <a:cs typeface="Arial"/>
              </a:rPr>
              <a:t>Next steps</a:t>
            </a:r>
          </a:p>
        </p:txBody>
      </p:sp>
      <p:pic>
        <p:nvPicPr>
          <p:cNvPr id="75" name="Picture 74" descr="Logo Unit 16.ai"/>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93600" y="6339600"/>
            <a:ext cx="1476000" cy="294359"/>
          </a:xfrm>
          <a:prstGeom prst="rect">
            <a:avLst/>
          </a:prstGeom>
        </p:spPr>
      </p:pic>
    </p:spTree>
    <p:extLst>
      <p:ext uri="{BB962C8B-B14F-4D97-AF65-F5344CB8AC3E}">
        <p14:creationId xmlns:p14="http://schemas.microsoft.com/office/powerpoint/2010/main" val="4180777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68" name="Picture 67" descr="Unit 16.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60400"/>
          </a:xfrm>
          <a:prstGeom prst="rect">
            <a:avLst/>
          </a:prstGeom>
        </p:spPr>
      </p:pic>
      <p:pic>
        <p:nvPicPr>
          <p:cNvPr id="69" name="Picture 68" descr="Untitled-1.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016500" y="901700"/>
            <a:ext cx="2979807" cy="3251200"/>
          </a:xfrm>
          <a:prstGeom prst="rect">
            <a:avLst/>
          </a:prstGeom>
        </p:spPr>
      </p:pic>
      <p:sp>
        <p:nvSpPr>
          <p:cNvPr id="70"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71"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474495"/>
                </a:solidFill>
                <a:latin typeface="Arial"/>
                <a:cs typeface="Arial"/>
              </a:defRPr>
            </a:lvl2pPr>
            <a:lvl3pPr marL="723900" indent="-279400">
              <a:lnSpc>
                <a:spcPct val="100000"/>
              </a:lnSpc>
              <a:buFont typeface="Arial"/>
              <a:buChar char="•"/>
              <a:defRPr lang="en-US" sz="2000" kern="1200" baseline="0" dirty="0" smtClean="0">
                <a:solidFill>
                  <a:srgbClr val="DCEBEB"/>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
        <p:nvSpPr>
          <p:cNvPr id="74" name="TextBox 73"/>
          <p:cNvSpPr txBox="1"/>
          <p:nvPr userDrawn="1"/>
        </p:nvSpPr>
        <p:spPr>
          <a:xfrm>
            <a:off x="752495" y="156700"/>
            <a:ext cx="8067635" cy="452432"/>
          </a:xfrm>
          <a:prstGeom prst="rect">
            <a:avLst/>
          </a:prstGeom>
          <a:noFill/>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effectLst>
                  <a:glow rad="228600">
                    <a:schemeClr val="tx1">
                      <a:alpha val="40000"/>
                    </a:schemeClr>
                  </a:glow>
                </a:effectLst>
                <a:latin typeface="Arial"/>
                <a:cs typeface="Arial"/>
              </a:rPr>
              <a:t>Loops</a:t>
            </a:r>
          </a:p>
          <a:p>
            <a:pPr>
              <a:spcBef>
                <a:spcPts val="288"/>
              </a:spcBef>
            </a:pPr>
            <a:r>
              <a:rPr lang="en-US" sz="1200" b="0" dirty="0">
                <a:solidFill>
                  <a:srgbClr val="FFFFFF"/>
                </a:solidFill>
                <a:effectLst>
                  <a:glow rad="228600">
                    <a:schemeClr val="tx1">
                      <a:alpha val="40000"/>
                    </a:schemeClr>
                  </a:glow>
                </a:effectLst>
                <a:latin typeface="Arial"/>
                <a:cs typeface="Arial"/>
              </a:rPr>
              <a:t>Python:</a:t>
            </a:r>
            <a:r>
              <a:rPr lang="en-US" sz="1200" b="0" baseline="0" dirty="0">
                <a:solidFill>
                  <a:srgbClr val="FFFFFF"/>
                </a:solidFill>
                <a:effectLst>
                  <a:glow rad="228600">
                    <a:schemeClr val="tx1">
                      <a:alpha val="40000"/>
                    </a:schemeClr>
                  </a:glow>
                </a:effectLst>
                <a:latin typeface="Arial"/>
                <a:cs typeface="Arial"/>
              </a:rPr>
              <a:t> </a:t>
            </a:r>
            <a:r>
              <a:rPr lang="en-US" sz="1200" b="0" dirty="0">
                <a:solidFill>
                  <a:srgbClr val="FFFFFF"/>
                </a:solidFill>
                <a:effectLst>
                  <a:glow rad="228600">
                    <a:schemeClr val="tx1">
                      <a:alpha val="40000"/>
                    </a:schemeClr>
                  </a:glow>
                </a:effectLst>
                <a:latin typeface="Arial"/>
                <a:cs typeface="Arial"/>
              </a:rPr>
              <a:t>Next steps</a:t>
            </a:r>
          </a:p>
        </p:txBody>
      </p:sp>
    </p:spTree>
    <p:extLst>
      <p:ext uri="{BB962C8B-B14F-4D97-AF65-F5344CB8AC3E}">
        <p14:creationId xmlns:p14="http://schemas.microsoft.com/office/powerpoint/2010/main" val="240086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66" name="Picture 65" descr="Unit 16.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60400"/>
          </a:xfrm>
          <a:prstGeom prst="rect">
            <a:avLst/>
          </a:prstGeom>
        </p:spPr>
      </p:pic>
      <p:sp>
        <p:nvSpPr>
          <p:cNvPr id="68"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69"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474495"/>
                </a:solidFill>
                <a:latin typeface="Arial"/>
                <a:cs typeface="Arial"/>
              </a:defRPr>
            </a:lvl2pPr>
            <a:lvl3pPr marL="723900" indent="-279400">
              <a:lnSpc>
                <a:spcPct val="100000"/>
              </a:lnSpc>
              <a:buFont typeface="Arial"/>
              <a:buChar char="•"/>
              <a:defRPr lang="en-US" sz="2000" kern="1200" baseline="0" dirty="0" smtClean="0">
                <a:solidFill>
                  <a:srgbClr val="DCEBEB"/>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
        <p:nvSpPr>
          <p:cNvPr id="72" name="TextBox 71"/>
          <p:cNvSpPr txBox="1"/>
          <p:nvPr userDrawn="1"/>
        </p:nvSpPr>
        <p:spPr>
          <a:xfrm>
            <a:off x="752495" y="156700"/>
            <a:ext cx="8067635" cy="452432"/>
          </a:xfrm>
          <a:prstGeom prst="rect">
            <a:avLst/>
          </a:prstGeom>
          <a:noFill/>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effectLst>
                  <a:glow rad="228600">
                    <a:schemeClr val="tx1">
                      <a:alpha val="40000"/>
                    </a:schemeClr>
                  </a:glow>
                </a:effectLst>
                <a:latin typeface="Arial"/>
                <a:cs typeface="Arial"/>
              </a:rPr>
              <a:t>Loops</a:t>
            </a:r>
          </a:p>
          <a:p>
            <a:pPr>
              <a:spcBef>
                <a:spcPts val="288"/>
              </a:spcBef>
            </a:pPr>
            <a:r>
              <a:rPr lang="en-US" sz="1200" b="0" dirty="0">
                <a:solidFill>
                  <a:srgbClr val="FFFFFF"/>
                </a:solidFill>
                <a:effectLst>
                  <a:glow rad="228600">
                    <a:schemeClr val="tx1">
                      <a:alpha val="40000"/>
                    </a:schemeClr>
                  </a:glow>
                </a:effectLst>
                <a:latin typeface="Arial"/>
                <a:cs typeface="Arial"/>
              </a:rPr>
              <a:t>Python:</a:t>
            </a:r>
            <a:r>
              <a:rPr lang="en-US" sz="1200" b="0" baseline="0" dirty="0">
                <a:solidFill>
                  <a:srgbClr val="FFFFFF"/>
                </a:solidFill>
                <a:effectLst>
                  <a:glow rad="228600">
                    <a:schemeClr val="tx1">
                      <a:alpha val="40000"/>
                    </a:schemeClr>
                  </a:glow>
                </a:effectLst>
                <a:latin typeface="Arial"/>
                <a:cs typeface="Arial"/>
              </a:rPr>
              <a:t> </a:t>
            </a:r>
            <a:r>
              <a:rPr lang="en-US" sz="1200" b="0" dirty="0">
                <a:solidFill>
                  <a:srgbClr val="FFFFFF"/>
                </a:solidFill>
                <a:effectLst>
                  <a:glow rad="228600">
                    <a:schemeClr val="tx1">
                      <a:alpha val="40000"/>
                    </a:schemeClr>
                  </a:glow>
                </a:effectLst>
                <a:latin typeface="Arial"/>
                <a:cs typeface="Arial"/>
              </a:rPr>
              <a:t>Next steps</a:t>
            </a:r>
          </a:p>
        </p:txBody>
      </p:sp>
    </p:spTree>
    <p:extLst>
      <p:ext uri="{BB962C8B-B14F-4D97-AF65-F5344CB8AC3E}">
        <p14:creationId xmlns:p14="http://schemas.microsoft.com/office/powerpoint/2010/main" val="331583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tx1"/>
        </a:solidFill>
        <a:effectLst/>
      </p:bgPr>
    </p:bg>
    <p:spTree>
      <p:nvGrpSpPr>
        <p:cNvPr id="1" name=""/>
        <p:cNvGrpSpPr/>
        <p:nvPr/>
      </p:nvGrpSpPr>
      <p:grpSpPr>
        <a:xfrm>
          <a:off x="0" y="0"/>
          <a:ext cx="0" cy="0"/>
          <a:chOff x="0" y="0"/>
          <a:chExt cx="0" cy="0"/>
        </a:xfrm>
      </p:grpSpPr>
      <p:pic>
        <p:nvPicPr>
          <p:cNvPr id="68" name="Picture 67" descr="Unit 16.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60400"/>
          </a:xfrm>
          <a:prstGeom prst="rect">
            <a:avLst/>
          </a:prstGeom>
        </p:spPr>
      </p:pic>
      <p:sp>
        <p:nvSpPr>
          <p:cNvPr id="74" name="TextBox 73"/>
          <p:cNvSpPr txBox="1"/>
          <p:nvPr userDrawn="1"/>
        </p:nvSpPr>
        <p:spPr>
          <a:xfrm>
            <a:off x="752495" y="156700"/>
            <a:ext cx="8067635" cy="452432"/>
          </a:xfrm>
          <a:prstGeom prst="rect">
            <a:avLst/>
          </a:prstGeom>
          <a:noFill/>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effectLst>
                  <a:glow rad="228600">
                    <a:schemeClr val="tx1">
                      <a:alpha val="40000"/>
                    </a:schemeClr>
                  </a:glow>
                </a:effectLst>
                <a:latin typeface="Arial"/>
                <a:cs typeface="Arial"/>
              </a:rPr>
              <a:t>Loops</a:t>
            </a:r>
          </a:p>
          <a:p>
            <a:pPr>
              <a:spcBef>
                <a:spcPts val="288"/>
              </a:spcBef>
            </a:pPr>
            <a:r>
              <a:rPr lang="en-US" sz="1200" b="0" dirty="0">
                <a:solidFill>
                  <a:srgbClr val="FFFFFF"/>
                </a:solidFill>
                <a:effectLst>
                  <a:glow rad="228600">
                    <a:schemeClr val="tx1">
                      <a:alpha val="40000"/>
                    </a:schemeClr>
                  </a:glow>
                </a:effectLst>
                <a:latin typeface="Arial"/>
                <a:cs typeface="Arial"/>
              </a:rPr>
              <a:t>Python:</a:t>
            </a:r>
            <a:r>
              <a:rPr lang="en-US" sz="1200" b="0" baseline="0" dirty="0">
                <a:solidFill>
                  <a:srgbClr val="FFFFFF"/>
                </a:solidFill>
                <a:effectLst>
                  <a:glow rad="228600">
                    <a:schemeClr val="tx1">
                      <a:alpha val="40000"/>
                    </a:schemeClr>
                  </a:glow>
                </a:effectLst>
                <a:latin typeface="Arial"/>
                <a:cs typeface="Arial"/>
              </a:rPr>
              <a:t> </a:t>
            </a:r>
            <a:r>
              <a:rPr lang="en-US" sz="1200" b="0" dirty="0">
                <a:solidFill>
                  <a:srgbClr val="FFFFFF"/>
                </a:solidFill>
                <a:effectLst>
                  <a:glow rad="228600">
                    <a:schemeClr val="tx1">
                      <a:alpha val="40000"/>
                    </a:schemeClr>
                  </a:glow>
                </a:effectLst>
                <a:latin typeface="Arial"/>
                <a:cs typeface="Arial"/>
              </a:rPr>
              <a:t>Next steps</a:t>
            </a:r>
          </a:p>
        </p:txBody>
      </p:sp>
      <p:pic>
        <p:nvPicPr>
          <p:cNvPr id="75" name="Picture 74" descr="Logo Unit 16.ai"/>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93600" y="6339600"/>
            <a:ext cx="1476000" cy="294359"/>
          </a:xfrm>
          <a:prstGeom prst="rect">
            <a:avLst/>
          </a:prstGeom>
        </p:spPr>
      </p:pic>
      <p:sp>
        <p:nvSpPr>
          <p:cNvPr id="7" name="Rectangle 6"/>
          <p:cNvSpPr/>
          <p:nvPr userDrawn="1"/>
        </p:nvSpPr>
        <p:spPr>
          <a:xfrm>
            <a:off x="676274" y="1701461"/>
            <a:ext cx="7829551" cy="455509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Copyright</a:t>
            </a:r>
            <a:endParaRPr kumimoji="0" lang="en-GB" sz="1200" b="1" i="0" u="none" strike="noStrike" kern="1200" cap="none" spc="0" normalizeH="0" baseline="0" noProof="0" dirty="0">
              <a:ln>
                <a:noFill/>
              </a:ln>
              <a:solidFill>
                <a:schemeClr val="bg1"/>
              </a:solidFill>
              <a:effectLst/>
              <a:uLnTx/>
              <a:uFillTx/>
              <a:latin typeface="Arial"/>
              <a:ea typeface="+mn-ea"/>
              <a:cs typeface="Arial"/>
            </a:endParaRP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 2017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contents of this unit are protected by copyright. </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unit and all the worksheets, PowerPoint presentations, teaching guides and other associated files distributed with it are supplied to you by PG Online Limited under licence and may be used and copied by you only in accordance with the terms of the licence. Except as expressly permitted by the licence, no part of the materials distributed with this unit may be used, reproduced, stored in a retrieval system, or transmitted, in any form or by any means, electronic or otherwise, without the prior written permission of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Licence agreement</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is a legal agreement between you, the end user, and PG Online Limited. This unit and all the worksheets, PowerPoint presentations, teaching guides and other associated files distributed with it is licensed, not sold, to you by PG Online Limited for use under the terms of the licence.</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materials distributed with this unit may be freely copied and used by members of a single institution on a single site only. You are not permitted to share in any way any of the materials or part of the materials with any third party, including users on another site or individuals who are members of a separate institution. You acknowledge that the materials must remain with you, the licencing institution, and no part of the materials may be transferred to another institution. You also agree not to procure, authorise, encourage, facilitate or enable any third party to reproduce these materials in whole or in part without the prior permission of PG Online Limited.</a:t>
            </a:r>
            <a:endParaRPr lang="en-GB" sz="1200" dirty="0">
              <a:solidFill>
                <a:schemeClr val="bg1"/>
              </a:solidFill>
            </a:endParaRPr>
          </a:p>
        </p:txBody>
      </p:sp>
    </p:spTree>
    <p:extLst>
      <p:ext uri="{BB962C8B-B14F-4D97-AF65-F5344CB8AC3E}">
        <p14:creationId xmlns:p14="http://schemas.microsoft.com/office/powerpoint/2010/main" val="3841308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34550"/>
      </p:ext>
    </p:extLst>
  </p:cSld>
  <p:clrMap bg1="lt1" tx1="dk1" bg2="lt2" tx2="dk2" accent1="accent1" accent2="accent2" accent3="accent3" accent4="accent4" accent5="accent5" accent6="accent6" hlink="hlink" folHlink="folHlink"/>
  <p:sldLayoutIdLst>
    <p:sldLayoutId id="2147483649" r:id="rId1"/>
    <p:sldLayoutId id="2147483667" r:id="rId2"/>
    <p:sldLayoutId id="2147483654" r:id="rId3"/>
    <p:sldLayoutId id="2147483652" r:id="rId4"/>
    <p:sldLayoutId id="2147483653" r:id="rId5"/>
    <p:sldLayoutId id="2147483655" r:id="rId6"/>
    <p:sldLayoutId id="2147483656" r:id="rId7"/>
    <p:sldLayoutId id="2147483668"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Loops</a:t>
            </a:r>
          </a:p>
          <a:p>
            <a:pPr lvl="1"/>
            <a:endParaRPr lang="en-US" dirty="0"/>
          </a:p>
          <a:p>
            <a:pPr lvl="1"/>
            <a:r>
              <a:rPr lang="en-US" dirty="0"/>
              <a:t>Python: Next steps</a:t>
            </a:r>
          </a:p>
          <a:p>
            <a:pPr lvl="1"/>
            <a:endParaRPr lang="en-US" dirty="0"/>
          </a:p>
          <a:p>
            <a:pPr lvl="1"/>
            <a:r>
              <a:rPr lang="en-US" dirty="0">
                <a:solidFill>
                  <a:srgbClr val="7BD90B"/>
                </a:solidFill>
              </a:rPr>
              <a:t>3</a:t>
            </a:r>
            <a:r>
              <a:rPr lang="en-US" baseline="30000" dirty="0">
                <a:solidFill>
                  <a:srgbClr val="7BD90B"/>
                </a:solidFill>
              </a:rPr>
              <a:t>rd</a:t>
            </a:r>
            <a:r>
              <a:rPr lang="en-US" dirty="0">
                <a:solidFill>
                  <a:srgbClr val="7BD90B"/>
                </a:solidFill>
              </a:rPr>
              <a:t> Edition</a:t>
            </a:r>
          </a:p>
          <a:p>
            <a:pPr lvl="1"/>
            <a:endParaRPr lang="en-US" dirty="0"/>
          </a:p>
          <a:p>
            <a:pPr lvl="1"/>
            <a:endParaRPr lang="en-US" dirty="0"/>
          </a:p>
        </p:txBody>
      </p:sp>
    </p:spTree>
    <p:extLst>
      <p:ext uri="{BB962C8B-B14F-4D97-AF65-F5344CB8AC3E}">
        <p14:creationId xmlns:p14="http://schemas.microsoft.com/office/powerpoint/2010/main" val="3673368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ltLang="en-US"/>
              <a:t>for() loops</a:t>
            </a:r>
            <a:endParaRPr lang="en-GB" dirty="0"/>
          </a:p>
        </p:txBody>
      </p:sp>
      <p:sp>
        <p:nvSpPr>
          <p:cNvPr id="3" name="Text Placeholder 2"/>
          <p:cNvSpPr>
            <a:spLocks noGrp="1"/>
          </p:cNvSpPr>
          <p:nvPr>
            <p:ph type="body" sz="quarter" idx="14"/>
          </p:nvPr>
        </p:nvSpPr>
        <p:spPr/>
        <p:txBody>
          <a:bodyPr/>
          <a:lstStyle/>
          <a:p>
            <a:pPr>
              <a:lnSpc>
                <a:spcPct val="110000"/>
              </a:lnSpc>
              <a:defRPr/>
            </a:pPr>
            <a:r>
              <a:rPr lang="en-GB" altLang="en-US" dirty="0"/>
              <a:t>If you run a for() loop using 2 numbers you can change the way it works</a:t>
            </a:r>
          </a:p>
          <a:p>
            <a:pPr>
              <a:buNone/>
            </a:pPr>
            <a:endParaRPr lang="en-GB" altLang="en-US" dirty="0"/>
          </a:p>
          <a:p>
            <a:pPr marL="542925">
              <a:buNone/>
            </a:pPr>
            <a:r>
              <a:rPr lang="en-GB" altLang="en-US" b="1" dirty="0"/>
              <a:t>Try this code:</a:t>
            </a:r>
          </a:p>
          <a:p>
            <a:pPr marL="542925">
              <a:buNone/>
            </a:pPr>
            <a:r>
              <a:rPr lang="en-GB" altLang="en-US" sz="2800" dirty="0">
                <a:solidFill>
                  <a:srgbClr val="FF6600"/>
                </a:solidFill>
                <a:latin typeface="Consolas"/>
                <a:cs typeface="Consolas"/>
              </a:rPr>
              <a:t>for </a:t>
            </a:r>
            <a:r>
              <a:rPr lang="en-GB" altLang="en-US" sz="2800" dirty="0">
                <a:latin typeface="Consolas"/>
                <a:cs typeface="Consolas"/>
              </a:rPr>
              <a:t>counter </a:t>
            </a:r>
            <a:r>
              <a:rPr lang="en-GB" altLang="en-US" sz="2800" dirty="0">
                <a:solidFill>
                  <a:srgbClr val="FF6600"/>
                </a:solidFill>
                <a:latin typeface="Consolas"/>
                <a:cs typeface="Consolas"/>
              </a:rPr>
              <a:t>in </a:t>
            </a:r>
            <a:r>
              <a:rPr lang="en-GB" altLang="en-US" sz="2800" dirty="0">
                <a:solidFill>
                  <a:srgbClr val="7030A0"/>
                </a:solidFill>
                <a:latin typeface="Consolas"/>
                <a:cs typeface="Consolas"/>
              </a:rPr>
              <a:t>range</a:t>
            </a:r>
            <a:r>
              <a:rPr lang="en-GB" altLang="en-US" sz="2800" dirty="0">
                <a:latin typeface="Consolas"/>
                <a:cs typeface="Consolas"/>
              </a:rPr>
              <a:t>(5,10):</a:t>
            </a:r>
          </a:p>
          <a:p>
            <a:pPr marL="542925">
              <a:buNone/>
            </a:pPr>
            <a:r>
              <a:rPr lang="en-GB" altLang="en-US" sz="2800" dirty="0">
                <a:latin typeface="Consolas"/>
                <a:cs typeface="Consolas"/>
              </a:rPr>
              <a:t>	</a:t>
            </a:r>
            <a:r>
              <a:rPr lang="en-GB" altLang="en-US" sz="2800" dirty="0">
                <a:solidFill>
                  <a:srgbClr val="7030A0"/>
                </a:solidFill>
                <a:latin typeface="Consolas"/>
                <a:cs typeface="Consolas"/>
              </a:rPr>
              <a:t>print</a:t>
            </a:r>
            <a:r>
              <a:rPr lang="en-GB" altLang="en-US" sz="2800" dirty="0">
                <a:latin typeface="Consolas"/>
                <a:cs typeface="Consolas"/>
              </a:rPr>
              <a:t>(counter)</a:t>
            </a:r>
          </a:p>
          <a:p>
            <a:endParaRPr lang="en-GB" dirty="0"/>
          </a:p>
        </p:txBody>
      </p:sp>
    </p:spTree>
    <p:extLst>
      <p:ext uri="{BB962C8B-B14F-4D97-AF65-F5344CB8AC3E}">
        <p14:creationId xmlns:p14="http://schemas.microsoft.com/office/powerpoint/2010/main" val="915914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ltLang="en-US" dirty="0"/>
              <a:t>for() loops</a:t>
            </a:r>
            <a:endParaRPr lang="en-GB" dirty="0"/>
          </a:p>
        </p:txBody>
      </p:sp>
      <p:sp>
        <p:nvSpPr>
          <p:cNvPr id="3" name="Text Placeholder 2"/>
          <p:cNvSpPr>
            <a:spLocks noGrp="1"/>
          </p:cNvSpPr>
          <p:nvPr>
            <p:ph type="body" sz="quarter" idx="14"/>
          </p:nvPr>
        </p:nvSpPr>
        <p:spPr/>
        <p:txBody>
          <a:bodyPr/>
          <a:lstStyle/>
          <a:p>
            <a:pPr>
              <a:lnSpc>
                <a:spcPct val="110000"/>
              </a:lnSpc>
              <a:defRPr/>
            </a:pPr>
            <a:r>
              <a:rPr lang="en-GB" altLang="en-US" dirty="0"/>
              <a:t>What happened?</a:t>
            </a:r>
          </a:p>
          <a:p>
            <a:pPr>
              <a:lnSpc>
                <a:spcPct val="110000"/>
              </a:lnSpc>
              <a:defRPr/>
            </a:pPr>
            <a:r>
              <a:rPr lang="en-GB" altLang="en-US" dirty="0"/>
              <a:t>Try changing the program so that it prints:</a:t>
            </a:r>
          </a:p>
          <a:p>
            <a:pPr lvl="1"/>
            <a:r>
              <a:rPr lang="en-GB" altLang="en-US" dirty="0"/>
              <a:t>all the numbers from 10 to 20</a:t>
            </a:r>
          </a:p>
          <a:p>
            <a:pPr lvl="1"/>
            <a:r>
              <a:rPr lang="en-GB" altLang="en-US" dirty="0"/>
              <a:t>all the numbers from 17 to 31</a:t>
            </a:r>
          </a:p>
          <a:p>
            <a:endParaRPr lang="en-GB" dirty="0"/>
          </a:p>
        </p:txBody>
      </p:sp>
    </p:spTree>
    <p:extLst>
      <p:ext uri="{BB962C8B-B14F-4D97-AF65-F5344CB8AC3E}">
        <p14:creationId xmlns:p14="http://schemas.microsoft.com/office/powerpoint/2010/main" val="1344975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uilding, clock, sky&#10;&#10;Description generated with high confidence">
            <a:extLst>
              <a:ext uri="{FF2B5EF4-FFF2-40B4-BE49-F238E27FC236}">
                <a16:creationId xmlns:a16="http://schemas.microsoft.com/office/drawing/2014/main" id="{C9D6D714-05CC-4C9F-91F8-064EF4FAD10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019" y="647700"/>
            <a:ext cx="9145019" cy="6210300"/>
          </a:xfrm>
          <a:prstGeom prst="rect">
            <a:avLst/>
          </a:prstGeom>
        </p:spPr>
      </p:pic>
      <p:sp>
        <p:nvSpPr>
          <p:cNvPr id="2" name="Text Placeholder 1"/>
          <p:cNvSpPr>
            <a:spLocks noGrp="1"/>
          </p:cNvSpPr>
          <p:nvPr>
            <p:ph type="body" sz="quarter" idx="13"/>
          </p:nvPr>
        </p:nvSpPr>
        <p:spPr/>
        <p:txBody>
          <a:bodyPr/>
          <a:lstStyle/>
          <a:p>
            <a:r>
              <a:rPr lang="en-GB" altLang="en-US" dirty="0">
                <a:solidFill>
                  <a:schemeClr val="bg1"/>
                </a:solidFill>
              </a:rPr>
              <a:t>Worksheet 2a</a:t>
            </a:r>
            <a:endParaRPr lang="en-GB" dirty="0">
              <a:solidFill>
                <a:schemeClr val="bg1"/>
              </a:solidFill>
            </a:endParaRPr>
          </a:p>
        </p:txBody>
      </p:sp>
      <p:sp>
        <p:nvSpPr>
          <p:cNvPr id="3" name="Text Placeholder 2"/>
          <p:cNvSpPr>
            <a:spLocks noGrp="1"/>
          </p:cNvSpPr>
          <p:nvPr>
            <p:ph type="body" sz="quarter" idx="14"/>
          </p:nvPr>
        </p:nvSpPr>
        <p:spPr>
          <a:xfrm>
            <a:off x="724281" y="1704179"/>
            <a:ext cx="4171570" cy="4696621"/>
          </a:xfrm>
        </p:spPr>
        <p:txBody>
          <a:bodyPr/>
          <a:lstStyle/>
          <a:p>
            <a:pPr>
              <a:lnSpc>
                <a:spcPct val="110000"/>
              </a:lnSpc>
              <a:defRPr/>
            </a:pPr>
            <a:r>
              <a:rPr lang="en-GB" altLang="en-US" dirty="0">
                <a:solidFill>
                  <a:schemeClr val="bg1"/>
                </a:solidFill>
              </a:rPr>
              <a:t>Imagine asking for 1p per week pocket money</a:t>
            </a:r>
          </a:p>
          <a:p>
            <a:pPr>
              <a:lnSpc>
                <a:spcPct val="110000"/>
              </a:lnSpc>
              <a:defRPr/>
            </a:pPr>
            <a:r>
              <a:rPr lang="en-GB" altLang="en-US" dirty="0">
                <a:solidFill>
                  <a:schemeClr val="bg1"/>
                </a:solidFill>
              </a:rPr>
              <a:t>Next week it will go up to 2p and then to 4p</a:t>
            </a:r>
          </a:p>
          <a:p>
            <a:pPr lvl="1">
              <a:lnSpc>
                <a:spcPct val="110000"/>
              </a:lnSpc>
              <a:defRPr/>
            </a:pPr>
            <a:r>
              <a:rPr lang="en-GB" altLang="en-US" dirty="0">
                <a:solidFill>
                  <a:srgbClr val="DCEBEB"/>
                </a:solidFill>
              </a:rPr>
              <a:t>This might sound like a bad deal, but complete the tasks on the worksheet and you might find out it will work out better than you think</a:t>
            </a:r>
          </a:p>
          <a:p>
            <a:endParaRPr lang="en-GB" dirty="0"/>
          </a:p>
        </p:txBody>
      </p:sp>
    </p:spTree>
    <p:extLst>
      <p:ext uri="{BB962C8B-B14F-4D97-AF65-F5344CB8AC3E}">
        <p14:creationId xmlns:p14="http://schemas.microsoft.com/office/powerpoint/2010/main" val="2302177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ltLang="en-US" dirty="0"/>
              <a:t>Worksheet 2b</a:t>
            </a:r>
            <a:endParaRPr lang="en-GB" dirty="0"/>
          </a:p>
        </p:txBody>
      </p:sp>
      <p:sp>
        <p:nvSpPr>
          <p:cNvPr id="3" name="Text Placeholder 2"/>
          <p:cNvSpPr>
            <a:spLocks noGrp="1"/>
          </p:cNvSpPr>
          <p:nvPr>
            <p:ph type="body" sz="quarter" idx="14"/>
          </p:nvPr>
        </p:nvSpPr>
        <p:spPr/>
        <p:txBody>
          <a:bodyPr/>
          <a:lstStyle/>
          <a:p>
            <a:pPr marL="0" indent="0">
              <a:buNone/>
            </a:pPr>
            <a:r>
              <a:rPr lang="en-GB" altLang="en-US" dirty="0"/>
              <a:t>Complete the worksheet to check your knowledge of </a:t>
            </a:r>
            <a:r>
              <a:rPr lang="en-GB" altLang="en-US" b="1" dirty="0">
                <a:solidFill>
                  <a:srgbClr val="7BD90B"/>
                </a:solidFill>
              </a:rPr>
              <a:t>while()</a:t>
            </a:r>
            <a:r>
              <a:rPr lang="en-GB" altLang="en-US" dirty="0">
                <a:solidFill>
                  <a:srgbClr val="7BD90B"/>
                </a:solidFill>
              </a:rPr>
              <a:t> </a:t>
            </a:r>
            <a:r>
              <a:rPr lang="en-GB" altLang="en-US" dirty="0"/>
              <a:t>loops and </a:t>
            </a:r>
            <a:r>
              <a:rPr lang="en-GB" altLang="en-US" b="1" dirty="0">
                <a:solidFill>
                  <a:srgbClr val="7BD90B"/>
                </a:solidFill>
              </a:rPr>
              <a:t>for() </a:t>
            </a:r>
            <a:r>
              <a:rPr lang="en-GB" altLang="en-US" dirty="0"/>
              <a:t>loops</a:t>
            </a:r>
          </a:p>
        </p:txBody>
      </p:sp>
    </p:spTree>
    <p:extLst>
      <p:ext uri="{BB962C8B-B14F-4D97-AF65-F5344CB8AC3E}">
        <p14:creationId xmlns:p14="http://schemas.microsoft.com/office/powerpoint/2010/main" val="214002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6562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GB" dirty="0"/>
              <a:t>Use a </a:t>
            </a:r>
            <a:r>
              <a:rPr lang="en-GB" b="1" dirty="0"/>
              <a:t>while</a:t>
            </a:r>
            <a:r>
              <a:rPr lang="en-GB" dirty="0"/>
              <a:t> loop to repeat a section of code</a:t>
            </a:r>
          </a:p>
          <a:p>
            <a:r>
              <a:rPr lang="en-GB" dirty="0"/>
              <a:t>Use a </a:t>
            </a:r>
            <a:r>
              <a:rPr lang="en-GB" b="1" dirty="0"/>
              <a:t>for </a:t>
            </a:r>
            <a:r>
              <a:rPr lang="en-GB" dirty="0"/>
              <a:t>loop to repeat a section of code</a:t>
            </a:r>
          </a:p>
          <a:p>
            <a:r>
              <a:rPr lang="en-GB" dirty="0"/>
              <a:t>Make a choice about which loop to use, and why</a:t>
            </a:r>
          </a:p>
        </p:txBody>
      </p:sp>
      <p:sp>
        <p:nvSpPr>
          <p:cNvPr id="3" name="Text Placeholder 2"/>
          <p:cNvSpPr>
            <a:spLocks noGrp="1"/>
          </p:cNvSpPr>
          <p:nvPr>
            <p:ph type="body" sz="quarter" idx="13"/>
          </p:nvPr>
        </p:nvSpPr>
        <p:spPr/>
        <p:txBody>
          <a:bodyPr/>
          <a:lstStyle/>
          <a:p>
            <a:r>
              <a:rPr lang="en-GB" altLang="en-US" dirty="0">
                <a:solidFill>
                  <a:schemeClr val="tx1"/>
                </a:solidFill>
              </a:rPr>
              <a:t>Objectives</a:t>
            </a:r>
            <a:endParaRPr lang="en-GB" dirty="0">
              <a:solidFill>
                <a:schemeClr val="tx1"/>
              </a:solidFill>
            </a:endParaRPr>
          </a:p>
        </p:txBody>
      </p:sp>
    </p:spTree>
    <p:extLst>
      <p:ext uri="{BB962C8B-B14F-4D97-AF65-F5344CB8AC3E}">
        <p14:creationId xmlns:p14="http://schemas.microsoft.com/office/powerpoint/2010/main" val="33834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GB" altLang="en-US" dirty="0"/>
              <a:t>Starter</a:t>
            </a:r>
            <a:endParaRPr lang="en-GB" dirty="0"/>
          </a:p>
        </p:txBody>
      </p:sp>
      <p:sp>
        <p:nvSpPr>
          <p:cNvPr id="5" name="Text Placeholder 4"/>
          <p:cNvSpPr>
            <a:spLocks noGrp="1"/>
          </p:cNvSpPr>
          <p:nvPr>
            <p:ph type="body" sz="quarter" idx="14"/>
          </p:nvPr>
        </p:nvSpPr>
        <p:spPr/>
        <p:txBody>
          <a:bodyPr/>
          <a:lstStyle/>
          <a:p>
            <a:pPr marL="0" indent="0">
              <a:spcAft>
                <a:spcPts val="0"/>
              </a:spcAft>
              <a:buNone/>
              <a:defRPr/>
            </a:pPr>
            <a:r>
              <a:rPr lang="en-GB" b="1" dirty="0"/>
              <a:t>Reading Code</a:t>
            </a:r>
          </a:p>
          <a:p>
            <a:pPr>
              <a:lnSpc>
                <a:spcPct val="110000"/>
              </a:lnSpc>
              <a:spcBef>
                <a:spcPts val="600"/>
              </a:spcBef>
              <a:spcAft>
                <a:spcPts val="1200"/>
              </a:spcAft>
              <a:defRPr/>
            </a:pPr>
            <a:r>
              <a:rPr lang="en-GB" dirty="0"/>
              <a:t>What will print the </a:t>
            </a:r>
            <a:r>
              <a:rPr lang="en-GB" b="1" dirty="0"/>
              <a:t>first </a:t>
            </a:r>
            <a:r>
              <a:rPr lang="en-GB" dirty="0"/>
              <a:t>time this loop runs?</a:t>
            </a:r>
          </a:p>
          <a:p>
            <a:pPr>
              <a:lnSpc>
                <a:spcPct val="110000"/>
              </a:lnSpc>
              <a:defRPr/>
            </a:pPr>
            <a:r>
              <a:rPr lang="en-GB" dirty="0"/>
              <a:t>How many times will this loop run?</a:t>
            </a:r>
          </a:p>
          <a:p>
            <a:endParaRPr lang="en-GB" dirty="0"/>
          </a:p>
        </p:txBody>
      </p:sp>
      <p:pic>
        <p:nvPicPr>
          <p:cNvPr id="6" name="Picture 5"/>
          <p:cNvPicPr>
            <a:picLocks noChangeAspect="1"/>
          </p:cNvPicPr>
          <p:nvPr/>
        </p:nvPicPr>
        <p:blipFill>
          <a:blip r:embed="rId2"/>
          <a:stretch>
            <a:fillRect/>
          </a:stretch>
        </p:blipFill>
        <p:spPr>
          <a:xfrm>
            <a:off x="533400" y="3695700"/>
            <a:ext cx="8255000" cy="1282700"/>
          </a:xfrm>
          <a:prstGeom prst="rect">
            <a:avLst/>
          </a:prstGeom>
        </p:spPr>
      </p:pic>
    </p:spTree>
    <p:extLst>
      <p:ext uri="{BB962C8B-B14F-4D97-AF65-F5344CB8AC3E}">
        <p14:creationId xmlns:p14="http://schemas.microsoft.com/office/powerpoint/2010/main" val="1484866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ltLang="en-US" dirty="0"/>
              <a:t>while() loops</a:t>
            </a:r>
            <a:endParaRPr lang="en-GB" dirty="0"/>
          </a:p>
        </p:txBody>
      </p:sp>
      <p:sp>
        <p:nvSpPr>
          <p:cNvPr id="3" name="Text Placeholder 2"/>
          <p:cNvSpPr>
            <a:spLocks noGrp="1"/>
          </p:cNvSpPr>
          <p:nvPr>
            <p:ph type="body" sz="quarter" idx="14"/>
          </p:nvPr>
        </p:nvSpPr>
        <p:spPr/>
        <p:txBody>
          <a:bodyPr/>
          <a:lstStyle/>
          <a:p>
            <a:r>
              <a:rPr lang="en-GB" altLang="en-US" dirty="0"/>
              <a:t>A </a:t>
            </a:r>
            <a:r>
              <a:rPr lang="en-GB" altLang="en-US" b="1" dirty="0">
                <a:solidFill>
                  <a:srgbClr val="7BD90B"/>
                </a:solidFill>
              </a:rPr>
              <a:t>while() </a:t>
            </a:r>
            <a:r>
              <a:rPr lang="en-GB" altLang="en-US" dirty="0"/>
              <a:t>loop works like an </a:t>
            </a:r>
            <a:r>
              <a:rPr lang="en-GB" altLang="en-US" b="1" dirty="0">
                <a:solidFill>
                  <a:srgbClr val="7BD90B"/>
                </a:solidFill>
              </a:rPr>
              <a:t>if()</a:t>
            </a:r>
            <a:r>
              <a:rPr lang="en-GB" altLang="en-US" dirty="0">
                <a:solidFill>
                  <a:srgbClr val="7BD90B"/>
                </a:solidFill>
              </a:rPr>
              <a:t> </a:t>
            </a:r>
            <a:r>
              <a:rPr lang="en-GB" altLang="en-US" dirty="0"/>
              <a:t>statement that repeats. And just like an </a:t>
            </a:r>
            <a:r>
              <a:rPr lang="en-GB" altLang="en-US" b="1" dirty="0">
                <a:solidFill>
                  <a:srgbClr val="7BD90B"/>
                </a:solidFill>
              </a:rPr>
              <a:t>if()</a:t>
            </a:r>
            <a:r>
              <a:rPr lang="en-GB" altLang="en-US" dirty="0">
                <a:solidFill>
                  <a:srgbClr val="7BD90B"/>
                </a:solidFill>
              </a:rPr>
              <a:t> </a:t>
            </a:r>
            <a:r>
              <a:rPr lang="en-GB" altLang="en-US" dirty="0"/>
              <a:t>statement, you need </a:t>
            </a:r>
            <a:br>
              <a:rPr lang="en-GB" altLang="en-US" dirty="0"/>
            </a:br>
            <a:r>
              <a:rPr lang="en-GB" altLang="en-US" dirty="0"/>
              <a:t>a rule</a:t>
            </a:r>
          </a:p>
          <a:p>
            <a:pPr>
              <a:spcBef>
                <a:spcPts val="1800"/>
              </a:spcBef>
            </a:pPr>
            <a:r>
              <a:rPr lang="en-GB" altLang="en-US" dirty="0"/>
              <a:t>Get into pairs. </a:t>
            </a:r>
            <a:r>
              <a:rPr lang="en-GB" altLang="en-US" b="1" dirty="0">
                <a:solidFill>
                  <a:srgbClr val="7BD90B"/>
                </a:solidFill>
              </a:rPr>
              <a:t>Person A</a:t>
            </a:r>
            <a:r>
              <a:rPr lang="en-GB" altLang="en-US" dirty="0">
                <a:solidFill>
                  <a:srgbClr val="25C6FF"/>
                </a:solidFill>
              </a:rPr>
              <a:t> </a:t>
            </a:r>
            <a:r>
              <a:rPr lang="en-GB" altLang="en-US" dirty="0"/>
              <a:t>think of a number between 1 and 10. </a:t>
            </a:r>
            <a:r>
              <a:rPr lang="en-GB" altLang="en-US" b="1" dirty="0">
                <a:solidFill>
                  <a:srgbClr val="7BD90B"/>
                </a:solidFill>
              </a:rPr>
              <a:t>Person B</a:t>
            </a:r>
            <a:r>
              <a:rPr lang="en-GB" altLang="en-US" dirty="0"/>
              <a:t> has to guess it</a:t>
            </a:r>
          </a:p>
          <a:p>
            <a:pPr lvl="1">
              <a:spcBef>
                <a:spcPts val="1800"/>
              </a:spcBef>
            </a:pPr>
            <a:r>
              <a:rPr lang="en-GB" altLang="en-US" dirty="0"/>
              <a:t>Keep guessing until you get it right</a:t>
            </a:r>
          </a:p>
        </p:txBody>
      </p:sp>
    </p:spTree>
    <p:extLst>
      <p:ext uri="{BB962C8B-B14F-4D97-AF65-F5344CB8AC3E}">
        <p14:creationId xmlns:p14="http://schemas.microsoft.com/office/powerpoint/2010/main" val="308051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ltLang="en-US" dirty="0"/>
              <a:t>while() loops</a:t>
            </a:r>
            <a:endParaRPr lang="en-GB" dirty="0"/>
          </a:p>
        </p:txBody>
      </p:sp>
      <p:sp>
        <p:nvSpPr>
          <p:cNvPr id="3" name="Text Placeholder 2"/>
          <p:cNvSpPr>
            <a:spLocks noGrp="1"/>
          </p:cNvSpPr>
          <p:nvPr>
            <p:ph type="body" sz="quarter" idx="14"/>
          </p:nvPr>
        </p:nvSpPr>
        <p:spPr/>
        <p:txBody>
          <a:bodyPr/>
          <a:lstStyle/>
          <a:p>
            <a:pPr>
              <a:lnSpc>
                <a:spcPct val="110000"/>
              </a:lnSpc>
              <a:defRPr/>
            </a:pPr>
            <a:r>
              <a:rPr lang="en-GB" altLang="en-US" dirty="0"/>
              <a:t>The pseudocode might be:</a:t>
            </a:r>
          </a:p>
          <a:p>
            <a:pPr>
              <a:buNone/>
            </a:pPr>
            <a:endParaRPr lang="en-GB" altLang="en-US" dirty="0"/>
          </a:p>
        </p:txBody>
      </p:sp>
      <p:sp>
        <p:nvSpPr>
          <p:cNvPr id="9" name="Content Placeholder 2"/>
          <p:cNvSpPr txBox="1">
            <a:spLocks/>
          </p:cNvSpPr>
          <p:nvPr/>
        </p:nvSpPr>
        <p:spPr>
          <a:xfrm>
            <a:off x="696572" y="2538087"/>
            <a:ext cx="7824938" cy="273821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a:buNone/>
            </a:pPr>
            <a:r>
              <a:rPr lang="en-GB" altLang="en-US" sz="2600" dirty="0">
                <a:solidFill>
                  <a:schemeClr val="accent6"/>
                </a:solidFill>
                <a:latin typeface="Consolas"/>
                <a:cs typeface="Consolas"/>
              </a:rPr>
              <a:t>while </a:t>
            </a:r>
            <a:r>
              <a:rPr lang="en-GB" altLang="en-US" sz="2600" dirty="0" err="1">
                <a:latin typeface="Consolas"/>
                <a:cs typeface="Consolas"/>
              </a:rPr>
              <a:t>theGuess</a:t>
            </a:r>
            <a:r>
              <a:rPr lang="en-GB" altLang="en-US" sz="2600" dirty="0">
                <a:latin typeface="Consolas"/>
                <a:cs typeface="Consolas"/>
              </a:rPr>
              <a:t> is not equal to </a:t>
            </a:r>
            <a:r>
              <a:rPr lang="en-GB" altLang="en-US" sz="2600" dirty="0" err="1">
                <a:latin typeface="Consolas"/>
                <a:cs typeface="Consolas"/>
              </a:rPr>
              <a:t>theAnswer</a:t>
            </a:r>
            <a:r>
              <a:rPr lang="en-GB" altLang="en-US" sz="2600" dirty="0">
                <a:latin typeface="Consolas"/>
                <a:cs typeface="Consolas"/>
              </a:rPr>
              <a:t>:</a:t>
            </a:r>
          </a:p>
          <a:p>
            <a:pPr>
              <a:buFont typeface="Arial"/>
              <a:buNone/>
            </a:pPr>
            <a:r>
              <a:rPr lang="en-GB" altLang="en-US" sz="2600" dirty="0">
                <a:latin typeface="Consolas"/>
                <a:cs typeface="Consolas"/>
              </a:rPr>
              <a:t>	</a:t>
            </a:r>
            <a:r>
              <a:rPr lang="en-GB" altLang="en-US" sz="2600" dirty="0">
                <a:solidFill>
                  <a:srgbClr val="7030A0"/>
                </a:solidFill>
                <a:latin typeface="Consolas"/>
                <a:cs typeface="Consolas"/>
              </a:rPr>
              <a:t>say</a:t>
            </a:r>
            <a:r>
              <a:rPr lang="en-GB" altLang="en-US" sz="2600" dirty="0">
                <a:latin typeface="Consolas"/>
                <a:cs typeface="Consolas"/>
              </a:rPr>
              <a:t> </a:t>
            </a:r>
            <a:r>
              <a:rPr lang="en-GB" altLang="en-US" sz="2600" dirty="0">
                <a:solidFill>
                  <a:srgbClr val="00B050"/>
                </a:solidFill>
                <a:latin typeface="Consolas" pitchFamily="49" charset="0"/>
                <a:cs typeface="Consolas" pitchFamily="49" charset="0"/>
              </a:rPr>
              <a:t>That’s wrong, try again</a:t>
            </a:r>
          </a:p>
          <a:p>
            <a:pPr>
              <a:buFont typeface="Arial"/>
              <a:buNone/>
            </a:pPr>
            <a:r>
              <a:rPr lang="en-GB" altLang="en-US" sz="2600" dirty="0">
                <a:latin typeface="Consolas"/>
                <a:cs typeface="Consolas"/>
              </a:rPr>
              <a:t>	</a:t>
            </a:r>
            <a:r>
              <a:rPr lang="en-GB" altLang="en-US" sz="2600" dirty="0">
                <a:solidFill>
                  <a:srgbClr val="7030A0"/>
                </a:solidFill>
                <a:latin typeface="Consolas"/>
                <a:cs typeface="Consolas"/>
              </a:rPr>
              <a:t>listen </a:t>
            </a:r>
            <a:r>
              <a:rPr lang="en-GB" altLang="en-US" sz="2600" dirty="0">
                <a:latin typeface="Consolas"/>
                <a:cs typeface="Consolas"/>
              </a:rPr>
              <a:t>for a new guess </a:t>
            </a:r>
          </a:p>
        </p:txBody>
      </p:sp>
    </p:spTree>
    <p:extLst>
      <p:ext uri="{BB962C8B-B14F-4D97-AF65-F5344CB8AC3E}">
        <p14:creationId xmlns:p14="http://schemas.microsoft.com/office/powerpoint/2010/main" val="4049098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altLang="en-US" dirty="0"/>
              <a:t>while() loops</a:t>
            </a:r>
            <a:endParaRPr lang="en-GB" dirty="0"/>
          </a:p>
        </p:txBody>
      </p:sp>
      <p:sp>
        <p:nvSpPr>
          <p:cNvPr id="2" name="Text Placeholder 1"/>
          <p:cNvSpPr>
            <a:spLocks noGrp="1"/>
          </p:cNvSpPr>
          <p:nvPr>
            <p:ph type="body" sz="quarter" idx="14"/>
          </p:nvPr>
        </p:nvSpPr>
        <p:spPr/>
        <p:txBody>
          <a:bodyPr/>
          <a:lstStyle/>
          <a:p>
            <a:r>
              <a:rPr lang="en-GB" altLang="en-US" dirty="0"/>
              <a:t>Open the file </a:t>
            </a:r>
            <a:r>
              <a:rPr lang="en-GB" altLang="en-US" dirty="0">
                <a:solidFill>
                  <a:srgbClr val="7BD90B"/>
                </a:solidFill>
              </a:rPr>
              <a:t>guessGame.py</a:t>
            </a:r>
            <a:r>
              <a:rPr lang="en-GB" altLang="en-US" dirty="0"/>
              <a:t> and use this code to finish the program</a:t>
            </a:r>
          </a:p>
          <a:p>
            <a:pPr>
              <a:buNone/>
            </a:pPr>
            <a:endParaRPr lang="en-GB" altLang="en-US" dirty="0"/>
          </a:p>
          <a:p>
            <a:pPr>
              <a:buNone/>
            </a:pPr>
            <a:r>
              <a:rPr lang="en-GB" altLang="en-US" sz="2800" dirty="0">
                <a:solidFill>
                  <a:schemeClr val="accent6"/>
                </a:solidFill>
                <a:latin typeface="Consolas"/>
                <a:cs typeface="Consolas"/>
              </a:rPr>
              <a:t>while </a:t>
            </a:r>
            <a:r>
              <a:rPr lang="en-GB" altLang="en-US" sz="2800" dirty="0">
                <a:latin typeface="Consolas"/>
                <a:cs typeface="Consolas"/>
              </a:rPr>
              <a:t>guess != answer:</a:t>
            </a:r>
          </a:p>
          <a:p>
            <a:pPr>
              <a:buNone/>
            </a:pPr>
            <a:r>
              <a:rPr lang="en-GB" altLang="en-US" sz="2800" dirty="0">
                <a:latin typeface="Consolas"/>
                <a:cs typeface="Consolas"/>
              </a:rPr>
              <a:t>	</a:t>
            </a:r>
            <a:r>
              <a:rPr lang="en-GB" altLang="en-US" sz="2800" dirty="0">
                <a:solidFill>
                  <a:srgbClr val="7030A0"/>
                </a:solidFill>
                <a:latin typeface="Consolas"/>
                <a:cs typeface="Consolas"/>
              </a:rPr>
              <a:t>print</a:t>
            </a:r>
            <a:r>
              <a:rPr lang="en-GB" altLang="en-US" sz="2800" dirty="0">
                <a:latin typeface="Consolas"/>
                <a:cs typeface="Consolas"/>
              </a:rPr>
              <a:t>(</a:t>
            </a:r>
            <a:r>
              <a:rPr lang="en-GB" sz="2800" dirty="0">
                <a:solidFill>
                  <a:srgbClr val="00B050"/>
                </a:solidFill>
                <a:latin typeface="Consolas" pitchFamily="49" charset="0"/>
                <a:cs typeface="Consolas" pitchFamily="49" charset="0"/>
              </a:rPr>
              <a:t>"</a:t>
            </a:r>
            <a:r>
              <a:rPr lang="en-GB" altLang="en-US" sz="2800" dirty="0">
                <a:solidFill>
                  <a:srgbClr val="00B050"/>
                </a:solidFill>
                <a:latin typeface="Consolas" pitchFamily="49" charset="0"/>
                <a:cs typeface="Consolas" pitchFamily="49" charset="0"/>
              </a:rPr>
              <a:t>That’s wrong, try again</a:t>
            </a:r>
            <a:r>
              <a:rPr lang="en-GB" sz="2800" dirty="0">
                <a:solidFill>
                  <a:srgbClr val="00B050"/>
                </a:solidFill>
                <a:latin typeface="Consolas" pitchFamily="49" charset="0"/>
                <a:cs typeface="Consolas" pitchFamily="49" charset="0"/>
              </a:rPr>
              <a:t>"</a:t>
            </a:r>
            <a:r>
              <a:rPr lang="en-GB" altLang="en-US" sz="2800" dirty="0">
                <a:latin typeface="Consolas"/>
                <a:cs typeface="Consolas"/>
              </a:rPr>
              <a:t>)</a:t>
            </a:r>
          </a:p>
          <a:p>
            <a:pPr>
              <a:buNone/>
            </a:pPr>
            <a:r>
              <a:rPr lang="en-GB" altLang="en-US" sz="2800" dirty="0">
                <a:latin typeface="Consolas"/>
                <a:cs typeface="Consolas"/>
              </a:rPr>
              <a:t>	guess = </a:t>
            </a:r>
            <a:r>
              <a:rPr lang="en-GB" altLang="en-US" sz="2800" dirty="0">
                <a:solidFill>
                  <a:srgbClr val="7030A0"/>
                </a:solidFill>
                <a:latin typeface="Consolas"/>
                <a:cs typeface="Consolas"/>
              </a:rPr>
              <a:t>input</a:t>
            </a:r>
            <a:r>
              <a:rPr lang="en-GB" altLang="en-US" sz="2800" dirty="0">
                <a:latin typeface="Consolas"/>
                <a:cs typeface="Consolas"/>
              </a:rPr>
              <a:t>(</a:t>
            </a:r>
            <a:r>
              <a:rPr lang="en-GB" sz="2800" dirty="0">
                <a:solidFill>
                  <a:srgbClr val="00B050"/>
                </a:solidFill>
                <a:latin typeface="Consolas" pitchFamily="49" charset="0"/>
                <a:cs typeface="Consolas" pitchFamily="49" charset="0"/>
              </a:rPr>
              <a:t>"</a:t>
            </a:r>
            <a:r>
              <a:rPr lang="en-GB" altLang="en-US" sz="2800" dirty="0">
                <a:solidFill>
                  <a:srgbClr val="00B050"/>
                </a:solidFill>
                <a:latin typeface="Consolas" pitchFamily="49" charset="0"/>
                <a:cs typeface="Consolas" pitchFamily="49" charset="0"/>
              </a:rPr>
              <a:t>Guess the number</a:t>
            </a:r>
            <a:r>
              <a:rPr lang="en-GB" sz="2800" dirty="0">
                <a:solidFill>
                  <a:srgbClr val="00B050"/>
                </a:solidFill>
                <a:latin typeface="Consolas" pitchFamily="49" charset="0"/>
                <a:cs typeface="Consolas" pitchFamily="49" charset="0"/>
              </a:rPr>
              <a:t>"</a:t>
            </a:r>
            <a:r>
              <a:rPr lang="en-GB" altLang="en-US" sz="2800" dirty="0">
                <a:latin typeface="Consolas"/>
                <a:cs typeface="Consolas"/>
              </a:rPr>
              <a:t>)</a:t>
            </a:r>
          </a:p>
          <a:p>
            <a:endParaRPr lang="en-GB" dirty="0"/>
          </a:p>
        </p:txBody>
      </p:sp>
    </p:spTree>
    <p:extLst>
      <p:ext uri="{BB962C8B-B14F-4D97-AF65-F5344CB8AC3E}">
        <p14:creationId xmlns:p14="http://schemas.microsoft.com/office/powerpoint/2010/main" val="1768288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ltLang="en-US" dirty="0"/>
              <a:t>for() loops</a:t>
            </a:r>
            <a:endParaRPr lang="en-GB" dirty="0"/>
          </a:p>
        </p:txBody>
      </p:sp>
      <p:sp>
        <p:nvSpPr>
          <p:cNvPr id="3" name="Text Placeholder 2"/>
          <p:cNvSpPr>
            <a:spLocks noGrp="1"/>
          </p:cNvSpPr>
          <p:nvPr>
            <p:ph type="body" sz="quarter" idx="14"/>
          </p:nvPr>
        </p:nvSpPr>
        <p:spPr/>
        <p:txBody>
          <a:bodyPr/>
          <a:lstStyle/>
          <a:p>
            <a:r>
              <a:rPr lang="en-GB" altLang="en-US" dirty="0"/>
              <a:t>With the guessing game, did you know how many times you would have to repeat the code until the player got it right?</a:t>
            </a:r>
          </a:p>
          <a:p>
            <a:pPr>
              <a:spcBef>
                <a:spcPts val="1800"/>
              </a:spcBef>
            </a:pPr>
            <a:r>
              <a:rPr lang="en-GB" altLang="en-US" dirty="0"/>
              <a:t>while() loops are great when you don’t</a:t>
            </a:r>
          </a:p>
          <a:p>
            <a:pPr>
              <a:spcBef>
                <a:spcPts val="1800"/>
              </a:spcBef>
            </a:pPr>
            <a:r>
              <a:rPr lang="en-GB" altLang="en-US" dirty="0"/>
              <a:t>for() loops are perfect when you </a:t>
            </a:r>
            <a:r>
              <a:rPr lang="en-GB" altLang="en-US" b="1" dirty="0"/>
              <a:t>DO</a:t>
            </a:r>
            <a:r>
              <a:rPr lang="en-GB" altLang="en-US" dirty="0"/>
              <a:t> know how many times you want something to repeat</a:t>
            </a:r>
          </a:p>
          <a:p>
            <a:endParaRPr lang="en-GB" dirty="0"/>
          </a:p>
        </p:txBody>
      </p:sp>
    </p:spTree>
    <p:extLst>
      <p:ext uri="{BB962C8B-B14F-4D97-AF65-F5344CB8AC3E}">
        <p14:creationId xmlns:p14="http://schemas.microsoft.com/office/powerpoint/2010/main" val="11207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ltLang="en-US" dirty="0"/>
              <a:t>for() loops</a:t>
            </a:r>
            <a:endParaRPr lang="en-GB" dirty="0"/>
          </a:p>
        </p:txBody>
      </p:sp>
      <p:sp>
        <p:nvSpPr>
          <p:cNvPr id="3" name="Text Placeholder 2"/>
          <p:cNvSpPr>
            <a:spLocks noGrp="1"/>
          </p:cNvSpPr>
          <p:nvPr>
            <p:ph type="body" sz="quarter" idx="14"/>
          </p:nvPr>
        </p:nvSpPr>
        <p:spPr/>
        <p:txBody>
          <a:bodyPr/>
          <a:lstStyle/>
          <a:p>
            <a:r>
              <a:rPr lang="en-GB" altLang="en-US" dirty="0">
                <a:latin typeface="Arial" panose="020B0604020202020204" pitchFamily="34" charset="0"/>
                <a:cs typeface="Arial" panose="020B0604020202020204" pitchFamily="34" charset="0"/>
              </a:rPr>
              <a:t>Suppose you want to print out all the numbers up </a:t>
            </a:r>
            <a:br>
              <a:rPr lang="en-GB" altLang="en-US" dirty="0">
                <a:latin typeface="Arial" panose="020B0604020202020204" pitchFamily="34" charset="0"/>
                <a:cs typeface="Arial" panose="020B0604020202020204" pitchFamily="34" charset="0"/>
              </a:rPr>
            </a:br>
            <a:r>
              <a:rPr lang="en-GB" altLang="en-US" dirty="0">
                <a:latin typeface="Arial" panose="020B0604020202020204" pitchFamily="34" charset="0"/>
                <a:cs typeface="Arial" panose="020B0604020202020204" pitchFamily="34" charset="0"/>
              </a:rPr>
              <a:t>to 10:</a:t>
            </a:r>
          </a:p>
          <a:p>
            <a:pPr>
              <a:buNone/>
            </a:pPr>
            <a:endParaRPr lang="en-GB" altLang="en-US" dirty="0"/>
          </a:p>
          <a:p>
            <a:pPr marL="542925">
              <a:buNone/>
            </a:pPr>
            <a:r>
              <a:rPr lang="en-GB" altLang="en-US" b="1" dirty="0"/>
              <a:t>Try this code:</a:t>
            </a:r>
          </a:p>
          <a:p>
            <a:pPr marL="542925">
              <a:buNone/>
            </a:pPr>
            <a:r>
              <a:rPr lang="en-GB" altLang="en-US" sz="2800" dirty="0">
                <a:solidFill>
                  <a:schemeClr val="accent6"/>
                </a:solidFill>
                <a:latin typeface="Consolas"/>
                <a:cs typeface="Consolas"/>
              </a:rPr>
              <a:t>for</a:t>
            </a:r>
            <a:r>
              <a:rPr lang="en-GB" altLang="en-US" sz="2800" dirty="0">
                <a:solidFill>
                  <a:srgbClr val="FF6600"/>
                </a:solidFill>
                <a:latin typeface="Consolas"/>
                <a:cs typeface="Consolas"/>
              </a:rPr>
              <a:t> </a:t>
            </a:r>
            <a:r>
              <a:rPr lang="en-GB" altLang="en-US" sz="2800" dirty="0">
                <a:latin typeface="Consolas"/>
                <a:cs typeface="Consolas"/>
              </a:rPr>
              <a:t>counter </a:t>
            </a:r>
            <a:r>
              <a:rPr lang="en-GB" altLang="en-US" sz="2800" dirty="0">
                <a:solidFill>
                  <a:schemeClr val="accent6"/>
                </a:solidFill>
                <a:latin typeface="Consolas"/>
                <a:cs typeface="Consolas"/>
              </a:rPr>
              <a:t>in</a:t>
            </a:r>
            <a:r>
              <a:rPr lang="en-GB" altLang="en-US" sz="2800" dirty="0">
                <a:solidFill>
                  <a:srgbClr val="FF6600"/>
                </a:solidFill>
                <a:latin typeface="Consolas"/>
                <a:cs typeface="Consolas"/>
              </a:rPr>
              <a:t> </a:t>
            </a:r>
            <a:r>
              <a:rPr lang="en-GB" altLang="en-US" sz="2800" dirty="0">
                <a:solidFill>
                  <a:srgbClr val="7030A0"/>
                </a:solidFill>
                <a:latin typeface="Consolas"/>
                <a:cs typeface="Consolas"/>
              </a:rPr>
              <a:t>range</a:t>
            </a:r>
            <a:r>
              <a:rPr lang="en-GB" altLang="en-US" sz="2800" dirty="0">
                <a:latin typeface="Consolas"/>
                <a:cs typeface="Consolas"/>
              </a:rPr>
              <a:t>(10):</a:t>
            </a:r>
          </a:p>
          <a:p>
            <a:pPr marL="542925">
              <a:buNone/>
            </a:pPr>
            <a:r>
              <a:rPr lang="en-GB" altLang="en-US" sz="2800" dirty="0">
                <a:latin typeface="Consolas"/>
                <a:cs typeface="Consolas"/>
              </a:rPr>
              <a:t>	</a:t>
            </a:r>
            <a:r>
              <a:rPr lang="en-GB" altLang="en-US" sz="2800" dirty="0">
                <a:solidFill>
                  <a:srgbClr val="7030A0"/>
                </a:solidFill>
                <a:latin typeface="Consolas"/>
                <a:cs typeface="Consolas"/>
              </a:rPr>
              <a:t>print</a:t>
            </a:r>
            <a:r>
              <a:rPr lang="en-GB" altLang="en-US" sz="2800" dirty="0">
                <a:latin typeface="Consolas"/>
                <a:cs typeface="Consolas"/>
              </a:rPr>
              <a:t>(counter)</a:t>
            </a:r>
          </a:p>
          <a:p>
            <a:endParaRPr lang="en-GB" dirty="0"/>
          </a:p>
        </p:txBody>
      </p:sp>
    </p:spTree>
    <p:extLst>
      <p:ext uri="{BB962C8B-B14F-4D97-AF65-F5344CB8AC3E}">
        <p14:creationId xmlns:p14="http://schemas.microsoft.com/office/powerpoint/2010/main" val="197189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ltLang="en-US" dirty="0"/>
              <a:t>for() loops</a:t>
            </a:r>
            <a:endParaRPr lang="en-GB" dirty="0"/>
          </a:p>
        </p:txBody>
      </p:sp>
      <p:sp>
        <p:nvSpPr>
          <p:cNvPr id="3" name="Text Placeholder 2"/>
          <p:cNvSpPr>
            <a:spLocks noGrp="1"/>
          </p:cNvSpPr>
          <p:nvPr>
            <p:ph type="body" sz="quarter" idx="14"/>
          </p:nvPr>
        </p:nvSpPr>
        <p:spPr/>
        <p:txBody>
          <a:bodyPr/>
          <a:lstStyle/>
          <a:p>
            <a:r>
              <a:rPr lang="en-GB" altLang="en-US" dirty="0"/>
              <a:t>Did it work?</a:t>
            </a:r>
          </a:p>
          <a:p>
            <a:r>
              <a:rPr lang="en-GB" altLang="en-US" dirty="0"/>
              <a:t>Remember that computers count from 0</a:t>
            </a:r>
          </a:p>
          <a:p>
            <a:r>
              <a:rPr lang="en-GB" altLang="en-US" dirty="0"/>
              <a:t>Try changing the program so that it prints out all the numbers from 0 to 10</a:t>
            </a:r>
          </a:p>
          <a:p>
            <a:pPr lvl="1"/>
            <a:r>
              <a:rPr lang="en-GB" altLang="en-US" dirty="0"/>
              <a:t>How about from 0 to 25?</a:t>
            </a:r>
          </a:p>
        </p:txBody>
      </p:sp>
      <p:sp>
        <p:nvSpPr>
          <p:cNvPr id="4" name="TextBox 3"/>
          <p:cNvSpPr txBox="1"/>
          <p:nvPr/>
        </p:nvSpPr>
        <p:spPr>
          <a:xfrm>
            <a:off x="820408" y="4430880"/>
            <a:ext cx="7890302" cy="1708160"/>
          </a:xfrm>
          <a:prstGeom prst="rect">
            <a:avLst/>
          </a:prstGeom>
          <a:noFill/>
        </p:spPr>
        <p:txBody>
          <a:bodyPr wrap="none" rtlCol="0">
            <a:spAutoFit/>
          </a:bodyPr>
          <a:lstStyle/>
          <a:p>
            <a:r>
              <a:rPr lang="en-GB" sz="10500" b="1" dirty="0">
                <a:solidFill>
                  <a:srgbClr val="7BD90B"/>
                </a:solidFill>
                <a:latin typeface="Arial" panose="020B0604020202020204" pitchFamily="34" charset="0"/>
                <a:cs typeface="Arial" panose="020B0604020202020204" pitchFamily="34" charset="0"/>
              </a:rPr>
              <a:t>0</a:t>
            </a:r>
            <a:r>
              <a:rPr lang="en-GB" sz="10500" b="1" dirty="0">
                <a:solidFill>
                  <a:srgbClr val="474495"/>
                </a:solidFill>
                <a:latin typeface="Arial" panose="020B0604020202020204" pitchFamily="34" charset="0"/>
                <a:cs typeface="Arial" panose="020B0604020202020204" pitchFamily="34" charset="0"/>
              </a:rPr>
              <a:t>,1,2,3,4,5…</a:t>
            </a:r>
          </a:p>
        </p:txBody>
      </p:sp>
    </p:spTree>
    <p:extLst>
      <p:ext uri="{BB962C8B-B14F-4D97-AF65-F5344CB8AC3E}">
        <p14:creationId xmlns:p14="http://schemas.microsoft.com/office/powerpoint/2010/main" val="2673376124"/>
      </p:ext>
    </p:extLst>
  </p:cSld>
  <p:clrMapOvr>
    <a:masterClrMapping/>
  </p:clrMapOvr>
</p:sld>
</file>

<file path=ppt/theme/theme1.xml><?xml version="1.0" encoding="utf-8"?>
<a:theme xmlns:a="http://schemas.openxmlformats.org/drawingml/2006/main" name="Unit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16</Template>
  <TotalTime>71</TotalTime>
  <Words>355</Words>
  <Application>Microsoft Office PowerPoint</Application>
  <PresentationFormat>On-screen Show (4:3)</PresentationFormat>
  <Paragraphs>61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Museo900-Regular</vt:lpstr>
      <vt:lpstr>Museo300-Regular</vt:lpstr>
      <vt:lpstr>Calibri</vt:lpstr>
      <vt:lpstr>Arial</vt:lpstr>
      <vt:lpstr>Consolas</vt:lpstr>
      <vt:lpstr>Unit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PG Online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PG Online Ltd</dc:creator>
  <cp:lastModifiedBy>Rob Heathcote</cp:lastModifiedBy>
  <cp:revision>17</cp:revision>
  <dcterms:created xsi:type="dcterms:W3CDTF">2014-10-13T11:30:14Z</dcterms:created>
  <dcterms:modified xsi:type="dcterms:W3CDTF">2017-10-13T13:10:56Z</dcterms:modified>
</cp:coreProperties>
</file>