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6" r:id="rId18"/>
    <p:sldId id="273" r:id="rId19"/>
    <p:sldId id="277" r:id="rId20"/>
  </p:sldIdLst>
  <p:sldSz cx="9144000" cy="6858000" type="screen4x3"/>
  <p:notesSz cx="6858000" cy="9144000"/>
  <p:embeddedFontLst>
    <p:embeddedFont>
      <p:font typeface="Museo900-Regular" panose="02000000000000000000" pitchFamily="2" charset="0"/>
      <p:bold r:id="rId22"/>
    </p:embeddedFont>
    <p:embeddedFont>
      <p:font typeface="Museo300-Regular" panose="02000000000000000000" pitchFamily="2" charset="0"/>
      <p:regular r:id="rId23"/>
    </p:embeddedFont>
    <p:embeddedFont>
      <p:font typeface="Calibri" panose="020F0502020204030204" pitchFamily="3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D90B"/>
    <a:srgbClr val="474495"/>
    <a:srgbClr val="660B62"/>
    <a:srgbClr val="DCEBEB"/>
    <a:srgbClr val="F0EBA2"/>
    <a:srgbClr val="008933"/>
    <a:srgbClr val="B60B62"/>
    <a:srgbClr val="FFC0A2"/>
    <a:srgbClr val="E1CAD9"/>
    <a:srgbClr val="760B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snapToObjects="1" showGuides="1">
      <p:cViewPr varScale="1">
        <p:scale>
          <a:sx n="101" d="100"/>
          <a:sy n="101" d="100"/>
        </p:scale>
        <p:origin x="1812" y="102"/>
      </p:cViewPr>
      <p:guideLst>
        <p:guide orient="horz" pos="1245"/>
        <p:guide orient="horz" pos="3232"/>
        <p:guide orient="horz" pos="1912"/>
        <p:guide pos="5380"/>
        <p:guide pos="2959"/>
        <p:guide orient="horz" pos="121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13/10/2017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9" name="Picture 28" descr="Unit 16.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Picture 3" descr="Logo.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50685" y="4018819"/>
            <a:ext cx="2291515" cy="456997"/>
          </a:xfrm>
          <a:prstGeom prst="rect">
            <a:avLst/>
          </a:prstGeom>
        </p:spPr>
      </p:pic>
      <p:sp>
        <p:nvSpPr>
          <p:cNvPr id="6" name="Text Placeholder 19"/>
          <p:cNvSpPr>
            <a:spLocks noGrp="1"/>
          </p:cNvSpPr>
          <p:nvPr>
            <p:ph type="body" sz="quarter" idx="11" hasCustomPrompt="1"/>
          </p:nvPr>
        </p:nvSpPr>
        <p:spPr>
          <a:xfrm>
            <a:off x="1803400" y="1798632"/>
            <a:ext cx="5765800" cy="2201863"/>
          </a:xfrm>
          <a:prstGeom prst="rect">
            <a:avLst/>
          </a:prstGeom>
        </p:spPr>
        <p:txBody>
          <a:bodyPr vert="horz" lIns="0"/>
          <a:lstStyle>
            <a:lvl1pPr marL="0" indent="0">
              <a:lnSpc>
                <a:spcPts val="4000"/>
              </a:lnSpc>
              <a:spcBef>
                <a:spcPts val="0"/>
              </a:spcBef>
              <a:spcAft>
                <a:spcPts val="1000"/>
              </a:spcAft>
              <a:buNone/>
              <a:defRPr sz="4000" b="0" i="0" kern="0" spc="-60">
                <a:solidFill>
                  <a:schemeClr val="bg1"/>
                </a:solidFill>
                <a:latin typeface="Museo900-Regular"/>
                <a:cs typeface="Museo900-Regular"/>
              </a:defRPr>
            </a:lvl1pPr>
            <a:lvl2pPr marL="0" indent="0">
              <a:lnSpc>
                <a:spcPts val="2000"/>
              </a:lnSpc>
              <a:spcBef>
                <a:spcPts val="500"/>
              </a:spcBef>
              <a:buNone/>
              <a:defRPr sz="2500" b="0" i="0" baseline="0">
                <a:solidFill>
                  <a:schemeClr val="bg1"/>
                </a:solidFill>
                <a:latin typeface="Museo300-Regular"/>
                <a:cs typeface="Museo300-Regular"/>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dirty="0"/>
              <a:t>Lists</a:t>
            </a:r>
          </a:p>
          <a:p>
            <a:pPr lvl="1"/>
            <a:r>
              <a:rPr lang="en-US" dirty="0"/>
              <a:t>Python: Next Steps</a:t>
            </a:r>
          </a:p>
        </p:txBody>
      </p:sp>
      <p:pic>
        <p:nvPicPr>
          <p:cNvPr id="34" name="Picture 33" descr="Arrow Unit 16.ai"/>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306800" y="4248000"/>
            <a:ext cx="685800" cy="685800"/>
          </a:xfrm>
          <a:prstGeom prst="rect">
            <a:avLst/>
          </a:prstGeom>
        </p:spPr>
      </p:pic>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7BD90B"/>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243291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6001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DCEBEB"/>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4" name="Picture 43"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Lists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48" name="Picture 47" descr="Logo Unit 16.ai"/>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7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7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Lists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75" name="Picture 74" descr="Logo Unit 16.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9" name="Picture 68"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7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7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Lists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6" name="Picture 65"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9"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2" name="TextBox 71"/>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Lists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Lists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75" name="Picture 74" descr="Logo Unit 16.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405358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54" r:id="rId3"/>
    <p:sldLayoutId id="2147483652" r:id="rId4"/>
    <p:sldLayoutId id="2147483653" r:id="rId5"/>
    <p:sldLayoutId id="2147483655" r:id="rId6"/>
    <p:sldLayoutId id="2147483656" r:id="rId7"/>
    <p:sldLayoutId id="2147483668"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Lists</a:t>
            </a:r>
          </a:p>
          <a:p>
            <a:pPr lvl="1"/>
            <a:br>
              <a:rPr lang="en-US" dirty="0"/>
            </a:br>
            <a:r>
              <a:rPr lang="en-US" dirty="0"/>
              <a:t>Python: Next steps</a:t>
            </a:r>
          </a:p>
          <a:p>
            <a:pPr lvl="1"/>
            <a:endParaRPr lang="en-US" dirty="0"/>
          </a:p>
          <a:p>
            <a:pPr lvl="1"/>
            <a:r>
              <a:rPr lang="en-US" dirty="0">
                <a:solidFill>
                  <a:srgbClr val="7BD90B"/>
                </a:solidFill>
              </a:rPr>
              <a:t>3</a:t>
            </a:r>
            <a:r>
              <a:rPr lang="en-US" baseline="30000" dirty="0">
                <a:solidFill>
                  <a:srgbClr val="7BD90B"/>
                </a:solidFill>
              </a:rPr>
              <a:t>rd</a:t>
            </a:r>
            <a:r>
              <a:rPr lang="en-US" dirty="0">
                <a:solidFill>
                  <a:srgbClr val="7BD90B"/>
                </a:solidFill>
              </a:rPr>
              <a:t> Edition</a:t>
            </a:r>
            <a:endParaRPr lang="en-US" dirty="0"/>
          </a:p>
          <a:p>
            <a:pPr lvl="1"/>
            <a:endParaRPr lang="en-US" dirty="0"/>
          </a:p>
        </p:txBody>
      </p:sp>
    </p:spTree>
    <p:extLst>
      <p:ext uri="{BB962C8B-B14F-4D97-AF65-F5344CB8AC3E}">
        <p14:creationId xmlns:p14="http://schemas.microsoft.com/office/powerpoint/2010/main" val="367336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Appending lists</a:t>
            </a:r>
            <a:endParaRPr lang="en-GB" dirty="0"/>
          </a:p>
        </p:txBody>
      </p:sp>
      <p:sp>
        <p:nvSpPr>
          <p:cNvPr id="3" name="Text Placeholder 2"/>
          <p:cNvSpPr>
            <a:spLocks noGrp="1"/>
          </p:cNvSpPr>
          <p:nvPr>
            <p:ph type="body" sz="quarter" idx="14"/>
          </p:nvPr>
        </p:nvSpPr>
        <p:spPr/>
        <p:txBody>
          <a:bodyPr/>
          <a:lstStyle/>
          <a:p>
            <a:r>
              <a:rPr lang="en-GB" altLang="en-US" dirty="0"/>
              <a:t>You have created an array with 4 values: </a:t>
            </a:r>
            <a:r>
              <a:rPr lang="en-GB" altLang="en-US" dirty="0" err="1">
                <a:solidFill>
                  <a:srgbClr val="474495"/>
                </a:solidFill>
              </a:rPr>
              <a:t>highscore</a:t>
            </a:r>
            <a:r>
              <a:rPr lang="en-GB" altLang="en-US" dirty="0">
                <a:solidFill>
                  <a:srgbClr val="474495"/>
                </a:solidFill>
              </a:rPr>
              <a:t>[0]</a:t>
            </a:r>
            <a:r>
              <a:rPr lang="en-GB" altLang="en-US" dirty="0"/>
              <a:t>, </a:t>
            </a:r>
            <a:r>
              <a:rPr lang="en-GB" altLang="en-US" dirty="0" err="1">
                <a:solidFill>
                  <a:srgbClr val="474495"/>
                </a:solidFill>
              </a:rPr>
              <a:t>highscore</a:t>
            </a:r>
            <a:r>
              <a:rPr lang="en-GB" altLang="en-US" dirty="0">
                <a:solidFill>
                  <a:srgbClr val="474495"/>
                </a:solidFill>
              </a:rPr>
              <a:t>[1]</a:t>
            </a:r>
            <a:r>
              <a:rPr lang="en-GB" altLang="en-US" dirty="0"/>
              <a:t>, </a:t>
            </a:r>
            <a:r>
              <a:rPr lang="en-GB" altLang="en-US" dirty="0" err="1">
                <a:solidFill>
                  <a:srgbClr val="474495"/>
                </a:solidFill>
              </a:rPr>
              <a:t>highscore</a:t>
            </a:r>
            <a:r>
              <a:rPr lang="en-GB" altLang="en-US" dirty="0">
                <a:solidFill>
                  <a:srgbClr val="474495"/>
                </a:solidFill>
              </a:rPr>
              <a:t>[2]</a:t>
            </a:r>
            <a:r>
              <a:rPr lang="en-GB" altLang="en-US" dirty="0"/>
              <a:t> and </a:t>
            </a:r>
            <a:r>
              <a:rPr lang="en-GB" altLang="en-US" dirty="0" err="1">
                <a:solidFill>
                  <a:srgbClr val="474495"/>
                </a:solidFill>
              </a:rPr>
              <a:t>highscore</a:t>
            </a:r>
            <a:r>
              <a:rPr lang="en-GB" altLang="en-US" dirty="0">
                <a:solidFill>
                  <a:srgbClr val="474495"/>
                </a:solidFill>
              </a:rPr>
              <a:t>[3]</a:t>
            </a:r>
          </a:p>
          <a:p>
            <a:pPr>
              <a:spcBef>
                <a:spcPts val="2400"/>
              </a:spcBef>
            </a:pPr>
            <a:r>
              <a:rPr lang="en-GB" altLang="en-US" dirty="0"/>
              <a:t>You can’t simply set a value for </a:t>
            </a:r>
            <a:r>
              <a:rPr lang="en-GB" altLang="en-US" dirty="0" err="1">
                <a:solidFill>
                  <a:srgbClr val="474495"/>
                </a:solidFill>
              </a:rPr>
              <a:t>highscore</a:t>
            </a:r>
            <a:r>
              <a:rPr lang="en-GB" altLang="en-US" dirty="0">
                <a:solidFill>
                  <a:srgbClr val="474495"/>
                </a:solidFill>
              </a:rPr>
              <a:t>[4]</a:t>
            </a:r>
            <a:r>
              <a:rPr lang="en-GB" altLang="en-US" dirty="0"/>
              <a:t> because there </a:t>
            </a:r>
            <a:r>
              <a:rPr lang="en-GB" altLang="en-US" b="1" dirty="0"/>
              <a:t>isn’t</a:t>
            </a:r>
            <a:r>
              <a:rPr lang="en-GB" altLang="en-US" dirty="0"/>
              <a:t> a </a:t>
            </a:r>
            <a:r>
              <a:rPr lang="en-GB" altLang="en-US" dirty="0" err="1">
                <a:solidFill>
                  <a:srgbClr val="474495"/>
                </a:solidFill>
              </a:rPr>
              <a:t>highscore</a:t>
            </a:r>
            <a:r>
              <a:rPr lang="en-GB" altLang="en-US" dirty="0">
                <a:solidFill>
                  <a:srgbClr val="474495"/>
                </a:solidFill>
              </a:rPr>
              <a:t>[4]</a:t>
            </a:r>
          </a:p>
        </p:txBody>
      </p:sp>
    </p:spTree>
    <p:extLst>
      <p:ext uri="{BB962C8B-B14F-4D97-AF65-F5344CB8AC3E}">
        <p14:creationId xmlns:p14="http://schemas.microsoft.com/office/powerpoint/2010/main" val="97187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Appending lists</a:t>
            </a:r>
            <a:endParaRPr lang="en-GB" dirty="0"/>
          </a:p>
        </p:txBody>
      </p:sp>
      <p:sp>
        <p:nvSpPr>
          <p:cNvPr id="6" name="Content Placeholder 2"/>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Try this code:</a:t>
            </a:r>
          </a:p>
          <a:p>
            <a:pPr eaLnBrk="1" hangingPunct="1">
              <a:buNone/>
            </a:pPr>
            <a:endParaRPr lang="en-GB" altLang="en-US" dirty="0">
              <a:latin typeface="Arial" panose="020B0604020202020204" pitchFamily="34" charset="0"/>
              <a:cs typeface="Arial" panose="020B0604020202020204" pitchFamily="34" charset="0"/>
            </a:endParaRPr>
          </a:p>
          <a:p>
            <a:pPr indent="-4763">
              <a:buNone/>
            </a:pPr>
            <a:r>
              <a:rPr lang="en-GB" altLang="en-US" sz="3600" dirty="0" err="1">
                <a:latin typeface="Consolas" panose="020B0609020204030204" pitchFamily="49" charset="0"/>
                <a:cs typeface="Consolas" panose="020B0609020204030204" pitchFamily="49" charset="0"/>
              </a:rPr>
              <a:t>highscore</a:t>
            </a:r>
            <a:r>
              <a:rPr lang="en-GB" altLang="en-US" sz="3600" dirty="0">
                <a:latin typeface="Consolas" panose="020B0609020204030204" pitchFamily="49" charset="0"/>
                <a:cs typeface="Consolas" panose="020B0609020204030204" pitchFamily="49" charset="0"/>
              </a:rPr>
              <a:t> = [125,63,35,12]</a:t>
            </a:r>
          </a:p>
          <a:p>
            <a:pPr indent="-4763">
              <a:buNone/>
            </a:pPr>
            <a:r>
              <a:rPr lang="en-GB" altLang="en-US" sz="3600" dirty="0">
                <a:latin typeface="Consolas" panose="020B0609020204030204" pitchFamily="49" charset="0"/>
                <a:cs typeface="Consolas" panose="020B0609020204030204" pitchFamily="49" charset="0"/>
              </a:rPr>
              <a:t>highscore.append(8)</a:t>
            </a:r>
          </a:p>
          <a:p>
            <a:pPr indent="-4763">
              <a:buNone/>
            </a:pPr>
            <a:r>
              <a:rPr lang="en-GB" altLang="en-US" sz="3600" dirty="0" err="1">
                <a:solidFill>
                  <a:srgbClr val="7030A0"/>
                </a:solidFill>
                <a:latin typeface="Consolas" panose="020B0609020204030204" pitchFamily="49" charset="0"/>
                <a:cs typeface="Consolas" panose="020B0609020204030204" pitchFamily="49" charset="0"/>
              </a:rPr>
              <a:t>print</a:t>
            </a:r>
            <a:r>
              <a:rPr lang="en-GB" altLang="en-US" sz="3600" dirty="0" err="1">
                <a:latin typeface="Consolas" panose="020B0609020204030204" pitchFamily="49" charset="0"/>
                <a:cs typeface="Consolas" panose="020B0609020204030204" pitchFamily="49" charset="0"/>
              </a:rPr>
              <a:t>(highscore</a:t>
            </a:r>
            <a:r>
              <a:rPr lang="en-GB" altLang="en-US" sz="3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4447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ky&#10;&#10;Description generated with high confidence">
            <a:extLst>
              <a:ext uri="{FF2B5EF4-FFF2-40B4-BE49-F238E27FC236}">
                <a16:creationId xmlns:a16="http://schemas.microsoft.com/office/drawing/2014/main" id="{2E52BDA2-815D-4DD9-88DC-602C6DFCF99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5017342" y="666750"/>
            <a:ext cx="4126658" cy="6191250"/>
          </a:xfrm>
          <a:prstGeom prst="rect">
            <a:avLst/>
          </a:prstGeom>
        </p:spPr>
      </p:pic>
      <p:sp>
        <p:nvSpPr>
          <p:cNvPr id="2" name="Text Placeholder 1"/>
          <p:cNvSpPr>
            <a:spLocks noGrp="1"/>
          </p:cNvSpPr>
          <p:nvPr>
            <p:ph type="body" sz="quarter" idx="13"/>
          </p:nvPr>
        </p:nvSpPr>
        <p:spPr/>
        <p:txBody>
          <a:bodyPr/>
          <a:lstStyle/>
          <a:p>
            <a:r>
              <a:rPr lang="en-GB" altLang="en-US" dirty="0"/>
              <a:t>Worksheet 3a</a:t>
            </a:r>
            <a:endParaRPr lang="en-GB" dirty="0"/>
          </a:p>
        </p:txBody>
      </p:sp>
      <p:sp>
        <p:nvSpPr>
          <p:cNvPr id="3" name="Text Placeholder 2"/>
          <p:cNvSpPr>
            <a:spLocks noGrp="1"/>
          </p:cNvSpPr>
          <p:nvPr>
            <p:ph type="body" sz="quarter" idx="14"/>
          </p:nvPr>
        </p:nvSpPr>
        <p:spPr/>
        <p:txBody>
          <a:bodyPr/>
          <a:lstStyle/>
          <a:p>
            <a:r>
              <a:rPr lang="en-GB" altLang="en-US" dirty="0"/>
              <a:t>Complete Worksheet 3a: Superheroes</a:t>
            </a:r>
          </a:p>
          <a:p>
            <a:endParaRPr lang="en-GB" dirty="0"/>
          </a:p>
        </p:txBody>
      </p:sp>
    </p:spTree>
    <p:extLst>
      <p:ext uri="{BB962C8B-B14F-4D97-AF65-F5344CB8AC3E}">
        <p14:creationId xmlns:p14="http://schemas.microsoft.com/office/powerpoint/2010/main" val="255658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Using loops</a:t>
            </a:r>
            <a:endParaRPr lang="en-GB" dirty="0"/>
          </a:p>
        </p:txBody>
      </p:sp>
      <p:sp>
        <p:nvSpPr>
          <p:cNvPr id="3" name="Text Placeholder 2"/>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Try this code:</a:t>
            </a:r>
          </a:p>
          <a:p>
            <a:pPr>
              <a:buNone/>
            </a:pPr>
            <a:endParaRPr lang="en-GB" altLang="en-US" dirty="0"/>
          </a:p>
          <a:p>
            <a:pPr indent="-4763">
              <a:buNone/>
            </a:pPr>
            <a:r>
              <a:rPr lang="en-GB" altLang="en-US" sz="3200" dirty="0" err="1">
                <a:latin typeface="Consolas"/>
                <a:cs typeface="Consolas"/>
              </a:rPr>
              <a:t>highscore</a:t>
            </a:r>
            <a:r>
              <a:rPr lang="en-GB" altLang="en-US" sz="3200" dirty="0">
                <a:latin typeface="Consolas"/>
                <a:cs typeface="Consolas"/>
              </a:rPr>
              <a:t> = [125,63,35,12]</a:t>
            </a:r>
          </a:p>
          <a:p>
            <a:pPr indent="-4763">
              <a:buNone/>
            </a:pPr>
            <a:r>
              <a:rPr lang="en-GB" altLang="en-US" sz="3200" dirty="0">
                <a:solidFill>
                  <a:schemeClr val="accent6"/>
                </a:solidFill>
                <a:latin typeface="Consolas"/>
                <a:cs typeface="Consolas"/>
              </a:rPr>
              <a:t>for </a:t>
            </a:r>
            <a:r>
              <a:rPr lang="en-GB" altLang="en-US" sz="3200" dirty="0">
                <a:latin typeface="Consolas"/>
                <a:cs typeface="Consolas"/>
              </a:rPr>
              <a:t>counter </a:t>
            </a:r>
            <a:r>
              <a:rPr lang="en-GB" altLang="en-US" sz="3200" dirty="0">
                <a:solidFill>
                  <a:srgbClr val="F79646"/>
                </a:solidFill>
                <a:latin typeface="Consolas"/>
                <a:cs typeface="Consolas"/>
              </a:rPr>
              <a:t>in </a:t>
            </a:r>
            <a:r>
              <a:rPr lang="en-GB" altLang="en-US" sz="3200" dirty="0">
                <a:solidFill>
                  <a:srgbClr val="7030A0"/>
                </a:solidFill>
                <a:latin typeface="Consolas"/>
                <a:cs typeface="Consolas"/>
              </a:rPr>
              <a:t>range</a:t>
            </a:r>
            <a:r>
              <a:rPr lang="en-GB" altLang="en-US" sz="3200" dirty="0">
                <a:latin typeface="Consolas"/>
                <a:cs typeface="Consolas"/>
              </a:rPr>
              <a:t>(4):</a:t>
            </a:r>
          </a:p>
          <a:p>
            <a:pPr indent="-4763">
              <a:buNone/>
            </a:pPr>
            <a:r>
              <a:rPr lang="en-GB" altLang="en-US" sz="3200" dirty="0">
                <a:latin typeface="Consolas"/>
                <a:cs typeface="Consolas"/>
              </a:rPr>
              <a:t>   </a:t>
            </a: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[counter])</a:t>
            </a:r>
          </a:p>
          <a:p>
            <a:endParaRPr lang="en-GB" dirty="0"/>
          </a:p>
        </p:txBody>
      </p:sp>
    </p:spTree>
    <p:extLst>
      <p:ext uri="{BB962C8B-B14F-4D97-AF65-F5344CB8AC3E}">
        <p14:creationId xmlns:p14="http://schemas.microsoft.com/office/powerpoint/2010/main" val="361571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Using loops</a:t>
            </a:r>
            <a:endParaRPr lang="en-GB" dirty="0"/>
          </a:p>
        </p:txBody>
      </p:sp>
      <p:sp>
        <p:nvSpPr>
          <p:cNvPr id="7" name="Text Placeholder 6"/>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One big advantage of lists is that you can use a </a:t>
            </a:r>
            <a:r>
              <a:rPr lang="en-GB" altLang="en-US" b="1" dirty="0">
                <a:latin typeface="Arial" panose="020B0604020202020204" pitchFamily="34" charset="0"/>
                <a:cs typeface="Arial" panose="020B0604020202020204" pitchFamily="34" charset="0"/>
              </a:rPr>
              <a:t>for</a:t>
            </a:r>
            <a:r>
              <a:rPr lang="en-GB" altLang="en-US" dirty="0">
                <a:latin typeface="Arial" panose="020B0604020202020204" pitchFamily="34" charset="0"/>
                <a:cs typeface="Arial" panose="020B0604020202020204" pitchFamily="34" charset="0"/>
              </a:rPr>
              <a:t> loop to step through each value</a:t>
            </a:r>
          </a:p>
          <a:p>
            <a:pPr>
              <a:buNone/>
            </a:pPr>
            <a:endParaRPr lang="en-GB" altLang="en-US" dirty="0"/>
          </a:p>
          <a:p>
            <a:pPr>
              <a:buNone/>
            </a:pPr>
            <a:endParaRPr lang="en-GB" altLang="en-US" dirty="0"/>
          </a:p>
          <a:p>
            <a:pPr>
              <a:buNone/>
            </a:pPr>
            <a:endParaRPr lang="en-GB" altLang="en-US" dirty="0"/>
          </a:p>
          <a:p>
            <a:pPr indent="-4763">
              <a:spcBef>
                <a:spcPts val="600"/>
              </a:spcBef>
              <a:spcAft>
                <a:spcPts val="600"/>
              </a:spcAft>
              <a:buNone/>
            </a:pPr>
            <a:r>
              <a:rPr lang="en-GB" altLang="en-US" sz="3200" dirty="0">
                <a:latin typeface="Consolas"/>
                <a:cs typeface="Consolas"/>
              </a:rPr>
              <a:t>counter = 0</a:t>
            </a:r>
          </a:p>
          <a:p>
            <a:pPr indent="-4763">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[counter])</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334063009"/>
              </p:ext>
            </p:extLst>
          </p:nvPr>
        </p:nvGraphicFramePr>
        <p:xfrm>
          <a:off x="1524000" y="2752725"/>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600" dirty="0">
                          <a:latin typeface="Arial" panose="020B0604020202020204" pitchFamily="34" charset="0"/>
                          <a:cs typeface="Arial" panose="020B0604020202020204" pitchFamily="34" charset="0"/>
                        </a:rPr>
                        <a:t>highScore[0]</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highScore[1]</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highScore[2]</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highScore[3]</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extLst>
                  <a:ext uri="{0D108BD9-81ED-4DB2-BD59-A6C34878D82A}">
                    <a16:rowId xmlns:a16="http://schemas.microsoft.com/office/drawing/2014/main" val="10000"/>
                  </a:ext>
                </a:extLst>
              </a:tr>
              <a:tr h="370840">
                <a:tc>
                  <a:txBody>
                    <a:bodyPr/>
                    <a:lstStyle/>
                    <a:p>
                      <a:pPr algn="ctr"/>
                      <a:r>
                        <a:rPr lang="en-US" sz="1600" b="1" dirty="0">
                          <a:solidFill>
                            <a:srgbClr val="001E32"/>
                          </a:solidFill>
                          <a:latin typeface="Arial" panose="020B0604020202020204" pitchFamily="34" charset="0"/>
                          <a:cs typeface="Arial" panose="020B0604020202020204" pitchFamily="34" charset="0"/>
                        </a:rPr>
                        <a:t>125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63</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35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12</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rot="5400000" flipH="1" flipV="1">
            <a:off x="1981994" y="3894931"/>
            <a:ext cx="609600" cy="1588"/>
          </a:xfrm>
          <a:prstGeom prst="straightConnector1">
            <a:avLst/>
          </a:prstGeom>
          <a:ln w="69850" cap="flat" cmpd="sng" algn="ctr">
            <a:solidFill>
              <a:srgbClr val="7BD90B"/>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80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Using loops</a:t>
            </a:r>
            <a:endParaRPr lang="en-GB" dirty="0"/>
          </a:p>
        </p:txBody>
      </p:sp>
      <p:sp>
        <p:nvSpPr>
          <p:cNvPr id="7" name="Text Placeholder 6"/>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One big advantage of lists is that you can use a </a:t>
            </a:r>
            <a:r>
              <a:rPr lang="en-GB" altLang="en-US" b="1" dirty="0">
                <a:latin typeface="Arial" panose="020B0604020202020204" pitchFamily="34" charset="0"/>
                <a:cs typeface="Arial" panose="020B0604020202020204" pitchFamily="34" charset="0"/>
              </a:rPr>
              <a:t>for</a:t>
            </a:r>
            <a:r>
              <a:rPr lang="en-GB" altLang="en-US" dirty="0">
                <a:latin typeface="Arial" panose="020B0604020202020204" pitchFamily="34" charset="0"/>
                <a:cs typeface="Arial" panose="020B0604020202020204" pitchFamily="34" charset="0"/>
              </a:rPr>
              <a:t> loop to step through each value</a:t>
            </a:r>
          </a:p>
          <a:p>
            <a:pPr>
              <a:buNone/>
            </a:pPr>
            <a:endParaRPr lang="en-GB" altLang="en-US" dirty="0"/>
          </a:p>
          <a:p>
            <a:pPr>
              <a:buNone/>
            </a:pPr>
            <a:endParaRPr lang="en-GB" altLang="en-US" dirty="0"/>
          </a:p>
          <a:p>
            <a:pPr>
              <a:buNone/>
            </a:pPr>
            <a:endParaRPr lang="en-GB" altLang="en-US" dirty="0"/>
          </a:p>
          <a:p>
            <a:pPr indent="-4763">
              <a:spcBef>
                <a:spcPts val="600"/>
              </a:spcBef>
              <a:spcAft>
                <a:spcPts val="600"/>
              </a:spcAft>
              <a:buNone/>
            </a:pPr>
            <a:r>
              <a:rPr lang="en-GB" altLang="en-US" sz="3200" dirty="0">
                <a:latin typeface="Consolas"/>
                <a:cs typeface="Consolas"/>
              </a:rPr>
              <a:t>counter = 0</a:t>
            </a:r>
          </a:p>
          <a:p>
            <a:pPr indent="-4763">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[counter])</a:t>
            </a:r>
          </a:p>
          <a:p>
            <a:endParaRPr lang="en-GB" dirty="0"/>
          </a:p>
        </p:txBody>
      </p:sp>
      <p:graphicFrame>
        <p:nvGraphicFramePr>
          <p:cNvPr id="5" name="Table 4"/>
          <p:cNvGraphicFramePr>
            <a:graphicFrameLocks noGrp="1"/>
          </p:cNvGraphicFramePr>
          <p:nvPr>
            <p:extLst/>
          </p:nvPr>
        </p:nvGraphicFramePr>
        <p:xfrm>
          <a:off x="1524000" y="2752725"/>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600" dirty="0">
                          <a:latin typeface="Arial" panose="020B0604020202020204" pitchFamily="34" charset="0"/>
                          <a:cs typeface="Arial" panose="020B0604020202020204" pitchFamily="34" charset="0"/>
                        </a:rPr>
                        <a:t>highScore[0]</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highScore[1]</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highScore[2]</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highScore[3]</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extLst>
                  <a:ext uri="{0D108BD9-81ED-4DB2-BD59-A6C34878D82A}">
                    <a16:rowId xmlns:a16="http://schemas.microsoft.com/office/drawing/2014/main" val="10000"/>
                  </a:ext>
                </a:extLst>
              </a:tr>
              <a:tr h="370840">
                <a:tc>
                  <a:txBody>
                    <a:bodyPr/>
                    <a:lstStyle/>
                    <a:p>
                      <a:pPr algn="ctr"/>
                      <a:r>
                        <a:rPr lang="en-US" sz="1600" b="1" dirty="0">
                          <a:solidFill>
                            <a:srgbClr val="001E32"/>
                          </a:solidFill>
                          <a:latin typeface="Arial" panose="020B0604020202020204" pitchFamily="34" charset="0"/>
                          <a:cs typeface="Arial" panose="020B0604020202020204" pitchFamily="34" charset="0"/>
                        </a:rPr>
                        <a:t>125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63</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35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12</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rot="5400000" flipH="1" flipV="1">
            <a:off x="3486944" y="3894931"/>
            <a:ext cx="609600" cy="1588"/>
          </a:xfrm>
          <a:prstGeom prst="straightConnector1">
            <a:avLst/>
          </a:prstGeom>
          <a:ln w="69850" cap="flat" cmpd="sng" algn="ctr">
            <a:solidFill>
              <a:srgbClr val="7BD90B"/>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51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Using loops</a:t>
            </a:r>
            <a:endParaRPr lang="en-GB" dirty="0"/>
          </a:p>
        </p:txBody>
      </p:sp>
      <p:sp>
        <p:nvSpPr>
          <p:cNvPr id="7" name="Text Placeholder 6"/>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One big advantage of lists is that you can use a </a:t>
            </a:r>
            <a:r>
              <a:rPr lang="en-GB" altLang="en-US" b="1" dirty="0">
                <a:latin typeface="Arial" panose="020B0604020202020204" pitchFamily="34" charset="0"/>
                <a:cs typeface="Arial" panose="020B0604020202020204" pitchFamily="34" charset="0"/>
              </a:rPr>
              <a:t>for</a:t>
            </a:r>
            <a:r>
              <a:rPr lang="en-GB" altLang="en-US" dirty="0">
                <a:latin typeface="Arial" panose="020B0604020202020204" pitchFamily="34" charset="0"/>
                <a:cs typeface="Arial" panose="020B0604020202020204" pitchFamily="34" charset="0"/>
              </a:rPr>
              <a:t> loop to step through each value</a:t>
            </a:r>
          </a:p>
          <a:p>
            <a:pPr>
              <a:buNone/>
            </a:pPr>
            <a:endParaRPr lang="en-GB" altLang="en-US" dirty="0"/>
          </a:p>
          <a:p>
            <a:pPr>
              <a:buNone/>
            </a:pPr>
            <a:endParaRPr lang="en-GB" altLang="en-US" dirty="0"/>
          </a:p>
          <a:p>
            <a:pPr>
              <a:buNone/>
            </a:pPr>
            <a:endParaRPr lang="en-GB" altLang="en-US" dirty="0"/>
          </a:p>
          <a:p>
            <a:pPr indent="-4763">
              <a:spcBef>
                <a:spcPts val="600"/>
              </a:spcBef>
              <a:spcAft>
                <a:spcPts val="600"/>
              </a:spcAft>
              <a:buNone/>
            </a:pPr>
            <a:r>
              <a:rPr lang="en-GB" altLang="en-US" sz="3200" dirty="0">
                <a:latin typeface="Consolas"/>
                <a:cs typeface="Consolas"/>
              </a:rPr>
              <a:t>counter = 0</a:t>
            </a:r>
          </a:p>
          <a:p>
            <a:pPr indent="-4763">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[counter])</a:t>
            </a:r>
          </a:p>
          <a:p>
            <a:endParaRPr lang="en-GB" dirty="0"/>
          </a:p>
        </p:txBody>
      </p:sp>
      <p:graphicFrame>
        <p:nvGraphicFramePr>
          <p:cNvPr id="5" name="Table 4"/>
          <p:cNvGraphicFramePr>
            <a:graphicFrameLocks noGrp="1"/>
          </p:cNvGraphicFramePr>
          <p:nvPr>
            <p:extLst/>
          </p:nvPr>
        </p:nvGraphicFramePr>
        <p:xfrm>
          <a:off x="1524000" y="2752725"/>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600" dirty="0">
                          <a:latin typeface="Arial" panose="020B0604020202020204" pitchFamily="34" charset="0"/>
                          <a:cs typeface="Arial" panose="020B0604020202020204" pitchFamily="34" charset="0"/>
                        </a:rPr>
                        <a:t>highScore[0]</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highScore[1]</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highScore[2]</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highScore[3]</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extLst>
                  <a:ext uri="{0D108BD9-81ED-4DB2-BD59-A6C34878D82A}">
                    <a16:rowId xmlns:a16="http://schemas.microsoft.com/office/drawing/2014/main" val="10000"/>
                  </a:ext>
                </a:extLst>
              </a:tr>
              <a:tr h="370840">
                <a:tc>
                  <a:txBody>
                    <a:bodyPr/>
                    <a:lstStyle/>
                    <a:p>
                      <a:pPr algn="ctr"/>
                      <a:r>
                        <a:rPr lang="en-US" sz="1600" b="1" dirty="0">
                          <a:solidFill>
                            <a:srgbClr val="001E32"/>
                          </a:solidFill>
                          <a:latin typeface="Arial" panose="020B0604020202020204" pitchFamily="34" charset="0"/>
                          <a:cs typeface="Arial" panose="020B0604020202020204" pitchFamily="34" charset="0"/>
                        </a:rPr>
                        <a:t>125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63</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35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12</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rot="5400000" flipH="1" flipV="1">
            <a:off x="5039519" y="3894931"/>
            <a:ext cx="609600" cy="1588"/>
          </a:xfrm>
          <a:prstGeom prst="straightConnector1">
            <a:avLst/>
          </a:prstGeom>
          <a:ln w="69850" cap="flat" cmpd="sng" algn="ctr">
            <a:solidFill>
              <a:srgbClr val="7BD90B"/>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394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Using loops</a:t>
            </a:r>
            <a:endParaRPr lang="en-GB" dirty="0"/>
          </a:p>
        </p:txBody>
      </p:sp>
      <p:sp>
        <p:nvSpPr>
          <p:cNvPr id="7" name="Text Placeholder 6"/>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One big advantage of lists is that you can use a </a:t>
            </a:r>
            <a:r>
              <a:rPr lang="en-GB" altLang="en-US" b="1" dirty="0">
                <a:latin typeface="Arial" panose="020B0604020202020204" pitchFamily="34" charset="0"/>
                <a:cs typeface="Arial" panose="020B0604020202020204" pitchFamily="34" charset="0"/>
              </a:rPr>
              <a:t>for</a:t>
            </a:r>
            <a:r>
              <a:rPr lang="en-GB" altLang="en-US" dirty="0">
                <a:latin typeface="Arial" panose="020B0604020202020204" pitchFamily="34" charset="0"/>
                <a:cs typeface="Arial" panose="020B0604020202020204" pitchFamily="34" charset="0"/>
              </a:rPr>
              <a:t> loop to step through each value</a:t>
            </a:r>
          </a:p>
          <a:p>
            <a:pPr>
              <a:buNone/>
            </a:pPr>
            <a:endParaRPr lang="en-GB" altLang="en-US" dirty="0"/>
          </a:p>
          <a:p>
            <a:pPr>
              <a:buNone/>
            </a:pPr>
            <a:endParaRPr lang="en-GB" altLang="en-US" dirty="0"/>
          </a:p>
          <a:p>
            <a:pPr>
              <a:buNone/>
            </a:pPr>
            <a:endParaRPr lang="en-GB" altLang="en-US" dirty="0"/>
          </a:p>
          <a:p>
            <a:pPr indent="-4763">
              <a:spcBef>
                <a:spcPts val="600"/>
              </a:spcBef>
              <a:spcAft>
                <a:spcPts val="600"/>
              </a:spcAft>
              <a:buNone/>
            </a:pPr>
            <a:r>
              <a:rPr lang="en-GB" altLang="en-US" sz="3200" dirty="0">
                <a:latin typeface="Consolas"/>
                <a:cs typeface="Consolas"/>
              </a:rPr>
              <a:t>counter = 0</a:t>
            </a:r>
          </a:p>
          <a:p>
            <a:pPr indent="-4763">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[counter])</a:t>
            </a:r>
          </a:p>
          <a:p>
            <a:endParaRPr lang="en-GB" dirty="0"/>
          </a:p>
        </p:txBody>
      </p:sp>
      <p:graphicFrame>
        <p:nvGraphicFramePr>
          <p:cNvPr id="5" name="Table 4"/>
          <p:cNvGraphicFramePr>
            <a:graphicFrameLocks noGrp="1"/>
          </p:cNvGraphicFramePr>
          <p:nvPr>
            <p:extLst/>
          </p:nvPr>
        </p:nvGraphicFramePr>
        <p:xfrm>
          <a:off x="1524000" y="2752725"/>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600" dirty="0">
                          <a:latin typeface="Arial" panose="020B0604020202020204" pitchFamily="34" charset="0"/>
                          <a:cs typeface="Arial" panose="020B0604020202020204" pitchFamily="34" charset="0"/>
                        </a:rPr>
                        <a:t>highScore[0]</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highScore[1]</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highScore[2]</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tc>
                  <a:txBody>
                    <a:bodyPr/>
                    <a:lstStyle/>
                    <a:p>
                      <a:r>
                        <a:rPr lang="en-US" sz="1600" dirty="0">
                          <a:latin typeface="Arial" panose="020B0604020202020204" pitchFamily="34" charset="0"/>
                          <a:cs typeface="Arial" panose="020B0604020202020204" pitchFamily="34" charset="0"/>
                        </a:rPr>
                        <a:t>highScore[3]</a:t>
                      </a:r>
                    </a:p>
                  </a:txBody>
                  <a:tcPr>
                    <a:lnL w="12700" cmpd="sng">
                      <a:noFill/>
                    </a:lnL>
                    <a:lnR w="12700" cmpd="sng">
                      <a:noFill/>
                    </a:lnR>
                    <a:lnT w="12700" cmpd="sng">
                      <a:noFill/>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solidFill>
                      <a:srgbClr val="474495"/>
                    </a:solidFill>
                  </a:tcPr>
                </a:tc>
                <a:extLst>
                  <a:ext uri="{0D108BD9-81ED-4DB2-BD59-A6C34878D82A}">
                    <a16:rowId xmlns:a16="http://schemas.microsoft.com/office/drawing/2014/main" val="10000"/>
                  </a:ext>
                </a:extLst>
              </a:tr>
              <a:tr h="370840">
                <a:tc>
                  <a:txBody>
                    <a:bodyPr/>
                    <a:lstStyle/>
                    <a:p>
                      <a:pPr algn="ctr"/>
                      <a:r>
                        <a:rPr lang="en-US" sz="1600" b="1" dirty="0">
                          <a:solidFill>
                            <a:srgbClr val="001E32"/>
                          </a:solidFill>
                          <a:latin typeface="Arial" panose="020B0604020202020204" pitchFamily="34" charset="0"/>
                          <a:cs typeface="Arial" panose="020B0604020202020204" pitchFamily="34" charset="0"/>
                        </a:rPr>
                        <a:t>125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63</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35</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rgbClr val="001E32"/>
                          </a:solidFill>
                          <a:latin typeface="Arial" panose="020B0604020202020204" pitchFamily="34" charset="0"/>
                          <a:cs typeface="Arial" panose="020B0604020202020204" pitchFamily="34" charset="0"/>
                        </a:rPr>
                        <a:t>12</a:t>
                      </a:r>
                    </a:p>
                  </a:txBody>
                  <a:tcPr>
                    <a:lnL w="12700" cmpd="sng">
                      <a:noFill/>
                    </a:lnL>
                    <a:lnR w="12700" cmpd="sng">
                      <a:noFill/>
                    </a:lnR>
                    <a:lnT w="12700" cap="flat" cmpd="sng" algn="ctr">
                      <a:solidFill>
                        <a:srgbClr val="474495"/>
                      </a:solidFill>
                      <a:prstDash val="solid"/>
                      <a:round/>
                      <a:headEnd type="none" w="med" len="med"/>
                      <a:tailEnd type="none" w="med" len="med"/>
                    </a:lnT>
                    <a:lnB w="12700" cap="flat" cmpd="sng" algn="ctr">
                      <a:solidFill>
                        <a:srgbClr val="47449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rot="5400000" flipH="1" flipV="1">
            <a:off x="6563519" y="3894931"/>
            <a:ext cx="609600" cy="1588"/>
          </a:xfrm>
          <a:prstGeom prst="straightConnector1">
            <a:avLst/>
          </a:prstGeom>
          <a:ln w="69850" cap="flat" cmpd="sng" algn="ctr">
            <a:solidFill>
              <a:srgbClr val="7BD90B"/>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07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a:t>Worksheet 3b: </a:t>
            </a:r>
            <a:r>
              <a:rPr lang="en-GB" altLang="en-US" dirty="0"/>
              <a:t>Super villains</a:t>
            </a:r>
            <a:endParaRPr lang="en-GB" dirty="0"/>
          </a:p>
        </p:txBody>
      </p:sp>
      <p:sp>
        <p:nvSpPr>
          <p:cNvPr id="3" name="Text Placeholder 2"/>
          <p:cNvSpPr>
            <a:spLocks noGrp="1"/>
          </p:cNvSpPr>
          <p:nvPr>
            <p:ph type="body" sz="quarter" idx="14"/>
          </p:nvPr>
        </p:nvSpPr>
        <p:spPr/>
        <p:txBody>
          <a:bodyPr/>
          <a:lstStyle/>
          <a:p>
            <a:r>
              <a:rPr lang="en-GB" altLang="en-US" dirty="0"/>
              <a:t>Complete the worksheet, which will give you practice using a </a:t>
            </a:r>
            <a:r>
              <a:rPr lang="en-GB" altLang="en-US" b="1" dirty="0"/>
              <a:t>for</a:t>
            </a:r>
            <a:r>
              <a:rPr lang="en-GB" altLang="en-US" dirty="0"/>
              <a:t> loop and a </a:t>
            </a:r>
            <a:r>
              <a:rPr lang="en-GB" altLang="en-US" b="1" dirty="0"/>
              <a:t>list</a:t>
            </a:r>
            <a:r>
              <a:rPr lang="en-GB" altLang="en-US" dirty="0"/>
              <a:t> together</a:t>
            </a:r>
          </a:p>
          <a:p>
            <a:endParaRPr lang="en-GB" dirty="0"/>
          </a:p>
        </p:txBody>
      </p:sp>
    </p:spTree>
    <p:extLst>
      <p:ext uri="{BB962C8B-B14F-4D97-AF65-F5344CB8AC3E}">
        <p14:creationId xmlns:p14="http://schemas.microsoft.com/office/powerpoint/2010/main" val="294988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66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dirty="0"/>
              <a:t>Be able to store and update values in a list</a:t>
            </a:r>
          </a:p>
          <a:p>
            <a:r>
              <a:rPr lang="en-GB" dirty="0"/>
              <a:t>Be able to append data to a list</a:t>
            </a:r>
          </a:p>
          <a:p>
            <a:r>
              <a:rPr lang="en-GB" dirty="0"/>
              <a:t>Be able to use a </a:t>
            </a:r>
            <a:r>
              <a:rPr lang="en-GB" b="1" dirty="0"/>
              <a:t>for() </a:t>
            </a:r>
            <a:r>
              <a:rPr lang="en-GB" dirty="0"/>
              <a:t>loop to step through a list</a:t>
            </a:r>
          </a:p>
          <a:p>
            <a:r>
              <a:rPr lang="en-GB" dirty="0"/>
              <a:t>Understand why using a list can be more efficient than using single variables</a:t>
            </a:r>
          </a:p>
        </p:txBody>
      </p:sp>
      <p:sp>
        <p:nvSpPr>
          <p:cNvPr id="3" name="Text Placeholder 2"/>
          <p:cNvSpPr>
            <a:spLocks noGrp="1"/>
          </p:cNvSpPr>
          <p:nvPr>
            <p:ph type="body" sz="quarter" idx="13"/>
          </p:nvPr>
        </p:nvSpPr>
        <p:spPr/>
        <p:txBody>
          <a:bodyPr/>
          <a:lstStyle/>
          <a:p>
            <a:r>
              <a:rPr lang="en-GB" altLang="en-US" dirty="0">
                <a:solidFill>
                  <a:schemeClr val="tx1"/>
                </a:solidFill>
              </a:rPr>
              <a:t>Objectives</a:t>
            </a:r>
            <a:endParaRPr lang="en-GB" dirty="0">
              <a:solidFill>
                <a:schemeClr val="tx1"/>
              </a:solidFill>
            </a:endParaRPr>
          </a:p>
        </p:txBody>
      </p:sp>
    </p:spTree>
    <p:extLst>
      <p:ext uri="{BB962C8B-B14F-4D97-AF65-F5344CB8AC3E}">
        <p14:creationId xmlns:p14="http://schemas.microsoft.com/office/powerpoint/2010/main" val="43147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altLang="en-US" dirty="0"/>
              <a:t>Starter</a:t>
            </a:r>
            <a:endParaRPr lang="en-GB" dirty="0"/>
          </a:p>
        </p:txBody>
      </p:sp>
      <p:sp>
        <p:nvSpPr>
          <p:cNvPr id="5" name="Text Placeholder 4"/>
          <p:cNvSpPr>
            <a:spLocks noGrp="1"/>
          </p:cNvSpPr>
          <p:nvPr>
            <p:ph type="body" sz="quarter" idx="14"/>
          </p:nvPr>
        </p:nvSpPr>
        <p:spPr/>
        <p:txBody>
          <a:bodyPr/>
          <a:lstStyle/>
          <a:p>
            <a:r>
              <a:rPr lang="en-GB" dirty="0"/>
              <a:t>Why is this piece of code inefficient?</a:t>
            </a:r>
          </a:p>
          <a:p>
            <a:endParaRPr lang="en-GB" dirty="0"/>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255912" y="2401056"/>
            <a:ext cx="4633838" cy="4462556"/>
          </a:xfrm>
          <a:prstGeom prst="rect">
            <a:avLst/>
          </a:prstGeom>
        </p:spPr>
      </p:pic>
    </p:spTree>
    <p:extLst>
      <p:ext uri="{BB962C8B-B14F-4D97-AF65-F5344CB8AC3E}">
        <p14:creationId xmlns:p14="http://schemas.microsoft.com/office/powerpoint/2010/main" val="398882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Variables</a:t>
            </a:r>
            <a:endParaRPr lang="en-GB" dirty="0"/>
          </a:p>
        </p:txBody>
      </p:sp>
      <p:sp>
        <p:nvSpPr>
          <p:cNvPr id="3" name="Text Placeholder 2"/>
          <p:cNvSpPr>
            <a:spLocks noGrp="1"/>
          </p:cNvSpPr>
          <p:nvPr>
            <p:ph type="body" sz="quarter" idx="14"/>
          </p:nvPr>
        </p:nvSpPr>
        <p:spPr/>
        <p:txBody>
          <a:bodyPr/>
          <a:lstStyle/>
          <a:p>
            <a:r>
              <a:rPr lang="en-GB" altLang="en-US" dirty="0"/>
              <a:t>Variables are needed to store values</a:t>
            </a:r>
          </a:p>
          <a:p>
            <a:r>
              <a:rPr lang="en-GB" altLang="en-US" dirty="0"/>
              <a:t>If you have a lot of values then storing them all individually makes the code very long-winded</a:t>
            </a:r>
          </a:p>
          <a:p>
            <a:r>
              <a:rPr lang="en-GB" altLang="en-US" dirty="0"/>
              <a:t>It would be much easier to use a </a:t>
            </a:r>
            <a:r>
              <a:rPr lang="en-GB" altLang="en-US" b="1" dirty="0">
                <a:solidFill>
                  <a:srgbClr val="7BD90B"/>
                </a:solidFill>
              </a:rPr>
              <a:t>list</a:t>
            </a:r>
            <a:r>
              <a:rPr lang="en-GB" altLang="en-US" dirty="0">
                <a:solidFill>
                  <a:srgbClr val="7BD90B"/>
                </a:solidFill>
              </a:rPr>
              <a:t> </a:t>
            </a:r>
            <a:r>
              <a:rPr lang="en-GB" altLang="en-US" dirty="0"/>
              <a:t>of values (sometimes called an </a:t>
            </a:r>
            <a:r>
              <a:rPr lang="en-GB" altLang="en-US" b="1" dirty="0">
                <a:solidFill>
                  <a:srgbClr val="7BD90B"/>
                </a:solidFill>
              </a:rPr>
              <a:t>array</a:t>
            </a:r>
            <a:r>
              <a:rPr lang="en-GB" altLang="en-US" dirty="0"/>
              <a:t>) </a:t>
            </a:r>
          </a:p>
        </p:txBody>
      </p:sp>
    </p:spTree>
    <p:extLst>
      <p:ext uri="{BB962C8B-B14F-4D97-AF65-F5344CB8AC3E}">
        <p14:creationId xmlns:p14="http://schemas.microsoft.com/office/powerpoint/2010/main" val="78662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Creating and reading lists</a:t>
            </a:r>
            <a:endParaRPr lang="en-GB" dirty="0"/>
          </a:p>
        </p:txBody>
      </p:sp>
      <p:sp>
        <p:nvSpPr>
          <p:cNvPr id="3" name="Text Placeholder 2"/>
          <p:cNvSpPr>
            <a:spLocks noGrp="1"/>
          </p:cNvSpPr>
          <p:nvPr>
            <p:ph type="body" sz="quarter" idx="14"/>
          </p:nvPr>
        </p:nvSpPr>
        <p:spPr/>
        <p:txBody>
          <a:bodyPr/>
          <a:lstStyle/>
          <a:p>
            <a:pPr>
              <a:buNone/>
            </a:pPr>
            <a:r>
              <a:rPr lang="en-GB" altLang="en-US" dirty="0"/>
              <a:t>Try this code:</a:t>
            </a:r>
          </a:p>
          <a:p>
            <a:pPr>
              <a:buNone/>
            </a:pPr>
            <a:endParaRPr lang="en-GB" altLang="en-US" dirty="0"/>
          </a:p>
          <a:p>
            <a:pPr>
              <a:spcBef>
                <a:spcPts val="600"/>
              </a:spcBef>
              <a:spcAft>
                <a:spcPts val="600"/>
              </a:spcAft>
              <a:buNone/>
            </a:pPr>
            <a:r>
              <a:rPr lang="en-GB" altLang="en-US" sz="3200" dirty="0" err="1">
                <a:latin typeface="Consolas"/>
                <a:cs typeface="Consolas"/>
              </a:rPr>
              <a:t>highscore</a:t>
            </a:r>
            <a:r>
              <a:rPr lang="en-GB" altLang="en-US" sz="3200" dirty="0">
                <a:latin typeface="Consolas"/>
                <a:cs typeface="Consolas"/>
              </a:rPr>
              <a:t> = [125,63,35,12]</a:t>
            </a:r>
          </a:p>
          <a:p>
            <a:pPr>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a:t>
            </a:r>
          </a:p>
          <a:p>
            <a:pPr>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[0])</a:t>
            </a:r>
          </a:p>
          <a:p>
            <a:pPr>
              <a:spcBef>
                <a:spcPts val="600"/>
              </a:spcBef>
              <a:spcAft>
                <a:spcPts val="600"/>
              </a:spcAft>
              <a:buNone/>
            </a:pPr>
            <a:r>
              <a:rPr lang="en-GB" altLang="en-US" sz="3200" dirty="0">
                <a:solidFill>
                  <a:srgbClr val="7030A0"/>
                </a:solidFill>
                <a:latin typeface="Consolas"/>
                <a:cs typeface="Consolas"/>
              </a:rPr>
              <a:t>print</a:t>
            </a:r>
            <a:r>
              <a:rPr lang="en-GB" altLang="en-US" sz="3200" dirty="0">
                <a:latin typeface="Consolas"/>
                <a:cs typeface="Consolas"/>
              </a:rPr>
              <a:t>(</a:t>
            </a:r>
            <a:r>
              <a:rPr lang="en-GB" altLang="en-US" sz="3200" dirty="0" err="1">
                <a:latin typeface="Consolas"/>
                <a:cs typeface="Consolas"/>
              </a:rPr>
              <a:t>highscore</a:t>
            </a:r>
            <a:r>
              <a:rPr lang="en-GB" altLang="en-US" sz="3200" dirty="0">
                <a:latin typeface="Consolas"/>
                <a:cs typeface="Consolas"/>
              </a:rPr>
              <a:t>[1])</a:t>
            </a:r>
          </a:p>
          <a:p>
            <a:endParaRPr lang="en-GB" dirty="0"/>
          </a:p>
        </p:txBody>
      </p:sp>
    </p:spTree>
    <p:extLst>
      <p:ext uri="{BB962C8B-B14F-4D97-AF65-F5344CB8AC3E}">
        <p14:creationId xmlns:p14="http://schemas.microsoft.com/office/powerpoint/2010/main" val="69129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Creating and reading lists</a:t>
            </a:r>
            <a:endParaRPr lang="en-GB" dirty="0"/>
          </a:p>
        </p:txBody>
      </p:sp>
      <p:sp>
        <p:nvSpPr>
          <p:cNvPr id="3" name="Text Placeholder 2"/>
          <p:cNvSpPr>
            <a:spLocks noGrp="1"/>
          </p:cNvSpPr>
          <p:nvPr>
            <p:ph type="body" sz="quarter" idx="14"/>
          </p:nvPr>
        </p:nvSpPr>
        <p:spPr/>
        <p:txBody>
          <a:bodyPr/>
          <a:lstStyle/>
          <a:p>
            <a:r>
              <a:rPr lang="en-GB" altLang="en-US" dirty="0"/>
              <a:t>When using </a:t>
            </a:r>
            <a:r>
              <a:rPr lang="en-GB" altLang="en-US" b="1" dirty="0">
                <a:solidFill>
                  <a:srgbClr val="7BD90B"/>
                </a:solidFill>
              </a:rPr>
              <a:t>lists</a:t>
            </a:r>
            <a:r>
              <a:rPr lang="en-GB" altLang="en-US" dirty="0">
                <a:solidFill>
                  <a:srgbClr val="7BD90B"/>
                </a:solidFill>
              </a:rPr>
              <a:t> </a:t>
            </a:r>
            <a:r>
              <a:rPr lang="en-GB" altLang="en-US" dirty="0"/>
              <a:t>we can use the </a:t>
            </a:r>
            <a:r>
              <a:rPr lang="en-GB" altLang="en-US" b="1" dirty="0">
                <a:solidFill>
                  <a:srgbClr val="7BD90B"/>
                </a:solidFill>
              </a:rPr>
              <a:t>index</a:t>
            </a:r>
            <a:r>
              <a:rPr lang="en-GB" altLang="en-US" dirty="0">
                <a:solidFill>
                  <a:srgbClr val="7BD90B"/>
                </a:solidFill>
              </a:rPr>
              <a:t> </a:t>
            </a:r>
            <a:r>
              <a:rPr lang="en-GB" altLang="en-US" dirty="0"/>
              <a:t>in square brackets to refer to one </a:t>
            </a:r>
            <a:r>
              <a:rPr lang="en-GB" altLang="en-US" b="1" dirty="0">
                <a:solidFill>
                  <a:srgbClr val="7BD90B"/>
                </a:solidFill>
              </a:rPr>
              <a:t>element</a:t>
            </a:r>
            <a:r>
              <a:rPr lang="en-GB" altLang="en-US" dirty="0">
                <a:solidFill>
                  <a:srgbClr val="7BD90B"/>
                </a:solidFill>
              </a:rPr>
              <a:t> </a:t>
            </a:r>
            <a:r>
              <a:rPr lang="en-GB" altLang="en-US" dirty="0"/>
              <a:t>in the list</a:t>
            </a:r>
          </a:p>
          <a:p>
            <a:r>
              <a:rPr lang="en-GB" altLang="en-US" dirty="0" err="1">
                <a:solidFill>
                  <a:srgbClr val="474495"/>
                </a:solidFill>
                <a:latin typeface="Consolas"/>
                <a:cs typeface="Consolas"/>
              </a:rPr>
              <a:t>highScore</a:t>
            </a:r>
            <a:r>
              <a:rPr lang="en-GB" altLang="en-US" dirty="0">
                <a:solidFill>
                  <a:srgbClr val="474495"/>
                </a:solidFill>
                <a:latin typeface="Consolas"/>
                <a:cs typeface="Consolas"/>
              </a:rPr>
              <a:t>[0]</a:t>
            </a:r>
            <a:r>
              <a:rPr lang="en-GB" altLang="en-US" dirty="0"/>
              <a:t> is the first element in the list (</a:t>
            </a:r>
            <a:r>
              <a:rPr lang="en-GB" altLang="en-US" i="1" dirty="0"/>
              <a:t>remember that computers count from 0</a:t>
            </a:r>
            <a:r>
              <a:rPr lang="en-GB" altLang="en-US" dirty="0"/>
              <a:t>)</a:t>
            </a:r>
          </a:p>
          <a:p>
            <a:r>
              <a:rPr lang="en-GB" altLang="en-US" dirty="0"/>
              <a:t>Try printing out the other two values from the list</a:t>
            </a:r>
          </a:p>
        </p:txBody>
      </p:sp>
    </p:spTree>
    <p:extLst>
      <p:ext uri="{BB962C8B-B14F-4D97-AF65-F5344CB8AC3E}">
        <p14:creationId xmlns:p14="http://schemas.microsoft.com/office/powerpoint/2010/main" val="332425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Updating lists</a:t>
            </a:r>
            <a:endParaRPr lang="en-GB" dirty="0"/>
          </a:p>
        </p:txBody>
      </p:sp>
      <p:sp>
        <p:nvSpPr>
          <p:cNvPr id="3" name="Text Placeholder 2"/>
          <p:cNvSpPr>
            <a:spLocks noGrp="1"/>
          </p:cNvSpPr>
          <p:nvPr>
            <p:ph type="body" sz="quarter" idx="14"/>
          </p:nvPr>
        </p:nvSpPr>
        <p:spPr/>
        <p:txBody>
          <a:bodyPr/>
          <a:lstStyle/>
          <a:p>
            <a:r>
              <a:rPr lang="en-GB" altLang="en-US" dirty="0">
                <a:latin typeface="Arial" panose="020B0604020202020204" pitchFamily="34" charset="0"/>
                <a:cs typeface="Arial" panose="020B0604020202020204" pitchFamily="34" charset="0"/>
              </a:rPr>
              <a:t>Try this code:</a:t>
            </a:r>
          </a:p>
          <a:p>
            <a:endParaRPr lang="en-GB" altLang="en-US" dirty="0">
              <a:latin typeface="Arial" panose="020B0604020202020204" pitchFamily="34" charset="0"/>
              <a:cs typeface="Arial" panose="020B0604020202020204" pitchFamily="34" charset="0"/>
            </a:endParaRPr>
          </a:p>
          <a:p>
            <a:pPr indent="-4763">
              <a:buNone/>
            </a:pPr>
            <a:r>
              <a:rPr lang="en-GB" altLang="en-US" sz="3600" dirty="0" err="1">
                <a:latin typeface="Consolas" panose="020B0609020204030204" pitchFamily="49" charset="0"/>
                <a:cs typeface="Consolas" panose="020B0609020204030204" pitchFamily="49" charset="0"/>
              </a:rPr>
              <a:t>highscore</a:t>
            </a:r>
            <a:r>
              <a:rPr lang="en-GB" altLang="en-US" sz="3600" dirty="0">
                <a:latin typeface="Consolas" panose="020B0609020204030204" pitchFamily="49" charset="0"/>
                <a:cs typeface="Consolas" panose="020B0609020204030204" pitchFamily="49" charset="0"/>
              </a:rPr>
              <a:t> = [125,63,35,12]</a:t>
            </a:r>
          </a:p>
          <a:p>
            <a:pPr indent="-4763">
              <a:buNone/>
            </a:pPr>
            <a:r>
              <a:rPr lang="en-GB" altLang="en-US" sz="3600" dirty="0" err="1">
                <a:latin typeface="Consolas" panose="020B0609020204030204" pitchFamily="49" charset="0"/>
                <a:cs typeface="Consolas" panose="020B0609020204030204" pitchFamily="49" charset="0"/>
              </a:rPr>
              <a:t>highscore</a:t>
            </a:r>
            <a:r>
              <a:rPr lang="en-GB" altLang="en-US" sz="3600" dirty="0">
                <a:latin typeface="Consolas" panose="020B0609020204030204" pitchFamily="49" charset="0"/>
                <a:cs typeface="Consolas" panose="020B0609020204030204" pitchFamily="49" charset="0"/>
              </a:rPr>
              <a:t>[0] = 127</a:t>
            </a:r>
          </a:p>
          <a:p>
            <a:pPr indent="-4763">
              <a:buNone/>
            </a:pPr>
            <a:r>
              <a:rPr lang="en-GB" altLang="en-US" sz="3600" dirty="0">
                <a:solidFill>
                  <a:srgbClr val="660B62"/>
                </a:solidFill>
                <a:latin typeface="Consolas" panose="020B0609020204030204" pitchFamily="49" charset="0"/>
                <a:cs typeface="Consolas" panose="020B0609020204030204" pitchFamily="49" charset="0"/>
              </a:rPr>
              <a:t>print</a:t>
            </a:r>
            <a:r>
              <a:rPr lang="en-GB" altLang="en-US" sz="3600" dirty="0">
                <a:latin typeface="Consolas" panose="020B0609020204030204" pitchFamily="49" charset="0"/>
                <a:cs typeface="Consolas" panose="020B0609020204030204" pitchFamily="49" charset="0"/>
              </a:rPr>
              <a:t>(</a:t>
            </a:r>
            <a:r>
              <a:rPr lang="en-GB" altLang="en-US" sz="3600" dirty="0" err="1">
                <a:latin typeface="Consolas" panose="020B0609020204030204" pitchFamily="49" charset="0"/>
                <a:cs typeface="Consolas" panose="020B0609020204030204" pitchFamily="49" charset="0"/>
              </a:rPr>
              <a:t>highscore</a:t>
            </a:r>
            <a:r>
              <a:rPr lang="en-GB" altLang="en-US" sz="3600" dirty="0">
                <a:latin typeface="Consolas" panose="020B0609020204030204" pitchFamily="49" charset="0"/>
                <a:cs typeface="Consolas" panose="020B0609020204030204" pitchFamily="49" charset="0"/>
              </a:rPr>
              <a:t>)</a:t>
            </a:r>
          </a:p>
          <a:p>
            <a:endParaRPr lang="en-GB" dirty="0"/>
          </a:p>
        </p:txBody>
      </p:sp>
    </p:spTree>
    <p:extLst>
      <p:ext uri="{BB962C8B-B14F-4D97-AF65-F5344CB8AC3E}">
        <p14:creationId xmlns:p14="http://schemas.microsoft.com/office/powerpoint/2010/main" val="168978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Updating lists</a:t>
            </a:r>
            <a:endParaRPr lang="en-GB" dirty="0"/>
          </a:p>
        </p:txBody>
      </p:sp>
      <p:sp>
        <p:nvSpPr>
          <p:cNvPr id="3" name="Text Placeholder 2"/>
          <p:cNvSpPr>
            <a:spLocks noGrp="1"/>
          </p:cNvSpPr>
          <p:nvPr>
            <p:ph type="body" sz="quarter" idx="14"/>
          </p:nvPr>
        </p:nvSpPr>
        <p:spPr/>
        <p:txBody>
          <a:bodyPr/>
          <a:lstStyle/>
          <a:p>
            <a:r>
              <a:rPr lang="en-GB" altLang="en-US" dirty="0"/>
              <a:t>Just as you can print an individual </a:t>
            </a:r>
            <a:r>
              <a:rPr lang="en-GB" altLang="en-US" b="1" dirty="0">
                <a:solidFill>
                  <a:srgbClr val="7BD90B"/>
                </a:solidFill>
              </a:rPr>
              <a:t>element</a:t>
            </a:r>
            <a:r>
              <a:rPr lang="en-GB" altLang="en-US" dirty="0">
                <a:solidFill>
                  <a:srgbClr val="7BD90B"/>
                </a:solidFill>
              </a:rPr>
              <a:t> </a:t>
            </a:r>
            <a:r>
              <a:rPr lang="en-GB" altLang="en-US" dirty="0"/>
              <a:t>using the </a:t>
            </a:r>
            <a:r>
              <a:rPr lang="en-GB" altLang="en-US" b="1" dirty="0">
                <a:solidFill>
                  <a:srgbClr val="7BD90B"/>
                </a:solidFill>
              </a:rPr>
              <a:t>index</a:t>
            </a:r>
            <a:r>
              <a:rPr lang="en-GB" altLang="en-US" dirty="0"/>
              <a:t>, you can also update an individual element</a:t>
            </a:r>
          </a:p>
          <a:p>
            <a:pPr>
              <a:spcBef>
                <a:spcPts val="2400"/>
              </a:spcBef>
            </a:pPr>
            <a:r>
              <a:rPr lang="en-GB" altLang="en-US" dirty="0"/>
              <a:t>Since the new </a:t>
            </a:r>
            <a:r>
              <a:rPr lang="en-GB" altLang="en-US" dirty="0" err="1"/>
              <a:t>highscore</a:t>
            </a:r>
            <a:r>
              <a:rPr lang="en-GB" altLang="en-US" dirty="0"/>
              <a:t> is 127, try updating the rest of the array to store the 4 highest scores in order (127, 125, 63, 35)</a:t>
            </a:r>
          </a:p>
          <a:p>
            <a:pPr>
              <a:spcBef>
                <a:spcPts val="2400"/>
              </a:spcBef>
            </a:pPr>
            <a:r>
              <a:rPr lang="en-GB" altLang="en-US" dirty="0"/>
              <a:t>Use </a:t>
            </a:r>
            <a:r>
              <a:rPr lang="en-GB" altLang="en-US" dirty="0" err="1">
                <a:solidFill>
                  <a:srgbClr val="474495"/>
                </a:solidFill>
                <a:latin typeface="Consolas"/>
                <a:cs typeface="Consolas"/>
              </a:rPr>
              <a:t>highscore</a:t>
            </a:r>
            <a:r>
              <a:rPr lang="en-GB" altLang="en-US" dirty="0">
                <a:solidFill>
                  <a:srgbClr val="474495"/>
                </a:solidFill>
                <a:latin typeface="Consolas"/>
                <a:cs typeface="Consolas"/>
              </a:rPr>
              <a:t>[n] = value</a:t>
            </a:r>
          </a:p>
        </p:txBody>
      </p:sp>
    </p:spTree>
    <p:extLst>
      <p:ext uri="{BB962C8B-B14F-4D97-AF65-F5344CB8AC3E}">
        <p14:creationId xmlns:p14="http://schemas.microsoft.com/office/powerpoint/2010/main" val="287317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Appending lists</a:t>
            </a:r>
            <a:endParaRPr lang="en-GB" dirty="0"/>
          </a:p>
        </p:txBody>
      </p:sp>
      <p:sp>
        <p:nvSpPr>
          <p:cNvPr id="3" name="Text Placeholder 2"/>
          <p:cNvSpPr>
            <a:spLocks noGrp="1"/>
          </p:cNvSpPr>
          <p:nvPr>
            <p:ph type="body" sz="quarter" idx="14"/>
          </p:nvPr>
        </p:nvSpPr>
        <p:spPr/>
        <p:txBody>
          <a:bodyPr/>
          <a:lstStyle/>
          <a:p>
            <a:pPr>
              <a:spcBef>
                <a:spcPts val="1200"/>
              </a:spcBef>
              <a:spcAft>
                <a:spcPts val="600"/>
              </a:spcAft>
            </a:pPr>
            <a:r>
              <a:rPr lang="en-GB" altLang="en-US" dirty="0">
                <a:latin typeface="Arial" panose="020B0604020202020204" pitchFamily="34" charset="0"/>
                <a:cs typeface="Arial" panose="020B0604020202020204" pitchFamily="34" charset="0"/>
              </a:rPr>
              <a:t>Try this code:</a:t>
            </a:r>
          </a:p>
          <a:p>
            <a:pPr indent="-4763">
              <a:buNone/>
            </a:pPr>
            <a:r>
              <a:rPr lang="en-GB" altLang="en-US" sz="3600" dirty="0" err="1">
                <a:latin typeface="Consolas"/>
                <a:cs typeface="Consolas"/>
              </a:rPr>
              <a:t>highscore</a:t>
            </a:r>
            <a:r>
              <a:rPr lang="en-GB" altLang="en-US" sz="3600" dirty="0">
                <a:latin typeface="Consolas"/>
                <a:cs typeface="Consolas"/>
              </a:rPr>
              <a:t> = [125,63,35,12]</a:t>
            </a:r>
          </a:p>
          <a:p>
            <a:pPr indent="-4763">
              <a:buNone/>
            </a:pPr>
            <a:r>
              <a:rPr lang="en-GB" altLang="en-US" sz="3600" dirty="0" err="1">
                <a:latin typeface="Consolas"/>
                <a:cs typeface="Consolas"/>
              </a:rPr>
              <a:t>highscore</a:t>
            </a:r>
            <a:r>
              <a:rPr lang="en-GB" altLang="en-US" sz="3600" dirty="0">
                <a:latin typeface="Consolas"/>
                <a:cs typeface="Consolas"/>
              </a:rPr>
              <a:t>[4] = 8</a:t>
            </a:r>
          </a:p>
          <a:p>
            <a:pPr indent="-4763">
              <a:buNone/>
            </a:pPr>
            <a:r>
              <a:rPr lang="en-GB" altLang="en-US" sz="3600" dirty="0">
                <a:solidFill>
                  <a:srgbClr val="7030A0"/>
                </a:solidFill>
                <a:latin typeface="Consolas"/>
                <a:cs typeface="Consolas"/>
              </a:rPr>
              <a:t>print</a:t>
            </a:r>
            <a:r>
              <a:rPr lang="en-GB" altLang="en-US" sz="3600" dirty="0">
                <a:latin typeface="Consolas"/>
                <a:cs typeface="Consolas"/>
              </a:rPr>
              <a:t>(</a:t>
            </a:r>
            <a:r>
              <a:rPr lang="en-GB" altLang="en-US" sz="3600" dirty="0" err="1">
                <a:latin typeface="Consolas"/>
                <a:cs typeface="Consolas"/>
              </a:rPr>
              <a:t>highscore</a:t>
            </a:r>
            <a:r>
              <a:rPr lang="en-GB" altLang="en-US" sz="3600" dirty="0">
                <a:latin typeface="Consolas"/>
                <a:cs typeface="Consolas"/>
              </a:rPr>
              <a:t>)</a:t>
            </a:r>
          </a:p>
          <a:p>
            <a:pPr>
              <a:spcBef>
                <a:spcPts val="1200"/>
              </a:spcBef>
              <a:spcAft>
                <a:spcPts val="600"/>
              </a:spcAft>
            </a:pPr>
            <a:r>
              <a:rPr lang="en-GB" altLang="en-US" dirty="0">
                <a:latin typeface="Arial" panose="020B0604020202020204" pitchFamily="34" charset="0"/>
                <a:cs typeface="Arial" panose="020B0604020202020204" pitchFamily="34" charset="0"/>
              </a:rPr>
              <a:t>Does the program run?</a:t>
            </a:r>
          </a:p>
          <a:p>
            <a:r>
              <a:rPr lang="en-GB" altLang="en-US" dirty="0">
                <a:latin typeface="Arial" panose="020B0604020202020204" pitchFamily="34" charset="0"/>
                <a:cs typeface="Arial" panose="020B0604020202020204" pitchFamily="34" charset="0"/>
              </a:rPr>
              <a:t>What does the error message mean?</a:t>
            </a:r>
          </a:p>
          <a:p>
            <a:endParaRPr lang="en-GB" dirty="0"/>
          </a:p>
        </p:txBody>
      </p:sp>
    </p:spTree>
    <p:extLst>
      <p:ext uri="{BB962C8B-B14F-4D97-AF65-F5344CB8AC3E}">
        <p14:creationId xmlns:p14="http://schemas.microsoft.com/office/powerpoint/2010/main" val="942011713"/>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16</Template>
  <TotalTime>222</TotalTime>
  <Words>608</Words>
  <Application>Microsoft Office PowerPoint</Application>
  <PresentationFormat>On-screen Show (4:3)</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Museo900-Regular</vt:lpstr>
      <vt:lpstr>Museo300-Regular</vt:lpstr>
      <vt:lpstr>Calibri</vt:lpstr>
      <vt:lpstr>Arial</vt:lpstr>
      <vt:lpstr>Consolas</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Online Ltd</dc:creator>
  <cp:lastModifiedBy>Rob Heathcote</cp:lastModifiedBy>
  <cp:revision>19</cp:revision>
  <dcterms:created xsi:type="dcterms:W3CDTF">2014-10-13T11:48:15Z</dcterms:created>
  <dcterms:modified xsi:type="dcterms:W3CDTF">2017-10-13T13:22:53Z</dcterms:modified>
</cp:coreProperties>
</file>