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embeddedFontLst>
    <p:embeddedFont>
      <p:font typeface="Museo300-Regular" panose="02000000000000000000" pitchFamily="2" charset="0"/>
      <p:regular r:id="rId7"/>
    </p:embeddedFont>
    <p:embeddedFont>
      <p:font typeface="Museo900-Regular" panose="02000000000000000000" pitchFamily="2" charset="0"/>
      <p:bold r:id="rId8"/>
    </p:embeddedFont>
    <p:embeddedFont>
      <p:font typeface="Calibri" panose="020F0502020204030204" pitchFamily="34" charset="0"/>
      <p:regular r:id="rId9"/>
      <p:bold r:id="rId10"/>
      <p:italic r:id="rId11"/>
      <p:boldItalic r:id="rId1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D90B"/>
    <a:srgbClr val="DCEBEB"/>
    <a:srgbClr val="474495"/>
    <a:srgbClr val="F0EBA2"/>
    <a:srgbClr val="008933"/>
    <a:srgbClr val="B60B62"/>
    <a:srgbClr val="660B62"/>
    <a:srgbClr val="FFC0A2"/>
    <a:srgbClr val="E1CAD9"/>
    <a:srgbClr val="760B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snapToObjects="1" showGuides="1">
      <p:cViewPr varScale="1">
        <p:scale>
          <a:sx n="101" d="100"/>
          <a:sy n="101" d="100"/>
        </p:scale>
        <p:origin x="1812" y="102"/>
      </p:cViewPr>
      <p:guideLst>
        <p:guide orient="horz" pos="1245"/>
        <p:guide orient="horz" pos="3232"/>
        <p:guide orient="horz" pos="1912"/>
        <p:guide pos="5380"/>
        <p:guide pos="2959"/>
        <p:guide orient="horz" pos="121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13/10/2017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9" name="Picture 28" descr="Unit 1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Logo.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0685" y="4018819"/>
            <a:ext cx="2291515" cy="456997"/>
          </a:xfrm>
          <a:prstGeom prst="rect">
            <a:avLst/>
          </a:prstGeom>
        </p:spPr>
      </p:pic>
      <p:sp>
        <p:nvSpPr>
          <p:cNvPr id="6" name="Text Placeholder 19"/>
          <p:cNvSpPr>
            <a:spLocks noGrp="1"/>
          </p:cNvSpPr>
          <p:nvPr>
            <p:ph type="body" sz="quarter" idx="11"/>
          </p:nvPr>
        </p:nvSpPr>
        <p:spPr>
          <a:xfrm>
            <a:off x="1803400" y="1798632"/>
            <a:ext cx="5765800" cy="2201863"/>
          </a:xfrm>
          <a:prstGeom prst="rect">
            <a:avLst/>
          </a:prstGeom>
        </p:spPr>
        <p:txBody>
          <a:bodyPr vert="horz" lIns="0"/>
          <a:lstStyle>
            <a:lvl1pPr marL="0" indent="0">
              <a:lnSpc>
                <a:spcPts val="4000"/>
              </a:lnSpc>
              <a:spcBef>
                <a:spcPts val="0"/>
              </a:spcBef>
              <a:spcAft>
                <a:spcPts val="1000"/>
              </a:spcAft>
              <a:buNone/>
              <a:defRPr sz="4000" b="0" i="0" kern="0" spc="-60">
                <a:solidFill>
                  <a:schemeClr val="bg1"/>
                </a:solidFill>
                <a:latin typeface="Museo900-Regular"/>
                <a:cs typeface="Museo900-Regular"/>
              </a:defRPr>
            </a:lvl1pPr>
            <a:lvl2pPr marL="0" indent="0">
              <a:lnSpc>
                <a:spcPts val="2000"/>
              </a:lnSpc>
              <a:spcBef>
                <a:spcPts val="500"/>
              </a:spcBef>
              <a:buNone/>
              <a:defRPr sz="2500" b="0" i="0">
                <a:solidFill>
                  <a:schemeClr val="bg1"/>
                </a:solidFill>
                <a:latin typeface="Museo300-Regular"/>
                <a:cs typeface="Museo300-Regular"/>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pic>
        <p:nvPicPr>
          <p:cNvPr id="34" name="Picture 33" descr="Arrow Unit 16.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06800" y="4248000"/>
            <a:ext cx="685800" cy="685800"/>
          </a:xfrm>
          <a:prstGeom prst="rect">
            <a:avLst/>
          </a:prstGeom>
        </p:spPr>
      </p:pic>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7BD90B"/>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2050424"/>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6001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DCEBEB"/>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4" name="Picture 43" descr="Unit 16.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Assessment</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48" name="Picture 47" descr="Logo Unit 16.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7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7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Assessment</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75" name="Picture 74" descr="Logo Unit 16.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pic>
        <p:nvPicPr>
          <p:cNvPr id="69" name="Picture 68"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7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7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Assessment</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6" name="Picture 65" descr="Unit 16.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9"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2" name="TextBox 71"/>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Assessment</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Assessment</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75" name="Picture 74" descr="Logo Unit 16.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193918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54" r:id="rId3"/>
    <p:sldLayoutId id="2147483652" r:id="rId4"/>
    <p:sldLayoutId id="2147483653" r:id="rId5"/>
    <p:sldLayoutId id="2147483655" r:id="rId6"/>
    <p:sldLayoutId id="2147483656" r:id="rId7"/>
    <p:sldLayoutId id="2147483668"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Assessment</a:t>
            </a:r>
          </a:p>
          <a:p>
            <a:pPr lvl="1"/>
            <a:endParaRPr lang="en-US" dirty="0"/>
          </a:p>
          <a:p>
            <a:pPr lvl="1"/>
            <a:r>
              <a:rPr lang="en-US" dirty="0"/>
              <a:t>Python: Next steps</a:t>
            </a:r>
          </a:p>
          <a:p>
            <a:pPr lvl="1"/>
            <a:endParaRPr lang="en-US" dirty="0"/>
          </a:p>
          <a:p>
            <a:pPr lvl="1"/>
            <a:r>
              <a:rPr lang="en-US">
                <a:solidFill>
                  <a:srgbClr val="7BD90B"/>
                </a:solidFill>
              </a:rPr>
              <a:t>3</a:t>
            </a:r>
            <a:r>
              <a:rPr lang="en-US" baseline="30000">
                <a:solidFill>
                  <a:srgbClr val="7BD90B"/>
                </a:solidFill>
              </a:rPr>
              <a:t>rd</a:t>
            </a:r>
            <a:r>
              <a:rPr lang="en-US">
                <a:solidFill>
                  <a:srgbClr val="7BD90B"/>
                </a:solidFill>
              </a:rPr>
              <a:t> Edition</a:t>
            </a:r>
          </a:p>
        </p:txBody>
      </p:sp>
    </p:spTree>
    <p:extLst>
      <p:ext uri="{BB962C8B-B14F-4D97-AF65-F5344CB8AC3E}">
        <p14:creationId xmlns:p14="http://schemas.microsoft.com/office/powerpoint/2010/main" val="367336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dirty="0"/>
              <a:t>Describe the purpose of a given program</a:t>
            </a:r>
          </a:p>
          <a:p>
            <a:r>
              <a:rPr lang="en-GB" dirty="0"/>
              <a:t>Complete a ‘dry run’</a:t>
            </a:r>
          </a:p>
          <a:p>
            <a:r>
              <a:rPr lang="en-GB" dirty="0"/>
              <a:t>Write a </a:t>
            </a:r>
            <a:r>
              <a:rPr lang="en-GB" dirty="0" err="1"/>
              <a:t>pseudocode</a:t>
            </a:r>
            <a:r>
              <a:rPr lang="en-GB" dirty="0"/>
              <a:t> algorithm</a:t>
            </a:r>
          </a:p>
          <a:p>
            <a:r>
              <a:rPr lang="en-GB" dirty="0"/>
              <a:t>Complete the Assessment Portfolio</a:t>
            </a:r>
          </a:p>
          <a:p>
            <a:endParaRPr lang="en-GB" dirty="0"/>
          </a:p>
        </p:txBody>
      </p:sp>
      <p:sp>
        <p:nvSpPr>
          <p:cNvPr id="3" name="Text Placeholder 2"/>
          <p:cNvSpPr>
            <a:spLocks noGrp="1"/>
          </p:cNvSpPr>
          <p:nvPr>
            <p:ph type="body" sz="quarter" idx="13"/>
          </p:nvPr>
        </p:nvSpPr>
        <p:spPr/>
        <p:txBody>
          <a:bodyPr/>
          <a:lstStyle/>
          <a:p>
            <a:r>
              <a:rPr lang="en-GB" dirty="0">
                <a:solidFill>
                  <a:schemeClr val="tx1"/>
                </a:solidFill>
              </a:rPr>
              <a:t>Objectives</a:t>
            </a:r>
          </a:p>
        </p:txBody>
      </p:sp>
    </p:spTree>
    <p:extLst>
      <p:ext uri="{BB962C8B-B14F-4D97-AF65-F5344CB8AC3E}">
        <p14:creationId xmlns:p14="http://schemas.microsoft.com/office/powerpoint/2010/main" val="368319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a:t>Assessment</a:t>
            </a:r>
          </a:p>
        </p:txBody>
      </p:sp>
      <p:sp>
        <p:nvSpPr>
          <p:cNvPr id="5" name="Text Placeholder 4"/>
          <p:cNvSpPr>
            <a:spLocks noGrp="1"/>
          </p:cNvSpPr>
          <p:nvPr>
            <p:ph type="body" sz="quarter" idx="14"/>
          </p:nvPr>
        </p:nvSpPr>
        <p:spPr/>
        <p:txBody>
          <a:bodyPr/>
          <a:lstStyle/>
          <a:p>
            <a:r>
              <a:rPr lang="en-GB" dirty="0"/>
              <a:t>Complete the Assessment Portfolio</a:t>
            </a:r>
          </a:p>
        </p:txBody>
      </p:sp>
    </p:spTree>
    <p:extLst>
      <p:ext uri="{BB962C8B-B14F-4D97-AF65-F5344CB8AC3E}">
        <p14:creationId xmlns:p14="http://schemas.microsoft.com/office/powerpoint/2010/main" val="361356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954626"/>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16</Template>
  <TotalTime>4</TotalTime>
  <Words>34</Words>
  <Application>Microsoft Office PowerPoint</Application>
  <PresentationFormat>On-screen Show (4:3)</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Museo300-Regular</vt:lpstr>
      <vt:lpstr>Museo900-Regular</vt:lpstr>
      <vt:lpstr>Calibri</vt:lpstr>
      <vt:lpstr>Arial</vt:lpstr>
      <vt:lpstr>Unit 1</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Online Ltd</dc:creator>
  <cp:lastModifiedBy>Rob Heathcote</cp:lastModifiedBy>
  <cp:revision>6</cp:revision>
  <dcterms:created xsi:type="dcterms:W3CDTF">2014-10-13T15:31:48Z</dcterms:created>
  <dcterms:modified xsi:type="dcterms:W3CDTF">2017-10-13T11:42:12Z</dcterms:modified>
</cp:coreProperties>
</file>