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5" r:id="rId2"/>
    <p:sldId id="257" r:id="rId3"/>
    <p:sldId id="303" r:id="rId4"/>
    <p:sldId id="304" r:id="rId5"/>
    <p:sldId id="316" r:id="rId6"/>
    <p:sldId id="308" r:id="rId7"/>
    <p:sldId id="309" r:id="rId8"/>
    <p:sldId id="310" r:id="rId9"/>
    <p:sldId id="318" r:id="rId10"/>
    <p:sldId id="311" r:id="rId11"/>
    <p:sldId id="305" r:id="rId12"/>
    <p:sldId id="306" r:id="rId13"/>
    <p:sldId id="307" r:id="rId14"/>
    <p:sldId id="319" r:id="rId15"/>
    <p:sldId id="320" r:id="rId16"/>
    <p:sldId id="322" r:id="rId17"/>
    <p:sldId id="323" r:id="rId18"/>
    <p:sldId id="312" r:id="rId19"/>
    <p:sldId id="313" r:id="rId20"/>
    <p:sldId id="314" r:id="rId21"/>
    <p:sldId id="317" r:id="rId22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8" y="-2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9BA4-5B38-445C-8579-56749CB84684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CB52-F24A-4732-9D6B-0CC79366F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5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8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2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dirty="0" smtClean="0"/>
              <a:t>W4T Function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July 2017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816424" cy="365125"/>
          </a:xfrm>
        </p:spPr>
        <p:txBody>
          <a:bodyPr/>
          <a:lstStyle/>
          <a:p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W4T – </a:t>
            </a:r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Functions </a:t>
            </a:r>
            <a:r>
              <a:rPr lang="pl-PL" dirty="0" smtClean="0">
                <a:solidFill>
                  <a:prstClr val="black">
                    <a:tint val="75000"/>
                  </a:prstClr>
                </a:solidFill>
              </a:rPr>
              <a:t>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8" y="2636912"/>
            <a:ext cx="3995936" cy="1800200"/>
          </a:xfrm>
        </p:spPr>
        <p:txBody>
          <a:bodyPr>
            <a:normAutofit fontScale="90000"/>
          </a:bodyPr>
          <a:lstStyle/>
          <a:p>
            <a:r>
              <a:rPr lang="en-GB" dirty="0"/>
              <a:t>Use modules– Make your life </a:t>
            </a:r>
            <a:r>
              <a:rPr lang="en-GB" dirty="0" smtClean="0"/>
              <a:t>easier</a:t>
            </a:r>
            <a:br>
              <a:rPr lang="en-GB" dirty="0" smtClean="0"/>
            </a:br>
            <a:r>
              <a:rPr lang="en-GB" dirty="0" smtClean="0"/>
              <a:t>Slide 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604448" cy="658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lon_lat_to_utm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 Function converts from any [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, Long] to [East, North, Grid]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lon_lat_to_utm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(50.084522, -5.699057)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['30U 306918.367 5551517.614', 306918.367, 5551517.614]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lon_lat_to_utm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('50 05.0713061 N', '005 41.9434092 W')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['30U 306918.379 5551517.588', 306918.379, 5551517.588]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lon_lat_to_utm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(50.0845217683, -5.69905682)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['30U 306918.379 5551517.588', 306918.379, 5551517.588]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'''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Convert from strings if required.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type(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==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str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type(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==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str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u="sng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/>
                <a:ea typeface="Calibri"/>
                <a:cs typeface="Consolas"/>
              </a:rPr>
              <a:t> 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Check if correct range   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80.0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84.0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raise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OutOfRangeError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'latitude out of range (must be between 80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S and 84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N)'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not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180.0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180.0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raise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OutOfRangeError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longditude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out of range (must be between 180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W and 180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E)'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7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36" y="1844824"/>
            <a:ext cx="3330014" cy="9409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modules– Make your life easier Slide 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11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197346"/>
            <a:ext cx="6858000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utm_pos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utm.from_latlon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lon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   print('my 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utm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postition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 from the function: {} with 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: {} and Long: {} as 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input'.format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utmPos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Lat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, Long))   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Google Earth does not accept this format. Translation for Google Earth: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east =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'%.3f'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% 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utm_pos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north =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'%.3f'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% 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utm_pos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grid1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str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utm_pos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grid2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str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utm_pos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google_earth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(grid1 + grid2+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 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+east+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 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+north) 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returns Google Earth format and Easting and Northing as float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google_earth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float(east), float(north)]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58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409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Implement algorithm – Do what you need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5736" y="4005064"/>
            <a:ext cx="4881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But !! Please not this ..</a:t>
            </a:r>
          </a:p>
          <a:p>
            <a:r>
              <a:rPr lang="en-GB" sz="4000" dirty="0">
                <a:solidFill>
                  <a:srgbClr val="FF0000"/>
                </a:solidFill>
              </a:rPr>
              <a:t>D</a:t>
            </a:r>
            <a:r>
              <a:rPr lang="en-GB" sz="4000" dirty="0" smtClean="0">
                <a:solidFill>
                  <a:srgbClr val="FF0000"/>
                </a:solidFill>
              </a:rPr>
              <a:t>o it in good way !!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108639"/>
            <a:ext cx="914400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calc_distance_short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(utm_pos_1, utm_pos_2):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 Calculate straight line distance between two points: works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but is difficult to read!'''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((utm_pos_1[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]-utm_pos_2[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])**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+(utm_pos_1[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]-tm_pos_2[</a:t>
            </a:r>
            <a:r>
              <a:rPr lang="en-GB" sz="1600" dirty="0" smtClean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])**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)**(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0.5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8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13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36105" y="0"/>
            <a:ext cx="9144000" cy="6712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calc_distance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(utm_pos_1, utm_pos_2):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 Easier to read function to calculate the </a:t>
            </a:r>
            <a:r>
              <a:rPr lang="en-GB" sz="1500" i="1" dirty="0" smtClean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line 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distance between two points.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500" b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param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arg1: Easting and Northing of the first position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500" b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param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arg2: Easting and Northing of the second position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:type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arg1: tuple (Easting, Northing)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:type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arg1: tuple (Easting, Northing)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:return: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return distance in metres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500" b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rtype</a:t>
            </a:r>
            <a:r>
              <a:rPr lang="en-GB" sz="1500" b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float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'''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try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</a:t>
            </a:r>
            <a:r>
              <a:rPr lang="en-GB" sz="1500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x,y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 coordinates of the first point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x_1 = utm_pos_1[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y_1 = utm_pos_1[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</a:t>
            </a:r>
            <a:r>
              <a:rPr lang="en-GB" sz="1500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x,y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 coordinates of the second point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x_2 = utm_pos_2[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y_2 = utm_pos_2[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# </a:t>
            </a:r>
            <a:r>
              <a:rPr lang="en-GB" sz="1500" dirty="0" err="1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cartesian</a:t>
            </a:r>
            <a:r>
              <a:rPr lang="en-GB" sz="1500" dirty="0">
                <a:solidFill>
                  <a:srgbClr val="C0C0C0"/>
                </a:solidFill>
                <a:latin typeface="Consolas"/>
                <a:ea typeface="Calibri"/>
                <a:cs typeface="Consolas"/>
              </a:rPr>
              <a:t> distance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distance =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math.sqrt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((x_1-x_2)**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+ (y_1-y_2)**</a:t>
            </a:r>
            <a:r>
              <a:rPr lang="en-GB" sz="15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distance  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</a:t>
            </a:r>
            <a:endParaRPr lang="en-GB" sz="15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except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Exception </a:t>
            </a:r>
            <a:r>
              <a:rPr lang="en-GB" sz="15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e: </a:t>
            </a:r>
            <a:r>
              <a:rPr lang="en-GB" sz="15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'Check if coordinates in correct form as Easting, Northing)\n </a:t>
            </a:r>
            <a:r>
              <a:rPr lang="en-GB" sz="1500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becasue</a:t>
            </a:r>
            <a:r>
              <a:rPr lang="en-GB" sz="15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: {}'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.format(e))</a:t>
            </a:r>
            <a:endParaRPr lang="en-GB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8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GB" dirty="0" err="1" smtClean="0"/>
              <a:t>Matplolib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52737"/>
            <a:ext cx="9143999" cy="1656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/>
              <a:t>matplotlib</a:t>
            </a:r>
            <a:r>
              <a:rPr lang="en-GB" dirty="0"/>
              <a:t> is a plotting library for the Python programming language and its numerical mathematics extension </a:t>
            </a:r>
            <a:r>
              <a:rPr lang="en-GB" dirty="0" err="1"/>
              <a:t>NumPy</a:t>
            </a:r>
            <a:r>
              <a:rPr lang="en-GB" dirty="0"/>
              <a:t>. It provides an object-oriented API for embedding plots into applications using general-purpose GUI toolkits like </a:t>
            </a:r>
            <a:r>
              <a:rPr lang="en-GB" dirty="0" err="1"/>
              <a:t>Tkinter</a:t>
            </a:r>
            <a:r>
              <a:rPr lang="en-GB" dirty="0"/>
              <a:t>, </a:t>
            </a:r>
            <a:r>
              <a:rPr lang="en-GB" dirty="0" err="1"/>
              <a:t>wxPython</a:t>
            </a:r>
            <a:r>
              <a:rPr lang="en-GB" dirty="0"/>
              <a:t>, </a:t>
            </a:r>
            <a:r>
              <a:rPr lang="en-GB" dirty="0" err="1"/>
              <a:t>Qt</a:t>
            </a:r>
            <a:r>
              <a:rPr lang="en-GB" dirty="0"/>
              <a:t>, or GTK+.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14</a:t>
            </a:fld>
            <a:endParaRPr lang="en-GB"/>
          </a:p>
        </p:txBody>
      </p:sp>
      <p:pic>
        <p:nvPicPr>
          <p:cNvPr id="2050" name="Picture 2" descr="Screenshot of matplotlib plots and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0" y="2708920"/>
            <a:ext cx="4640359" cy="37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3212976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Default plot styles with built-in </a:t>
            </a:r>
            <a:r>
              <a:rPr lang="en-GB" dirty="0" smtClean="0"/>
              <a:t>code</a:t>
            </a:r>
          </a:p>
          <a:p>
            <a:endParaRPr lang="en-GB" dirty="0"/>
          </a:p>
          <a:p>
            <a:r>
              <a:rPr lang="en-GB" dirty="0"/>
              <a:t>Deep integration with </a:t>
            </a:r>
            <a:r>
              <a:rPr lang="en-GB" dirty="0" smtClean="0"/>
              <a:t>Python</a:t>
            </a:r>
          </a:p>
          <a:p>
            <a:endParaRPr lang="en-GB" dirty="0"/>
          </a:p>
          <a:p>
            <a:r>
              <a:rPr lang="en-GB" dirty="0"/>
              <a:t>MATLAB-style programming interface (this is an advantage for some, but a disadvantage for others).</a:t>
            </a:r>
          </a:p>
        </p:txBody>
      </p:sp>
    </p:spTree>
    <p:extLst>
      <p:ext uri="{BB962C8B-B14F-4D97-AF65-F5344CB8AC3E}">
        <p14:creationId xmlns:p14="http://schemas.microsoft.com/office/powerpoint/2010/main" val="7999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62"/>
            <a:ext cx="9144000" cy="887558"/>
          </a:xfrm>
        </p:spPr>
        <p:txBody>
          <a:bodyPr/>
          <a:lstStyle/>
          <a:p>
            <a:r>
              <a:rPr lang="en-GB" dirty="0" err="1" smtClean="0"/>
              <a:t>Matplotlib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5580112" cy="53285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matplotlib.pyplot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numpy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np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linePlot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np.linspace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100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b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np.exp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(-a)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plt.plot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a,b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histogram():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fig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plt.figure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np.random.normal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(size=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200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plt.hist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x,bins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30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C0C0"/>
                </a:solidFill>
                <a:latin typeface="Consolas"/>
              </a:rPr>
              <a:t># SCATTER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scatter():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fig =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plt.figure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xVal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np.random.rand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100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yVal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np.random.rand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100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plt.scatter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xVal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yVal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linePlot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histogram()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scatter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plt.show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6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There is huge amount of possibilities.</a:t>
            </a:r>
          </a:p>
          <a:p>
            <a:r>
              <a:rPr lang="en-GB" dirty="0" smtClean="0"/>
              <a:t>Try adding:</a:t>
            </a:r>
          </a:p>
          <a:p>
            <a:r>
              <a:rPr lang="en-GB" dirty="0" smtClean="0"/>
              <a:t>Axis Labels</a:t>
            </a:r>
          </a:p>
          <a:p>
            <a:r>
              <a:rPr lang="en-GB" dirty="0" smtClean="0"/>
              <a:t>Legend</a:t>
            </a:r>
          </a:p>
          <a:p>
            <a:r>
              <a:rPr lang="en-GB" dirty="0" smtClean="0"/>
              <a:t>Title</a:t>
            </a:r>
          </a:p>
          <a:p>
            <a:r>
              <a:rPr lang="en-GB" dirty="0" smtClean="0"/>
              <a:t>Grid</a:t>
            </a:r>
          </a:p>
          <a:p>
            <a:r>
              <a:rPr lang="en-GB" dirty="0" smtClean="0"/>
              <a:t>Change plot appearance</a:t>
            </a:r>
          </a:p>
          <a:p>
            <a:r>
              <a:rPr lang="en-GB" dirty="0" smtClean="0"/>
              <a:t>Plot all three in one figure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72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62"/>
            <a:ext cx="9144000" cy="887558"/>
          </a:xfrm>
        </p:spPr>
        <p:txBody>
          <a:bodyPr/>
          <a:lstStyle/>
          <a:p>
            <a:r>
              <a:rPr lang="en-GB" dirty="0" err="1" smtClean="0"/>
              <a:t>Matplotlib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328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'''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00AA00"/>
                </a:solidFill>
                <a:latin typeface="Consolas"/>
              </a:rPr>
              <a:t>from: https://en.wikipedia.org/wiki/Matplotlib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matplotlib.pyplot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numpy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np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matplotlib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cm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for 3D plot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mpl_toolkits.mplot3d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Axes3D </a:t>
            </a:r>
            <a:r>
              <a:rPr lang="en-GB" u="sng" dirty="0">
                <a:solidFill>
                  <a:srgbClr val="C0C0C0"/>
                </a:solidFill>
                <a:latin typeface="Consolas"/>
              </a:rPr>
              <a:t># for 3D plot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plot3D():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fig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plt.figure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ax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fig.gca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(projection=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'3d'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np.arange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(-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0.25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Y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np.arange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(-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0.25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X, Y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np.meshgrid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(X, Y)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R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np.sqrt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(X**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+ Y**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Z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np.sin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surf =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ax.plot_surface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(X, Y, Z,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rstride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u="sng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cstride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u="sng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cmap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u="sng" dirty="0" err="1">
                <a:solidFill>
                  <a:srgbClr val="000000"/>
                </a:solidFill>
                <a:latin typeface="Consolas"/>
              </a:rPr>
              <a:t>cm.coolwarm</a:t>
            </a:r>
            <a:r>
              <a:rPr lang="en-GB" u="sng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plot3D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plt.show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9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6" y="1196752"/>
            <a:ext cx="5482952" cy="3629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fileWriter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file = open(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testfile.txt"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"w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file.write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"Hello World"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file.write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"This is our new text file"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file.write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"and this is another line."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file.write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"Why? Because we can."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file.close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file = open(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"testfile.txt"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"r"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file.read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())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17</a:t>
            </a:fld>
            <a:endParaRPr lang="en-GB"/>
          </a:p>
        </p:txBody>
      </p:sp>
      <p:sp>
        <p:nvSpPr>
          <p:cNvPr id="7" name="AutoShape 2" descr="Image result for androsensor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-25400" y="20638"/>
            <a:ext cx="9169400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Reading and writing Data Files</a:t>
            </a:r>
            <a:endParaRPr lang="en-GB" dirty="0"/>
          </a:p>
        </p:txBody>
      </p:sp>
      <p:pic>
        <p:nvPicPr>
          <p:cNvPr id="3076" name="Picture 4" descr="Image result for andro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30" y="1340768"/>
            <a:ext cx="2955533" cy="49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960" y="5192325"/>
            <a:ext cx="567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are often stored in comma separated value files (.csv)</a:t>
            </a:r>
          </a:p>
          <a:p>
            <a:r>
              <a:rPr lang="en-GB" dirty="0" smtClean="0"/>
              <a:t>An example of such file can be data created by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37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541" y="0"/>
            <a:ext cx="3491880" cy="9409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Parse .csv– some real 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18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15078" y="0"/>
            <a:ext cx="91440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csv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CoordConversions_Func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u="sng" dirty="0" err="1">
                <a:solidFill>
                  <a:srgbClr val="000000"/>
                </a:solidFill>
                <a:latin typeface="Consolas"/>
              </a:rPr>
              <a:t>lon_lat_to_utm</a:t>
            </a:r>
            <a:endParaRPr lang="en-GB" sz="1500" u="sng" dirty="0">
              <a:solidFill>
                <a:srgbClr val="000000"/>
              </a:solidFill>
              <a:latin typeface="Consolas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matplotlib.pyplot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plt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endParaRPr lang="en-GB" sz="1500" dirty="0">
              <a:latin typeface="Consolas"/>
            </a:endParaRPr>
          </a:p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readAndroSensor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sensorColumn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b="1" dirty="0">
                <a:solidFill>
                  <a:srgbClr val="800000"/>
                </a:solidFill>
                <a:latin typeface="Consolas"/>
              </a:rPr>
              <a:t>12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''' Reads data from </a:t>
            </a:r>
            <a:r>
              <a:rPr lang="en-GB" sz="1500" i="1" dirty="0" err="1">
                <a:solidFill>
                  <a:srgbClr val="00AA00"/>
                </a:solidFill>
                <a:latin typeface="Consolas"/>
              </a:rPr>
              <a:t>Andro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 sensor in csv </a:t>
            </a:r>
            <a:r>
              <a:rPr lang="en-GB" sz="1500" i="1" dirty="0" smtClean="0">
                <a:solidFill>
                  <a:srgbClr val="00AA00"/>
                </a:solidFill>
                <a:latin typeface="Consolas"/>
              </a:rPr>
              <a:t>file</a:t>
            </a:r>
            <a:endParaRPr lang="en-GB" sz="1500" i="1" dirty="0">
              <a:solidFill>
                <a:srgbClr val="00AA00"/>
              </a:solidFill>
              <a:latin typeface="Consolas"/>
            </a:endParaRP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param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 arg1: file name or path to read</a:t>
            </a: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param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 arg2: number representing column used for the sensor</a:t>
            </a: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:type arg1: string</a:t>
            </a: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:type arg1: 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int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 starting from 0</a:t>
            </a: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:return: lists of 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latit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, 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longit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, easting, northing, sensor</a:t>
            </a: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</a:t>
            </a:r>
            <a:r>
              <a:rPr lang="en-GB" sz="1500" b="1" i="1" dirty="0" err="1">
                <a:solidFill>
                  <a:srgbClr val="00AA00"/>
                </a:solidFill>
                <a:latin typeface="Consolas"/>
              </a:rPr>
              <a:t>rtype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: [float,], [float,], [float,], [float,], [float</a:t>
            </a:r>
            <a:r>
              <a:rPr lang="en-GB" sz="1500" b="1" i="1" dirty="0" smtClean="0">
                <a:solidFill>
                  <a:srgbClr val="00AA00"/>
                </a:solidFill>
                <a:latin typeface="Consolas"/>
              </a:rPr>
              <a:t>,]</a:t>
            </a:r>
            <a:endParaRPr lang="en-GB" sz="1500" dirty="0">
              <a:latin typeface="Consolas"/>
            </a:endParaRP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    '''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sensorReader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csv.reader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delimiter</a:t>
            </a:r>
            <a:r>
              <a:rPr lang="en-GB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500" i="1" dirty="0" smtClean="0">
                <a:solidFill>
                  <a:srgbClr val="00AA00"/>
                </a:solidFill>
                <a:latin typeface="Consolas"/>
              </a:rPr>
              <a:t>','</a:t>
            </a:r>
            <a:r>
              <a:rPr lang="en-GB" sz="15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[]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hold coordinates as tuple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easting = []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hold empty list for easting after conversion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northing = []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hold empty list for northing after conversion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sensor = []    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hold empty list for sensor </a:t>
            </a:r>
            <a:r>
              <a:rPr lang="en-GB" sz="1500" dirty="0" smtClean="0">
                <a:solidFill>
                  <a:srgbClr val="C0C0C0"/>
                </a:solidFill>
                <a:latin typeface="Consolas"/>
              </a:rPr>
              <a:t>data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next(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sensorReader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skip the first </a:t>
            </a:r>
            <a:r>
              <a:rPr lang="en-GB" sz="1500" dirty="0" smtClean="0">
                <a:solidFill>
                  <a:srgbClr val="C0C0C0"/>
                </a:solidFill>
                <a:latin typeface="Consolas"/>
              </a:rPr>
              <a:t>row</a:t>
            </a:r>
            <a:endParaRPr lang="en-GB" sz="1500" dirty="0">
              <a:solidFill>
                <a:srgbClr val="000000"/>
              </a:solidFill>
              <a:latin typeface="Consolas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row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sensorReader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  </a:t>
            </a:r>
            <a:r>
              <a:rPr lang="en-GB" sz="1500" dirty="0">
                <a:solidFill>
                  <a:srgbClr val="C0C0C0"/>
                </a:solidFill>
                <a:latin typeface="Consolas"/>
              </a:rPr>
              <a:t># iterate over each row and append lists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coord.append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((float(row[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23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]),float(row[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])))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utmCoord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lon_lat_to_utm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(float(row[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]), float(row[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23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easting.append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utmCoord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northing.append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utmCoord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sensor.append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(row[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sensorColumn</a:t>
            </a:r>
            <a:r>
              <a:rPr lang="en-GB" sz="15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easting, northing, sensor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90235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541" y="0"/>
            <a:ext cx="3491880" cy="9409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Look what you’ve done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3529" y="1196752"/>
            <a:ext cx="65127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plotPath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(easting, northing):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''' basic plot for path '''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plt.figure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plt.plot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(easting, northing, label=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'path'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plt.axis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'equal'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plt.xlabel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'Easting [m]'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plt.ylabel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'Northing [m]'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plt.legend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plt.title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'Path from </a:t>
            </a:r>
            <a:r>
              <a:rPr lang="en-GB" i="1" dirty="0" err="1" smtClean="0">
                <a:solidFill>
                  <a:srgbClr val="00AA00"/>
                </a:solidFill>
                <a:latin typeface="Consolas"/>
              </a:rPr>
              <a:t>Uni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 to </a:t>
            </a:r>
            <a:r>
              <a:rPr lang="en-GB" i="1" dirty="0" err="1" smtClean="0">
                <a:solidFill>
                  <a:srgbClr val="00AA00"/>
                </a:solidFill>
                <a:latin typeface="Consolas"/>
              </a:rPr>
              <a:t>ThinqTanq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   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plotSensor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(sensor):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''' basic sensor plot '''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plt.figure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plt.plot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(sensor, label=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 smtClean="0">
                <a:solidFill>
                  <a:srgbClr val="00AA00"/>
                </a:solidFill>
                <a:latin typeface="Consolas"/>
              </a:rPr>
              <a:t>senosr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plt.xlabel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'sample point'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plt.ylabel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'Sensor reading'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plt.title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'Sensor reading along the path'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30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75"/>
            <a:ext cx="9144000" cy="903445"/>
          </a:xfrm>
        </p:spPr>
        <p:txBody>
          <a:bodyPr/>
          <a:lstStyle/>
          <a:p>
            <a:r>
              <a:rPr lang="en-GB" dirty="0" smtClean="0"/>
              <a:t>What this presentation is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Aim and objectives of the session:</a:t>
            </a:r>
          </a:p>
          <a:p>
            <a:r>
              <a:rPr lang="en-GB" dirty="0" smtClean="0"/>
              <a:t>Python – basic usage coordinate change</a:t>
            </a:r>
          </a:p>
          <a:p>
            <a:r>
              <a:rPr lang="en-GB" dirty="0" smtClean="0"/>
              <a:t>Python functions and modules - build your workshop</a:t>
            </a:r>
          </a:p>
          <a:p>
            <a:r>
              <a:rPr lang="en-GB" dirty="0" smtClean="0"/>
              <a:t>Parse data and read files -  make it useful </a:t>
            </a:r>
          </a:p>
          <a:p>
            <a:r>
              <a:rPr lang="en-GB" dirty="0" smtClean="0"/>
              <a:t>Plot data and display on the map – make it pretty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After the session you should have some idea what Python is about. 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482453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7917" cy="940966"/>
          </a:xfrm>
        </p:spPr>
        <p:txBody>
          <a:bodyPr>
            <a:normAutofit/>
          </a:bodyPr>
          <a:lstStyle/>
          <a:p>
            <a:r>
              <a:rPr lang="en-GB" dirty="0" smtClean="0"/>
              <a:t>Look what you’ve done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20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The script converts data to a file for Google Earth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One of many modules dealing with coordinates conversion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http://simplekml.readthedocs.io/en/latest/index.html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simplekml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if not installed: pip install </a:t>
            </a:r>
            <a:r>
              <a:rPr lang="en-GB" dirty="0" err="1">
                <a:solidFill>
                  <a:srgbClr val="C0C0C0"/>
                </a:solidFill>
                <a:latin typeface="Consolas"/>
              </a:rPr>
              <a:t>simplekml</a:t>
            </a:r>
            <a:endParaRPr lang="en-GB" dirty="0">
              <a:solidFill>
                <a:srgbClr val="C0C0C0"/>
              </a:solidFill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readSensorsData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readAndroSensor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#file = 'Sensor_record_20170426_194909_AndroSensor.csv'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file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'Uni2ThinqTanq.csv'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easting, northing, light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readAndroSensor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(file)</a:t>
            </a: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kml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simplekml.Kml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ls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kml.newlinestring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'Path From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Uni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 to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ThinqTanq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ls.coords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coord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ls.extrude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ls.altitudemode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simplekml.AltitudeMode.relativetoground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ls.style.linestyle.width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ls.style.linestyle.color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light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</a:t>
            </a:r>
            <a:r>
              <a:rPr lang="en-GB" dirty="0" err="1">
                <a:solidFill>
                  <a:srgbClr val="C0C0C0"/>
                </a:solidFill>
                <a:latin typeface="Consolas"/>
              </a:rPr>
              <a:t>simplekml.Color.blue</a:t>
            </a:r>
            <a:endParaRPr lang="en-GB" dirty="0">
              <a:solidFill>
                <a:srgbClr val="C0C0C0"/>
              </a:solidFill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kml.save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"Uni2ThinqTanq.kml"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58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7"/>
            <a:ext cx="9144000" cy="970451"/>
          </a:xfrm>
        </p:spPr>
        <p:txBody>
          <a:bodyPr/>
          <a:lstStyle/>
          <a:p>
            <a:r>
              <a:rPr lang="en-GB" dirty="0" smtClean="0"/>
              <a:t>Challenge !?!?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8" y="1052736"/>
            <a:ext cx="9125542" cy="518457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Read csv file</a:t>
            </a:r>
          </a:p>
          <a:p>
            <a:pPr marL="0" indent="0">
              <a:buNone/>
            </a:pPr>
            <a:r>
              <a:rPr lang="en-GB" dirty="0"/>
              <a:t>Sensor_record_20170426_194909_AndroSensor.csv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Check data</a:t>
            </a:r>
          </a:p>
          <a:p>
            <a:pPr marL="0" indent="0">
              <a:buNone/>
            </a:pPr>
            <a:r>
              <a:rPr lang="en-GB" dirty="0" smtClean="0"/>
              <a:t>Perform data presentation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57" y="219951"/>
            <a:ext cx="9144000" cy="9409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possible scripts – Fancy calculator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3</a:t>
            </a:fld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51520" y="1196752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 smtClean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Simple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script for working with coordinates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Translate coordinates in degree decimal representation to 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degree, minutes, seconds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deg_to_dms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(50.084522)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[50, 5, 4.27919999999915</a:t>
            </a:r>
            <a:r>
              <a:rPr lang="en-GB" i="1" dirty="0" smtClean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]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50.084522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nsolas"/>
                <a:ea typeface="Calibri"/>
                <a:cs typeface="Consolas"/>
              </a:rPr>
              <a:t> 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degrees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minutes_dec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abs(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- degrees) * 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60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minutes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minutes_dec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seconds = 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minutes_dec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- minutes) * 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60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nsolas"/>
                <a:ea typeface="Calibri"/>
                <a:cs typeface="Consolas"/>
              </a:rPr>
              <a:t> 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'my decimal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coordinatees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%f are: %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degres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, %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minutes and %f seconds'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%(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degrees, minutes, seconds))</a:t>
            </a:r>
            <a:endParaRPr lang="en-GB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1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786"/>
            <a:ext cx="9036496" cy="940966"/>
          </a:xfrm>
        </p:spPr>
        <p:txBody>
          <a:bodyPr>
            <a:normAutofit/>
          </a:bodyPr>
          <a:lstStyle/>
          <a:p>
            <a:r>
              <a:rPr lang="en-GB" dirty="0" smtClean="0"/>
              <a:t>Function– Something useful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7504" y="1196752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/>
              </a:rPr>
              <a:t>dec_to_deg_min_sec</a:t>
            </a:r>
            <a:r>
              <a:rPr lang="en-GB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/>
              </a:rPr>
              <a:t>deg</a:t>
            </a:r>
            <a:r>
              <a:rPr lang="en-GB" sz="20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'''Translate coordinates decimal representation to degree, minutes, seconds.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Examples: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sz="2000" i="1" dirty="0" err="1">
                <a:solidFill>
                  <a:srgbClr val="00AA00"/>
                </a:solidFill>
                <a:latin typeface="Consolas"/>
              </a:rPr>
              <a:t>dec_to_deg_min_sec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(50.084522)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[50, 5, 4.27919999999915]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sz="2000" i="1" dirty="0" err="1">
                <a:solidFill>
                  <a:srgbClr val="00AA00"/>
                </a:solidFill>
                <a:latin typeface="Consolas"/>
              </a:rPr>
              <a:t>dec_to_deg_min_sec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(-5.699057)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[-5, 51, 56.60519999999934]</a:t>
            </a:r>
          </a:p>
          <a:p>
            <a:r>
              <a:rPr lang="en-GB" sz="2000" i="1" dirty="0">
                <a:solidFill>
                  <a:srgbClr val="00AA00"/>
                </a:solidFill>
                <a:latin typeface="Consolas"/>
              </a:rPr>
              <a:t>    '''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deg_dec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deg</a:t>
            </a:r>
            <a:endParaRPr lang="en-GB" sz="2000" dirty="0">
              <a:solidFill>
                <a:srgbClr val="000000"/>
              </a:solidFill>
              <a:latin typeface="Consolas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degrees =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deg_dec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minutes_dec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= abs(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deg_dec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- degrees) * </a:t>
            </a:r>
            <a:r>
              <a:rPr lang="en-GB" sz="2000" dirty="0">
                <a:solidFill>
                  <a:srgbClr val="800000"/>
                </a:solidFill>
                <a:latin typeface="Consolas"/>
              </a:rPr>
              <a:t>60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minutes =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minutes_dec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seconds = (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minutes_dec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- minutes) * </a:t>
            </a:r>
            <a:r>
              <a:rPr lang="en-GB" sz="2000" dirty="0">
                <a:solidFill>
                  <a:srgbClr val="800000"/>
                </a:solidFill>
                <a:latin typeface="Consolas"/>
              </a:rPr>
              <a:t>60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[degrees, minutes, seconds]</a:t>
            </a:r>
            <a:endParaRPr lang="en-GB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8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0" y="0"/>
            <a:ext cx="9113710" cy="908720"/>
          </a:xfrm>
        </p:spPr>
        <p:txBody>
          <a:bodyPr/>
          <a:lstStyle/>
          <a:p>
            <a:r>
              <a:rPr lang="en-GB" dirty="0" smtClean="0"/>
              <a:t>Testing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543"/>
            <a:ext cx="9144000" cy="936103"/>
          </a:xfrm>
        </p:spPr>
        <p:txBody>
          <a:bodyPr/>
          <a:lstStyle/>
          <a:p>
            <a:r>
              <a:rPr lang="en-GB" dirty="0" smtClean="0"/>
              <a:t>Check if you have what you expect to have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528900"/>
            <a:ext cx="9144000" cy="936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Unexpected result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431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__name__==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"__main__"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doctest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doctest.testmod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3043064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**********************************************************************</a:t>
            </a:r>
          </a:p>
          <a:p>
            <a:r>
              <a:rPr lang="en-GB" sz="1600" u="sng" dirty="0">
                <a:solidFill>
                  <a:srgbClr val="0066CC"/>
                </a:solidFill>
                <a:latin typeface="Consolas"/>
              </a:rPr>
              <a:t>File "C:\</a:t>
            </a:r>
            <a:r>
              <a:rPr lang="en-GB" sz="1600" u="sng" dirty="0" smtClean="0">
                <a:solidFill>
                  <a:srgbClr val="0066CC"/>
                </a:solidFill>
                <a:latin typeface="Consolas"/>
              </a:rPr>
              <a:t>Users\funcDecToDeg.py</a:t>
            </a:r>
            <a:r>
              <a:rPr lang="en-GB" sz="1600" u="sng" dirty="0">
                <a:solidFill>
                  <a:srgbClr val="0066CC"/>
                </a:solidFill>
                <a:latin typeface="Consolas"/>
              </a:rPr>
              <a:t>", line 12, in __main__.</a:t>
            </a:r>
            <a:r>
              <a:rPr lang="en-GB" sz="1600" u="sng" dirty="0" err="1">
                <a:solidFill>
                  <a:srgbClr val="0066CC"/>
                </a:solidFill>
                <a:latin typeface="Consolas"/>
              </a:rPr>
              <a:t>dec_to_deg_min_sec</a:t>
            </a:r>
            <a:endParaRPr lang="en-GB" sz="1600" u="sng" dirty="0">
              <a:solidFill>
                <a:srgbClr val="0066CC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Failed example: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dec_to_deg_min_sec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(-5.699057)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Expected: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[-5, 51, 56.60519999999934]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Got: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[-5, 41, 56.60519999999934]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**********************************************************************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1 items had failures: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1 of   2 in __main__.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dec_to_deg_min_sec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***Test Failed*** 1 failures.</a:t>
            </a:r>
          </a:p>
        </p:txBody>
      </p:sp>
    </p:spTree>
    <p:extLst>
      <p:ext uri="{BB962C8B-B14F-4D97-AF65-F5344CB8AC3E}">
        <p14:creationId xmlns:p14="http://schemas.microsoft.com/office/powerpoint/2010/main" val="218217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0" y="1556792"/>
            <a:ext cx="3491880" cy="1296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Function– Something useful</a:t>
            </a:r>
            <a:br>
              <a:rPr lang="en-GB" dirty="0" smtClean="0"/>
            </a:br>
            <a:r>
              <a:rPr lang="en-GB" dirty="0" smtClean="0"/>
              <a:t>Slide 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6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676456" cy="678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(position):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''' Convert a coordinate from a string </a:t>
            </a:r>
            <a:r>
              <a:rPr lang="en-GB" i="1" dirty="0" smtClean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decimal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degree.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Examples: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pos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= '50 05.0713061 N'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pos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50.08452177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('005 41.9434092 W')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-5.69905682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('50 05.0713061 N')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50.08452177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('55;18.7116860N')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55.31186143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('5023.1994,N')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50.38665667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('00408.6421,W')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-4.144035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('5023.1994,S')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-50.38665667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deg_min_str_to_dec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('00408.6421,E')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4.144035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    '''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endParaRPr lang="en-GB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01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64" y="1124744"/>
            <a:ext cx="3995936" cy="1296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Function– Something useful</a:t>
            </a:r>
            <a:br>
              <a:rPr lang="en-GB" dirty="0" smtClean="0"/>
            </a:br>
            <a:r>
              <a:rPr lang="en-GB" dirty="0" smtClean="0"/>
              <a:t>Slide 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7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3528" y="548680"/>
            <a:ext cx="4572000" cy="5189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l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position.split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(l[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float(l[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l[-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[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'S'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'W'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elif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";"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l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position.split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";"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(l[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float(l[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][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:-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l[-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[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'S'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'W'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5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36" y="1124744"/>
            <a:ext cx="3347864" cy="1296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Function– Something useful </a:t>
            </a:r>
            <a:br>
              <a:rPr lang="en-GB" dirty="0" smtClean="0"/>
            </a:br>
            <a:r>
              <a:rPr lang="en-GB" dirty="0" smtClean="0"/>
              <a:t>Slide 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W4T – Functions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8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516216" cy="662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','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position[-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position[-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==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'N'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position[-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==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'S'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position[-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==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'W'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position[-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== </a:t>
            </a:r>
            <a:r>
              <a:rPr lang="en-GB" sz="1600" i="1" dirty="0">
                <a:solidFill>
                  <a:srgbClr val="00AA00"/>
                </a:solidFill>
                <a:latin typeface="Consolas"/>
                <a:ea typeface="Calibri"/>
                <a:cs typeface="Consolas"/>
              </a:rPr>
              <a:t>'E'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float(position[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:-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                                                  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coord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((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deg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+ 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minut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/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60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)*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sph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round(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coord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</a:t>
            </a:r>
            <a:r>
              <a:rPr lang="en-GB" sz="1600" dirty="0">
                <a:solidFill>
                  <a:srgbClr val="800000"/>
                </a:solidFill>
                <a:latin typeface="Consolas"/>
                <a:ea typeface="Calibri"/>
                <a:cs typeface="Consolas"/>
              </a:rPr>
              <a:t>8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152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GB" dirty="0" smtClean="0"/>
              <a:t>Something about coordinates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9"/>
            <a:ext cx="9144000" cy="2232248"/>
          </a:xfrm>
        </p:spPr>
        <p:txBody>
          <a:bodyPr/>
          <a:lstStyle/>
          <a:p>
            <a:r>
              <a:rPr lang="en-GB" dirty="0"/>
              <a:t>The Universal Transverse Mercator (UTM) conformal projection uses a 2-dimensional Cartesian coordinate system to give locations on the surface of the Earth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W4T – Functions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https://upload.wikimedia.org/wikipedia/commons/9/9e/LA2-Europe-UTM-zon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56992"/>
            <a:ext cx="2701826" cy="292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32129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UTM</a:t>
            </a:r>
            <a:r>
              <a:rPr lang="en-GB" dirty="0"/>
              <a:t> system divides the Earth between 80°S and 84°N </a:t>
            </a:r>
            <a:r>
              <a:rPr lang="en-GB" b="1" dirty="0"/>
              <a:t>latitude</a:t>
            </a:r>
            <a:r>
              <a:rPr lang="en-GB" dirty="0"/>
              <a:t> into 60 zones, each 6° of </a:t>
            </a:r>
            <a:r>
              <a:rPr lang="en-GB" b="1" dirty="0"/>
              <a:t>longitude</a:t>
            </a:r>
            <a:r>
              <a:rPr lang="en-GB" dirty="0"/>
              <a:t> in width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3528" y="4497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UTM. Easier to estimate position, easier to learn. No need to carry a scale card or ruler.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40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2112</Words>
  <Application>Microsoft Office PowerPoint</Application>
  <PresentationFormat>On-screen Show (4:3)</PresentationFormat>
  <Paragraphs>409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W4T Function</vt:lpstr>
      <vt:lpstr>What this presentation is about?</vt:lpstr>
      <vt:lpstr>Simple possible scripts – Fancy calculator</vt:lpstr>
      <vt:lpstr>Function– Something useful</vt:lpstr>
      <vt:lpstr>Testing output</vt:lpstr>
      <vt:lpstr>Function– Something useful Slide 1</vt:lpstr>
      <vt:lpstr>Function– Something useful Slide 2</vt:lpstr>
      <vt:lpstr>Function– Something useful  Slide 3</vt:lpstr>
      <vt:lpstr>Something about coordinates</vt:lpstr>
      <vt:lpstr>Use modules– Make your life easier Slide 1</vt:lpstr>
      <vt:lpstr>Use modules– Make your life easier Slide 2</vt:lpstr>
      <vt:lpstr>Implement algorithm – Do what you need</vt:lpstr>
      <vt:lpstr>PowerPoint Presentation</vt:lpstr>
      <vt:lpstr>Matplolib</vt:lpstr>
      <vt:lpstr>Matplotlib examples</vt:lpstr>
      <vt:lpstr>Matplotlib examples</vt:lpstr>
      <vt:lpstr>Reading and writing Data Files</vt:lpstr>
      <vt:lpstr>Parse .csv– some real work</vt:lpstr>
      <vt:lpstr>Look what you’ve done</vt:lpstr>
      <vt:lpstr>Look what you’ve done</vt:lpstr>
      <vt:lpstr>Challenge !?!?</vt:lpstr>
    </vt:vector>
  </TitlesOfParts>
  <Company>University of Plymouth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Szyrowski</dc:creator>
  <cp:lastModifiedBy>T</cp:lastModifiedBy>
  <cp:revision>109</cp:revision>
  <cp:lastPrinted>2013-04-04T09:16:20Z</cp:lastPrinted>
  <dcterms:created xsi:type="dcterms:W3CDTF">2013-03-29T21:39:39Z</dcterms:created>
  <dcterms:modified xsi:type="dcterms:W3CDTF">2017-07-16T23:17:27Z</dcterms:modified>
</cp:coreProperties>
</file>