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2" r:id="rId6"/>
    <p:sldId id="274" r:id="rId7"/>
    <p:sldId id="270" r:id="rId8"/>
    <p:sldId id="263" r:id="rId9"/>
    <p:sldId id="264" r:id="rId10"/>
    <p:sldId id="265" r:id="rId11"/>
    <p:sldId id="271" r:id="rId12"/>
    <p:sldId id="272" r:id="rId13"/>
    <p:sldId id="273" r:id="rId14"/>
    <p:sldId id="266" r:id="rId15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2" y="-2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E8B9DCF-C204-468D-8ED6-184429A5656A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3AE8377-761B-4EAA-8D88-902AE5E25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FBAEE92-089C-4A70-AEAE-C3CD60400E32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385BC3-2478-4E8A-A90E-AA329C760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0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dirty="0" smtClean="0"/>
              <a:t>W4T GUI basic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816424" cy="365125"/>
          </a:xfrm>
        </p:spPr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smtClean="0"/>
              <a:t>Python – string </a:t>
            </a:r>
            <a:r>
              <a:rPr lang="en-GB" dirty="0" err="1" smtClean="0"/>
              <a:t>formating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reate simply </a:t>
            </a:r>
            <a:r>
              <a:rPr lang="en-GB" dirty="0"/>
              <a:t>by enclosing characters in quotes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single </a:t>
            </a:r>
            <a:r>
              <a:rPr lang="en-GB" dirty="0"/>
              <a:t>quotes </a:t>
            </a:r>
            <a:r>
              <a:rPr lang="en-GB" dirty="0" smtClean="0"/>
              <a:t>are treated the </a:t>
            </a:r>
            <a:r>
              <a:rPr lang="en-GB" dirty="0"/>
              <a:t>same as double quotes. </a:t>
            </a:r>
            <a:endParaRPr lang="en-GB" dirty="0" smtClean="0"/>
          </a:p>
          <a:p>
            <a:r>
              <a:rPr lang="en-GB" dirty="0" smtClean="0"/>
              <a:t>Creating </a:t>
            </a:r>
            <a:r>
              <a:rPr lang="en-GB" dirty="0"/>
              <a:t>strings is as simple as assigning a value to a variable.</a:t>
            </a:r>
            <a:endParaRPr lang="en-GB" dirty="0" smtClean="0"/>
          </a:p>
          <a:p>
            <a:r>
              <a:rPr lang="en-GB" dirty="0" smtClean="0"/>
              <a:t>The % </a:t>
            </a:r>
            <a:r>
              <a:rPr lang="en-GB" dirty="0"/>
              <a:t>operator is unique to strings and makes up for the pack of having functions from C's </a:t>
            </a:r>
            <a:r>
              <a:rPr lang="en-GB" dirty="0" err="1"/>
              <a:t>printf</a:t>
            </a:r>
            <a:r>
              <a:rPr lang="en-GB" dirty="0"/>
              <a:t>() family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0088"/>
                </a:solidFill>
              </a:rPr>
              <a:t>print</a:t>
            </a:r>
            <a:r>
              <a:rPr lang="en-GB" dirty="0"/>
              <a:t> </a:t>
            </a:r>
            <a:r>
              <a:rPr lang="en-GB" dirty="0">
                <a:solidFill>
                  <a:srgbClr val="008800"/>
                </a:solidFill>
              </a:rPr>
              <a:t>"My name is %s and weight is %d kg!"</a:t>
            </a:r>
            <a:r>
              <a:rPr lang="en-GB" dirty="0"/>
              <a:t> </a:t>
            </a:r>
            <a:r>
              <a:rPr lang="en-GB" dirty="0">
                <a:solidFill>
                  <a:srgbClr val="666600"/>
                </a:solidFill>
              </a:rPr>
              <a:t>%</a:t>
            </a:r>
            <a:r>
              <a:rPr lang="en-GB" dirty="0"/>
              <a:t> 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smtClean="0">
                <a:solidFill>
                  <a:srgbClr val="008800"/>
                </a:solidFill>
              </a:rPr>
              <a:t>‘Tom'</a:t>
            </a:r>
            <a:r>
              <a:rPr lang="en-GB" dirty="0" smtClean="0">
                <a:solidFill>
                  <a:srgbClr val="6666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dirty="0">
                <a:solidFill>
                  <a:srgbClr val="006666"/>
                </a:solidFill>
              </a:rPr>
              <a:t>21</a:t>
            </a:r>
            <a:r>
              <a:rPr lang="en-GB" dirty="0">
                <a:solidFill>
                  <a:srgbClr val="666600"/>
                </a:solidFill>
              </a:rPr>
              <a:t>)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New style of </a:t>
            </a:r>
            <a:r>
              <a:rPr lang="en-GB" dirty="0" smtClean="0"/>
              <a:t>formatting </a:t>
            </a:r>
            <a:r>
              <a:rPr lang="en-GB" dirty="0"/>
              <a:t>is even more </a:t>
            </a:r>
            <a:r>
              <a:rPr lang="en-GB" dirty="0" smtClean="0"/>
              <a:t>powerful</a:t>
            </a: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333333"/>
                </a:solidFill>
                <a:latin typeface="Source Sans Pro"/>
              </a:rPr>
              <a:t>Old</a:t>
            </a:r>
            <a:endParaRPr lang="en-GB" b="1" dirty="0">
              <a:solidFill>
                <a:srgbClr val="333333"/>
              </a:solidFill>
              <a:latin typeface="Source Sans Pro"/>
            </a:endParaRPr>
          </a:p>
          <a:p>
            <a:pPr marL="0" indent="0">
              <a:buNone/>
            </a:pPr>
            <a:r>
              <a:rPr lang="en-GB" dirty="0">
                <a:solidFill>
                  <a:srgbClr val="BA2121"/>
                </a:solidFill>
                <a:latin typeface="Source Sans Pro"/>
              </a:rPr>
              <a:t>'</a:t>
            </a:r>
            <a:r>
              <a:rPr lang="en-GB" b="1" dirty="0">
                <a:solidFill>
                  <a:srgbClr val="BB6688"/>
                </a:solidFill>
                <a:latin typeface="Source Sans Pro"/>
              </a:rPr>
              <a:t>%s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 </a:t>
            </a:r>
            <a:r>
              <a:rPr lang="en-GB" b="1" dirty="0">
                <a:solidFill>
                  <a:srgbClr val="BB6688"/>
                </a:solidFill>
                <a:latin typeface="Source Sans Pro"/>
              </a:rPr>
              <a:t>%s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'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GB" dirty="0">
                <a:solidFill>
                  <a:srgbClr val="666666"/>
                </a:solidFill>
                <a:latin typeface="Source Sans Pro"/>
              </a:rPr>
              <a:t>%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 (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'one'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'two'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)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3333"/>
                </a:solidFill>
                <a:latin typeface="Source Sans Pro"/>
              </a:rPr>
              <a:t>New</a:t>
            </a:r>
          </a:p>
          <a:p>
            <a:pPr marL="0" indent="0">
              <a:buNone/>
            </a:pPr>
            <a:r>
              <a:rPr lang="en-GB" dirty="0">
                <a:solidFill>
                  <a:srgbClr val="BA2121"/>
                </a:solidFill>
                <a:latin typeface="Source Sans Pro"/>
              </a:rPr>
              <a:t>'{} {}'</a:t>
            </a:r>
            <a:r>
              <a:rPr lang="en-GB" dirty="0">
                <a:solidFill>
                  <a:srgbClr val="666666"/>
                </a:solidFill>
                <a:latin typeface="Source Sans Pro"/>
              </a:rPr>
              <a:t>.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format(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'one'</a:t>
            </a:r>
            <a:r>
              <a:rPr lang="en-GB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GB" dirty="0">
                <a:solidFill>
                  <a:srgbClr val="BA2121"/>
                </a:solidFill>
                <a:latin typeface="Source Sans Pro"/>
              </a:rPr>
              <a:t>'two</a:t>
            </a:r>
            <a:r>
              <a:rPr lang="en-GB" dirty="0" smtClean="0">
                <a:solidFill>
                  <a:srgbClr val="BA2121"/>
                </a:solidFill>
                <a:latin typeface="Source Sans Pro"/>
              </a:rPr>
              <a:t>'</a:t>
            </a:r>
            <a:r>
              <a:rPr lang="en-GB" dirty="0" smtClean="0">
                <a:solidFill>
                  <a:srgbClr val="333333"/>
                </a:solidFill>
                <a:latin typeface="Source Sans Pro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Source Sans Pro"/>
                <a:hlinkClick r:id="rId2"/>
              </a:rPr>
              <a:t>https://pyformat.info</a:t>
            </a:r>
            <a:r>
              <a:rPr lang="en-GB" dirty="0" smtClean="0">
                <a:solidFill>
                  <a:srgbClr val="333333"/>
                </a:solidFill>
                <a:latin typeface="Source Sans Pro"/>
                <a:hlinkClick r:id="rId2"/>
              </a:rPr>
              <a:t>/</a:t>
            </a:r>
            <a:endParaRPr lang="en-GB" dirty="0" smtClean="0">
              <a:solidFill>
                <a:srgbClr val="333333"/>
              </a:solidFill>
              <a:latin typeface="Source Sans Pro"/>
            </a:endParaRPr>
          </a:p>
          <a:p>
            <a:pPr marL="0" indent="0">
              <a:buNone/>
            </a:pPr>
            <a:endParaRPr lang="en-GB" dirty="0">
              <a:solidFill>
                <a:srgbClr val="333333"/>
              </a:solidFill>
              <a:latin typeface="Source Sans Pro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228600"/>
            <a:ext cx="3352799" cy="28194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Menu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err="1" smtClean="0"/>
              <a:t>MainWindow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(root)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menu bar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root.config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(menu=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submenu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mn.add_cascade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"File"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menu=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subMn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"new project"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"New"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subMn.add_separator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subMn.add_command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"Exit"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root.quit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editMn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tk.Menu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mn.add_cascade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(label=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"Edit"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menu=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editMn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tk.Frame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'blue'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insertButt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imande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insertButt.pack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"left"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printButt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"print"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doNothing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printButt.pack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"left"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toolBar.pack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"top"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"x</a:t>
            </a:r>
            <a:r>
              <a:rPr lang="en-GB" sz="1600" i="1" dirty="0" smtClean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statusbar</a:t>
            </a:r>
            <a:endParaRPr lang="en-GB" sz="1600" dirty="0">
              <a:solidFill>
                <a:srgbClr val="C0C0C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status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"Prepare to do nothing.."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bd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relief=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"sunken"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anchor=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"w"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status.pack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"bottom"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"x"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6083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29570"/>
            <a:ext cx="3352799" cy="1265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Popup </a:t>
            </a:r>
            <a:r>
              <a:rPr lang="en-GB" dirty="0" err="1" smtClean="0"/>
              <a:t>msg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077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does not work without explicit import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basic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messagebox</a:t>
            </a:r>
            <a:endParaRPr lang="en-GB" sz="1600" dirty="0">
              <a:solidFill>
                <a:srgbClr val="C0C0C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tkinter.messagebox.showinfo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WindTilte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message=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"this is some message"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question to answer yes/no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answer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tkinter.messagebox.askquestion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"Question 1"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"what do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anser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answer ==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"yes"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"clicked yes"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another type of message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ans2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tkinter.messagebox.askyesnocancel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'title'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'Triple question'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(ans2)</a:t>
            </a: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29570"/>
            <a:ext cx="3352799" cy="1265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077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canvas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tk.Canvas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width=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height=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"white"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canvas.pack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blackline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canvas.create_line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redline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canvas.create_line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"red"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grenbox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canvas.create_rectangle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25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25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130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60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"green"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canvas.delete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(redline)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C0C0"/>
                </a:solidFill>
                <a:latin typeface="Consolas"/>
              </a:rPr>
              <a:t># </a:t>
            </a:r>
            <a:r>
              <a:rPr lang="en-GB" sz="1600" dirty="0" err="1">
                <a:solidFill>
                  <a:srgbClr val="C0C0C0"/>
                </a:solidFill>
                <a:latin typeface="Consolas"/>
              </a:rPr>
              <a:t>canvas.delete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('all')</a:t>
            </a: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photo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tk.PhotoImage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(file=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'C:\\Users\\T\\Pictures\\yacht.png'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image=photo)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lbl.pack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1219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Challenge – </a:t>
            </a:r>
            <a:br>
              <a:rPr lang="en-GB" dirty="0" smtClean="0"/>
            </a:br>
            <a:r>
              <a:rPr lang="en-GB" dirty="0" smtClean="0"/>
              <a:t>design and build </a:t>
            </a:r>
            <a:r>
              <a:rPr lang="en-GB" dirty="0" err="1" smtClean="0"/>
              <a:t>usefull</a:t>
            </a:r>
            <a:r>
              <a:rPr lang="en-GB" dirty="0" smtClean="0"/>
              <a:t> app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6172200" cy="4800600"/>
          </a:xfrm>
        </p:spPr>
        <p:txBody>
          <a:bodyPr/>
          <a:lstStyle/>
          <a:p>
            <a:r>
              <a:rPr lang="en-GB" dirty="0" smtClean="0"/>
              <a:t>Try to use different widget</a:t>
            </a:r>
          </a:p>
          <a:p>
            <a:r>
              <a:rPr lang="en-GB" dirty="0" smtClean="0"/>
              <a:t>Experiment</a:t>
            </a:r>
          </a:p>
          <a:p>
            <a:r>
              <a:rPr lang="en-GB" dirty="0" smtClean="0"/>
              <a:t>Look for other </a:t>
            </a:r>
          </a:p>
          <a:p>
            <a:r>
              <a:rPr lang="en-GB" dirty="0" smtClean="0"/>
              <a:t>Draw it first</a:t>
            </a:r>
          </a:p>
          <a:p>
            <a:r>
              <a:rPr lang="en-GB" dirty="0" smtClean="0"/>
              <a:t>Make practical</a:t>
            </a:r>
          </a:p>
          <a:p>
            <a:r>
              <a:rPr lang="en-GB" dirty="0" smtClean="0"/>
              <a:t>Have fun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52" y="2209800"/>
            <a:ext cx="6086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97"/>
            <a:ext cx="9144000" cy="1124803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/>
              <a:t> </a:t>
            </a:r>
            <a:r>
              <a:rPr lang="en-GB" dirty="0" smtClean="0"/>
              <a:t>– what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r>
              <a:rPr lang="en-GB" dirty="0" smtClean="0"/>
              <a:t>Python’s standard GUI</a:t>
            </a:r>
          </a:p>
          <a:p>
            <a:r>
              <a:rPr lang="en-GB" dirty="0" smtClean="0"/>
              <a:t>Wrapper around </a:t>
            </a:r>
            <a:r>
              <a:rPr lang="en-GB" dirty="0" err="1" smtClean="0"/>
              <a:t>Tcl</a:t>
            </a:r>
            <a:r>
              <a:rPr lang="en-GB" dirty="0" smtClean="0"/>
              <a:t>/</a:t>
            </a:r>
            <a:r>
              <a:rPr lang="en-GB" dirty="0" err="1" smtClean="0"/>
              <a:t>Tk</a:t>
            </a:r>
            <a:r>
              <a:rPr lang="en-GB" dirty="0" smtClean="0"/>
              <a:t> (the same in </a:t>
            </a:r>
            <a:r>
              <a:rPr lang="en-GB" dirty="0" err="1" smtClean="0"/>
              <a:t>rubby</a:t>
            </a:r>
            <a:r>
              <a:rPr lang="en-GB" dirty="0" smtClean="0"/>
              <a:t>, </a:t>
            </a:r>
            <a:r>
              <a:rPr lang="en-GB" dirty="0" err="1" smtClean="0"/>
              <a:t>perl</a:t>
            </a:r>
            <a:r>
              <a:rPr lang="en-GB" dirty="0" smtClean="0"/>
              <a:t> …)</a:t>
            </a:r>
          </a:p>
          <a:p>
            <a:r>
              <a:rPr lang="en-GB" dirty="0" smtClean="0"/>
              <a:t>Traditionally thought as and ugly one but there are many extensions.</a:t>
            </a:r>
          </a:p>
          <a:p>
            <a:r>
              <a:rPr lang="en-GB" dirty="0" smtClean="0"/>
              <a:t>Easy, loads of resources …</a:t>
            </a:r>
          </a:p>
          <a:p>
            <a:endParaRPr lang="en-GB" dirty="0"/>
          </a:p>
          <a:p>
            <a:r>
              <a:rPr lang="en-GB" dirty="0" smtClean="0"/>
              <a:t>It is not the only choice (</a:t>
            </a:r>
            <a:r>
              <a:rPr lang="en-GB" dirty="0" err="1" smtClean="0"/>
              <a:t>PyQt</a:t>
            </a:r>
            <a:r>
              <a:rPr lang="en-GB" dirty="0" smtClean="0"/>
              <a:t>, </a:t>
            </a:r>
            <a:r>
              <a:rPr lang="en-GB" dirty="0" err="1" smtClean="0"/>
              <a:t>wxPython</a:t>
            </a:r>
            <a:r>
              <a:rPr lang="en-GB" dirty="0" smtClean="0"/>
              <a:t> …)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labels (packing)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Basic place holder for displaying text</a:t>
            </a:r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make a base for the app</a:t>
            </a:r>
          </a:p>
          <a:p>
            <a:pPr marL="0" indent="0">
              <a:buNone/>
            </a:pPr>
            <a:r>
              <a:rPr lang="en-GB" dirty="0">
                <a:solidFill>
                  <a:srgbClr val="C0C0C0"/>
                </a:solidFill>
                <a:latin typeface="Consolas"/>
              </a:rPr>
              <a:t># create labels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lblOne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"This is my first label"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lblTwo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Second"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'green'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fg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lblThree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"Three"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'blue'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fg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C0C0C0"/>
                </a:solidFill>
                <a:latin typeface="Consolas"/>
              </a:rPr>
              <a:t># place labels inside application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lblOne.pack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lblTwo.pack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(fill=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"x"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lblThree.pack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(side=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'left'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fill=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"y"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start </a:t>
            </a:r>
            <a:r>
              <a:rPr lang="en-GB" dirty="0" smtClean="0">
                <a:solidFill>
                  <a:srgbClr val="C0C0C0"/>
                </a:solidFill>
                <a:latin typeface="Consolas"/>
              </a:rPr>
              <a:t>application</a:t>
            </a:r>
          </a:p>
          <a:p>
            <a:pPr marL="0" indent="0">
              <a:buNone/>
            </a:pPr>
            <a:endParaRPr lang="en-GB" dirty="0">
              <a:solidFill>
                <a:srgbClr val="C0C0C0"/>
              </a:solidFill>
              <a:latin typeface="Consolas"/>
            </a:endParaRPr>
          </a:p>
          <a:p>
            <a:pPr marL="0" indent="0">
              <a:buNone/>
            </a:pPr>
            <a:r>
              <a:rPr lang="en-GB" b="1" u="sng" dirty="0"/>
              <a:t>Play with windows expanding, create different font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1981200"/>
            <a:ext cx="3352799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Entry (grid)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        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make a base for the app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myEntries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():            </a:t>
            </a:r>
            <a:r>
              <a:rPr lang="en-GB" sz="1500" b="1" dirty="0">
                <a:solidFill>
                  <a:srgbClr val="C0C0C0"/>
                </a:solidFill>
                <a:latin typeface="Consolas"/>
              </a:rPr>
              <a:t># function to be called after tick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(entry1.get(), entry2.get())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lbl1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'name'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lbl1.grid(row=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sticky=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'E</a:t>
            </a:r>
            <a:r>
              <a:rPr lang="en-GB" sz="1500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5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lbl2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root,text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'Password'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lbl2.grid(row=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entry1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(root)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field for input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entry1.grid(row=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entry1.focus_set()    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be the first field to </a:t>
            </a:r>
            <a:r>
              <a:rPr lang="en-GB" sz="1500" dirty="0" smtClean="0">
                <a:solidFill>
                  <a:srgbClr val="C0C0C0"/>
                </a:solidFill>
                <a:latin typeface="Consolas"/>
              </a:rPr>
              <a:t>fill</a:t>
            </a: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entry2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(root, show=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'*'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entry2.grid(row=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column=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tk.Checkbutton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"Keep me logged"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myEntries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chk.grid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columnspan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   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start application</a:t>
            </a: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smtClean="0"/>
              <a:t>Python - basic of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FUNCTION: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- reusable block of code</a:t>
            </a:r>
          </a:p>
          <a:p>
            <a:pPr marL="0" indent="0">
              <a:buNone/>
            </a:pPr>
            <a:r>
              <a:rPr lang="en-GB" dirty="0" smtClean="0"/>
              <a:t>CALLING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call function by using brackets</a:t>
            </a:r>
          </a:p>
          <a:p>
            <a:pPr marL="0" indent="0">
              <a:buNone/>
            </a:pPr>
            <a:r>
              <a:rPr lang="en-GB" dirty="0" smtClean="0"/>
              <a:t>PARAMETERS</a:t>
            </a:r>
          </a:p>
          <a:p>
            <a:pPr marL="0" indent="0">
              <a:buNone/>
            </a:pPr>
            <a:r>
              <a:rPr lang="en-GB" dirty="0" smtClean="0"/>
              <a:t>	- some functions take parameters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place parameters within the brackets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parameters and variables live only within the function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RETURN VALUES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you may want to return from function but don’t need to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use a variable to store return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" y="0"/>
            <a:ext cx="9121254" cy="9906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- 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5201"/>
            <a:ext cx="9144000" cy="2667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Grid places widgets in 2-dimentional table.</a:t>
            </a:r>
          </a:p>
          <a:p>
            <a:r>
              <a:rPr lang="en-GB" dirty="0" smtClean="0"/>
              <a:t>Widgets with the same column but different row are on </a:t>
            </a:r>
            <a:r>
              <a:rPr lang="en-GB" dirty="0"/>
              <a:t>top of each </a:t>
            </a:r>
            <a:r>
              <a:rPr lang="en-GB" dirty="0" smtClean="0"/>
              <a:t>other</a:t>
            </a:r>
          </a:p>
          <a:p>
            <a:r>
              <a:rPr lang="en-GB" dirty="0" smtClean="0"/>
              <a:t>Widgets with the same row but different column are side </a:t>
            </a:r>
            <a:r>
              <a:rPr lang="en-GB" dirty="0"/>
              <a:t>by side </a:t>
            </a:r>
            <a:endParaRPr lang="en-GB" dirty="0" smtClean="0"/>
          </a:p>
          <a:p>
            <a:r>
              <a:rPr lang="en-GB" dirty="0" smtClean="0"/>
              <a:t>The size of the grid does not have to be defined. </a:t>
            </a:r>
            <a:endParaRPr lang="en-GB" dirty="0"/>
          </a:p>
          <a:p>
            <a:r>
              <a:rPr lang="en-GB" dirty="0" smtClean="0"/>
              <a:t>The size is determined automatically</a:t>
            </a:r>
          </a:p>
          <a:p>
            <a:r>
              <a:rPr lang="en-GB" dirty="0" smtClean="0"/>
              <a:t>Some additional options: 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u="sng" dirty="0" err="1">
                <a:solidFill>
                  <a:srgbClr val="000000"/>
                </a:solidFill>
                <a:latin typeface="Consolas"/>
              </a:rPr>
              <a:t>rowspan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columnspan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padx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pady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sticky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28343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tk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colours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red'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'green'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'orange'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'yellow'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'blue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r =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colours: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(text=c, relief=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ridge'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,width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15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).grid(row=r, column=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=c, relief=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sunken'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,width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10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).grid(row=r, column=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r =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r+</a:t>
            </a:r>
            <a:r>
              <a:rPr lang="en-GB" dirty="0" smtClean="0">
                <a:solidFill>
                  <a:srgbClr val="800000"/>
                </a:solidFill>
                <a:latin typeface="Consolas"/>
              </a:rPr>
              <a:t>1</a:t>
            </a:r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tk.mainloop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76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1" y="914400"/>
            <a:ext cx="3352799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</a:t>
            </a:r>
            <a:br>
              <a:rPr lang="en-GB" dirty="0" smtClean="0"/>
            </a:br>
            <a:r>
              <a:rPr lang="en-GB" dirty="0" smtClean="0"/>
              <a:t>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printName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'Hello'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print2Name(event):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(event, 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'from event'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print3Name(event):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(event, 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600" b="1" i="1" dirty="0" err="1">
                <a:solidFill>
                  <a:srgbClr val="00AA00"/>
                </a:solidFill>
                <a:latin typeface="Consolas"/>
              </a:rPr>
              <a:t>btn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 3'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leftClick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'left'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rightClick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'right'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    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middleClick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(event):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i="1" dirty="0">
                <a:solidFill>
                  <a:srgbClr val="00AA00"/>
                </a:solidFill>
                <a:latin typeface="Consolas"/>
              </a:rPr>
              <a:t>'Middle'</a:t>
            </a:r>
            <a:r>
              <a:rPr lang="en-GB" sz="16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btn1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"Print name"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command=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printName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'Second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btn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btn2.bind(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"&lt;Button-1&gt;"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print2Name) </a:t>
            </a:r>
            <a:r>
              <a:rPr lang="en-GB" sz="1600" i="1" dirty="0">
                <a:solidFill>
                  <a:srgbClr val="C0C0C0"/>
                </a:solidFill>
                <a:latin typeface="Consolas"/>
              </a:rPr>
              <a:t># bind to left click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btn2.pack()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tk.Button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'Third button'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btn3.bind(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"&lt;Button-3&gt;"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print3Name) </a:t>
            </a:r>
            <a:r>
              <a:rPr lang="en-GB" sz="1600" i="1" dirty="0">
                <a:solidFill>
                  <a:srgbClr val="C0C0C0"/>
                </a:solidFill>
                <a:latin typeface="Consolas"/>
              </a:rPr>
              <a:t># bind to right click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btn3.pack()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frame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tk.Frame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(root, width=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300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height=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250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bd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relief=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"sunken"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"&lt;Button-1&gt;"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leftClick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"&lt;Button-2&gt;"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rightClick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frame.bind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"&lt;Button-3&gt;"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i="1" dirty="0" err="1">
                <a:solidFill>
                  <a:srgbClr val="000000"/>
                </a:solidFill>
                <a:latin typeface="Consolas"/>
              </a:rPr>
              <a:t>middleClick</a:t>
            </a:r>
            <a:r>
              <a:rPr lang="en-GB" sz="16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frame.pack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47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Tkinter</a:t>
            </a:r>
            <a:r>
              <a:rPr lang="en-GB" dirty="0" smtClean="0"/>
              <a:t> – first useful application -challenge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209800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Build a helper application </a:t>
            </a:r>
          </a:p>
          <a:p>
            <a:pPr marL="0" indent="0" algn="ctr">
              <a:buNone/>
            </a:pPr>
            <a:r>
              <a:rPr lang="en-GB" dirty="0" smtClean="0"/>
              <a:t>to display a square root of a number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42" y="2827361"/>
            <a:ext cx="4488734" cy="318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- </a:t>
            </a:r>
            <a:r>
              <a:rPr lang="en-GB" dirty="0"/>
              <a:t>first useful application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10" y="762000"/>
            <a:ext cx="9144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tkinter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math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numpy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u="sng" dirty="0">
                <a:solidFill>
                  <a:srgbClr val="000000"/>
                </a:solidFill>
                <a:latin typeface="Consolas"/>
              </a:rPr>
              <a:t>square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evaluate(event):                    </a:t>
            </a:r>
            <a:r>
              <a:rPr lang="en-GB" sz="1500" b="1" dirty="0">
                <a:solidFill>
                  <a:srgbClr val="C0C0C0"/>
                </a:solidFill>
                <a:latin typeface="Consolas"/>
              </a:rPr>
              <a:t># function to evaluate square root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number = float(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inputNumber.get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())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read what variable entry stores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(number, type(number))   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and convert it to float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squareRoot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math.sqrt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(number)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calculate square root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result.configure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"Square root of: 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(number)+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'\n is: 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squareRoot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root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tk.Tk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(root, text=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"Number to take square root:"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).pack()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tk.Entry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(root)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inputNumber.bind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"&lt;Return&gt;"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 evaluate)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inputNumber.pack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</a:rPr>
              <a:t>result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tk.Label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result.pack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sz="1500" dirty="0">
              <a:latin typeface="Consolas"/>
            </a:endParaRPr>
          </a:p>
          <a:p>
            <a:pPr marL="0" indent="0">
              <a:buNone/>
            </a:pPr>
            <a:r>
              <a:rPr lang="en-GB" sz="1500" dirty="0" err="1">
                <a:solidFill>
                  <a:srgbClr val="000000"/>
                </a:solidFill>
                <a:latin typeface="Consolas"/>
              </a:rPr>
              <a:t>root.mainloop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</a:t>
            </a:r>
            <a:endParaRPr lang="en-GB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W4T - tkinter Basic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1221</Words>
  <Application>Microsoft Office PowerPoint</Application>
  <PresentationFormat>On-screen Show (4:3)</PresentationFormat>
  <Paragraphs>236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W4T GUI basic</vt:lpstr>
      <vt:lpstr>Tkinter – what and why?</vt:lpstr>
      <vt:lpstr>Tkinter – labels (packing)</vt:lpstr>
      <vt:lpstr>Tkinter –  Entry (grid) </vt:lpstr>
      <vt:lpstr>Python - basic of function </vt:lpstr>
      <vt:lpstr>Tkinter - grid</vt:lpstr>
      <vt:lpstr>Tkinter –  Button</vt:lpstr>
      <vt:lpstr>Tkinter – first useful application -challenge </vt:lpstr>
      <vt:lpstr>Tkinter - first useful application </vt:lpstr>
      <vt:lpstr>Python – string formating</vt:lpstr>
      <vt:lpstr>Tkinter –  Menu &amp; MainWindow </vt:lpstr>
      <vt:lpstr>Tkinter –  Popup msg</vt:lpstr>
      <vt:lpstr>Tkinter –  graphics</vt:lpstr>
      <vt:lpstr>Tkinter – Challenge –  design and build usefull app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Each Other</dc:title>
  <dc:creator>T</dc:creator>
  <cp:lastModifiedBy>T</cp:lastModifiedBy>
  <cp:revision>36</cp:revision>
  <cp:lastPrinted>2017-07-14T19:53:03Z</cp:lastPrinted>
  <dcterms:created xsi:type="dcterms:W3CDTF">2006-08-16T00:00:00Z</dcterms:created>
  <dcterms:modified xsi:type="dcterms:W3CDTF">2017-07-16T10:16:44Z</dcterms:modified>
</cp:coreProperties>
</file>