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259" r:id="rId3"/>
    <p:sldId id="260" r:id="rId4"/>
    <p:sldId id="278" r:id="rId5"/>
    <p:sldId id="261" r:id="rId6"/>
    <p:sldId id="272" r:id="rId7"/>
    <p:sldId id="279" r:id="rId8"/>
    <p:sldId id="262" r:id="rId9"/>
    <p:sldId id="275" r:id="rId10"/>
    <p:sldId id="280" r:id="rId11"/>
    <p:sldId id="273" r:id="rId12"/>
    <p:sldId id="264" r:id="rId13"/>
    <p:sldId id="281" r:id="rId14"/>
    <p:sldId id="265" r:id="rId15"/>
    <p:sldId id="282" r:id="rId16"/>
    <p:sldId id="283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CEE4B-B446-4EA4-B902-9FCF9AC623A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471AE2-50DD-413F-BFE5-59FAB4C61A5F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6C56C48F-A93D-40C5-8519-10492C15652C}" type="parTrans" cxnId="{B1D057C0-04BE-45E9-989B-04A74413B8A8}">
      <dgm:prSet/>
      <dgm:spPr/>
      <dgm:t>
        <a:bodyPr/>
        <a:lstStyle/>
        <a:p>
          <a:endParaRPr lang="en-US"/>
        </a:p>
      </dgm:t>
    </dgm:pt>
    <dgm:pt modelId="{642213FD-CAB0-4DBF-8F4C-205C900B8AA9}" type="sibTrans" cxnId="{B1D057C0-04BE-45E9-989B-04A74413B8A8}">
      <dgm:prSet/>
      <dgm:spPr/>
      <dgm:t>
        <a:bodyPr/>
        <a:lstStyle/>
        <a:p>
          <a:endParaRPr lang="en-US"/>
        </a:p>
      </dgm:t>
    </dgm:pt>
    <dgm:pt modelId="{16EBAF7E-90E4-40BA-89E3-D7DB04372BEC}">
      <dgm:prSet/>
      <dgm:spPr/>
      <dgm:t>
        <a:bodyPr/>
        <a:lstStyle/>
        <a:p>
          <a:r>
            <a:rPr lang="en-US" dirty="0"/>
            <a:t>Data Overview</a:t>
          </a:r>
        </a:p>
      </dgm:t>
    </dgm:pt>
    <dgm:pt modelId="{0D097B40-5FE3-4A17-9364-AE9CA0D7E232}" type="parTrans" cxnId="{C4288826-CADB-48AD-96B0-B850B1284434}">
      <dgm:prSet/>
      <dgm:spPr/>
      <dgm:t>
        <a:bodyPr/>
        <a:lstStyle/>
        <a:p>
          <a:endParaRPr lang="en-US"/>
        </a:p>
      </dgm:t>
    </dgm:pt>
    <dgm:pt modelId="{D947D5C0-252E-4098-ADC1-70B0848DAD1B}" type="sibTrans" cxnId="{C4288826-CADB-48AD-96B0-B850B1284434}">
      <dgm:prSet/>
      <dgm:spPr/>
      <dgm:t>
        <a:bodyPr/>
        <a:lstStyle/>
        <a:p>
          <a:endParaRPr lang="en-US"/>
        </a:p>
      </dgm:t>
    </dgm:pt>
    <dgm:pt modelId="{503D5A4A-EBCA-4575-A695-90819FDA06F5}">
      <dgm:prSet/>
      <dgm:spPr/>
      <dgm:t>
        <a:bodyPr/>
        <a:lstStyle/>
        <a:p>
          <a:r>
            <a:rPr lang="en-US" dirty="0"/>
            <a:t>Comparisons</a:t>
          </a:r>
        </a:p>
      </dgm:t>
    </dgm:pt>
    <dgm:pt modelId="{8AD4CEBC-F1D2-48A2-8BDF-7051E672FAB2}" type="parTrans" cxnId="{7B84B805-A4CD-4F97-99C4-ED39578994EF}">
      <dgm:prSet/>
      <dgm:spPr/>
      <dgm:t>
        <a:bodyPr/>
        <a:lstStyle/>
        <a:p>
          <a:endParaRPr lang="en-US"/>
        </a:p>
      </dgm:t>
    </dgm:pt>
    <dgm:pt modelId="{2DE837A8-7B90-49BA-B532-B1C2860C1F62}" type="sibTrans" cxnId="{7B84B805-A4CD-4F97-99C4-ED39578994EF}">
      <dgm:prSet/>
      <dgm:spPr/>
      <dgm:t>
        <a:bodyPr/>
        <a:lstStyle/>
        <a:p>
          <a:endParaRPr lang="en-US"/>
        </a:p>
      </dgm:t>
    </dgm:pt>
    <dgm:pt modelId="{72876E18-C0F9-4AEB-AE1E-AAF1B4D67197}">
      <dgm:prSet/>
      <dgm:spPr/>
      <dgm:t>
        <a:bodyPr/>
        <a:lstStyle/>
        <a:p>
          <a:r>
            <a:rPr lang="en-US" dirty="0"/>
            <a:t>Power Analysis</a:t>
          </a:r>
        </a:p>
      </dgm:t>
    </dgm:pt>
    <dgm:pt modelId="{EF8CDE8C-4FDE-4DCA-BBC7-9BBD12AA8032}" type="parTrans" cxnId="{8186DA91-CFA6-44C6-9EE1-A470E89DA884}">
      <dgm:prSet/>
      <dgm:spPr/>
      <dgm:t>
        <a:bodyPr/>
        <a:lstStyle/>
        <a:p>
          <a:endParaRPr lang="en-US"/>
        </a:p>
      </dgm:t>
    </dgm:pt>
    <dgm:pt modelId="{1564AE5D-A2E1-4BD7-AC3E-6EFC1B90F586}" type="sibTrans" cxnId="{8186DA91-CFA6-44C6-9EE1-A470E89DA884}">
      <dgm:prSet/>
      <dgm:spPr/>
      <dgm:t>
        <a:bodyPr/>
        <a:lstStyle/>
        <a:p>
          <a:endParaRPr lang="en-US"/>
        </a:p>
      </dgm:t>
    </dgm:pt>
    <dgm:pt modelId="{E8F9BB88-FEAB-4B7A-BB0B-5F32A9150931}">
      <dgm:prSet/>
      <dgm:spPr/>
      <dgm:t>
        <a:bodyPr/>
        <a:lstStyle/>
        <a:p>
          <a:r>
            <a:rPr lang="en-AU"/>
            <a:t>Conclusions</a:t>
          </a:r>
          <a:endParaRPr lang="en-US"/>
        </a:p>
      </dgm:t>
    </dgm:pt>
    <dgm:pt modelId="{285C03C9-0569-4FA9-9ACA-E4F3749F5C89}" type="parTrans" cxnId="{3B9F9B4C-A0D9-4339-A535-F3BE61E75EB7}">
      <dgm:prSet/>
      <dgm:spPr/>
      <dgm:t>
        <a:bodyPr/>
        <a:lstStyle/>
        <a:p>
          <a:endParaRPr lang="en-US"/>
        </a:p>
      </dgm:t>
    </dgm:pt>
    <dgm:pt modelId="{07ABB4D8-B901-486B-899F-130AB2FBAFE1}" type="sibTrans" cxnId="{3B9F9B4C-A0D9-4339-A535-F3BE61E75EB7}">
      <dgm:prSet/>
      <dgm:spPr/>
      <dgm:t>
        <a:bodyPr/>
        <a:lstStyle/>
        <a:p>
          <a:endParaRPr lang="en-US"/>
        </a:p>
      </dgm:t>
    </dgm:pt>
    <dgm:pt modelId="{E15BEC73-6157-4D32-81A9-4A544CB975FE}" type="pres">
      <dgm:prSet presAssocID="{66CCEE4B-B446-4EA4-B902-9FCF9AC623A6}" presName="vert0" presStyleCnt="0">
        <dgm:presLayoutVars>
          <dgm:dir/>
          <dgm:animOne val="branch"/>
          <dgm:animLvl val="lvl"/>
        </dgm:presLayoutVars>
      </dgm:prSet>
      <dgm:spPr/>
    </dgm:pt>
    <dgm:pt modelId="{1CBED338-A8D4-4C48-8403-E80B9965B022}" type="pres">
      <dgm:prSet presAssocID="{48471AE2-50DD-413F-BFE5-59FAB4C61A5F}" presName="thickLine" presStyleLbl="alignNode1" presStyleIdx="0" presStyleCnt="5"/>
      <dgm:spPr/>
    </dgm:pt>
    <dgm:pt modelId="{4BB2FF10-2C4C-404E-AFC2-7EE6478DA38C}" type="pres">
      <dgm:prSet presAssocID="{48471AE2-50DD-413F-BFE5-59FAB4C61A5F}" presName="horz1" presStyleCnt="0"/>
      <dgm:spPr/>
    </dgm:pt>
    <dgm:pt modelId="{9D1D7B3F-7002-4797-A8FA-58D74AA13B66}" type="pres">
      <dgm:prSet presAssocID="{48471AE2-50DD-413F-BFE5-59FAB4C61A5F}" presName="tx1" presStyleLbl="revTx" presStyleIdx="0" presStyleCnt="5"/>
      <dgm:spPr/>
    </dgm:pt>
    <dgm:pt modelId="{E88D9B29-D28D-4B00-AB41-FE866E9834C1}" type="pres">
      <dgm:prSet presAssocID="{48471AE2-50DD-413F-BFE5-59FAB4C61A5F}" presName="vert1" presStyleCnt="0"/>
      <dgm:spPr/>
    </dgm:pt>
    <dgm:pt modelId="{1C2A053C-BAE5-4AD9-BFCE-0BD694F3BFA1}" type="pres">
      <dgm:prSet presAssocID="{16EBAF7E-90E4-40BA-89E3-D7DB04372BEC}" presName="thickLine" presStyleLbl="alignNode1" presStyleIdx="1" presStyleCnt="5"/>
      <dgm:spPr/>
    </dgm:pt>
    <dgm:pt modelId="{F8B55830-71D5-47A5-AEAF-2593E66A732F}" type="pres">
      <dgm:prSet presAssocID="{16EBAF7E-90E4-40BA-89E3-D7DB04372BEC}" presName="horz1" presStyleCnt="0"/>
      <dgm:spPr/>
    </dgm:pt>
    <dgm:pt modelId="{546FF65F-05B7-405A-8CD0-5FC053E1DA35}" type="pres">
      <dgm:prSet presAssocID="{16EBAF7E-90E4-40BA-89E3-D7DB04372BEC}" presName="tx1" presStyleLbl="revTx" presStyleIdx="1" presStyleCnt="5"/>
      <dgm:spPr/>
    </dgm:pt>
    <dgm:pt modelId="{4A3CD78F-8670-4AFF-BC89-33857888ADEA}" type="pres">
      <dgm:prSet presAssocID="{16EBAF7E-90E4-40BA-89E3-D7DB04372BEC}" presName="vert1" presStyleCnt="0"/>
      <dgm:spPr/>
    </dgm:pt>
    <dgm:pt modelId="{6F7AF66E-DE44-4321-868D-0AE65DF362A8}" type="pres">
      <dgm:prSet presAssocID="{503D5A4A-EBCA-4575-A695-90819FDA06F5}" presName="thickLine" presStyleLbl="alignNode1" presStyleIdx="2" presStyleCnt="5"/>
      <dgm:spPr/>
    </dgm:pt>
    <dgm:pt modelId="{D8825E4B-55B0-4875-9622-92E615875529}" type="pres">
      <dgm:prSet presAssocID="{503D5A4A-EBCA-4575-A695-90819FDA06F5}" presName="horz1" presStyleCnt="0"/>
      <dgm:spPr/>
    </dgm:pt>
    <dgm:pt modelId="{1824504D-12CC-4175-8D92-870399706C12}" type="pres">
      <dgm:prSet presAssocID="{503D5A4A-EBCA-4575-A695-90819FDA06F5}" presName="tx1" presStyleLbl="revTx" presStyleIdx="2" presStyleCnt="5"/>
      <dgm:spPr/>
    </dgm:pt>
    <dgm:pt modelId="{97B075E1-B02C-4468-91E2-1DF07D9131B5}" type="pres">
      <dgm:prSet presAssocID="{503D5A4A-EBCA-4575-A695-90819FDA06F5}" presName="vert1" presStyleCnt="0"/>
      <dgm:spPr/>
    </dgm:pt>
    <dgm:pt modelId="{50102510-733C-42E4-8D32-7059E458FB41}" type="pres">
      <dgm:prSet presAssocID="{72876E18-C0F9-4AEB-AE1E-AAF1B4D67197}" presName="thickLine" presStyleLbl="alignNode1" presStyleIdx="3" presStyleCnt="5"/>
      <dgm:spPr/>
    </dgm:pt>
    <dgm:pt modelId="{41CFD7D7-9472-4AD4-B600-AF3CE29305F2}" type="pres">
      <dgm:prSet presAssocID="{72876E18-C0F9-4AEB-AE1E-AAF1B4D67197}" presName="horz1" presStyleCnt="0"/>
      <dgm:spPr/>
    </dgm:pt>
    <dgm:pt modelId="{27A963F9-19F6-4BD9-B7D7-2F280C2AEDDE}" type="pres">
      <dgm:prSet presAssocID="{72876E18-C0F9-4AEB-AE1E-AAF1B4D67197}" presName="tx1" presStyleLbl="revTx" presStyleIdx="3" presStyleCnt="5"/>
      <dgm:spPr/>
    </dgm:pt>
    <dgm:pt modelId="{4B659700-2ED5-4491-BB28-BF050E662612}" type="pres">
      <dgm:prSet presAssocID="{72876E18-C0F9-4AEB-AE1E-AAF1B4D67197}" presName="vert1" presStyleCnt="0"/>
      <dgm:spPr/>
    </dgm:pt>
    <dgm:pt modelId="{DE0C20FA-F536-44FA-AA6F-D1747FB8AC39}" type="pres">
      <dgm:prSet presAssocID="{E8F9BB88-FEAB-4B7A-BB0B-5F32A9150931}" presName="thickLine" presStyleLbl="alignNode1" presStyleIdx="4" presStyleCnt="5"/>
      <dgm:spPr/>
    </dgm:pt>
    <dgm:pt modelId="{29746FCA-07F8-4752-A543-1DD6A87C47A7}" type="pres">
      <dgm:prSet presAssocID="{E8F9BB88-FEAB-4B7A-BB0B-5F32A9150931}" presName="horz1" presStyleCnt="0"/>
      <dgm:spPr/>
    </dgm:pt>
    <dgm:pt modelId="{F18F3EE0-BF2E-490D-AFFD-991264EF42A4}" type="pres">
      <dgm:prSet presAssocID="{E8F9BB88-FEAB-4B7A-BB0B-5F32A9150931}" presName="tx1" presStyleLbl="revTx" presStyleIdx="4" presStyleCnt="5"/>
      <dgm:spPr/>
    </dgm:pt>
    <dgm:pt modelId="{27ADE0A5-BD84-4616-A360-F9A35FBC2A6D}" type="pres">
      <dgm:prSet presAssocID="{E8F9BB88-FEAB-4B7A-BB0B-5F32A9150931}" presName="vert1" presStyleCnt="0"/>
      <dgm:spPr/>
    </dgm:pt>
  </dgm:ptLst>
  <dgm:cxnLst>
    <dgm:cxn modelId="{7B84B805-A4CD-4F97-99C4-ED39578994EF}" srcId="{66CCEE4B-B446-4EA4-B902-9FCF9AC623A6}" destId="{503D5A4A-EBCA-4575-A695-90819FDA06F5}" srcOrd="2" destOrd="0" parTransId="{8AD4CEBC-F1D2-48A2-8BDF-7051E672FAB2}" sibTransId="{2DE837A8-7B90-49BA-B532-B1C2860C1F62}"/>
    <dgm:cxn modelId="{8B0E6B1A-D116-4EBC-98F1-5F73A4A39C0C}" type="presOf" srcId="{66CCEE4B-B446-4EA4-B902-9FCF9AC623A6}" destId="{E15BEC73-6157-4D32-81A9-4A544CB975FE}" srcOrd="0" destOrd="0" presId="urn:microsoft.com/office/officeart/2008/layout/LinedList"/>
    <dgm:cxn modelId="{C4288826-CADB-48AD-96B0-B850B1284434}" srcId="{66CCEE4B-B446-4EA4-B902-9FCF9AC623A6}" destId="{16EBAF7E-90E4-40BA-89E3-D7DB04372BEC}" srcOrd="1" destOrd="0" parTransId="{0D097B40-5FE3-4A17-9364-AE9CA0D7E232}" sibTransId="{D947D5C0-252E-4098-ADC1-70B0848DAD1B}"/>
    <dgm:cxn modelId="{3F971734-6661-4AEA-B9D8-2D04ADA29699}" type="presOf" srcId="{72876E18-C0F9-4AEB-AE1E-AAF1B4D67197}" destId="{27A963F9-19F6-4BD9-B7D7-2F280C2AEDDE}" srcOrd="0" destOrd="0" presId="urn:microsoft.com/office/officeart/2008/layout/LinedList"/>
    <dgm:cxn modelId="{21C31342-9FD5-4861-96BB-D96DE16906CC}" type="presOf" srcId="{48471AE2-50DD-413F-BFE5-59FAB4C61A5F}" destId="{9D1D7B3F-7002-4797-A8FA-58D74AA13B66}" srcOrd="0" destOrd="0" presId="urn:microsoft.com/office/officeart/2008/layout/LinedList"/>
    <dgm:cxn modelId="{3B9F9B4C-A0D9-4339-A535-F3BE61E75EB7}" srcId="{66CCEE4B-B446-4EA4-B902-9FCF9AC623A6}" destId="{E8F9BB88-FEAB-4B7A-BB0B-5F32A9150931}" srcOrd="4" destOrd="0" parTransId="{285C03C9-0569-4FA9-9ACA-E4F3749F5C89}" sibTransId="{07ABB4D8-B901-486B-899F-130AB2FBAFE1}"/>
    <dgm:cxn modelId="{0DE6C44F-83FB-4C82-91C0-DCA8B682C0B3}" type="presOf" srcId="{503D5A4A-EBCA-4575-A695-90819FDA06F5}" destId="{1824504D-12CC-4175-8D92-870399706C12}" srcOrd="0" destOrd="0" presId="urn:microsoft.com/office/officeart/2008/layout/LinedList"/>
    <dgm:cxn modelId="{4B7BD291-C8AB-46EA-B3B2-70639BAB8E3F}" type="presOf" srcId="{E8F9BB88-FEAB-4B7A-BB0B-5F32A9150931}" destId="{F18F3EE0-BF2E-490D-AFFD-991264EF42A4}" srcOrd="0" destOrd="0" presId="urn:microsoft.com/office/officeart/2008/layout/LinedList"/>
    <dgm:cxn modelId="{8186DA91-CFA6-44C6-9EE1-A470E89DA884}" srcId="{66CCEE4B-B446-4EA4-B902-9FCF9AC623A6}" destId="{72876E18-C0F9-4AEB-AE1E-AAF1B4D67197}" srcOrd="3" destOrd="0" parTransId="{EF8CDE8C-4FDE-4DCA-BBC7-9BBD12AA8032}" sibTransId="{1564AE5D-A2E1-4BD7-AC3E-6EFC1B90F586}"/>
    <dgm:cxn modelId="{B1D057C0-04BE-45E9-989B-04A74413B8A8}" srcId="{66CCEE4B-B446-4EA4-B902-9FCF9AC623A6}" destId="{48471AE2-50DD-413F-BFE5-59FAB4C61A5F}" srcOrd="0" destOrd="0" parTransId="{6C56C48F-A93D-40C5-8519-10492C15652C}" sibTransId="{642213FD-CAB0-4DBF-8F4C-205C900B8AA9}"/>
    <dgm:cxn modelId="{41014FD4-7272-4D58-A441-A6FEA10E79DF}" type="presOf" srcId="{16EBAF7E-90E4-40BA-89E3-D7DB04372BEC}" destId="{546FF65F-05B7-405A-8CD0-5FC053E1DA35}" srcOrd="0" destOrd="0" presId="urn:microsoft.com/office/officeart/2008/layout/LinedList"/>
    <dgm:cxn modelId="{012A5591-8AC1-4259-95E5-B1CF500F29E7}" type="presParOf" srcId="{E15BEC73-6157-4D32-81A9-4A544CB975FE}" destId="{1CBED338-A8D4-4C48-8403-E80B9965B022}" srcOrd="0" destOrd="0" presId="urn:microsoft.com/office/officeart/2008/layout/LinedList"/>
    <dgm:cxn modelId="{5F9B87AC-3AFD-45FE-B5FF-49F4533E327A}" type="presParOf" srcId="{E15BEC73-6157-4D32-81A9-4A544CB975FE}" destId="{4BB2FF10-2C4C-404E-AFC2-7EE6478DA38C}" srcOrd="1" destOrd="0" presId="urn:microsoft.com/office/officeart/2008/layout/LinedList"/>
    <dgm:cxn modelId="{9236D262-ACDD-47B1-B6FB-44DEFD11F931}" type="presParOf" srcId="{4BB2FF10-2C4C-404E-AFC2-7EE6478DA38C}" destId="{9D1D7B3F-7002-4797-A8FA-58D74AA13B66}" srcOrd="0" destOrd="0" presId="urn:microsoft.com/office/officeart/2008/layout/LinedList"/>
    <dgm:cxn modelId="{843315E4-9164-4099-B72A-ECA1BBC56AC9}" type="presParOf" srcId="{4BB2FF10-2C4C-404E-AFC2-7EE6478DA38C}" destId="{E88D9B29-D28D-4B00-AB41-FE866E9834C1}" srcOrd="1" destOrd="0" presId="urn:microsoft.com/office/officeart/2008/layout/LinedList"/>
    <dgm:cxn modelId="{F40B163D-93C4-40A8-B277-EB02D9A5363E}" type="presParOf" srcId="{E15BEC73-6157-4D32-81A9-4A544CB975FE}" destId="{1C2A053C-BAE5-4AD9-BFCE-0BD694F3BFA1}" srcOrd="2" destOrd="0" presId="urn:microsoft.com/office/officeart/2008/layout/LinedList"/>
    <dgm:cxn modelId="{CAA50A2F-26C4-422E-88FC-A7B37A784608}" type="presParOf" srcId="{E15BEC73-6157-4D32-81A9-4A544CB975FE}" destId="{F8B55830-71D5-47A5-AEAF-2593E66A732F}" srcOrd="3" destOrd="0" presId="urn:microsoft.com/office/officeart/2008/layout/LinedList"/>
    <dgm:cxn modelId="{DCE669B9-2E08-45A3-9211-19551648F1AF}" type="presParOf" srcId="{F8B55830-71D5-47A5-AEAF-2593E66A732F}" destId="{546FF65F-05B7-405A-8CD0-5FC053E1DA35}" srcOrd="0" destOrd="0" presId="urn:microsoft.com/office/officeart/2008/layout/LinedList"/>
    <dgm:cxn modelId="{DBA47157-A890-4E87-AA3A-25C4C20F5F2C}" type="presParOf" srcId="{F8B55830-71D5-47A5-AEAF-2593E66A732F}" destId="{4A3CD78F-8670-4AFF-BC89-33857888ADEA}" srcOrd="1" destOrd="0" presId="urn:microsoft.com/office/officeart/2008/layout/LinedList"/>
    <dgm:cxn modelId="{B0449440-6A73-4B23-87DE-271236D6D1F7}" type="presParOf" srcId="{E15BEC73-6157-4D32-81A9-4A544CB975FE}" destId="{6F7AF66E-DE44-4321-868D-0AE65DF362A8}" srcOrd="4" destOrd="0" presId="urn:microsoft.com/office/officeart/2008/layout/LinedList"/>
    <dgm:cxn modelId="{147F0A03-AF15-4852-835C-9E6E501A0D68}" type="presParOf" srcId="{E15BEC73-6157-4D32-81A9-4A544CB975FE}" destId="{D8825E4B-55B0-4875-9622-92E615875529}" srcOrd="5" destOrd="0" presId="urn:microsoft.com/office/officeart/2008/layout/LinedList"/>
    <dgm:cxn modelId="{CF225C47-306F-4A03-B086-FA85A8A3A18F}" type="presParOf" srcId="{D8825E4B-55B0-4875-9622-92E615875529}" destId="{1824504D-12CC-4175-8D92-870399706C12}" srcOrd="0" destOrd="0" presId="urn:microsoft.com/office/officeart/2008/layout/LinedList"/>
    <dgm:cxn modelId="{B72E622C-A8FD-4959-9515-3D6654E67E22}" type="presParOf" srcId="{D8825E4B-55B0-4875-9622-92E615875529}" destId="{97B075E1-B02C-4468-91E2-1DF07D9131B5}" srcOrd="1" destOrd="0" presId="urn:microsoft.com/office/officeart/2008/layout/LinedList"/>
    <dgm:cxn modelId="{06D94521-F5D9-4BD2-9BA4-FD490D6C3706}" type="presParOf" srcId="{E15BEC73-6157-4D32-81A9-4A544CB975FE}" destId="{50102510-733C-42E4-8D32-7059E458FB41}" srcOrd="6" destOrd="0" presId="urn:microsoft.com/office/officeart/2008/layout/LinedList"/>
    <dgm:cxn modelId="{E959B356-54A9-460B-B667-E8C132E23A18}" type="presParOf" srcId="{E15BEC73-6157-4D32-81A9-4A544CB975FE}" destId="{41CFD7D7-9472-4AD4-B600-AF3CE29305F2}" srcOrd="7" destOrd="0" presId="urn:microsoft.com/office/officeart/2008/layout/LinedList"/>
    <dgm:cxn modelId="{3C0DC7C7-5DE1-442C-959C-B0CE1D089BA2}" type="presParOf" srcId="{41CFD7D7-9472-4AD4-B600-AF3CE29305F2}" destId="{27A963F9-19F6-4BD9-B7D7-2F280C2AEDDE}" srcOrd="0" destOrd="0" presId="urn:microsoft.com/office/officeart/2008/layout/LinedList"/>
    <dgm:cxn modelId="{1505F332-3F80-4995-B297-EB5F0528D871}" type="presParOf" srcId="{41CFD7D7-9472-4AD4-B600-AF3CE29305F2}" destId="{4B659700-2ED5-4491-BB28-BF050E662612}" srcOrd="1" destOrd="0" presId="urn:microsoft.com/office/officeart/2008/layout/LinedList"/>
    <dgm:cxn modelId="{887AE2E1-D23F-4A4F-8D20-16DC1B7BB51B}" type="presParOf" srcId="{E15BEC73-6157-4D32-81A9-4A544CB975FE}" destId="{DE0C20FA-F536-44FA-AA6F-D1747FB8AC39}" srcOrd="8" destOrd="0" presId="urn:microsoft.com/office/officeart/2008/layout/LinedList"/>
    <dgm:cxn modelId="{19B8FDE4-F02F-489E-AC2E-71BC98A9141A}" type="presParOf" srcId="{E15BEC73-6157-4D32-81A9-4A544CB975FE}" destId="{29746FCA-07F8-4752-A543-1DD6A87C47A7}" srcOrd="9" destOrd="0" presId="urn:microsoft.com/office/officeart/2008/layout/LinedList"/>
    <dgm:cxn modelId="{C85C8E38-C2B7-4F85-9A65-C558C862F106}" type="presParOf" srcId="{29746FCA-07F8-4752-A543-1DD6A87C47A7}" destId="{F18F3EE0-BF2E-490D-AFFD-991264EF42A4}" srcOrd="0" destOrd="0" presId="urn:microsoft.com/office/officeart/2008/layout/LinedList"/>
    <dgm:cxn modelId="{ED9AD5B4-51F4-4C6B-882A-0CA81952D6FD}" type="presParOf" srcId="{29746FCA-07F8-4752-A543-1DD6A87C47A7}" destId="{27ADE0A5-BD84-4616-A360-F9A35FBC2A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CACF0-8672-42A5-AFA6-006DA28BC0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B2665B-F787-407E-A83A-F08E22756C66}">
      <dgm:prSet/>
      <dgm:spPr/>
      <dgm:t>
        <a:bodyPr/>
        <a:lstStyle/>
        <a:p>
          <a:r>
            <a:rPr lang="en-US" dirty="0"/>
            <a:t>Full Data: 5110 Patients</a:t>
          </a:r>
        </a:p>
      </dgm:t>
    </dgm:pt>
    <dgm:pt modelId="{281566D7-25CA-4F0D-960B-FDEC6F04FF4C}" type="parTrans" cxnId="{3BFD54FD-BB86-4C76-94C2-AC1BC1E96E05}">
      <dgm:prSet/>
      <dgm:spPr/>
      <dgm:t>
        <a:bodyPr/>
        <a:lstStyle/>
        <a:p>
          <a:endParaRPr lang="en-US"/>
        </a:p>
      </dgm:t>
    </dgm:pt>
    <dgm:pt modelId="{9C7A2C84-8437-4318-9FB0-0B0AFA61B1AB}" type="sibTrans" cxnId="{3BFD54FD-BB86-4C76-94C2-AC1BC1E96E05}">
      <dgm:prSet/>
      <dgm:spPr/>
      <dgm:t>
        <a:bodyPr/>
        <a:lstStyle/>
        <a:p>
          <a:endParaRPr lang="en-US"/>
        </a:p>
      </dgm:t>
    </dgm:pt>
    <dgm:pt modelId="{D9E5A6BE-95C2-4811-880E-64F31D7C3877}">
      <dgm:prSet/>
      <dgm:spPr/>
      <dgm:t>
        <a:bodyPr/>
        <a:lstStyle/>
        <a:p>
          <a:r>
            <a:rPr lang="en-US" dirty="0"/>
            <a:t>Skewed Regressors: BMI + Glucose</a:t>
          </a:r>
        </a:p>
      </dgm:t>
    </dgm:pt>
    <dgm:pt modelId="{BA745D6D-A3B2-4A84-B9F5-420D8AC12FDF}" type="parTrans" cxnId="{28B81B8D-35A2-4CAD-9C74-149D56590A50}">
      <dgm:prSet/>
      <dgm:spPr/>
      <dgm:t>
        <a:bodyPr/>
        <a:lstStyle/>
        <a:p>
          <a:endParaRPr lang="en-US"/>
        </a:p>
      </dgm:t>
    </dgm:pt>
    <dgm:pt modelId="{8B21999A-1E3F-4F0F-94E7-ED6B0B28AFCE}" type="sibTrans" cxnId="{28B81B8D-35A2-4CAD-9C74-149D56590A50}">
      <dgm:prSet/>
      <dgm:spPr/>
      <dgm:t>
        <a:bodyPr/>
        <a:lstStyle/>
        <a:p>
          <a:endParaRPr lang="en-US"/>
        </a:p>
      </dgm:t>
    </dgm:pt>
    <dgm:pt modelId="{245FB8AF-5837-41E4-9199-C9B291A03F87}">
      <dgm:prSet/>
      <dgm:spPr/>
      <dgm:t>
        <a:bodyPr/>
        <a:lstStyle/>
        <a:p>
          <a:r>
            <a:rPr lang="en-US" dirty="0"/>
            <a:t> No Strokes 4699  | 95.7% </a:t>
          </a:r>
        </a:p>
        <a:p>
          <a:r>
            <a:rPr lang="en-US" dirty="0"/>
            <a:t> Strokes 209           | 4.2%</a:t>
          </a:r>
        </a:p>
      </dgm:t>
    </dgm:pt>
    <dgm:pt modelId="{D6E1185F-C4F1-4B7D-9E17-E82B2C65FD05}" type="parTrans" cxnId="{10915446-64C0-47BF-BEAD-AECCCF61F5C7}">
      <dgm:prSet/>
      <dgm:spPr/>
      <dgm:t>
        <a:bodyPr/>
        <a:lstStyle/>
        <a:p>
          <a:endParaRPr lang="en-US"/>
        </a:p>
      </dgm:t>
    </dgm:pt>
    <dgm:pt modelId="{A423422A-C3C6-4470-BD47-B010C9F95995}" type="sibTrans" cxnId="{10915446-64C0-47BF-BEAD-AECCCF61F5C7}">
      <dgm:prSet/>
      <dgm:spPr/>
      <dgm:t>
        <a:bodyPr/>
        <a:lstStyle/>
        <a:p>
          <a:endParaRPr lang="en-US"/>
        </a:p>
      </dgm:t>
    </dgm:pt>
    <dgm:pt modelId="{CC929342-914A-4690-A917-E531D50860FB}" type="pres">
      <dgm:prSet presAssocID="{809CACF0-8672-42A5-AFA6-006DA28BC0BD}" presName="root" presStyleCnt="0">
        <dgm:presLayoutVars>
          <dgm:dir/>
          <dgm:resizeHandles val="exact"/>
        </dgm:presLayoutVars>
      </dgm:prSet>
      <dgm:spPr/>
    </dgm:pt>
    <dgm:pt modelId="{C27259A3-2DBC-4971-A7D3-2D7164F41FD1}" type="pres">
      <dgm:prSet presAssocID="{D4B2665B-F787-407E-A83A-F08E22756C66}" presName="compNode" presStyleCnt="0"/>
      <dgm:spPr/>
    </dgm:pt>
    <dgm:pt modelId="{82094756-C094-460C-AE7A-989A36EB203A}" type="pres">
      <dgm:prSet presAssocID="{D4B2665B-F787-407E-A83A-F08E22756C66}" presName="bgRect" presStyleLbl="bgShp" presStyleIdx="0" presStyleCnt="3"/>
      <dgm:spPr/>
    </dgm:pt>
    <dgm:pt modelId="{1C675B10-AFE8-4C6A-B306-CCFCF4D98AD3}" type="pres">
      <dgm:prSet presAssocID="{D4B2665B-F787-407E-A83A-F08E22756C6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031630-AD66-4D85-BBED-166A4A93F8E9}" type="pres">
      <dgm:prSet presAssocID="{D4B2665B-F787-407E-A83A-F08E22756C66}" presName="spaceRect" presStyleCnt="0"/>
      <dgm:spPr/>
    </dgm:pt>
    <dgm:pt modelId="{F3A2B662-D392-49C8-8854-60DAEB0F3F7D}" type="pres">
      <dgm:prSet presAssocID="{D4B2665B-F787-407E-A83A-F08E22756C66}" presName="parTx" presStyleLbl="revTx" presStyleIdx="0" presStyleCnt="3">
        <dgm:presLayoutVars>
          <dgm:chMax val="0"/>
          <dgm:chPref val="0"/>
        </dgm:presLayoutVars>
      </dgm:prSet>
      <dgm:spPr/>
    </dgm:pt>
    <dgm:pt modelId="{0C60B75F-003F-43C3-89AE-6B60FDDF1449}" type="pres">
      <dgm:prSet presAssocID="{9C7A2C84-8437-4318-9FB0-0B0AFA61B1AB}" presName="sibTrans" presStyleCnt="0"/>
      <dgm:spPr/>
    </dgm:pt>
    <dgm:pt modelId="{379D4AFC-64F0-4484-A892-E0BDA38601A9}" type="pres">
      <dgm:prSet presAssocID="{D9E5A6BE-95C2-4811-880E-64F31D7C3877}" presName="compNode" presStyleCnt="0"/>
      <dgm:spPr/>
    </dgm:pt>
    <dgm:pt modelId="{D894436C-DA99-453D-8CD6-82DF8F09A13F}" type="pres">
      <dgm:prSet presAssocID="{D9E5A6BE-95C2-4811-880E-64F31D7C3877}" presName="bgRect" presStyleLbl="bgShp" presStyleIdx="1" presStyleCnt="3"/>
      <dgm:spPr/>
    </dgm:pt>
    <dgm:pt modelId="{01E62FBC-DBD7-455E-822D-A2AF4E779978}" type="pres">
      <dgm:prSet presAssocID="{D9E5A6BE-95C2-4811-880E-64F31D7C3877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AEEC161-37E3-498A-95FF-6D371769D79F}" type="pres">
      <dgm:prSet presAssocID="{D9E5A6BE-95C2-4811-880E-64F31D7C3877}" presName="spaceRect" presStyleCnt="0"/>
      <dgm:spPr/>
    </dgm:pt>
    <dgm:pt modelId="{2EB498C2-985C-4AEE-9FF1-1D6E18A5237E}" type="pres">
      <dgm:prSet presAssocID="{D9E5A6BE-95C2-4811-880E-64F31D7C3877}" presName="parTx" presStyleLbl="revTx" presStyleIdx="1" presStyleCnt="3">
        <dgm:presLayoutVars>
          <dgm:chMax val="0"/>
          <dgm:chPref val="0"/>
        </dgm:presLayoutVars>
      </dgm:prSet>
      <dgm:spPr/>
    </dgm:pt>
    <dgm:pt modelId="{3A613F65-66AB-4234-BE7A-3EBA7AE26B97}" type="pres">
      <dgm:prSet presAssocID="{8B21999A-1E3F-4F0F-94E7-ED6B0B28AFCE}" presName="sibTrans" presStyleCnt="0"/>
      <dgm:spPr/>
    </dgm:pt>
    <dgm:pt modelId="{6204AD41-3A41-41F4-80C8-ADD760707BAA}" type="pres">
      <dgm:prSet presAssocID="{245FB8AF-5837-41E4-9199-C9B291A03F87}" presName="compNode" presStyleCnt="0"/>
      <dgm:spPr/>
    </dgm:pt>
    <dgm:pt modelId="{3246690B-E57E-43E9-8A12-17300E4EC925}" type="pres">
      <dgm:prSet presAssocID="{245FB8AF-5837-41E4-9199-C9B291A03F87}" presName="bgRect" presStyleLbl="bgShp" presStyleIdx="2" presStyleCnt="3"/>
      <dgm:spPr/>
    </dgm:pt>
    <dgm:pt modelId="{72E0D642-4844-4307-A050-7C246FD5AC2D}" type="pres">
      <dgm:prSet presAssocID="{245FB8AF-5837-41E4-9199-C9B291A03F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 with solid fill"/>
        </a:ext>
      </dgm:extLst>
    </dgm:pt>
    <dgm:pt modelId="{15DE215E-5B14-4879-AF6F-11EABBC490A7}" type="pres">
      <dgm:prSet presAssocID="{245FB8AF-5837-41E4-9199-C9B291A03F87}" presName="spaceRect" presStyleCnt="0"/>
      <dgm:spPr/>
    </dgm:pt>
    <dgm:pt modelId="{E9741A82-08FE-4E9E-96FE-BC1CAF97667E}" type="pres">
      <dgm:prSet presAssocID="{245FB8AF-5837-41E4-9199-C9B291A03F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96A435-626C-422D-9C4D-53C21DF38B17}" type="presOf" srcId="{809CACF0-8672-42A5-AFA6-006DA28BC0BD}" destId="{CC929342-914A-4690-A917-E531D50860FB}" srcOrd="0" destOrd="0" presId="urn:microsoft.com/office/officeart/2018/2/layout/IconVerticalSolidList"/>
    <dgm:cxn modelId="{10915446-64C0-47BF-BEAD-AECCCF61F5C7}" srcId="{809CACF0-8672-42A5-AFA6-006DA28BC0BD}" destId="{245FB8AF-5837-41E4-9199-C9B291A03F87}" srcOrd="2" destOrd="0" parTransId="{D6E1185F-C4F1-4B7D-9E17-E82B2C65FD05}" sibTransId="{A423422A-C3C6-4470-BD47-B010C9F95995}"/>
    <dgm:cxn modelId="{452D0A80-233D-4ECF-AC31-549A03BD61FD}" type="presOf" srcId="{245FB8AF-5837-41E4-9199-C9B291A03F87}" destId="{E9741A82-08FE-4E9E-96FE-BC1CAF97667E}" srcOrd="0" destOrd="0" presId="urn:microsoft.com/office/officeart/2018/2/layout/IconVerticalSolidList"/>
    <dgm:cxn modelId="{28B81B8D-35A2-4CAD-9C74-149D56590A50}" srcId="{809CACF0-8672-42A5-AFA6-006DA28BC0BD}" destId="{D9E5A6BE-95C2-4811-880E-64F31D7C3877}" srcOrd="1" destOrd="0" parTransId="{BA745D6D-A3B2-4A84-B9F5-420D8AC12FDF}" sibTransId="{8B21999A-1E3F-4F0F-94E7-ED6B0B28AFCE}"/>
    <dgm:cxn modelId="{46E0F6B9-FB60-4C29-BF69-784A1E51A031}" type="presOf" srcId="{D9E5A6BE-95C2-4811-880E-64F31D7C3877}" destId="{2EB498C2-985C-4AEE-9FF1-1D6E18A5237E}" srcOrd="0" destOrd="0" presId="urn:microsoft.com/office/officeart/2018/2/layout/IconVerticalSolidList"/>
    <dgm:cxn modelId="{489D7CF5-E89E-4D70-A656-83164616ECC9}" type="presOf" srcId="{D4B2665B-F787-407E-A83A-F08E22756C66}" destId="{F3A2B662-D392-49C8-8854-60DAEB0F3F7D}" srcOrd="0" destOrd="0" presId="urn:microsoft.com/office/officeart/2018/2/layout/IconVerticalSolidList"/>
    <dgm:cxn modelId="{3BFD54FD-BB86-4C76-94C2-AC1BC1E96E05}" srcId="{809CACF0-8672-42A5-AFA6-006DA28BC0BD}" destId="{D4B2665B-F787-407E-A83A-F08E22756C66}" srcOrd="0" destOrd="0" parTransId="{281566D7-25CA-4F0D-960B-FDEC6F04FF4C}" sibTransId="{9C7A2C84-8437-4318-9FB0-0B0AFA61B1AB}"/>
    <dgm:cxn modelId="{8CF3EC5C-B695-4015-880C-51C121E00F56}" type="presParOf" srcId="{CC929342-914A-4690-A917-E531D50860FB}" destId="{C27259A3-2DBC-4971-A7D3-2D7164F41FD1}" srcOrd="0" destOrd="0" presId="urn:microsoft.com/office/officeart/2018/2/layout/IconVerticalSolidList"/>
    <dgm:cxn modelId="{BA830D49-CFD4-4DD2-8692-ABC2A45566A7}" type="presParOf" srcId="{C27259A3-2DBC-4971-A7D3-2D7164F41FD1}" destId="{82094756-C094-460C-AE7A-989A36EB203A}" srcOrd="0" destOrd="0" presId="urn:microsoft.com/office/officeart/2018/2/layout/IconVerticalSolidList"/>
    <dgm:cxn modelId="{869A6D0A-A8B7-42D1-BDEC-034E3F360C5B}" type="presParOf" srcId="{C27259A3-2DBC-4971-A7D3-2D7164F41FD1}" destId="{1C675B10-AFE8-4C6A-B306-CCFCF4D98AD3}" srcOrd="1" destOrd="0" presId="urn:microsoft.com/office/officeart/2018/2/layout/IconVerticalSolidList"/>
    <dgm:cxn modelId="{2231F465-DC83-4814-B57D-9B1E9E88E505}" type="presParOf" srcId="{C27259A3-2DBC-4971-A7D3-2D7164F41FD1}" destId="{7F031630-AD66-4D85-BBED-166A4A93F8E9}" srcOrd="2" destOrd="0" presId="urn:microsoft.com/office/officeart/2018/2/layout/IconVerticalSolidList"/>
    <dgm:cxn modelId="{78CEAE25-C67C-4B36-B25E-F5F0C18E30F1}" type="presParOf" srcId="{C27259A3-2DBC-4971-A7D3-2D7164F41FD1}" destId="{F3A2B662-D392-49C8-8854-60DAEB0F3F7D}" srcOrd="3" destOrd="0" presId="urn:microsoft.com/office/officeart/2018/2/layout/IconVerticalSolidList"/>
    <dgm:cxn modelId="{ADB11F87-78E7-4DDE-A7BF-70DD65F41177}" type="presParOf" srcId="{CC929342-914A-4690-A917-E531D50860FB}" destId="{0C60B75F-003F-43C3-89AE-6B60FDDF1449}" srcOrd="1" destOrd="0" presId="urn:microsoft.com/office/officeart/2018/2/layout/IconVerticalSolidList"/>
    <dgm:cxn modelId="{E3153ABB-2441-4027-B822-DC2899FFF579}" type="presParOf" srcId="{CC929342-914A-4690-A917-E531D50860FB}" destId="{379D4AFC-64F0-4484-A892-E0BDA38601A9}" srcOrd="2" destOrd="0" presId="urn:microsoft.com/office/officeart/2018/2/layout/IconVerticalSolidList"/>
    <dgm:cxn modelId="{8DBD6B35-5196-4480-BDA0-2D47A5D8B17C}" type="presParOf" srcId="{379D4AFC-64F0-4484-A892-E0BDA38601A9}" destId="{D894436C-DA99-453D-8CD6-82DF8F09A13F}" srcOrd="0" destOrd="0" presId="urn:microsoft.com/office/officeart/2018/2/layout/IconVerticalSolidList"/>
    <dgm:cxn modelId="{C299C874-817D-4344-B8E2-33316BE53F9E}" type="presParOf" srcId="{379D4AFC-64F0-4484-A892-E0BDA38601A9}" destId="{01E62FBC-DBD7-455E-822D-A2AF4E779978}" srcOrd="1" destOrd="0" presId="urn:microsoft.com/office/officeart/2018/2/layout/IconVerticalSolidList"/>
    <dgm:cxn modelId="{176E2DBB-5A54-4137-B86E-6DFAD2A92B7A}" type="presParOf" srcId="{379D4AFC-64F0-4484-A892-E0BDA38601A9}" destId="{0AEEC161-37E3-498A-95FF-6D371769D79F}" srcOrd="2" destOrd="0" presId="urn:microsoft.com/office/officeart/2018/2/layout/IconVerticalSolidList"/>
    <dgm:cxn modelId="{8919D3F9-9A83-43AD-AC8F-B08C43C4A358}" type="presParOf" srcId="{379D4AFC-64F0-4484-A892-E0BDA38601A9}" destId="{2EB498C2-985C-4AEE-9FF1-1D6E18A5237E}" srcOrd="3" destOrd="0" presId="urn:microsoft.com/office/officeart/2018/2/layout/IconVerticalSolidList"/>
    <dgm:cxn modelId="{B6C95D6E-0053-44E6-B8EB-4EF384925D25}" type="presParOf" srcId="{CC929342-914A-4690-A917-E531D50860FB}" destId="{3A613F65-66AB-4234-BE7A-3EBA7AE26B97}" srcOrd="3" destOrd="0" presId="urn:microsoft.com/office/officeart/2018/2/layout/IconVerticalSolidList"/>
    <dgm:cxn modelId="{87FADCBE-9733-4EDD-951B-EEFF6681F41D}" type="presParOf" srcId="{CC929342-914A-4690-A917-E531D50860FB}" destId="{6204AD41-3A41-41F4-80C8-ADD760707BAA}" srcOrd="4" destOrd="0" presId="urn:microsoft.com/office/officeart/2018/2/layout/IconVerticalSolidList"/>
    <dgm:cxn modelId="{55AFFF8D-D435-4388-B648-548C82F56B72}" type="presParOf" srcId="{6204AD41-3A41-41F4-80C8-ADD760707BAA}" destId="{3246690B-E57E-43E9-8A12-17300E4EC925}" srcOrd="0" destOrd="0" presId="urn:microsoft.com/office/officeart/2018/2/layout/IconVerticalSolidList"/>
    <dgm:cxn modelId="{B501CCD7-3CEE-4BCB-9B92-6DE11E4127D8}" type="presParOf" srcId="{6204AD41-3A41-41F4-80C8-ADD760707BAA}" destId="{72E0D642-4844-4307-A050-7C246FD5AC2D}" srcOrd="1" destOrd="0" presId="urn:microsoft.com/office/officeart/2018/2/layout/IconVerticalSolidList"/>
    <dgm:cxn modelId="{5DBB1868-43D8-4F25-80DD-E51627DA00B5}" type="presParOf" srcId="{6204AD41-3A41-41F4-80C8-ADD760707BAA}" destId="{15DE215E-5B14-4879-AF6F-11EABBC490A7}" srcOrd="2" destOrd="0" presId="urn:microsoft.com/office/officeart/2018/2/layout/IconVerticalSolidList"/>
    <dgm:cxn modelId="{4B2B92E3-B2C3-4A20-AFDF-48E660EFD5D6}" type="presParOf" srcId="{6204AD41-3A41-41F4-80C8-ADD760707BAA}" destId="{E9741A82-08FE-4E9E-96FE-BC1CAF9766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2E827A-6E3B-403A-A360-81F40F226ED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6B9920-129E-4F2D-BC43-66088BBCF77E}">
      <dgm:prSet/>
      <dgm:spPr/>
      <dgm:t>
        <a:bodyPr/>
        <a:lstStyle/>
        <a:p>
          <a:r>
            <a:rPr lang="en-US" dirty="0"/>
            <a:t>MLE vs Robust</a:t>
          </a:r>
        </a:p>
      </dgm:t>
    </dgm:pt>
    <dgm:pt modelId="{85327776-6BFA-4C5B-8A10-E08AC1FC704A}" type="parTrans" cxnId="{6C4A87F4-230A-48C0-A16C-C8D4B90572C3}">
      <dgm:prSet/>
      <dgm:spPr/>
      <dgm:t>
        <a:bodyPr/>
        <a:lstStyle/>
        <a:p>
          <a:endParaRPr lang="en-US"/>
        </a:p>
      </dgm:t>
    </dgm:pt>
    <dgm:pt modelId="{D0E196BB-2641-4DCB-978E-4D9ECD6352A2}" type="sibTrans" cxnId="{6C4A87F4-230A-48C0-A16C-C8D4B90572C3}">
      <dgm:prSet/>
      <dgm:spPr/>
      <dgm:t>
        <a:bodyPr/>
        <a:lstStyle/>
        <a:p>
          <a:endParaRPr lang="en-US"/>
        </a:p>
      </dgm:t>
    </dgm:pt>
    <dgm:pt modelId="{6AAAC0A6-5B1F-4A86-9BB7-5A61FC026330}">
      <dgm:prSet/>
      <dgm:spPr/>
      <dgm:t>
        <a:bodyPr/>
        <a:lstStyle/>
        <a:p>
          <a:r>
            <a:rPr lang="en-US" dirty="0"/>
            <a:t>Large </a:t>
          </a:r>
          <a:r>
            <a:rPr lang="en-US"/>
            <a:t>vs Small</a:t>
          </a:r>
          <a:endParaRPr lang="en-US" dirty="0"/>
        </a:p>
      </dgm:t>
    </dgm:pt>
    <dgm:pt modelId="{95C302E8-9F06-4DA3-8BC6-76333BA232C1}" type="parTrans" cxnId="{8B7CE390-3889-408A-8665-BBC4CC37D0D3}">
      <dgm:prSet/>
      <dgm:spPr/>
      <dgm:t>
        <a:bodyPr/>
        <a:lstStyle/>
        <a:p>
          <a:endParaRPr lang="en-US"/>
        </a:p>
      </dgm:t>
    </dgm:pt>
    <dgm:pt modelId="{573BFDC6-6DAB-4F27-BBEE-44718612FF8E}" type="sibTrans" cxnId="{8B7CE390-3889-408A-8665-BBC4CC37D0D3}">
      <dgm:prSet/>
      <dgm:spPr/>
      <dgm:t>
        <a:bodyPr/>
        <a:lstStyle/>
        <a:p>
          <a:endParaRPr lang="en-US"/>
        </a:p>
      </dgm:t>
    </dgm:pt>
    <dgm:pt modelId="{2A4C8DB4-3081-4730-B907-C394AD03CF98}">
      <dgm:prSet/>
      <dgm:spPr/>
      <dgm:t>
        <a:bodyPr/>
        <a:lstStyle/>
        <a:p>
          <a:r>
            <a:rPr lang="en-US" dirty="0" err="1"/>
            <a:t>Robustbase</a:t>
          </a:r>
          <a:r>
            <a:rPr lang="en-US" dirty="0"/>
            <a:t> package</a:t>
          </a:r>
        </a:p>
      </dgm:t>
    </dgm:pt>
    <dgm:pt modelId="{7D9EC3C5-B6D7-4C09-9BB0-63626E9F054D}" type="sibTrans" cxnId="{4AD5F9F6-F660-40DB-A264-D64FB135409E}">
      <dgm:prSet/>
      <dgm:spPr/>
      <dgm:t>
        <a:bodyPr/>
        <a:lstStyle/>
        <a:p>
          <a:endParaRPr lang="en-US"/>
        </a:p>
      </dgm:t>
    </dgm:pt>
    <dgm:pt modelId="{6387B521-2D7A-4261-BB2E-2E2E14185E56}" type="parTrans" cxnId="{4AD5F9F6-F660-40DB-A264-D64FB135409E}">
      <dgm:prSet/>
      <dgm:spPr/>
      <dgm:t>
        <a:bodyPr/>
        <a:lstStyle/>
        <a:p>
          <a:endParaRPr lang="en-US"/>
        </a:p>
      </dgm:t>
    </dgm:pt>
    <dgm:pt modelId="{C079D402-9000-435D-A3B0-4E163559A341}" type="pres">
      <dgm:prSet presAssocID="{522E827A-6E3B-403A-A360-81F40F226E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F37EB6-7EDC-4C6E-B971-6BA093E89248}" type="pres">
      <dgm:prSet presAssocID="{E46B9920-129E-4F2D-BC43-66088BBCF77E}" presName="root" presStyleCnt="0"/>
      <dgm:spPr/>
    </dgm:pt>
    <dgm:pt modelId="{149EF8E4-A6F1-4BAA-BC05-217817AB8D94}" type="pres">
      <dgm:prSet presAssocID="{E46B9920-129E-4F2D-BC43-66088BBCF77E}" presName="rootComposite" presStyleCnt="0"/>
      <dgm:spPr/>
    </dgm:pt>
    <dgm:pt modelId="{3BDAA5ED-A1DC-4F7F-8396-CECD045D1779}" type="pres">
      <dgm:prSet presAssocID="{E46B9920-129E-4F2D-BC43-66088BBCF77E}" presName="rootText" presStyleLbl="node1" presStyleIdx="0" presStyleCnt="3"/>
      <dgm:spPr/>
    </dgm:pt>
    <dgm:pt modelId="{99CDE0C4-14B1-4F99-86DB-75F450D0567D}" type="pres">
      <dgm:prSet presAssocID="{E46B9920-129E-4F2D-BC43-66088BBCF77E}" presName="rootConnector" presStyleLbl="node1" presStyleIdx="0" presStyleCnt="3"/>
      <dgm:spPr/>
    </dgm:pt>
    <dgm:pt modelId="{3888A7CB-A4DE-4488-B353-7080C410A6F3}" type="pres">
      <dgm:prSet presAssocID="{E46B9920-129E-4F2D-BC43-66088BBCF77E}" presName="childShape" presStyleCnt="0"/>
      <dgm:spPr/>
    </dgm:pt>
    <dgm:pt modelId="{34E7161E-AEDE-48A2-8554-A8332316A714}" type="pres">
      <dgm:prSet presAssocID="{6AAAC0A6-5B1F-4A86-9BB7-5A61FC026330}" presName="root" presStyleCnt="0"/>
      <dgm:spPr/>
    </dgm:pt>
    <dgm:pt modelId="{11B1A60E-7244-4232-8705-735C771E9F91}" type="pres">
      <dgm:prSet presAssocID="{6AAAC0A6-5B1F-4A86-9BB7-5A61FC026330}" presName="rootComposite" presStyleCnt="0"/>
      <dgm:spPr/>
    </dgm:pt>
    <dgm:pt modelId="{1C89D8C8-D4D3-4A9B-85B2-A9B6FB3FF2BB}" type="pres">
      <dgm:prSet presAssocID="{6AAAC0A6-5B1F-4A86-9BB7-5A61FC026330}" presName="rootText" presStyleLbl="node1" presStyleIdx="1" presStyleCnt="3"/>
      <dgm:spPr/>
    </dgm:pt>
    <dgm:pt modelId="{6D0388EC-2A46-441D-9772-065CCB49725F}" type="pres">
      <dgm:prSet presAssocID="{6AAAC0A6-5B1F-4A86-9BB7-5A61FC026330}" presName="rootConnector" presStyleLbl="node1" presStyleIdx="1" presStyleCnt="3"/>
      <dgm:spPr/>
    </dgm:pt>
    <dgm:pt modelId="{CD62996A-671B-4823-9B95-B49EF49A2177}" type="pres">
      <dgm:prSet presAssocID="{6AAAC0A6-5B1F-4A86-9BB7-5A61FC026330}" presName="childShape" presStyleCnt="0"/>
      <dgm:spPr/>
    </dgm:pt>
    <dgm:pt modelId="{E2A412C7-D696-4F46-B250-DBA5EF7803C6}" type="pres">
      <dgm:prSet presAssocID="{2A4C8DB4-3081-4730-B907-C394AD03CF98}" presName="root" presStyleCnt="0"/>
      <dgm:spPr/>
    </dgm:pt>
    <dgm:pt modelId="{B15F1C70-3640-45B6-9AD6-93E1D58CAD4C}" type="pres">
      <dgm:prSet presAssocID="{2A4C8DB4-3081-4730-B907-C394AD03CF98}" presName="rootComposite" presStyleCnt="0"/>
      <dgm:spPr/>
    </dgm:pt>
    <dgm:pt modelId="{90F91FC6-E03F-4C54-9831-984522F7E923}" type="pres">
      <dgm:prSet presAssocID="{2A4C8DB4-3081-4730-B907-C394AD03CF98}" presName="rootText" presStyleLbl="node1" presStyleIdx="2" presStyleCnt="3"/>
      <dgm:spPr/>
    </dgm:pt>
    <dgm:pt modelId="{0CA325A5-1622-4CF4-A22B-3AF2432C670C}" type="pres">
      <dgm:prSet presAssocID="{2A4C8DB4-3081-4730-B907-C394AD03CF98}" presName="rootConnector" presStyleLbl="node1" presStyleIdx="2" presStyleCnt="3"/>
      <dgm:spPr/>
    </dgm:pt>
    <dgm:pt modelId="{8EF6926A-2188-4645-BB43-728186012817}" type="pres">
      <dgm:prSet presAssocID="{2A4C8DB4-3081-4730-B907-C394AD03CF98}" presName="childShape" presStyleCnt="0"/>
      <dgm:spPr/>
    </dgm:pt>
  </dgm:ptLst>
  <dgm:cxnLst>
    <dgm:cxn modelId="{706C0821-DFD8-468D-BD67-79943BF1DCA1}" type="presOf" srcId="{E46B9920-129E-4F2D-BC43-66088BBCF77E}" destId="{99CDE0C4-14B1-4F99-86DB-75F450D0567D}" srcOrd="1" destOrd="0" presId="urn:microsoft.com/office/officeart/2005/8/layout/hierarchy3"/>
    <dgm:cxn modelId="{DDF5403D-4CA1-4F21-AD3D-6EFA90C8EC2D}" type="presOf" srcId="{522E827A-6E3B-403A-A360-81F40F226ED3}" destId="{C079D402-9000-435D-A3B0-4E163559A341}" srcOrd="0" destOrd="0" presId="urn:microsoft.com/office/officeart/2005/8/layout/hierarchy3"/>
    <dgm:cxn modelId="{DF057244-8E8A-4EFF-AC1E-09970B7FA12E}" type="presOf" srcId="{E46B9920-129E-4F2D-BC43-66088BBCF77E}" destId="{3BDAA5ED-A1DC-4F7F-8396-CECD045D1779}" srcOrd="0" destOrd="0" presId="urn:microsoft.com/office/officeart/2005/8/layout/hierarchy3"/>
    <dgm:cxn modelId="{8B7CE390-3889-408A-8665-BBC4CC37D0D3}" srcId="{522E827A-6E3B-403A-A360-81F40F226ED3}" destId="{6AAAC0A6-5B1F-4A86-9BB7-5A61FC026330}" srcOrd="1" destOrd="0" parTransId="{95C302E8-9F06-4DA3-8BC6-76333BA232C1}" sibTransId="{573BFDC6-6DAB-4F27-BBEE-44718612FF8E}"/>
    <dgm:cxn modelId="{023D4693-8EA3-4405-8E06-B725C57EFC7D}" type="presOf" srcId="{2A4C8DB4-3081-4730-B907-C394AD03CF98}" destId="{0CA325A5-1622-4CF4-A22B-3AF2432C670C}" srcOrd="1" destOrd="0" presId="urn:microsoft.com/office/officeart/2005/8/layout/hierarchy3"/>
    <dgm:cxn modelId="{F063DAB4-8A33-401E-BF51-52E1CB80B496}" type="presOf" srcId="{6AAAC0A6-5B1F-4A86-9BB7-5A61FC026330}" destId="{6D0388EC-2A46-441D-9772-065CCB49725F}" srcOrd="1" destOrd="0" presId="urn:microsoft.com/office/officeart/2005/8/layout/hierarchy3"/>
    <dgm:cxn modelId="{AC9DE6C2-1181-44C2-BE9C-472EE63D8AAF}" type="presOf" srcId="{2A4C8DB4-3081-4730-B907-C394AD03CF98}" destId="{90F91FC6-E03F-4C54-9831-984522F7E923}" srcOrd="0" destOrd="0" presId="urn:microsoft.com/office/officeart/2005/8/layout/hierarchy3"/>
    <dgm:cxn modelId="{D15A39E1-83D0-440C-ACBA-50CDF4204B26}" type="presOf" srcId="{6AAAC0A6-5B1F-4A86-9BB7-5A61FC026330}" destId="{1C89D8C8-D4D3-4A9B-85B2-A9B6FB3FF2BB}" srcOrd="0" destOrd="0" presId="urn:microsoft.com/office/officeart/2005/8/layout/hierarchy3"/>
    <dgm:cxn modelId="{6C4A87F4-230A-48C0-A16C-C8D4B90572C3}" srcId="{522E827A-6E3B-403A-A360-81F40F226ED3}" destId="{E46B9920-129E-4F2D-BC43-66088BBCF77E}" srcOrd="0" destOrd="0" parTransId="{85327776-6BFA-4C5B-8A10-E08AC1FC704A}" sibTransId="{D0E196BB-2641-4DCB-978E-4D9ECD6352A2}"/>
    <dgm:cxn modelId="{4AD5F9F6-F660-40DB-A264-D64FB135409E}" srcId="{522E827A-6E3B-403A-A360-81F40F226ED3}" destId="{2A4C8DB4-3081-4730-B907-C394AD03CF98}" srcOrd="2" destOrd="0" parTransId="{6387B521-2D7A-4261-BB2E-2E2E14185E56}" sibTransId="{7D9EC3C5-B6D7-4C09-9BB0-63626E9F054D}"/>
    <dgm:cxn modelId="{C120F261-B82F-487C-8A72-0403CD39B7E8}" type="presParOf" srcId="{C079D402-9000-435D-A3B0-4E163559A341}" destId="{EBF37EB6-7EDC-4C6E-B971-6BA093E89248}" srcOrd="0" destOrd="0" presId="urn:microsoft.com/office/officeart/2005/8/layout/hierarchy3"/>
    <dgm:cxn modelId="{5E02DC90-B15A-4D07-A826-DAE5D2A07F28}" type="presParOf" srcId="{EBF37EB6-7EDC-4C6E-B971-6BA093E89248}" destId="{149EF8E4-A6F1-4BAA-BC05-217817AB8D94}" srcOrd="0" destOrd="0" presId="urn:microsoft.com/office/officeart/2005/8/layout/hierarchy3"/>
    <dgm:cxn modelId="{3C631E0A-9EE4-48F1-9CD5-19A8FC4B2085}" type="presParOf" srcId="{149EF8E4-A6F1-4BAA-BC05-217817AB8D94}" destId="{3BDAA5ED-A1DC-4F7F-8396-CECD045D1779}" srcOrd="0" destOrd="0" presId="urn:microsoft.com/office/officeart/2005/8/layout/hierarchy3"/>
    <dgm:cxn modelId="{97C4C9E7-46CA-454B-9F74-522092749B4C}" type="presParOf" srcId="{149EF8E4-A6F1-4BAA-BC05-217817AB8D94}" destId="{99CDE0C4-14B1-4F99-86DB-75F450D0567D}" srcOrd="1" destOrd="0" presId="urn:microsoft.com/office/officeart/2005/8/layout/hierarchy3"/>
    <dgm:cxn modelId="{81C880F4-BE83-473C-A43F-0D5BAFB6A221}" type="presParOf" srcId="{EBF37EB6-7EDC-4C6E-B971-6BA093E89248}" destId="{3888A7CB-A4DE-4488-B353-7080C410A6F3}" srcOrd="1" destOrd="0" presId="urn:microsoft.com/office/officeart/2005/8/layout/hierarchy3"/>
    <dgm:cxn modelId="{DA0B8617-1C3E-4102-87A8-6EFC9817FCFB}" type="presParOf" srcId="{C079D402-9000-435D-A3B0-4E163559A341}" destId="{34E7161E-AEDE-48A2-8554-A8332316A714}" srcOrd="1" destOrd="0" presId="urn:microsoft.com/office/officeart/2005/8/layout/hierarchy3"/>
    <dgm:cxn modelId="{EDCC9C4F-CC7A-446F-9812-E41DD3EA44CE}" type="presParOf" srcId="{34E7161E-AEDE-48A2-8554-A8332316A714}" destId="{11B1A60E-7244-4232-8705-735C771E9F91}" srcOrd="0" destOrd="0" presId="urn:microsoft.com/office/officeart/2005/8/layout/hierarchy3"/>
    <dgm:cxn modelId="{C72393E1-7EEE-4EBC-9280-8AE6A5D1B624}" type="presParOf" srcId="{11B1A60E-7244-4232-8705-735C771E9F91}" destId="{1C89D8C8-D4D3-4A9B-85B2-A9B6FB3FF2BB}" srcOrd="0" destOrd="0" presId="urn:microsoft.com/office/officeart/2005/8/layout/hierarchy3"/>
    <dgm:cxn modelId="{26BB3569-B9BA-4474-85A1-6193E33465AE}" type="presParOf" srcId="{11B1A60E-7244-4232-8705-735C771E9F91}" destId="{6D0388EC-2A46-441D-9772-065CCB49725F}" srcOrd="1" destOrd="0" presId="urn:microsoft.com/office/officeart/2005/8/layout/hierarchy3"/>
    <dgm:cxn modelId="{B976D4E8-4C93-40FA-BBA9-2ABC61F516C0}" type="presParOf" srcId="{34E7161E-AEDE-48A2-8554-A8332316A714}" destId="{CD62996A-671B-4823-9B95-B49EF49A2177}" srcOrd="1" destOrd="0" presId="urn:microsoft.com/office/officeart/2005/8/layout/hierarchy3"/>
    <dgm:cxn modelId="{9FA7C0FC-5945-43D1-A11D-72BA740CCD41}" type="presParOf" srcId="{C079D402-9000-435D-A3B0-4E163559A341}" destId="{E2A412C7-D696-4F46-B250-DBA5EF7803C6}" srcOrd="2" destOrd="0" presId="urn:microsoft.com/office/officeart/2005/8/layout/hierarchy3"/>
    <dgm:cxn modelId="{2F41A63E-4A32-4DCB-966E-B2B9A308104B}" type="presParOf" srcId="{E2A412C7-D696-4F46-B250-DBA5EF7803C6}" destId="{B15F1C70-3640-45B6-9AD6-93E1D58CAD4C}" srcOrd="0" destOrd="0" presId="urn:microsoft.com/office/officeart/2005/8/layout/hierarchy3"/>
    <dgm:cxn modelId="{CB7B086D-1DFF-4426-BB3D-FC005775587B}" type="presParOf" srcId="{B15F1C70-3640-45B6-9AD6-93E1D58CAD4C}" destId="{90F91FC6-E03F-4C54-9831-984522F7E923}" srcOrd="0" destOrd="0" presId="urn:microsoft.com/office/officeart/2005/8/layout/hierarchy3"/>
    <dgm:cxn modelId="{B513BE96-F5C2-443B-89AE-89E22773C972}" type="presParOf" srcId="{B15F1C70-3640-45B6-9AD6-93E1D58CAD4C}" destId="{0CA325A5-1622-4CF4-A22B-3AF2432C670C}" srcOrd="1" destOrd="0" presId="urn:microsoft.com/office/officeart/2005/8/layout/hierarchy3"/>
    <dgm:cxn modelId="{594DEC93-8905-40A0-A486-F66AA6A11F91}" type="presParOf" srcId="{E2A412C7-D696-4F46-B250-DBA5EF7803C6}" destId="{8EF6926A-2188-4645-BB43-72818601281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3FB72F-80BB-4C0F-94F4-D27C7341FB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DD5C03-B0C7-4ACE-9282-EE8509ED5E2B}">
      <dgm:prSet/>
      <dgm:spPr/>
      <dgm:t>
        <a:bodyPr/>
        <a:lstStyle/>
        <a:p>
          <a:pPr>
            <a:defRPr cap="all"/>
          </a:pPr>
          <a:r>
            <a:rPr lang="en-US" b="0" i="0" dirty="0"/>
            <a:t>Addresses class imbalance with synthetic samples</a:t>
          </a:r>
          <a:endParaRPr lang="en-US" dirty="0"/>
        </a:p>
      </dgm:t>
    </dgm:pt>
    <dgm:pt modelId="{B0EF2ACB-AE99-4AFF-A71F-1B2F15BC7B70}" type="parTrans" cxnId="{77950225-4AC7-4B92-A759-96620E205CCA}">
      <dgm:prSet/>
      <dgm:spPr/>
      <dgm:t>
        <a:bodyPr/>
        <a:lstStyle/>
        <a:p>
          <a:endParaRPr lang="en-US"/>
        </a:p>
      </dgm:t>
    </dgm:pt>
    <dgm:pt modelId="{1728C9B9-9C2E-49F5-8FF0-1ADFFAC5FB8E}" type="sibTrans" cxnId="{77950225-4AC7-4B92-A759-96620E205CCA}">
      <dgm:prSet/>
      <dgm:spPr/>
      <dgm:t>
        <a:bodyPr/>
        <a:lstStyle/>
        <a:p>
          <a:endParaRPr lang="en-US"/>
        </a:p>
      </dgm:t>
    </dgm:pt>
    <dgm:pt modelId="{426A0555-EB80-4CA4-8782-6C1F77C5E330}">
      <dgm:prSet/>
      <dgm:spPr/>
      <dgm:t>
        <a:bodyPr/>
        <a:lstStyle/>
        <a:p>
          <a:pPr>
            <a:defRPr cap="all"/>
          </a:pPr>
          <a:r>
            <a:rPr lang="en-US"/>
            <a:t>Creates more members of</a:t>
          </a:r>
          <a:r>
            <a:rPr lang="en-US" b="0" i="0"/>
            <a:t> minority class without duplicating data</a:t>
          </a:r>
          <a:endParaRPr lang="en-US"/>
        </a:p>
      </dgm:t>
    </dgm:pt>
    <dgm:pt modelId="{24AE8EC5-91B8-4DF0-99AD-7E1959D74B9A}" type="parTrans" cxnId="{BC429E90-FA8E-4342-9E54-94C720A2B2CB}">
      <dgm:prSet/>
      <dgm:spPr/>
      <dgm:t>
        <a:bodyPr/>
        <a:lstStyle/>
        <a:p>
          <a:endParaRPr lang="en-US"/>
        </a:p>
      </dgm:t>
    </dgm:pt>
    <dgm:pt modelId="{3E46BC04-8C31-4D4F-8D24-636EC4182477}" type="sibTrans" cxnId="{BC429E90-FA8E-4342-9E54-94C720A2B2CB}">
      <dgm:prSet/>
      <dgm:spPr/>
      <dgm:t>
        <a:bodyPr/>
        <a:lstStyle/>
        <a:p>
          <a:endParaRPr lang="en-US"/>
        </a:p>
      </dgm:t>
    </dgm:pt>
    <dgm:pt modelId="{F5F4AFE4-D1F7-42C1-85BB-01EE37339C96}" type="pres">
      <dgm:prSet presAssocID="{EF3FB72F-80BB-4C0F-94F4-D27C7341FB00}" presName="root" presStyleCnt="0">
        <dgm:presLayoutVars>
          <dgm:dir/>
          <dgm:resizeHandles val="exact"/>
        </dgm:presLayoutVars>
      </dgm:prSet>
      <dgm:spPr/>
    </dgm:pt>
    <dgm:pt modelId="{B470C8C1-0886-40AF-B288-F413D86BDFAE}" type="pres">
      <dgm:prSet presAssocID="{57DD5C03-B0C7-4ACE-9282-EE8509ED5E2B}" presName="compNode" presStyleCnt="0"/>
      <dgm:spPr/>
    </dgm:pt>
    <dgm:pt modelId="{3E64B8A9-D6A2-4FFB-9B52-BA5AA4A08B48}" type="pres">
      <dgm:prSet presAssocID="{57DD5C03-B0C7-4ACE-9282-EE8509ED5E2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A533C29-ECEF-4E90-A045-39F9895F4753}" type="pres">
      <dgm:prSet presAssocID="{57DD5C03-B0C7-4ACE-9282-EE8509ED5E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BD3146-DCCC-4CCA-AD86-E2D728E91B47}" type="pres">
      <dgm:prSet presAssocID="{57DD5C03-B0C7-4ACE-9282-EE8509ED5E2B}" presName="spaceRect" presStyleCnt="0"/>
      <dgm:spPr/>
    </dgm:pt>
    <dgm:pt modelId="{71D19223-A9E3-4FAF-864D-3898BB8E3E8B}" type="pres">
      <dgm:prSet presAssocID="{57DD5C03-B0C7-4ACE-9282-EE8509ED5E2B}" presName="textRect" presStyleLbl="revTx" presStyleIdx="0" presStyleCnt="2">
        <dgm:presLayoutVars>
          <dgm:chMax val="1"/>
          <dgm:chPref val="1"/>
        </dgm:presLayoutVars>
      </dgm:prSet>
      <dgm:spPr/>
    </dgm:pt>
    <dgm:pt modelId="{0994D5F2-25AE-41D3-8593-FC642B563DE1}" type="pres">
      <dgm:prSet presAssocID="{1728C9B9-9C2E-49F5-8FF0-1ADFFAC5FB8E}" presName="sibTrans" presStyleCnt="0"/>
      <dgm:spPr/>
    </dgm:pt>
    <dgm:pt modelId="{65DF7249-C6D5-4550-83A1-813A4026782E}" type="pres">
      <dgm:prSet presAssocID="{426A0555-EB80-4CA4-8782-6C1F77C5E330}" presName="compNode" presStyleCnt="0"/>
      <dgm:spPr/>
    </dgm:pt>
    <dgm:pt modelId="{A564C63E-BE5C-4A0E-BF12-A4BFC19621B4}" type="pres">
      <dgm:prSet presAssocID="{426A0555-EB80-4CA4-8782-6C1F77C5E33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273F99E-39E4-410B-8C91-ADA0BB3D1027}" type="pres">
      <dgm:prSet presAssocID="{426A0555-EB80-4CA4-8782-6C1F77C5E3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A31DF65-ECE6-4B57-BBD8-644056DDE512}" type="pres">
      <dgm:prSet presAssocID="{426A0555-EB80-4CA4-8782-6C1F77C5E330}" presName="spaceRect" presStyleCnt="0"/>
      <dgm:spPr/>
    </dgm:pt>
    <dgm:pt modelId="{C27611D4-2151-4463-9FFE-40499558FE5D}" type="pres">
      <dgm:prSet presAssocID="{426A0555-EB80-4CA4-8782-6C1F77C5E33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950225-4AC7-4B92-A759-96620E205CCA}" srcId="{EF3FB72F-80BB-4C0F-94F4-D27C7341FB00}" destId="{57DD5C03-B0C7-4ACE-9282-EE8509ED5E2B}" srcOrd="0" destOrd="0" parTransId="{B0EF2ACB-AE99-4AFF-A71F-1B2F15BC7B70}" sibTransId="{1728C9B9-9C2E-49F5-8FF0-1ADFFAC5FB8E}"/>
    <dgm:cxn modelId="{C83F725C-13BF-4E02-9DB5-7AA8EE2E3642}" type="presOf" srcId="{57DD5C03-B0C7-4ACE-9282-EE8509ED5E2B}" destId="{71D19223-A9E3-4FAF-864D-3898BB8E3E8B}" srcOrd="0" destOrd="0" presId="urn:microsoft.com/office/officeart/2018/5/layout/IconLeafLabelList"/>
    <dgm:cxn modelId="{5B7AA17D-BADB-4A5F-B17C-E74A3EC5D010}" type="presOf" srcId="{EF3FB72F-80BB-4C0F-94F4-D27C7341FB00}" destId="{F5F4AFE4-D1F7-42C1-85BB-01EE37339C96}" srcOrd="0" destOrd="0" presId="urn:microsoft.com/office/officeart/2018/5/layout/IconLeafLabelList"/>
    <dgm:cxn modelId="{BC429E90-FA8E-4342-9E54-94C720A2B2CB}" srcId="{EF3FB72F-80BB-4C0F-94F4-D27C7341FB00}" destId="{426A0555-EB80-4CA4-8782-6C1F77C5E330}" srcOrd="1" destOrd="0" parTransId="{24AE8EC5-91B8-4DF0-99AD-7E1959D74B9A}" sibTransId="{3E46BC04-8C31-4D4F-8D24-636EC4182477}"/>
    <dgm:cxn modelId="{81429AF8-2730-4D0F-8F41-92E9F3BC874D}" type="presOf" srcId="{426A0555-EB80-4CA4-8782-6C1F77C5E330}" destId="{C27611D4-2151-4463-9FFE-40499558FE5D}" srcOrd="0" destOrd="0" presId="urn:microsoft.com/office/officeart/2018/5/layout/IconLeafLabelList"/>
    <dgm:cxn modelId="{0526F9E2-5BBE-4176-86E2-27F8FF5A6E39}" type="presParOf" srcId="{F5F4AFE4-D1F7-42C1-85BB-01EE37339C96}" destId="{B470C8C1-0886-40AF-B288-F413D86BDFAE}" srcOrd="0" destOrd="0" presId="urn:microsoft.com/office/officeart/2018/5/layout/IconLeafLabelList"/>
    <dgm:cxn modelId="{F612A699-B223-4812-B9B9-91F05626CAEA}" type="presParOf" srcId="{B470C8C1-0886-40AF-B288-F413D86BDFAE}" destId="{3E64B8A9-D6A2-4FFB-9B52-BA5AA4A08B48}" srcOrd="0" destOrd="0" presId="urn:microsoft.com/office/officeart/2018/5/layout/IconLeafLabelList"/>
    <dgm:cxn modelId="{20601C28-61C1-41C5-8DC0-9B12B9BAC052}" type="presParOf" srcId="{B470C8C1-0886-40AF-B288-F413D86BDFAE}" destId="{1A533C29-ECEF-4E90-A045-39F9895F4753}" srcOrd="1" destOrd="0" presId="urn:microsoft.com/office/officeart/2018/5/layout/IconLeafLabelList"/>
    <dgm:cxn modelId="{67807F9B-D16B-416F-9C96-EA4B7B2DBDBB}" type="presParOf" srcId="{B470C8C1-0886-40AF-B288-F413D86BDFAE}" destId="{92BD3146-DCCC-4CCA-AD86-E2D728E91B47}" srcOrd="2" destOrd="0" presId="urn:microsoft.com/office/officeart/2018/5/layout/IconLeafLabelList"/>
    <dgm:cxn modelId="{07E88217-5F55-4B98-B93D-1AFF7D986D4F}" type="presParOf" srcId="{B470C8C1-0886-40AF-B288-F413D86BDFAE}" destId="{71D19223-A9E3-4FAF-864D-3898BB8E3E8B}" srcOrd="3" destOrd="0" presId="urn:microsoft.com/office/officeart/2018/5/layout/IconLeafLabelList"/>
    <dgm:cxn modelId="{BCF8BBE1-0FDF-486A-9D7E-216988F1B737}" type="presParOf" srcId="{F5F4AFE4-D1F7-42C1-85BB-01EE37339C96}" destId="{0994D5F2-25AE-41D3-8593-FC642B563DE1}" srcOrd="1" destOrd="0" presId="urn:microsoft.com/office/officeart/2018/5/layout/IconLeafLabelList"/>
    <dgm:cxn modelId="{397843F2-6B19-40AB-A0AF-649615516232}" type="presParOf" srcId="{F5F4AFE4-D1F7-42C1-85BB-01EE37339C96}" destId="{65DF7249-C6D5-4550-83A1-813A4026782E}" srcOrd="2" destOrd="0" presId="urn:microsoft.com/office/officeart/2018/5/layout/IconLeafLabelList"/>
    <dgm:cxn modelId="{2EB0EB2D-C9B1-43CA-AAFF-9A17593BA627}" type="presParOf" srcId="{65DF7249-C6D5-4550-83A1-813A4026782E}" destId="{A564C63E-BE5C-4A0E-BF12-A4BFC19621B4}" srcOrd="0" destOrd="0" presId="urn:microsoft.com/office/officeart/2018/5/layout/IconLeafLabelList"/>
    <dgm:cxn modelId="{AD7909B4-C07D-4AB5-B22D-1908D786215B}" type="presParOf" srcId="{65DF7249-C6D5-4550-83A1-813A4026782E}" destId="{5273F99E-39E4-410B-8C91-ADA0BB3D1027}" srcOrd="1" destOrd="0" presId="urn:microsoft.com/office/officeart/2018/5/layout/IconLeafLabelList"/>
    <dgm:cxn modelId="{5B11A3AF-1186-4B15-A853-5F5B90EEB424}" type="presParOf" srcId="{65DF7249-C6D5-4550-83A1-813A4026782E}" destId="{3A31DF65-ECE6-4B57-BBD8-644056DDE512}" srcOrd="2" destOrd="0" presId="urn:microsoft.com/office/officeart/2018/5/layout/IconLeafLabelList"/>
    <dgm:cxn modelId="{DC822142-70C0-4A69-A00C-6C9D9D19C00F}" type="presParOf" srcId="{65DF7249-C6D5-4550-83A1-813A4026782E}" destId="{C27611D4-2151-4463-9FFE-40499558FE5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ED338-A8D4-4C48-8403-E80B9965B022}">
      <dsp:nvSpPr>
        <dsp:cNvPr id="0" name=""/>
        <dsp:cNvSpPr/>
      </dsp:nvSpPr>
      <dsp:spPr>
        <a:xfrm>
          <a:off x="0" y="752"/>
          <a:ext cx="7812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D7B3F-7002-4797-A8FA-58D74AA13B66}">
      <dsp:nvSpPr>
        <dsp:cNvPr id="0" name=""/>
        <dsp:cNvSpPr/>
      </dsp:nvSpPr>
      <dsp:spPr>
        <a:xfrm>
          <a:off x="0" y="752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Objective</a:t>
          </a:r>
        </a:p>
      </dsp:txBody>
      <dsp:txXfrm>
        <a:off x="0" y="752"/>
        <a:ext cx="7812562" cy="1232496"/>
      </dsp:txXfrm>
    </dsp:sp>
    <dsp:sp modelId="{1C2A053C-BAE5-4AD9-BFCE-0BD694F3BFA1}">
      <dsp:nvSpPr>
        <dsp:cNvPr id="0" name=""/>
        <dsp:cNvSpPr/>
      </dsp:nvSpPr>
      <dsp:spPr>
        <a:xfrm>
          <a:off x="0" y="1233248"/>
          <a:ext cx="7812562" cy="0"/>
        </a:xfrm>
        <a:prstGeom prst="line">
          <a:avLst/>
        </a:prstGeom>
        <a:solidFill>
          <a:schemeClr val="accent2">
            <a:hueOff val="369949"/>
            <a:satOff val="-1531"/>
            <a:lumOff val="833"/>
            <a:alphaOff val="0"/>
          </a:schemeClr>
        </a:solidFill>
        <a:ln w="12700" cap="flat" cmpd="sng" algn="ctr">
          <a:solidFill>
            <a:schemeClr val="accent2">
              <a:hueOff val="369949"/>
              <a:satOff val="-1531"/>
              <a:lumOff val="8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FF65F-05B7-405A-8CD0-5FC053E1DA35}">
      <dsp:nvSpPr>
        <dsp:cNvPr id="0" name=""/>
        <dsp:cNvSpPr/>
      </dsp:nvSpPr>
      <dsp:spPr>
        <a:xfrm>
          <a:off x="0" y="1233248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Data Overview</a:t>
          </a:r>
        </a:p>
      </dsp:txBody>
      <dsp:txXfrm>
        <a:off x="0" y="1233248"/>
        <a:ext cx="7812562" cy="1232496"/>
      </dsp:txXfrm>
    </dsp:sp>
    <dsp:sp modelId="{6F7AF66E-DE44-4321-868D-0AE65DF362A8}">
      <dsp:nvSpPr>
        <dsp:cNvPr id="0" name=""/>
        <dsp:cNvSpPr/>
      </dsp:nvSpPr>
      <dsp:spPr>
        <a:xfrm>
          <a:off x="0" y="2465744"/>
          <a:ext cx="7812562" cy="0"/>
        </a:xfrm>
        <a:prstGeom prst="line">
          <a:avLst/>
        </a:prstGeom>
        <a:solidFill>
          <a:schemeClr val="accent2">
            <a:hueOff val="739899"/>
            <a:satOff val="-3063"/>
            <a:lumOff val="1667"/>
            <a:alphaOff val="0"/>
          </a:schemeClr>
        </a:solidFill>
        <a:ln w="12700" cap="flat" cmpd="sng" algn="ctr">
          <a:solidFill>
            <a:schemeClr val="accent2">
              <a:hueOff val="739899"/>
              <a:satOff val="-3063"/>
              <a:lumOff val="16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4504D-12CC-4175-8D92-870399706C12}">
      <dsp:nvSpPr>
        <dsp:cNvPr id="0" name=""/>
        <dsp:cNvSpPr/>
      </dsp:nvSpPr>
      <dsp:spPr>
        <a:xfrm>
          <a:off x="0" y="2465744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Comparisons</a:t>
          </a:r>
        </a:p>
      </dsp:txBody>
      <dsp:txXfrm>
        <a:off x="0" y="2465744"/>
        <a:ext cx="7812562" cy="1232496"/>
      </dsp:txXfrm>
    </dsp:sp>
    <dsp:sp modelId="{50102510-733C-42E4-8D32-7059E458FB41}">
      <dsp:nvSpPr>
        <dsp:cNvPr id="0" name=""/>
        <dsp:cNvSpPr/>
      </dsp:nvSpPr>
      <dsp:spPr>
        <a:xfrm>
          <a:off x="0" y="3698241"/>
          <a:ext cx="7812562" cy="0"/>
        </a:xfrm>
        <a:prstGeom prst="line">
          <a:avLst/>
        </a:prstGeom>
        <a:solidFill>
          <a:schemeClr val="accent2">
            <a:hueOff val="1109848"/>
            <a:satOff val="-4594"/>
            <a:lumOff val="2500"/>
            <a:alphaOff val="0"/>
          </a:schemeClr>
        </a:solidFill>
        <a:ln w="12700" cap="flat" cmpd="sng" algn="ctr">
          <a:solidFill>
            <a:schemeClr val="accent2">
              <a:hueOff val="1109848"/>
              <a:satOff val="-4594"/>
              <a:lumOff val="2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963F9-19F6-4BD9-B7D7-2F280C2AEDDE}">
      <dsp:nvSpPr>
        <dsp:cNvPr id="0" name=""/>
        <dsp:cNvSpPr/>
      </dsp:nvSpPr>
      <dsp:spPr>
        <a:xfrm>
          <a:off x="0" y="3698241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Power Analysis</a:t>
          </a:r>
        </a:p>
      </dsp:txBody>
      <dsp:txXfrm>
        <a:off x="0" y="3698241"/>
        <a:ext cx="7812562" cy="1232496"/>
      </dsp:txXfrm>
    </dsp:sp>
    <dsp:sp modelId="{DE0C20FA-F536-44FA-AA6F-D1747FB8AC39}">
      <dsp:nvSpPr>
        <dsp:cNvPr id="0" name=""/>
        <dsp:cNvSpPr/>
      </dsp:nvSpPr>
      <dsp:spPr>
        <a:xfrm>
          <a:off x="0" y="4930737"/>
          <a:ext cx="7812562" cy="0"/>
        </a:xfrm>
        <a:prstGeom prst="line">
          <a:avLst/>
        </a:prstGeom>
        <a:solidFill>
          <a:schemeClr val="accent2">
            <a:hueOff val="1479798"/>
            <a:satOff val="-6125"/>
            <a:lumOff val="3333"/>
            <a:alphaOff val="0"/>
          </a:schemeClr>
        </a:solidFill>
        <a:ln w="12700" cap="flat" cmpd="sng" algn="ctr">
          <a:solidFill>
            <a:schemeClr val="accent2">
              <a:hueOff val="1479798"/>
              <a:satOff val="-6125"/>
              <a:lumOff val="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F3EE0-BF2E-490D-AFFD-991264EF42A4}">
      <dsp:nvSpPr>
        <dsp:cNvPr id="0" name=""/>
        <dsp:cNvSpPr/>
      </dsp:nvSpPr>
      <dsp:spPr>
        <a:xfrm>
          <a:off x="0" y="4930737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700" kern="1200"/>
            <a:t>Conclusions</a:t>
          </a:r>
          <a:endParaRPr lang="en-US" sz="5700" kern="1200"/>
        </a:p>
      </dsp:txBody>
      <dsp:txXfrm>
        <a:off x="0" y="4930737"/>
        <a:ext cx="7812562" cy="123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94756-C094-460C-AE7A-989A36EB203A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75B10-AFE8-4C6A-B306-CCFCF4D98AD3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2B662-D392-49C8-8854-60DAEB0F3F7D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Full Data: 5110 Patients</a:t>
          </a:r>
        </a:p>
      </dsp:txBody>
      <dsp:txXfrm>
        <a:off x="2033618" y="752"/>
        <a:ext cx="5778943" cy="1760708"/>
      </dsp:txXfrm>
    </dsp:sp>
    <dsp:sp modelId="{D894436C-DA99-453D-8CD6-82DF8F09A13F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62FBC-DBD7-455E-822D-A2AF4E779978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498C2-985C-4AEE-9FF1-1D6E18A5237E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Skewed Regressors: BMI + Glucose</a:t>
          </a:r>
        </a:p>
      </dsp:txBody>
      <dsp:txXfrm>
        <a:off x="2033618" y="2201638"/>
        <a:ext cx="5778943" cy="1760708"/>
      </dsp:txXfrm>
    </dsp:sp>
    <dsp:sp modelId="{3246690B-E57E-43E9-8A12-17300E4EC925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0D642-4844-4307-A050-7C246FD5AC2D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41A82-08FE-4E9E-96FE-BC1CAF97667E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No Strokes 4699  | 95.7%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Strokes 209           | 4.2%</a:t>
          </a:r>
        </a:p>
      </dsp:txBody>
      <dsp:txXfrm>
        <a:off x="2033618" y="4402524"/>
        <a:ext cx="5778943" cy="1760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A5ED-A1DC-4F7F-8396-CECD045D1779}">
      <dsp:nvSpPr>
        <dsp:cNvPr id="0" name=""/>
        <dsp:cNvSpPr/>
      </dsp:nvSpPr>
      <dsp:spPr>
        <a:xfrm>
          <a:off x="1404" y="1166900"/>
          <a:ext cx="3285521" cy="16427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MLE vs Robust</a:t>
          </a:r>
        </a:p>
      </dsp:txBody>
      <dsp:txXfrm>
        <a:off x="49519" y="1215015"/>
        <a:ext cx="3189291" cy="1546530"/>
      </dsp:txXfrm>
    </dsp:sp>
    <dsp:sp modelId="{1C89D8C8-D4D3-4A9B-85B2-A9B6FB3FF2BB}">
      <dsp:nvSpPr>
        <dsp:cNvPr id="0" name=""/>
        <dsp:cNvSpPr/>
      </dsp:nvSpPr>
      <dsp:spPr>
        <a:xfrm>
          <a:off x="4108306" y="1166900"/>
          <a:ext cx="3285521" cy="16427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Large </a:t>
          </a:r>
          <a:r>
            <a:rPr lang="en-US" sz="4400" kern="1200"/>
            <a:t>vs Small</a:t>
          </a:r>
          <a:endParaRPr lang="en-US" sz="4400" kern="1200" dirty="0"/>
        </a:p>
      </dsp:txBody>
      <dsp:txXfrm>
        <a:off x="4156421" y="1215015"/>
        <a:ext cx="3189291" cy="1546530"/>
      </dsp:txXfrm>
    </dsp:sp>
    <dsp:sp modelId="{90F91FC6-E03F-4C54-9831-984522F7E923}">
      <dsp:nvSpPr>
        <dsp:cNvPr id="0" name=""/>
        <dsp:cNvSpPr/>
      </dsp:nvSpPr>
      <dsp:spPr>
        <a:xfrm>
          <a:off x="8215208" y="1166900"/>
          <a:ext cx="3285521" cy="16427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Robustbase</a:t>
          </a:r>
          <a:r>
            <a:rPr lang="en-US" sz="4400" kern="1200" dirty="0"/>
            <a:t> package</a:t>
          </a:r>
        </a:p>
      </dsp:txBody>
      <dsp:txXfrm>
        <a:off x="8263323" y="1215015"/>
        <a:ext cx="3189291" cy="1546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4B8A9-D6A2-4FFB-9B52-BA5AA4A08B48}">
      <dsp:nvSpPr>
        <dsp:cNvPr id="0" name=""/>
        <dsp:cNvSpPr/>
      </dsp:nvSpPr>
      <dsp:spPr>
        <a:xfrm>
          <a:off x="2148781" y="381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33C29-ECEF-4E90-A045-39F9895F4753}">
      <dsp:nvSpPr>
        <dsp:cNvPr id="0" name=""/>
        <dsp:cNvSpPr/>
      </dsp:nvSpPr>
      <dsp:spPr>
        <a:xfrm>
          <a:off x="2616781" y="5061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19223-A9E3-4FAF-864D-3898BB8E3E8B}">
      <dsp:nvSpPr>
        <dsp:cNvPr id="0" name=""/>
        <dsp:cNvSpPr/>
      </dsp:nvSpPr>
      <dsp:spPr>
        <a:xfrm>
          <a:off x="1446781" y="29181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Addresses class imbalance with synthetic samples</a:t>
          </a:r>
          <a:endParaRPr lang="en-US" sz="1700" kern="1200" dirty="0"/>
        </a:p>
      </dsp:txBody>
      <dsp:txXfrm>
        <a:off x="1446781" y="2918103"/>
        <a:ext cx="3600000" cy="720000"/>
      </dsp:txXfrm>
    </dsp:sp>
    <dsp:sp modelId="{A564C63E-BE5C-4A0E-BF12-A4BFC19621B4}">
      <dsp:nvSpPr>
        <dsp:cNvPr id="0" name=""/>
        <dsp:cNvSpPr/>
      </dsp:nvSpPr>
      <dsp:spPr>
        <a:xfrm>
          <a:off x="6378781" y="381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3F99E-39E4-410B-8C91-ADA0BB3D1027}">
      <dsp:nvSpPr>
        <dsp:cNvPr id="0" name=""/>
        <dsp:cNvSpPr/>
      </dsp:nvSpPr>
      <dsp:spPr>
        <a:xfrm>
          <a:off x="6846781" y="5061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611D4-2151-4463-9FFE-40499558FE5D}">
      <dsp:nvSpPr>
        <dsp:cNvPr id="0" name=""/>
        <dsp:cNvSpPr/>
      </dsp:nvSpPr>
      <dsp:spPr>
        <a:xfrm>
          <a:off x="5676781" y="29181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Creates more members of</a:t>
          </a:r>
          <a:r>
            <a:rPr lang="en-US" sz="1700" b="0" i="0" kern="1200"/>
            <a:t> minority class without duplicating data</a:t>
          </a:r>
          <a:endParaRPr lang="en-US" sz="1700" kern="1200"/>
        </a:p>
      </dsp:txBody>
      <dsp:txXfrm>
        <a:off x="5676781" y="291810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A5E6A-8B38-4D90-BC91-10B1B553BED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CFF4-96CA-4FC7-A7B3-E5FB4DFF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8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way this was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CFF4-96CA-4FC7-A7B3-E5FB4DFF8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3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way this was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CFF4-96CA-4FC7-A7B3-E5FB4DFF85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9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way this was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CFF4-96CA-4FC7-A7B3-E5FB4DFF85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way this was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CFF4-96CA-4FC7-A7B3-E5FB4DFF8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6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7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AECEAB-3CAC-418B-E543-B03B7EED7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5000" b="0" i="0">
                <a:solidFill>
                  <a:schemeClr val="tx2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 Robust Testing for Reliable Medical Insights</a:t>
            </a:r>
            <a:endParaRPr lang="en-US" sz="5000">
              <a:solidFill>
                <a:schemeClr val="tx2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4EEF4-388E-B8BF-287D-5C52497F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By Alejandro Capecchi</a:t>
            </a:r>
          </a:p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Paper by</a:t>
            </a:r>
            <a:r>
              <a:rPr lang="es-ES">
                <a:solidFill>
                  <a:schemeClr val="tx2">
                    <a:alpha val="80000"/>
                  </a:schemeClr>
                </a:solidFill>
              </a:rPr>
              <a:t> Ana M. Bianco and Elena Martínez</a:t>
            </a:r>
            <a:r>
              <a:rPr lang="en-US">
                <a:solidFill>
                  <a:schemeClr val="tx2">
                    <a:alpha val="80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0851D-2EFE-58E1-3280-7CADD465B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4" r="1210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9559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194F7-3AA2-5722-4F6E-6B46FC17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Comparison – Small 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19FB5B-63F7-8934-9AD3-B3D4C8E2C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051842"/>
              </p:ext>
            </p:extLst>
          </p:nvPr>
        </p:nvGraphicFramePr>
        <p:xfrm>
          <a:off x="457200" y="2572192"/>
          <a:ext cx="10723565" cy="346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441">
                  <a:extLst>
                    <a:ext uri="{9D8B030D-6E8A-4147-A177-3AD203B41FA5}">
                      <a16:colId xmlns:a16="http://schemas.microsoft.com/office/drawing/2014/main" val="1502824965"/>
                    </a:ext>
                  </a:extLst>
                </a:gridCol>
                <a:gridCol w="2224296">
                  <a:extLst>
                    <a:ext uri="{9D8B030D-6E8A-4147-A177-3AD203B41FA5}">
                      <a16:colId xmlns:a16="http://schemas.microsoft.com/office/drawing/2014/main" val="4262841303"/>
                    </a:ext>
                  </a:extLst>
                </a:gridCol>
                <a:gridCol w="2224296">
                  <a:extLst>
                    <a:ext uri="{9D8B030D-6E8A-4147-A177-3AD203B41FA5}">
                      <a16:colId xmlns:a16="http://schemas.microsoft.com/office/drawing/2014/main" val="1901478608"/>
                    </a:ext>
                  </a:extLst>
                </a:gridCol>
                <a:gridCol w="1823306">
                  <a:extLst>
                    <a:ext uri="{9D8B030D-6E8A-4147-A177-3AD203B41FA5}">
                      <a16:colId xmlns:a16="http://schemas.microsoft.com/office/drawing/2014/main" val="3110878098"/>
                    </a:ext>
                  </a:extLst>
                </a:gridCol>
                <a:gridCol w="1798226">
                  <a:extLst>
                    <a:ext uri="{9D8B030D-6E8A-4147-A177-3AD203B41FA5}">
                      <a16:colId xmlns:a16="http://schemas.microsoft.com/office/drawing/2014/main" val="3301458366"/>
                    </a:ext>
                  </a:extLst>
                </a:gridCol>
              </a:tblGrid>
              <a:tr h="693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40</a:t>
                      </a:r>
                    </a:p>
                  </a:txBody>
                  <a:tcPr marL="226492" marR="226492" marT="113247" marB="113247"/>
                </a:tc>
                <a:tc gridSpan="2">
                  <a:txBody>
                    <a:bodyPr/>
                    <a:lstStyle/>
                    <a:p>
                      <a:r>
                        <a:rPr lang="en-US" sz="2800">
                          <a:latin typeface="+mj-lt"/>
                        </a:rPr>
                        <a:t>Beta Coefficients</a:t>
                      </a:r>
                    </a:p>
                  </a:txBody>
                  <a:tcPr marL="226492" marR="226492" marT="113247" marB="113247"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167640" marR="167640" marT="83820" marB="83820"/>
                </a:tc>
                <a:tc gridSpan="2">
                  <a:txBody>
                    <a:bodyPr/>
                    <a:lstStyle/>
                    <a:p>
                      <a:r>
                        <a:rPr lang="en-US" sz="2800">
                          <a:latin typeface="+mj-lt"/>
                        </a:rPr>
                        <a:t>P-values</a:t>
                      </a:r>
                    </a:p>
                  </a:txBody>
                  <a:tcPr marL="226492" marR="226492" marT="113247" marB="113247"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02588790"/>
                  </a:ext>
                </a:extLst>
              </a:tr>
              <a:tr h="69346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Parameter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l-GR" sz="2800">
                          <a:latin typeface="+mj-lt"/>
                        </a:rPr>
                        <a:t>β</a:t>
                      </a:r>
                      <a:r>
                        <a:rPr lang="en-US" sz="2800">
                          <a:latin typeface="+mj-lt"/>
                        </a:rPr>
                        <a:t>ₘₗ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>
                          <a:latin typeface="+mj-lt"/>
                        </a:rPr>
                        <a:t>β</a:t>
                      </a:r>
                      <a:r>
                        <a:rPr lang="en-US" sz="2800">
                          <a:latin typeface="+mj-lt"/>
                        </a:rPr>
                        <a:t>ᵣ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l-GR" sz="2800">
                          <a:latin typeface="+mj-lt"/>
                        </a:rPr>
                        <a:t>β</a:t>
                      </a:r>
                      <a:r>
                        <a:rPr lang="en-US" sz="2800">
                          <a:latin typeface="+mj-lt"/>
                        </a:rPr>
                        <a:t>ₘₗ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>
                          <a:latin typeface="+mj-lt"/>
                        </a:rPr>
                        <a:t>β</a:t>
                      </a:r>
                      <a:r>
                        <a:rPr lang="en-US" sz="2800">
                          <a:latin typeface="+mj-lt"/>
                        </a:rPr>
                        <a:t>ᵣ</a:t>
                      </a:r>
                    </a:p>
                  </a:txBody>
                  <a:tcPr marL="226492" marR="226492" marT="113247" marB="113247"/>
                </a:tc>
                <a:extLst>
                  <a:ext uri="{0D108BD9-81ED-4DB2-BD59-A6C34878D82A}">
                    <a16:rowId xmlns:a16="http://schemas.microsoft.com/office/drawing/2014/main" val="1593910326"/>
                  </a:ext>
                </a:extLst>
              </a:tr>
              <a:tr h="69346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Intercept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-17.053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-12.596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0.43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0.054</a:t>
                      </a:r>
                    </a:p>
                  </a:txBody>
                  <a:tcPr marL="226492" marR="226492" marT="113247" marB="113247"/>
                </a:tc>
                <a:extLst>
                  <a:ext uri="{0D108BD9-81ED-4DB2-BD59-A6C34878D82A}">
                    <a16:rowId xmlns:a16="http://schemas.microsoft.com/office/drawing/2014/main" val="3430819332"/>
                  </a:ext>
                </a:extLst>
              </a:tr>
              <a:tr h="69346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Log BMI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-3.954 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-2.972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0.60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0.010</a:t>
                      </a:r>
                    </a:p>
                  </a:txBody>
                  <a:tcPr marL="226492" marR="226492" marT="113247" marB="113247"/>
                </a:tc>
                <a:extLst>
                  <a:ext uri="{0D108BD9-81ED-4DB2-BD59-A6C34878D82A}">
                    <a16:rowId xmlns:a16="http://schemas.microsoft.com/office/drawing/2014/main" val="2372949490"/>
                  </a:ext>
                </a:extLst>
              </a:tr>
              <a:tr h="69346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Log Glucose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 5.612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4.051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 0.14</a:t>
                      </a:r>
                    </a:p>
                  </a:txBody>
                  <a:tcPr marL="226492" marR="226492" marT="113247" marB="113247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0.0021</a:t>
                      </a:r>
                    </a:p>
                  </a:txBody>
                  <a:tcPr marL="226492" marR="226492" marT="113247" marB="113247"/>
                </a:tc>
                <a:extLst>
                  <a:ext uri="{0D108BD9-81ED-4DB2-BD59-A6C34878D82A}">
                    <a16:rowId xmlns:a16="http://schemas.microsoft.com/office/drawing/2014/main" val="391159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93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30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194F7-3AA2-5722-4F6E-6B46FC17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44" y="1919928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Estimates as a Function of</a:t>
            </a:r>
            <a:br>
              <a:rPr lang="en-US" sz="5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Sample Size</a:t>
            </a:r>
          </a:p>
        </p:txBody>
      </p:sp>
      <p:pic>
        <p:nvPicPr>
          <p:cNvPr id="48" name="Picture 47" descr="A screenshot of a graph&#10;&#10;Description automatically generated">
            <a:extLst>
              <a:ext uri="{FF2B5EF4-FFF2-40B4-BE49-F238E27FC236}">
                <a16:creationId xmlns:a16="http://schemas.microsoft.com/office/drawing/2014/main" id="{91CC4874-1369-0265-EF96-3A9A71FC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5" b="2"/>
          <a:stretch/>
        </p:blipFill>
        <p:spPr>
          <a:xfrm>
            <a:off x="5206332" y="-3440"/>
            <a:ext cx="6998638" cy="686144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5900495-D171-5DF4-668F-06934BDBC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1542"/>
          <a:stretch/>
        </p:blipFill>
        <p:spPr>
          <a:xfrm>
            <a:off x="11135888" y="255845"/>
            <a:ext cx="857370" cy="2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18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40" y="1843283"/>
            <a:ext cx="5506283" cy="2244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Stability of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EE7740B-7217-2D7E-30D1-5AB00D4CC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r="2" b="2"/>
          <a:stretch/>
        </p:blipFill>
        <p:spPr>
          <a:xfrm>
            <a:off x="4187604" y="-3440"/>
            <a:ext cx="8017365" cy="6861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266D5-A9E7-961C-B11C-036FAD394A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92"/>
          <a:stretch/>
        </p:blipFill>
        <p:spPr>
          <a:xfrm>
            <a:off x="11168849" y="29470"/>
            <a:ext cx="857370" cy="28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02" y="1898056"/>
            <a:ext cx="4952999" cy="2244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Stability of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P-Values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B67E7EC-8BEE-1860-A60B-04A132F43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04" y="0"/>
            <a:ext cx="8050131" cy="68580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266D5-A9E7-961C-B11C-036FAD394A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270"/>
          <a:stretch/>
        </p:blipFill>
        <p:spPr>
          <a:xfrm>
            <a:off x="11279682" y="12290"/>
            <a:ext cx="857370" cy="2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32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Overcoming Imbalance - ROSE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F07B5C-2D68-B36E-7F58-8B574C5CD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756418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Stability of</a:t>
            </a:r>
            <a:br>
              <a:rPr lang="en-US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P-Values (ROSE)</a:t>
            </a:r>
          </a:p>
        </p:txBody>
      </p:sp>
      <p:pic>
        <p:nvPicPr>
          <p:cNvPr id="9" name="Content Placeholder 8" descr="A graph of different values&#10;&#10;Description automatically generated with medium confidence">
            <a:extLst>
              <a:ext uri="{FF2B5EF4-FFF2-40B4-BE49-F238E27FC236}">
                <a16:creationId xmlns:a16="http://schemas.microsoft.com/office/drawing/2014/main" id="{869F985C-163B-FEA1-5748-D6F5BEEA2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31" y="-2"/>
            <a:ext cx="6996067" cy="686945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266D5-A9E7-961C-B11C-036FAD394A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92"/>
          <a:stretch/>
        </p:blipFill>
        <p:spPr>
          <a:xfrm>
            <a:off x="11135888" y="57727"/>
            <a:ext cx="857370" cy="2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Stability of</a:t>
            </a:r>
            <a:br>
              <a:rPr lang="en-US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P-Values (ROSE)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5B206A39-4A6C-2CEF-F151-CA109536E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-19566"/>
            <a:ext cx="6996067" cy="68775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266D5-A9E7-961C-B11C-036FAD394A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270"/>
          <a:stretch/>
        </p:blipFill>
        <p:spPr>
          <a:xfrm>
            <a:off x="11249076" y="75278"/>
            <a:ext cx="857370" cy="2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20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012" y="279050"/>
            <a:ext cx="5410199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Power Analysis</a:t>
            </a:r>
          </a:p>
        </p:txBody>
      </p:sp>
      <p:pic>
        <p:nvPicPr>
          <p:cNvPr id="45" name="Content Placeholder 4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6EA44A18-5A4E-3058-B6CA-1279F1377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1"/>
            <a:ext cx="7551293" cy="6857993"/>
          </a:xfr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36EB78C-3207-20D6-458E-A576ED0054D5}"/>
              </a:ext>
            </a:extLst>
          </p:cNvPr>
          <p:cNvSpPr txBox="1"/>
          <p:nvPr/>
        </p:nvSpPr>
        <p:spPr>
          <a:xfrm>
            <a:off x="7655874" y="2620652"/>
            <a:ext cx="4337384" cy="2434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1k simulations for each 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Differences level off as N increases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Biggest difference is when N is small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8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AA5600B4-34B8-354D-A769-39B14BC0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3769872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BE528A-1578-9F8A-68B0-4F26F196C13F}"/>
              </a:ext>
            </a:extLst>
          </p:cNvPr>
          <p:cNvSpPr txBox="1"/>
          <p:nvPr/>
        </p:nvSpPr>
        <p:spPr>
          <a:xfrm>
            <a:off x="6189156" y="1199854"/>
            <a:ext cx="4709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 Imbalance likely impacted tests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N is small, p-</a:t>
            </a:r>
            <a:r>
              <a:rPr lang="en-US" sz="2400" dirty="0" err="1"/>
              <a:t>val’s</a:t>
            </a:r>
            <a:r>
              <a:rPr lang="en-US" sz="2400" dirty="0"/>
              <a:t> tend to be stable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findings conflict with paper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research required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>
                    <a:alpha val="80000"/>
                  </a:schemeClr>
                </a:solidFill>
              </a:rP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Open for questions and discussion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FAB079E6-13E6-4AC1-34E2-E83C31D53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8" r="26829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alpha val="80000"/>
                  </a:schemeClr>
                </a:solidFill>
              </a:rPr>
              <a:t>Agenda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80CF82-92F7-073C-2DBD-2ABC30994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5366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Document 9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334" y="343434"/>
            <a:ext cx="5866066" cy="2629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Objective</a:t>
            </a:r>
          </a:p>
        </p:txBody>
      </p:sp>
      <p:pic>
        <p:nvPicPr>
          <p:cNvPr id="51" name="Graphic 50" descr="Questions">
            <a:extLst>
              <a:ext uri="{FF2B5EF4-FFF2-40B4-BE49-F238E27FC236}">
                <a16:creationId xmlns:a16="http://schemas.microsoft.com/office/drawing/2014/main" id="{83595F17-617E-300B-D850-A07CE7BF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" y="978211"/>
            <a:ext cx="5009616" cy="50096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905" y="2544551"/>
            <a:ext cx="6031217" cy="319906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2"/>
                </a:solidFill>
                <a:effectLst/>
                <a:latin typeface="Söhne"/>
              </a:rPr>
              <a:t>Comparison of traditional logistic regression testing to the robust method, in the presence of outliers and small sample sizes.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Refresher – Robust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09" y="3233108"/>
            <a:ext cx="6919186" cy="358390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Söhne"/>
              </a:rPr>
              <a:t>M</a:t>
            </a:r>
            <a:r>
              <a:rPr lang="en-US" sz="2600" b="0" i="0" dirty="0">
                <a:solidFill>
                  <a:schemeClr val="tx2"/>
                </a:solidFill>
                <a:effectLst/>
                <a:latin typeface="Söhne"/>
              </a:rPr>
              <a:t>inimizes the influence of outliers</a:t>
            </a:r>
          </a:p>
          <a:p>
            <a:r>
              <a:rPr lang="en-US" sz="2600" b="0" i="0" dirty="0">
                <a:solidFill>
                  <a:schemeClr val="tx2"/>
                </a:solidFill>
                <a:effectLst/>
                <a:latin typeface="Söhne"/>
              </a:rPr>
              <a:t>Enhances stability and accuracy of estimates</a:t>
            </a:r>
          </a:p>
          <a:p>
            <a:r>
              <a:rPr lang="en-US" sz="2600" dirty="0">
                <a:solidFill>
                  <a:schemeClr val="tx2"/>
                </a:solidFill>
                <a:latin typeface="Söhne"/>
              </a:rPr>
              <a:t>Wald-type Test Statistic based on Bianco and </a:t>
            </a:r>
            <a:r>
              <a:rPr lang="en-US" sz="2600" dirty="0" err="1">
                <a:solidFill>
                  <a:schemeClr val="tx2"/>
                </a:solidFill>
                <a:latin typeface="Söhne"/>
              </a:rPr>
              <a:t>Yohai</a:t>
            </a:r>
            <a:r>
              <a:rPr lang="en-US" sz="2600" dirty="0">
                <a:solidFill>
                  <a:schemeClr val="tx2"/>
                </a:solidFill>
                <a:latin typeface="Söhne"/>
              </a:rPr>
              <a:t> Estimator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581598A3-DC38-0D21-78A1-F6170154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514" y="978211"/>
            <a:ext cx="5009616" cy="50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3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Data Overview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A4A01E-01A0-0809-25BB-83BB8B83F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02455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701CD53-28FC-491C-9022-F74BE327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25D6CE-B5F2-4E0D-894F-9521E2433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4FAEE13-B57A-42F4-8B4C-A7E31E98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6FD4E3B-38F9-4574-9095-47B609AB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CE41A1-EB3F-4840-8ACE-3EF73C19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AB8B661-BD44-40C0-9B98-4B4DBDBD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ECC28A1-79A1-4F9D-AAF1-47D64248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01FD91-5FAC-499E-8D9A-9677877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8B98376-AE21-4ADF-8EFF-189F8140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ACE9-70B0-4CAF-A216-AC704A513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113450E-4023-4BA4-A3D4-E32C0B3F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EDD59-155A-421E-8250-55A5E318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9913D27-A66C-4C2A-968B-DE97A9B4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BC33CCA-C456-41C7-9AE9-66EEAEAB5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269BA35-2287-449A-9C3A-854BC3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47F624-0A13-4AB8-AD09-F44DB01D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A27126F-B8E2-46DF-9183-2882F7B44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A014C1-4C01-4DD4-913C-143C03FAA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535D18-5B5A-479B-9D1F-9D5D4D11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8071C6-FA9E-478C-8592-8B6BBEFA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DB22494-68A3-4667-9EFA-CC234058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90FA2C-0D13-416D-B70B-76E541CA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B083CC1-0DB7-489B-876F-2E9ABC37F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F9C39F9-AC1B-4B07-9506-7CE36898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D5E4589-1264-4ADA-960F-23B49601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719F3D3-010B-4565-B6C8-9E975FF7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0B80ED3-4FB2-4B4B-BD00-392EA45D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7C5B764-679D-4049-99AE-B239859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340E87-53FC-4F62-8A49-D8F29236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528898-B883-48F0-B62E-660D4282B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8CE4872-CDA7-4F63-9B3D-DF1CFC63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9B84E06-1DBF-4F55-9B5E-F2F1E38E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D739D9D-4A11-49F5-B045-708F7DED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A755-E8F6-4691-A61E-FEBAAAF5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EA27C2C-E20B-48C0-A55F-CE58B267A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DAB4220-FF0A-46E7-A074-A5E6C236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92821D4-1F6A-43A4-BD55-E99560DB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70B7024-4644-41B1-B5FD-671FEBEBF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CE360C4-C466-44C4-A2E3-4CF21EBB9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A2C5B3-1CE2-480F-94DF-593AF087C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DCA777C-634D-4BFD-B193-B3D6A785B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660B4E-2D12-45DF-A8C3-01BBE2F8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13A507C-D667-425C-BC17-37A754AAD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8D90C4A-4AFD-4F87-8417-04E71FB3D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E7930D7-6A2B-42BA-9A47-33181C44F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DF58043-B333-44B7-B352-7864DE1B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1DCA8E6-E862-474B-93E7-8B8193022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5F98343-EECC-41EE-A45E-67ED9C0A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CF235E0-BD16-47B9-838D-3EFF87F0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5DBD286-FD7F-41A0-B09B-ADE92217F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DF6B11E-5507-4440-B56A-83C4B399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F2EA945-C41F-4B30-AD99-C7454FD1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2902474-D243-40DF-A382-E3F47769A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442AB6-AEBB-4E32-83DC-806F5DAA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49EA146-1867-476A-A0E1-5A3AC2A7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1CAC92A-483B-4C52-B71F-95B6C049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265B398-32C6-4184-8BC2-233C9625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A128F4C-95B5-4306-9876-D5F9672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D3663D8-D19D-4248-B7B8-CA2733B4E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704CEA6-B9DA-4499-A894-1F4BB5247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7AAE972-FFA8-4F9F-94E4-CF6C66653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580DF83-1906-4979-8E31-8EDB5F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DBE21-6CD6-317C-C1C8-FC863C25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15" y="5323"/>
            <a:ext cx="11502142" cy="1499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Data Overview – Strong Skew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9C92E3A-8163-0821-86F4-2A594DE63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12622"/>
              </p:ext>
            </p:extLst>
          </p:nvPr>
        </p:nvGraphicFramePr>
        <p:xfrm>
          <a:off x="209485" y="5741366"/>
          <a:ext cx="5715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101023320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8173079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6320158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431356060"/>
                    </a:ext>
                  </a:extLst>
                </a:gridCol>
              </a:tblGrid>
              <a:tr h="31057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52607"/>
                  </a:ext>
                </a:extLst>
              </a:tr>
              <a:tr h="310570">
                <a:tc>
                  <a:txBody>
                    <a:bodyPr/>
                    <a:lstStyle/>
                    <a:p>
                      <a:r>
                        <a:rPr lang="en-US" dirty="0"/>
                        <a:t>28.8946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8307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581B2D-FB49-BDE7-C746-B72518CE4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39875"/>
              </p:ext>
            </p:extLst>
          </p:nvPr>
        </p:nvGraphicFramePr>
        <p:xfrm>
          <a:off x="6262535" y="5750142"/>
          <a:ext cx="5715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101023320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8173079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6320158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431356060"/>
                    </a:ext>
                  </a:extLst>
                </a:gridCol>
              </a:tblGrid>
              <a:tr h="31057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52607"/>
                  </a:ext>
                </a:extLst>
              </a:tr>
              <a:tr h="310570">
                <a:tc>
                  <a:txBody>
                    <a:bodyPr/>
                    <a:lstStyle/>
                    <a:p>
                      <a:r>
                        <a:rPr lang="en-US" dirty="0"/>
                        <a:t>105.297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83071"/>
                  </a:ext>
                </a:extLst>
              </a:tr>
            </a:tbl>
          </a:graphicData>
        </a:graphic>
      </p:graphicFrame>
      <p:pic>
        <p:nvPicPr>
          <p:cNvPr id="21" name="Picture 20" descr="A screen shot of a graph&#10;&#10;Description automatically generated">
            <a:extLst>
              <a:ext uri="{FF2B5EF4-FFF2-40B4-BE49-F238E27FC236}">
                <a16:creationId xmlns:a16="http://schemas.microsoft.com/office/drawing/2014/main" id="{89129432-029F-4943-7294-A2F0230F2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/>
          <a:stretch/>
        </p:blipFill>
        <p:spPr>
          <a:xfrm>
            <a:off x="206169" y="1926070"/>
            <a:ext cx="5715000" cy="381409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Picture 24" descr="A graph of a number of blood glucose levels&#10;&#10;Description automatically generated with medium confidence">
            <a:extLst>
              <a:ext uri="{FF2B5EF4-FFF2-40B4-BE49-F238E27FC236}">
                <a16:creationId xmlns:a16="http://schemas.microsoft.com/office/drawing/2014/main" id="{622D78A4-E294-32B0-5068-AF850084C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/>
          <a:stretch/>
        </p:blipFill>
        <p:spPr>
          <a:xfrm>
            <a:off x="6262535" y="1922997"/>
            <a:ext cx="5723126" cy="381409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E774BE4-F523-AB00-3AB5-936CF5C60438}"/>
              </a:ext>
            </a:extLst>
          </p:cNvPr>
          <p:cNvSpPr/>
          <p:nvPr/>
        </p:nvSpPr>
        <p:spPr>
          <a:xfrm>
            <a:off x="-408981" y="1229647"/>
            <a:ext cx="2457772" cy="5900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650961">
              <a:spcAft>
                <a:spcPts val="678"/>
              </a:spcAft>
            </a:pPr>
            <a:r>
              <a:rPr lang="en-US" sz="3132" kern="1200" dirty="0">
                <a:latin typeface="+mj-lt"/>
                <a:ea typeface="+mn-ea"/>
                <a:cs typeface="+mn-cs"/>
              </a:rPr>
              <a:t>BMI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9FA279-6BA4-4554-36D1-C65EAE7DF3F4}"/>
              </a:ext>
            </a:extLst>
          </p:cNvPr>
          <p:cNvSpPr/>
          <p:nvPr/>
        </p:nvSpPr>
        <p:spPr>
          <a:xfrm>
            <a:off x="6262535" y="1295308"/>
            <a:ext cx="2457772" cy="5900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650961">
              <a:spcAft>
                <a:spcPts val="678"/>
              </a:spcAft>
            </a:pPr>
            <a:r>
              <a:rPr lang="en-US" sz="3132" kern="1200" dirty="0">
                <a:latin typeface="+mj-lt"/>
                <a:ea typeface="+mn-ea"/>
                <a:cs typeface="+mn-cs"/>
              </a:rPr>
              <a:t>Glucose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5377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1" name="Rectangle 25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Title 1">
            <a:extLst>
              <a:ext uri="{FF2B5EF4-FFF2-40B4-BE49-F238E27FC236}">
                <a16:creationId xmlns:a16="http://schemas.microsoft.com/office/drawing/2014/main" id="{29DBA79E-5AC9-73E8-2DAD-4FE8F93E813D}"/>
              </a:ext>
            </a:extLst>
          </p:cNvPr>
          <p:cNvSpPr txBox="1">
            <a:spLocks/>
          </p:cNvSpPr>
          <p:nvPr/>
        </p:nvSpPr>
        <p:spPr>
          <a:xfrm>
            <a:off x="338715" y="5323"/>
            <a:ext cx="11502142" cy="149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Data Overview – Log Transform</a:t>
            </a:r>
          </a:p>
        </p:txBody>
      </p:sp>
      <p:graphicFrame>
        <p:nvGraphicFramePr>
          <p:cNvPr id="250" name="Table 249">
            <a:extLst>
              <a:ext uri="{FF2B5EF4-FFF2-40B4-BE49-F238E27FC236}">
                <a16:creationId xmlns:a16="http://schemas.microsoft.com/office/drawing/2014/main" id="{167579A4-D658-499E-1CE1-BAFE0702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68091"/>
              </p:ext>
            </p:extLst>
          </p:nvPr>
        </p:nvGraphicFramePr>
        <p:xfrm>
          <a:off x="209485" y="5741366"/>
          <a:ext cx="5715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101023320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8173079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6320158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431356060"/>
                    </a:ext>
                  </a:extLst>
                </a:gridCol>
              </a:tblGrid>
              <a:tr h="31057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52607"/>
                  </a:ext>
                </a:extLst>
              </a:tr>
              <a:tr h="310570"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83071"/>
                  </a:ext>
                </a:extLst>
              </a:tr>
            </a:tbl>
          </a:graphicData>
        </a:graphic>
      </p:graphicFrame>
      <p:graphicFrame>
        <p:nvGraphicFramePr>
          <p:cNvPr id="252" name="Table 251">
            <a:extLst>
              <a:ext uri="{FF2B5EF4-FFF2-40B4-BE49-F238E27FC236}">
                <a16:creationId xmlns:a16="http://schemas.microsoft.com/office/drawing/2014/main" id="{038FA6E3-762B-621E-2D92-C7A65486D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19609"/>
              </p:ext>
            </p:extLst>
          </p:nvPr>
        </p:nvGraphicFramePr>
        <p:xfrm>
          <a:off x="6262535" y="5750142"/>
          <a:ext cx="5715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101023320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8173079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6320158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431356060"/>
                    </a:ext>
                  </a:extLst>
                </a:gridCol>
              </a:tblGrid>
              <a:tr h="31057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52607"/>
                  </a:ext>
                </a:extLst>
              </a:tr>
              <a:tr h="310570">
                <a:tc>
                  <a:txBody>
                    <a:bodyPr/>
                    <a:lstStyle/>
                    <a:p>
                      <a:r>
                        <a:rPr lang="en-US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83071"/>
                  </a:ext>
                </a:extLst>
              </a:tr>
            </a:tbl>
          </a:graphicData>
        </a:graphic>
      </p:graphicFrame>
      <p:sp>
        <p:nvSpPr>
          <p:cNvPr id="258" name="Rectangle 257">
            <a:extLst>
              <a:ext uri="{FF2B5EF4-FFF2-40B4-BE49-F238E27FC236}">
                <a16:creationId xmlns:a16="http://schemas.microsoft.com/office/drawing/2014/main" id="{F15A6186-F8D8-16E8-4411-0D73EA9BCFF3}"/>
              </a:ext>
            </a:extLst>
          </p:cNvPr>
          <p:cNvSpPr/>
          <p:nvPr/>
        </p:nvSpPr>
        <p:spPr>
          <a:xfrm>
            <a:off x="-408981" y="1229647"/>
            <a:ext cx="2457772" cy="5900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650961">
              <a:spcAft>
                <a:spcPts val="678"/>
              </a:spcAft>
            </a:pPr>
            <a:r>
              <a:rPr lang="en-US" sz="3132" kern="1200" dirty="0">
                <a:latin typeface="+mj-lt"/>
                <a:ea typeface="+mn-ea"/>
                <a:cs typeface="+mn-cs"/>
              </a:rPr>
              <a:t>      Log BMI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1BED45F-355E-DC16-904B-E19EFA113E00}"/>
              </a:ext>
            </a:extLst>
          </p:cNvPr>
          <p:cNvSpPr/>
          <p:nvPr/>
        </p:nvSpPr>
        <p:spPr>
          <a:xfrm>
            <a:off x="6262534" y="1295308"/>
            <a:ext cx="2948281" cy="574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650961">
              <a:spcAft>
                <a:spcPts val="678"/>
              </a:spcAft>
            </a:pPr>
            <a:r>
              <a:rPr lang="en-US" sz="3132" kern="1200" dirty="0">
                <a:latin typeface="+mj-lt"/>
                <a:ea typeface="+mn-ea"/>
                <a:cs typeface="+mn-cs"/>
              </a:rPr>
              <a:t>Log Glucose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299" name="Picture 298" descr="A graph of a logistic measurement&#10;&#10;Description automatically generated with medium confidence">
            <a:extLst>
              <a:ext uri="{FF2B5EF4-FFF2-40B4-BE49-F238E27FC236}">
                <a16:creationId xmlns:a16="http://schemas.microsoft.com/office/drawing/2014/main" id="{E00ABA9D-BAC7-468D-A7DD-38D898762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"/>
          <a:stretch/>
        </p:blipFill>
        <p:spPr>
          <a:xfrm>
            <a:off x="201081" y="1943056"/>
            <a:ext cx="5715000" cy="3780753"/>
          </a:xfrm>
          <a:prstGeom prst="rect">
            <a:avLst/>
          </a:prstGeom>
        </p:spPr>
      </p:pic>
      <p:pic>
        <p:nvPicPr>
          <p:cNvPr id="301" name="Picture 300" descr="A graph of a logistic diagram&#10;&#10;Description automatically generated with medium confidence">
            <a:extLst>
              <a:ext uri="{FF2B5EF4-FFF2-40B4-BE49-F238E27FC236}">
                <a16:creationId xmlns:a16="http://schemas.microsoft.com/office/drawing/2014/main" id="{BBE2EA5E-235B-0EFC-358B-398E0DBC00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6"/>
          <a:stretch/>
        </p:blipFill>
        <p:spPr>
          <a:xfrm>
            <a:off x="6284472" y="1943056"/>
            <a:ext cx="5715000" cy="38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105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3F856-4036-CF2B-DF84-9D28A8259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74333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194F7-3AA2-5722-4F6E-6B46FC17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Comparison – Large 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19FB5B-63F7-8934-9AD3-B3D4C8E2C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922330"/>
              </p:ext>
            </p:extLst>
          </p:nvPr>
        </p:nvGraphicFramePr>
        <p:xfrm>
          <a:off x="457200" y="2583498"/>
          <a:ext cx="10723565" cy="351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613">
                  <a:extLst>
                    <a:ext uri="{9D8B030D-6E8A-4147-A177-3AD203B41FA5}">
                      <a16:colId xmlns:a16="http://schemas.microsoft.com/office/drawing/2014/main" val="1502824965"/>
                    </a:ext>
                  </a:extLst>
                </a:gridCol>
                <a:gridCol w="2230116">
                  <a:extLst>
                    <a:ext uri="{9D8B030D-6E8A-4147-A177-3AD203B41FA5}">
                      <a16:colId xmlns:a16="http://schemas.microsoft.com/office/drawing/2014/main" val="4262841303"/>
                    </a:ext>
                  </a:extLst>
                </a:gridCol>
                <a:gridCol w="2210408">
                  <a:extLst>
                    <a:ext uri="{9D8B030D-6E8A-4147-A177-3AD203B41FA5}">
                      <a16:colId xmlns:a16="http://schemas.microsoft.com/office/drawing/2014/main" val="1901478608"/>
                    </a:ext>
                  </a:extLst>
                </a:gridCol>
                <a:gridCol w="1845202">
                  <a:extLst>
                    <a:ext uri="{9D8B030D-6E8A-4147-A177-3AD203B41FA5}">
                      <a16:colId xmlns:a16="http://schemas.microsoft.com/office/drawing/2014/main" val="3110878098"/>
                    </a:ext>
                  </a:extLst>
                </a:gridCol>
                <a:gridCol w="1798226">
                  <a:extLst>
                    <a:ext uri="{9D8B030D-6E8A-4147-A177-3AD203B41FA5}">
                      <a16:colId xmlns:a16="http://schemas.microsoft.com/office/drawing/2014/main" val="3301458366"/>
                    </a:ext>
                  </a:extLst>
                </a:gridCol>
              </a:tblGrid>
              <a:tr h="702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200</a:t>
                      </a:r>
                    </a:p>
                  </a:txBody>
                  <a:tcPr marL="231245" marR="231245" marT="115623" marB="115623"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Beta Coefficients</a:t>
                      </a:r>
                    </a:p>
                  </a:txBody>
                  <a:tcPr marL="231245" marR="231245" marT="115623" marB="115623"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167640" marR="167640" marT="83820" marB="83820"/>
                </a:tc>
                <a:tc gridSpan="2">
                  <a:txBody>
                    <a:bodyPr/>
                    <a:lstStyle/>
                    <a:p>
                      <a:r>
                        <a:rPr lang="en-US" sz="2800">
                          <a:latin typeface="+mj-lt"/>
                        </a:rPr>
                        <a:t>P-values</a:t>
                      </a:r>
                    </a:p>
                  </a:txBody>
                  <a:tcPr marL="231245" marR="231245" marT="115623" marB="115623"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02588790"/>
                  </a:ext>
                </a:extLst>
              </a:tr>
              <a:tr h="70214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Parameter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l-GR" sz="2800">
                          <a:latin typeface="+mj-lt"/>
                        </a:rPr>
                        <a:t>β</a:t>
                      </a:r>
                      <a:r>
                        <a:rPr lang="en-US" sz="2800">
                          <a:latin typeface="+mj-lt"/>
                        </a:rPr>
                        <a:t>ₘₗ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>
                          <a:latin typeface="+mj-lt"/>
                        </a:rPr>
                        <a:t>β</a:t>
                      </a:r>
                      <a:r>
                        <a:rPr lang="en-US" sz="2800">
                          <a:latin typeface="+mj-lt"/>
                        </a:rPr>
                        <a:t>ᵣ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l-GR" sz="2800">
                          <a:latin typeface="+mj-lt"/>
                        </a:rPr>
                        <a:t>β</a:t>
                      </a:r>
                      <a:r>
                        <a:rPr lang="en-US" sz="2800">
                          <a:latin typeface="+mj-lt"/>
                        </a:rPr>
                        <a:t>ₘₗ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>
                          <a:latin typeface="+mj-lt"/>
                        </a:rPr>
                        <a:t>β</a:t>
                      </a:r>
                      <a:r>
                        <a:rPr lang="en-US" sz="2800">
                          <a:latin typeface="+mj-lt"/>
                        </a:rPr>
                        <a:t>ᵣ</a:t>
                      </a:r>
                    </a:p>
                  </a:txBody>
                  <a:tcPr marL="231245" marR="231245" marT="115623" marB="115623"/>
                </a:tc>
                <a:extLst>
                  <a:ext uri="{0D108BD9-81ED-4DB2-BD59-A6C34878D82A}">
                    <a16:rowId xmlns:a16="http://schemas.microsoft.com/office/drawing/2014/main" val="1593910326"/>
                  </a:ext>
                </a:extLst>
              </a:tr>
              <a:tr h="702145">
                <a:tc>
                  <a:txBody>
                    <a:bodyPr/>
                    <a:lstStyle/>
                    <a:p>
                      <a:r>
                        <a:rPr lang="en-US" sz="2800">
                          <a:latin typeface="+mj-lt"/>
                        </a:rPr>
                        <a:t>Intercept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-11.5297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 -11.5399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+mn-lt"/>
                        </a:rPr>
                        <a:t>~0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+mn-lt"/>
                        </a:rPr>
                        <a:t>~0</a:t>
                      </a:r>
                    </a:p>
                  </a:txBody>
                  <a:tcPr marL="231245" marR="231245" marT="115623" marB="115623"/>
                </a:tc>
                <a:extLst>
                  <a:ext uri="{0D108BD9-81ED-4DB2-BD59-A6C34878D82A}">
                    <a16:rowId xmlns:a16="http://schemas.microsoft.com/office/drawing/2014/main" val="3430819332"/>
                  </a:ext>
                </a:extLst>
              </a:tr>
              <a:tr h="70214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Log BMI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0.6229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0.6234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0.27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+mn-lt"/>
                        </a:rPr>
                        <a:t>0.12</a:t>
                      </a:r>
                    </a:p>
                  </a:txBody>
                  <a:tcPr marL="231245" marR="231245" marT="115623" marB="115623"/>
                </a:tc>
                <a:extLst>
                  <a:ext uri="{0D108BD9-81ED-4DB2-BD59-A6C34878D82A}">
                    <a16:rowId xmlns:a16="http://schemas.microsoft.com/office/drawing/2014/main" val="2372949490"/>
                  </a:ext>
                </a:extLst>
              </a:tr>
              <a:tr h="70214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Log Glucose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1.3515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1.3527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+mn-lt"/>
                        </a:rPr>
                        <a:t>~0</a:t>
                      </a:r>
                    </a:p>
                  </a:txBody>
                  <a:tcPr marL="231245" marR="231245" marT="115623" marB="1156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~0</a:t>
                      </a:r>
                    </a:p>
                  </a:txBody>
                  <a:tcPr marL="231245" marR="231245" marT="115623" marB="115623"/>
                </a:tc>
                <a:extLst>
                  <a:ext uri="{0D108BD9-81ED-4DB2-BD59-A6C34878D82A}">
                    <a16:rowId xmlns:a16="http://schemas.microsoft.com/office/drawing/2014/main" val="391159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17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9517</TotalTime>
  <Words>380</Words>
  <Application>Microsoft Office PowerPoint</Application>
  <PresentationFormat>Widescreen</PresentationFormat>
  <Paragraphs>140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Posterama</vt:lpstr>
      <vt:lpstr>Söhne</vt:lpstr>
      <vt:lpstr>Times New Roman</vt:lpstr>
      <vt:lpstr>SineVTI</vt:lpstr>
      <vt:lpstr>Applying Robust Testing for Reliable Medical Insights</vt:lpstr>
      <vt:lpstr>Agenda</vt:lpstr>
      <vt:lpstr>Objective</vt:lpstr>
      <vt:lpstr>Refresher – Robust Testing</vt:lpstr>
      <vt:lpstr>Data Overview</vt:lpstr>
      <vt:lpstr>Data Overview – Strong Skew</vt:lpstr>
      <vt:lpstr>PowerPoint Presentation</vt:lpstr>
      <vt:lpstr>Methodology</vt:lpstr>
      <vt:lpstr>Comparison – Large N</vt:lpstr>
      <vt:lpstr>Comparison – Small N</vt:lpstr>
      <vt:lpstr>Estimates as a Function of Sample Size</vt:lpstr>
      <vt:lpstr>Stability of  P-Values</vt:lpstr>
      <vt:lpstr>Stability of  P-Values</vt:lpstr>
      <vt:lpstr>Overcoming Imbalance - ROSE</vt:lpstr>
      <vt:lpstr>Stability of  P-Values (ROSE)</vt:lpstr>
      <vt:lpstr>Stability of  P-Values (ROSE)</vt:lpstr>
      <vt:lpstr>Power Analysis</vt:lpstr>
      <vt:lpstr>Conclusions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Robust Logistic Testing for Reliable Medical Insights</dc:title>
  <dc:creator>f d</dc:creator>
  <cp:lastModifiedBy>f d</cp:lastModifiedBy>
  <cp:revision>9</cp:revision>
  <dcterms:created xsi:type="dcterms:W3CDTF">2023-11-22T23:38:33Z</dcterms:created>
  <dcterms:modified xsi:type="dcterms:W3CDTF">2023-11-29T20:37:05Z</dcterms:modified>
</cp:coreProperties>
</file>