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7"/>
  </p:notesMasterIdLst>
  <p:sldIdLst>
    <p:sldId id="256" r:id="rId2"/>
    <p:sldId id="258" r:id="rId3"/>
    <p:sldId id="261"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4"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6" r:id="rId84"/>
    <p:sldId id="377" r:id="rId85"/>
    <p:sldId id="378" r:id="rId86"/>
    <p:sldId id="380" r:id="rId87"/>
    <p:sldId id="381" r:id="rId88"/>
    <p:sldId id="382" r:id="rId89"/>
    <p:sldId id="383" r:id="rId90"/>
    <p:sldId id="384" r:id="rId91"/>
    <p:sldId id="385" r:id="rId92"/>
    <p:sldId id="386" r:id="rId93"/>
    <p:sldId id="387" r:id="rId94"/>
    <p:sldId id="379" r:id="rId95"/>
    <p:sldId id="293"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p:cViewPr varScale="1">
        <p:scale>
          <a:sx n="82" d="100"/>
          <a:sy n="82" d="100"/>
        </p:scale>
        <p:origin x="146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12/3/2022</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388590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8397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28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2892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29</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771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30</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660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31</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332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32</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2476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33</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8973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34</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6916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35</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8785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8104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37</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2293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4</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0656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6692C-7350-4AAD-BCD9-8A40240EBBBD}" type="slidenum">
              <a:rPr lang="en-US"/>
              <a:pPr/>
              <a:t>52</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533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5</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12955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6692C-7350-4AAD-BCD9-8A40240EBBBD}" type="slidenum">
              <a:rPr lang="en-US"/>
              <a:pPr/>
              <a:t>22</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7153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73732-2EC0-49A7-A59E-B0CB13B421C2}" type="slidenum">
              <a:rPr lang="en-US"/>
              <a:pPr/>
              <a:t>23</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487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24</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0619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25</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7290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26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0655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27</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534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EF3F62A-B383-41D9-BB67-9B9BAD8D77FB}" type="datetime1">
              <a:rPr lang="en-US" smtClean="0"/>
              <a:pPr/>
              <a:t>12/3/2022</a:t>
            </a:fld>
            <a:endParaRPr lang="en-US"/>
          </a:p>
        </p:txBody>
      </p:sp>
      <p:sp>
        <p:nvSpPr>
          <p:cNvPr id="17" name="Footer Placeholder 16"/>
          <p:cNvSpPr>
            <a:spLocks noGrp="1"/>
          </p:cNvSpPr>
          <p:nvPr>
            <p:ph type="ftr" sz="quarter" idx="11"/>
          </p:nvPr>
        </p:nvSpPr>
        <p:spPr/>
        <p:txBody>
          <a:bodyPr/>
          <a:lstStyle/>
          <a:p>
            <a:r>
              <a:rPr lang="en-US"/>
              <a:t>Web Technology</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3C8DB2-2A52-4F37-9C07-69C636CD4507}" type="datetime1">
              <a:rPr lang="en-US" smtClean="0"/>
              <a:pPr/>
              <a:t>12/3/2022</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858591-05B0-4327-8A17-52478CDF3ED4}" type="datetime1">
              <a:rPr lang="en-US" smtClean="0"/>
              <a:pPr/>
              <a:t>12/3/2022</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2F4B8156-EBF2-4B92-9CE6-8E413DE08D06}" type="datetime1">
              <a:rPr lang="en-US" smtClean="0"/>
              <a:pPr/>
              <a:t>12/3/2022</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Web Technology</a:t>
            </a:r>
          </a:p>
        </p:txBody>
      </p:sp>
      <p:sp>
        <p:nvSpPr>
          <p:cNvPr id="4" name="Date Placeholder 3"/>
          <p:cNvSpPr>
            <a:spLocks noGrp="1"/>
          </p:cNvSpPr>
          <p:nvPr>
            <p:ph type="dt" sz="half" idx="10"/>
          </p:nvPr>
        </p:nvSpPr>
        <p:spPr/>
        <p:txBody>
          <a:bodyPr/>
          <a:lstStyle/>
          <a:p>
            <a:fld id="{88FF1D05-D409-4427-85A5-0863D6217E0A}" type="datetime1">
              <a:rPr lang="en-US" smtClean="0"/>
              <a:pPr/>
              <a:t>12/3/2022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5382F4A-C7EB-4C93-8FBE-E7E52FA12C26}" type="datetime1">
              <a:rPr lang="en-US" smtClean="0"/>
              <a:pPr/>
              <a:t>12/3/2022</a:t>
            </a:fld>
            <a:endParaRPr lang="en-US"/>
          </a:p>
        </p:txBody>
      </p:sp>
      <p:sp>
        <p:nvSpPr>
          <p:cNvPr id="6" name="Footer Placeholder 5"/>
          <p:cNvSpPr>
            <a:spLocks noGrp="1"/>
          </p:cNvSpPr>
          <p:nvPr>
            <p:ph type="ftr" sz="quarter" idx="11"/>
          </p:nvPr>
        </p:nvSpPr>
        <p:spPr/>
        <p:txBody>
          <a:bodyPr/>
          <a:lstStyle/>
          <a:p>
            <a:r>
              <a:rPr lang="en-US"/>
              <a:t>Web Technology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8D1791F-E9B5-44E6-BC96-2D739844828A}" type="datetime1">
              <a:rPr lang="en-US" smtClean="0"/>
              <a:pPr/>
              <a:t>12/3/2022</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Web Technology</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5B82690-012A-48BC-A9DE-9619EEC036EB}" type="datetime1">
              <a:rPr lang="en-US" smtClean="0"/>
              <a:pPr/>
              <a:t>12/3/2022</a:t>
            </a:fld>
            <a:endParaRPr lang="en-US"/>
          </a:p>
        </p:txBody>
      </p:sp>
      <p:sp>
        <p:nvSpPr>
          <p:cNvPr id="4" name="Footer Placeholder 3"/>
          <p:cNvSpPr>
            <a:spLocks noGrp="1"/>
          </p:cNvSpPr>
          <p:nvPr>
            <p:ph type="ftr" sz="quarter" idx="11"/>
          </p:nvPr>
        </p:nvSpPr>
        <p:spPr/>
        <p:txBody>
          <a:bodyPr/>
          <a:lstStyle/>
          <a:p>
            <a:r>
              <a:rPr lang="en-US"/>
              <a:t>Web Technology</a:t>
            </a:r>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EF5011C-5C0A-49D4-8716-569BB0FF473E}" type="datetime1">
              <a:rPr lang="en-US" smtClean="0"/>
              <a:pPr/>
              <a:t>12/3/2022</a:t>
            </a:fld>
            <a:endParaRPr lang="en-US"/>
          </a:p>
        </p:txBody>
      </p:sp>
      <p:sp>
        <p:nvSpPr>
          <p:cNvPr id="3" name="Footer Placeholder 2"/>
          <p:cNvSpPr>
            <a:spLocks noGrp="1"/>
          </p:cNvSpPr>
          <p:nvPr>
            <p:ph type="ftr" sz="quarter" idx="11"/>
          </p:nvPr>
        </p:nvSpPr>
        <p:spPr/>
        <p:txBody>
          <a:bodyPr/>
          <a:lstStyle/>
          <a:p>
            <a:r>
              <a:rPr lang="en-US"/>
              <a:t>Web Technology</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ADDC0D6-9E92-4AB2-B002-2EFB4787D9EC}" type="datetime1">
              <a:rPr lang="en-US" smtClean="0"/>
              <a:pPr/>
              <a:t>12/3/2022</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Web Technology</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514CCD3-E1DD-45F8-8AD9-BE2569E303B6}" type="datetime1">
              <a:rPr lang="en-US" smtClean="0"/>
              <a:pPr/>
              <a:t>12/3/2022</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Web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EE349C1-B654-4B20-826B-8313A687EC71}" type="datetime1">
              <a:rPr lang="en-US" smtClean="0"/>
              <a:pPr/>
              <a:t>12/3/2022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Web Technology</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loc.gov/"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533400"/>
            <a:ext cx="7772400" cy="1066800"/>
          </a:xfrm>
        </p:spPr>
        <p:txBody>
          <a:bodyPr/>
          <a:lstStyle/>
          <a:p>
            <a:r>
              <a:rPr lang="en-US" dirty="0"/>
              <a:t>HTML</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Moumita </a:t>
            </a:r>
            <a:r>
              <a:rPr kumimoji="0" lang="en-US" sz="1600" b="1" i="0" u="none" strike="noStrike" kern="1200" cap="all" spc="250" normalizeH="0" baseline="0" noProof="0" dirty="0" err="1">
                <a:ln>
                  <a:noFill/>
                </a:ln>
                <a:solidFill>
                  <a:schemeClr val="tx2"/>
                </a:solidFill>
                <a:effectLst/>
                <a:uLnTx/>
                <a:uFillTx/>
                <a:latin typeface="+mn-lt"/>
                <a:ea typeface="+mn-ea"/>
                <a:cs typeface="+mn-cs"/>
              </a:rPr>
              <a:t>Asad</a:t>
            </a:r>
            <a:endParaRPr kumimoji="0" lang="en-US" sz="1600" b="1" i="0" u="none" strike="noStrike" kern="1200" cap="all" spc="250" normalizeH="0" baseline="0" noProof="0" dirty="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p:txBody>
          <a:bodyPr>
            <a:normAutofit/>
          </a:bodyPr>
          <a:lstStyle/>
          <a:p>
            <a:r>
              <a:rPr lang="en-MY" b="1" dirty="0"/>
              <a:t>HTML is not case sensitive, XHTML is</a:t>
            </a:r>
          </a:p>
          <a:p>
            <a:pPr lvl="4">
              <a:buNone/>
            </a:pPr>
            <a:r>
              <a:rPr lang="en-US" i="1" dirty="0"/>
              <a:t>&lt;B&gt;Go boldly!&lt;/B&gt;</a:t>
            </a:r>
            <a:endParaRPr lang="en-MY" dirty="0"/>
          </a:p>
          <a:p>
            <a:pPr lvl="4">
              <a:buNone/>
            </a:pPr>
            <a:r>
              <a:rPr lang="en-US" i="1" dirty="0"/>
              <a:t>&lt;B&gt;Go boldly!&lt;/b&gt;</a:t>
            </a:r>
            <a:endParaRPr lang="en-MY" dirty="0"/>
          </a:p>
          <a:p>
            <a:pPr lvl="4">
              <a:buNone/>
            </a:pPr>
            <a:r>
              <a:rPr lang="en-US" i="1" dirty="0"/>
              <a:t>&lt;b&gt;Go boldly!&lt;/B&gt;</a:t>
            </a:r>
            <a:endParaRPr lang="en-MY" dirty="0"/>
          </a:p>
          <a:p>
            <a:pPr lvl="4">
              <a:buNone/>
            </a:pPr>
            <a:r>
              <a:rPr lang="en-US" i="1" dirty="0"/>
              <a:t>&lt;b&gt;Go boldly!&lt;/b&gt;</a:t>
            </a:r>
          </a:p>
          <a:p>
            <a:pPr lvl="4">
              <a:buNone/>
            </a:pPr>
            <a:endParaRPr lang="en-MY" dirty="0"/>
          </a:p>
          <a:p>
            <a:r>
              <a:rPr lang="en-MY" b="1" dirty="0"/>
              <a:t>HTML/XHTML attribute values may be case sensitive</a:t>
            </a:r>
          </a:p>
          <a:p>
            <a:pPr lvl="2">
              <a:buNone/>
            </a:pPr>
            <a:r>
              <a:rPr lang="en-US" dirty="0"/>
              <a:t>&lt;</a:t>
            </a:r>
            <a:r>
              <a:rPr lang="en-US" dirty="0" err="1"/>
              <a:t>img</a:t>
            </a:r>
            <a:r>
              <a:rPr lang="en-US" dirty="0"/>
              <a:t> </a:t>
            </a:r>
            <a:r>
              <a:rPr lang="en-US" dirty="0" err="1"/>
              <a:t>src</a:t>
            </a:r>
            <a:r>
              <a:rPr lang="en-US" dirty="0"/>
              <a:t>="test.gif"&gt; and &lt;</a:t>
            </a:r>
            <a:r>
              <a:rPr lang="en-US" dirty="0" err="1"/>
              <a:t>img</a:t>
            </a:r>
            <a:r>
              <a:rPr lang="en-US" dirty="0"/>
              <a:t> </a:t>
            </a:r>
            <a:r>
              <a:rPr lang="en-US" dirty="0" err="1"/>
              <a:t>src</a:t>
            </a:r>
            <a:r>
              <a:rPr lang="en-US" dirty="0"/>
              <a:t>="TEST.GIF"&gt; are not necessarily referencing the same image</a:t>
            </a:r>
            <a:endParaRPr lang="en-MY"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52400" y="1527048"/>
            <a:ext cx="8805672" cy="4873752"/>
          </a:xfrm>
        </p:spPr>
        <p:txBody>
          <a:bodyPr>
            <a:normAutofit fontScale="92500"/>
          </a:bodyPr>
          <a:lstStyle/>
          <a:p>
            <a:r>
              <a:rPr lang="en-MY" b="1" dirty="0"/>
              <a:t>HTML/XHTML is sensitive to a single white space character</a:t>
            </a:r>
            <a:r>
              <a:rPr lang="en-MY" dirty="0"/>
              <a:t>. </a:t>
            </a:r>
            <a:r>
              <a:rPr lang="en-US" dirty="0"/>
              <a:t>Consider the following markup and you will see same output.</a:t>
            </a:r>
            <a:endParaRPr lang="en-MY" dirty="0"/>
          </a:p>
          <a:p>
            <a:pPr lvl="2">
              <a:buNone/>
            </a:pPr>
            <a:r>
              <a:rPr lang="en-US" i="1" dirty="0"/>
              <a:t>&lt;b&gt;T e s t o f s p a c e s&lt;/b&gt;&lt;</a:t>
            </a:r>
            <a:r>
              <a:rPr lang="en-US" i="1" dirty="0" err="1"/>
              <a:t>br</a:t>
            </a:r>
            <a:r>
              <a:rPr lang="en-US" i="1" dirty="0"/>
              <a:t> /&gt;</a:t>
            </a:r>
            <a:endParaRPr lang="en-MY" dirty="0"/>
          </a:p>
          <a:p>
            <a:pPr lvl="2">
              <a:buNone/>
            </a:pPr>
            <a:r>
              <a:rPr lang="en-US" i="1" dirty="0"/>
              <a:t>&lt;b&gt;T   e   s   t   o f   s p a c e s &lt;/b&gt;&lt;</a:t>
            </a:r>
            <a:r>
              <a:rPr lang="en-US" i="1" dirty="0" err="1"/>
              <a:t>br</a:t>
            </a:r>
            <a:r>
              <a:rPr lang="en-US" i="1" dirty="0"/>
              <a:t> /&gt;</a:t>
            </a:r>
            <a:endParaRPr lang="en-MY" dirty="0"/>
          </a:p>
          <a:p>
            <a:pPr lvl="2">
              <a:buNone/>
            </a:pPr>
            <a:r>
              <a:rPr lang="en-US" i="1" dirty="0"/>
              <a:t>&lt;b&gt;T</a:t>
            </a:r>
            <a:endParaRPr lang="en-MY" dirty="0"/>
          </a:p>
          <a:p>
            <a:pPr lvl="2">
              <a:buNone/>
            </a:pPr>
            <a:r>
              <a:rPr lang="en-US" i="1" dirty="0"/>
              <a:t>e s</a:t>
            </a:r>
            <a:endParaRPr lang="en-MY" dirty="0"/>
          </a:p>
          <a:p>
            <a:pPr lvl="2">
              <a:buNone/>
            </a:pPr>
            <a:r>
              <a:rPr lang="en-US" i="1" dirty="0"/>
              <a:t>t o f s p            a c e s&lt;/b&gt;</a:t>
            </a:r>
          </a:p>
          <a:p>
            <a:r>
              <a:rPr lang="en-MY" b="1" dirty="0"/>
              <a:t>Elements Should Have Close Tags Unless Empty</a:t>
            </a:r>
          </a:p>
          <a:p>
            <a:pPr lvl="4">
              <a:buNone/>
            </a:pPr>
            <a:r>
              <a:rPr lang="en-US" sz="1900" i="1" dirty="0"/>
              <a:t>&lt;p&gt;This isn't closed.</a:t>
            </a:r>
            <a:endParaRPr lang="en-MY" sz="1900" dirty="0"/>
          </a:p>
          <a:p>
            <a:pPr lvl="4">
              <a:buNone/>
            </a:pPr>
            <a:r>
              <a:rPr lang="en-US" sz="1900" i="1" dirty="0"/>
              <a:t>&lt;p&gt;This is.&lt;/p&gt;</a:t>
            </a:r>
          </a:p>
          <a:p>
            <a:pPr lvl="4">
              <a:buNone/>
            </a:pPr>
            <a:r>
              <a:rPr lang="en-US" sz="2000" dirty="0"/>
              <a:t>&lt;</a:t>
            </a:r>
            <a:r>
              <a:rPr lang="en-US" sz="2000" dirty="0" err="1"/>
              <a:t>br</a:t>
            </a:r>
            <a:r>
              <a:rPr lang="en-US" sz="2000" dirty="0"/>
              <a:t>&gt;&lt;/</a:t>
            </a:r>
            <a:r>
              <a:rPr lang="en-US" sz="2000" dirty="0" err="1"/>
              <a:t>br</a:t>
            </a:r>
            <a:r>
              <a:rPr lang="en-US" sz="2000" dirty="0"/>
              <a:t>&gt; </a:t>
            </a:r>
          </a:p>
          <a:p>
            <a:pPr lvl="4">
              <a:buNone/>
            </a:pPr>
            <a:r>
              <a:rPr lang="en-US" sz="2000" dirty="0"/>
              <a:t>&lt;</a:t>
            </a:r>
            <a:r>
              <a:rPr lang="en-US" sz="2000" dirty="0" err="1"/>
              <a:t>br</a:t>
            </a:r>
            <a:r>
              <a:rPr lang="en-US" sz="2000" dirty="0"/>
              <a:t> /&gt;</a:t>
            </a:r>
            <a:endParaRPr lang="en-MY" sz="1900" dirty="0"/>
          </a:p>
          <a:p>
            <a:pPr lvl="2">
              <a:buNone/>
            </a:pPr>
            <a:endParaRPr lang="en-US" i="1" dirty="0"/>
          </a:p>
          <a:p>
            <a:pPr lvl="2">
              <a:buNone/>
            </a:pPr>
            <a:endParaRPr lang="en-MY"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Content Placeholder 4"/>
          <p:cNvSpPr>
            <a:spLocks noGrp="1"/>
          </p:cNvSpPr>
          <p:nvPr>
            <p:ph sz="quarter" idx="1"/>
          </p:nvPr>
        </p:nvSpPr>
        <p:spPr>
          <a:xfrm>
            <a:off x="152400" y="1527048"/>
            <a:ext cx="8805672" cy="4873752"/>
          </a:xfrm>
        </p:spPr>
        <p:txBody>
          <a:bodyPr>
            <a:normAutofit/>
          </a:bodyPr>
          <a:lstStyle/>
          <a:p>
            <a:r>
              <a:rPr lang="en-MY" b="1" dirty="0"/>
              <a:t>Unused Elements May Minimize</a:t>
            </a:r>
          </a:p>
          <a:p>
            <a:pPr lvl="4">
              <a:buNone/>
            </a:pPr>
            <a:r>
              <a:rPr lang="en-US" dirty="0"/>
              <a:t>&lt;p&gt;&lt;/p&gt;&lt;p&gt;&lt;/p&gt;&lt;p&gt;&lt;/p&gt;</a:t>
            </a:r>
            <a:endParaRPr lang="en-MY" dirty="0"/>
          </a:p>
          <a:p>
            <a:r>
              <a:rPr lang="en-US" b="1" dirty="0"/>
              <a:t>Attributes Should Be Quoted</a:t>
            </a:r>
          </a:p>
          <a:p>
            <a:pPr lvl="1"/>
            <a:r>
              <a:rPr lang="en-US" dirty="0"/>
              <a:t>Although under traditional HTML simple attribute values did not need to be quoted, not doing so can lead to trouble with scripting. For example, &lt;</a:t>
            </a:r>
            <a:r>
              <a:rPr lang="en-US" dirty="0" err="1"/>
              <a:t>img</a:t>
            </a:r>
            <a:r>
              <a:rPr lang="en-US" dirty="0"/>
              <a:t> </a:t>
            </a:r>
            <a:r>
              <a:rPr lang="en-US" dirty="0" err="1"/>
              <a:t>src</a:t>
            </a:r>
            <a:r>
              <a:rPr lang="en-US" dirty="0"/>
              <a:t>=robot.gif height=10 width=10 alt=robot&gt;</a:t>
            </a:r>
            <a:endParaRPr lang="en-MY" dirty="0"/>
          </a:p>
          <a:p>
            <a:pPr lvl="1"/>
            <a:r>
              <a:rPr lang="en-US" dirty="0"/>
              <a:t>But XHTML does enforce quoting, so all attributes should be quoted like so &lt;</a:t>
            </a:r>
            <a:r>
              <a:rPr lang="en-US" dirty="0" err="1"/>
              <a:t>img</a:t>
            </a:r>
            <a:r>
              <a:rPr lang="en-US" dirty="0"/>
              <a:t> </a:t>
            </a:r>
            <a:r>
              <a:rPr lang="en-US" dirty="0" err="1"/>
              <a:t>src</a:t>
            </a:r>
            <a:r>
              <a:rPr lang="en-US" dirty="0"/>
              <a:t>="robot.gif" height="10" width="10" alt="robot" /&gt;</a:t>
            </a:r>
            <a:endParaRPr lang="en-MY" dirty="0"/>
          </a:p>
          <a:p>
            <a:endParaRPr lang="en-MY"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XHTML: The Rules Enforced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a:xfrm>
            <a:off x="185928" y="1527048"/>
            <a:ext cx="8805672" cy="4797552"/>
          </a:xfrm>
        </p:spPr>
        <p:txBody>
          <a:bodyPr/>
          <a:lstStyle/>
          <a:p>
            <a:pPr lvl="0"/>
            <a:r>
              <a:rPr lang="en-US" sz="2800" dirty="0"/>
              <a:t>You must have a </a:t>
            </a:r>
            <a:r>
              <a:rPr lang="en-US" sz="2800" dirty="0" err="1"/>
              <a:t>doctype</a:t>
            </a:r>
            <a:r>
              <a:rPr lang="en-US" sz="2800" dirty="0"/>
              <a:t> indicator and conform to its rules. For example, &lt;!DOCTYPE html PUBLIC "-//W3C//DTD XHTML 1.0 Transitional//EN"  "http://www.w3.org/TR/ xhtml1/DTD/xhtml1-transitional.dtd"&gt; </a:t>
            </a:r>
            <a:endParaRPr lang="en-MY" sz="2800" dirty="0"/>
          </a:p>
          <a:p>
            <a:pPr lvl="0"/>
            <a:r>
              <a:rPr lang="en-US" sz="2800" dirty="0"/>
              <a:t>You must have &lt;html&gt;, &lt;head&gt;, and &lt;body&gt; tag.</a:t>
            </a:r>
          </a:p>
          <a:p>
            <a:r>
              <a:rPr lang="en-US" sz="2800" dirty="0"/>
              <a:t>&lt;title&gt; must come first in the &lt;head&gt; element.</a:t>
            </a:r>
            <a:endParaRPr lang="en-MY" sz="2800" dirty="0"/>
          </a:p>
          <a:p>
            <a:r>
              <a:rPr lang="en-US" sz="2800" dirty="0"/>
              <a:t>You have to quote all your attributes, even simple ones such as &lt;p align= "left"&gt;.</a:t>
            </a:r>
            <a:endParaRPr lang="en-MY" sz="2800" dirty="0"/>
          </a:p>
          <a:p>
            <a:pPr lvl="0"/>
            <a:endParaRPr lang="en-MY" dirty="0"/>
          </a:p>
          <a:p>
            <a:endParaRPr lang="en-MY"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XHTML: The Rules Enforced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a:xfrm>
            <a:off x="185928" y="1527048"/>
            <a:ext cx="8805672" cy="4797552"/>
          </a:xfrm>
        </p:spPr>
        <p:txBody>
          <a:bodyPr/>
          <a:lstStyle/>
          <a:p>
            <a:pPr lvl="0"/>
            <a:r>
              <a:rPr lang="en-US" sz="2800" dirty="0"/>
              <a:t>You must nest your tags properly, so &lt;</a:t>
            </a:r>
            <a:r>
              <a:rPr lang="en-US" sz="2800" dirty="0" err="1"/>
              <a:t>i</a:t>
            </a:r>
            <a:r>
              <a:rPr lang="en-US" sz="2800" dirty="0"/>
              <a:t>&gt;&lt;b&gt; is okay &lt;/b&gt;&lt;/</a:t>
            </a:r>
            <a:r>
              <a:rPr lang="en-US" sz="2800" dirty="0" err="1"/>
              <a:t>i</a:t>
            </a:r>
            <a:r>
              <a:rPr lang="en-US" sz="2800" dirty="0"/>
              <a:t>&gt;, but &lt;</a:t>
            </a:r>
            <a:r>
              <a:rPr lang="en-US" sz="2800" dirty="0" err="1"/>
              <a:t>i</a:t>
            </a:r>
            <a:r>
              <a:rPr lang="en-US" sz="2800" dirty="0"/>
              <a:t>&gt;&lt;b&gt; is not &lt;/</a:t>
            </a:r>
            <a:r>
              <a:rPr lang="en-US" sz="2800" dirty="0" err="1"/>
              <a:t>i</a:t>
            </a:r>
            <a:r>
              <a:rPr lang="en-US" sz="2800" dirty="0"/>
              <a:t>&gt;&lt;/b&gt;.</a:t>
            </a:r>
          </a:p>
          <a:p>
            <a:r>
              <a:rPr lang="en-US" sz="2800" dirty="0"/>
              <a:t>You cannot omit optional close tags, so &lt;p&gt; cannot stand alone; you must have &lt;p&gt; and &lt;/p&gt;.</a:t>
            </a:r>
            <a:endParaRPr lang="en-MY" sz="2800" dirty="0"/>
          </a:p>
          <a:p>
            <a:r>
              <a:rPr lang="en-US" sz="2800" dirty="0"/>
              <a:t>Empty tags must close, so tags such as &lt;hr&gt; become &lt;hr /&gt;.</a:t>
            </a:r>
            <a:endParaRPr lang="en-MY" sz="2800" dirty="0"/>
          </a:p>
          <a:p>
            <a:r>
              <a:rPr lang="en-US" sz="2800" dirty="0"/>
              <a:t>You must lowercase all tags and attribute names.</a:t>
            </a:r>
            <a:endParaRPr lang="en-MY" sz="2800" dirty="0"/>
          </a:p>
          <a:p>
            <a:pPr lvl="0"/>
            <a:endParaRPr lang="en-MY"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HTML Attributes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p:txBody>
          <a:bodyPr>
            <a:normAutofit/>
          </a:bodyPr>
          <a:lstStyle/>
          <a:p>
            <a:r>
              <a:rPr lang="en-US" b="1" dirty="0"/>
              <a:t>Id:</a:t>
            </a:r>
            <a:r>
              <a:rPr lang="en-US" dirty="0"/>
              <a:t> The id attribute is used to set a unique name for an element in a document. For example, using id with the paragraph tag, &lt;p&gt;,</a:t>
            </a:r>
            <a:endParaRPr lang="en-MY" dirty="0"/>
          </a:p>
          <a:p>
            <a:pPr lvl="2">
              <a:buNone/>
            </a:pPr>
            <a:r>
              <a:rPr lang="en-US" sz="1800" i="1" dirty="0"/>
              <a:t>&lt;p </a:t>
            </a:r>
            <a:r>
              <a:rPr lang="en-US" sz="1800" b="1" i="1" dirty="0"/>
              <a:t>id="</a:t>
            </a:r>
            <a:r>
              <a:rPr lang="en-US" sz="1800" b="1" i="1" dirty="0" err="1"/>
              <a:t>FirstParagraph</a:t>
            </a:r>
            <a:r>
              <a:rPr lang="en-US" sz="1800" b="1" i="1" dirty="0"/>
              <a:t>"&gt;</a:t>
            </a:r>
            <a:r>
              <a:rPr lang="en-US" sz="1800" i="1" dirty="0"/>
              <a:t> </a:t>
            </a:r>
            <a:endParaRPr lang="en-MY" sz="1800" i="1" dirty="0"/>
          </a:p>
          <a:p>
            <a:pPr lvl="2">
              <a:buNone/>
            </a:pPr>
            <a:r>
              <a:rPr lang="en-US" sz="1800" i="1" dirty="0"/>
              <a:t>This is the first paragraph of text.&lt;/p&gt;</a:t>
            </a:r>
            <a:endParaRPr lang="en-MY" sz="1800" i="1" dirty="0"/>
          </a:p>
          <a:p>
            <a:r>
              <a:rPr lang="en-US" b="1" dirty="0"/>
              <a:t>Class: </a:t>
            </a:r>
            <a:r>
              <a:rPr lang="en-US" dirty="0"/>
              <a:t>The </a:t>
            </a:r>
            <a:r>
              <a:rPr lang="en-US" b="1" dirty="0"/>
              <a:t>class</a:t>
            </a:r>
            <a:r>
              <a:rPr lang="en-US" dirty="0"/>
              <a:t> attribute is used to indicate the class or classes that a tag might belong to. Like </a:t>
            </a:r>
            <a:r>
              <a:rPr lang="en-US" b="1" dirty="0"/>
              <a:t>id</a:t>
            </a:r>
            <a:r>
              <a:rPr lang="en-US" dirty="0"/>
              <a:t>, </a:t>
            </a:r>
            <a:r>
              <a:rPr lang="en-US" b="1" dirty="0"/>
              <a:t>class</a:t>
            </a:r>
            <a:r>
              <a:rPr lang="en-US" dirty="0"/>
              <a:t> is used to associate a tag with a name, so</a:t>
            </a:r>
          </a:p>
          <a:p>
            <a:pPr lvl="2">
              <a:buNone/>
            </a:pPr>
            <a:r>
              <a:rPr lang="en-US" sz="1800" b="1" i="1" dirty="0"/>
              <a:t>&lt;p id="</a:t>
            </a:r>
            <a:r>
              <a:rPr lang="en-US" sz="1800" b="1" i="1" dirty="0" err="1"/>
              <a:t>FirstParagraph</a:t>
            </a:r>
            <a:r>
              <a:rPr lang="en-US" sz="1800" b="1" i="1" dirty="0"/>
              <a:t>" class="important"&gt;</a:t>
            </a:r>
            <a:endParaRPr lang="en-MY" sz="1800" i="1" dirty="0"/>
          </a:p>
          <a:p>
            <a:pPr lvl="2">
              <a:buNone/>
            </a:pPr>
            <a:r>
              <a:rPr lang="en-US" sz="1800" i="1" dirty="0"/>
              <a:t>   This is the first paragraph of text.</a:t>
            </a:r>
            <a:endParaRPr lang="en-MY" sz="1800" i="1" dirty="0"/>
          </a:p>
          <a:p>
            <a:pPr lvl="2">
              <a:buNone/>
            </a:pPr>
            <a:r>
              <a:rPr lang="en-US" sz="1800" i="1" dirty="0"/>
              <a:t>&lt;</a:t>
            </a:r>
            <a:r>
              <a:rPr lang="en-US" sz="1800" b="1" i="1" dirty="0"/>
              <a:t>/p&gt;</a:t>
            </a:r>
            <a:endParaRPr lang="en-MY" sz="1800" i="1" dirty="0"/>
          </a:p>
          <a:p>
            <a:endParaRPr lang="en-MY"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HTML Attributes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Content Placeholder 4"/>
          <p:cNvSpPr>
            <a:spLocks noGrp="1"/>
          </p:cNvSpPr>
          <p:nvPr>
            <p:ph sz="quarter" idx="1"/>
          </p:nvPr>
        </p:nvSpPr>
        <p:spPr/>
        <p:txBody>
          <a:bodyPr>
            <a:normAutofit/>
          </a:bodyPr>
          <a:lstStyle/>
          <a:p>
            <a:r>
              <a:rPr lang="en-US" b="1" dirty="0"/>
              <a:t>Style:</a:t>
            </a:r>
            <a:r>
              <a:rPr lang="en-US" dirty="0"/>
              <a:t> The </a:t>
            </a:r>
            <a:r>
              <a:rPr lang="en-US" b="1" dirty="0"/>
              <a:t>style</a:t>
            </a:r>
            <a:r>
              <a:rPr lang="en-US" dirty="0"/>
              <a:t> attribute is used to add style sheet information directly to a tag. </a:t>
            </a:r>
            <a:endParaRPr lang="en-MY" dirty="0"/>
          </a:p>
          <a:p>
            <a:pPr lvl="3">
              <a:buNone/>
            </a:pPr>
            <a:r>
              <a:rPr lang="en-US" sz="1800" b="1" i="1" dirty="0"/>
              <a:t>&lt;p style="font-size: 18pt; color: red;"&gt;</a:t>
            </a:r>
            <a:endParaRPr lang="en-MY" sz="1800" i="1" dirty="0"/>
          </a:p>
          <a:p>
            <a:pPr lvl="3">
              <a:buNone/>
            </a:pPr>
            <a:r>
              <a:rPr lang="en-US" sz="1800" i="1" dirty="0"/>
              <a:t>   This is the first paragraph of text.</a:t>
            </a:r>
            <a:endParaRPr lang="en-MY" sz="1800" i="1" dirty="0"/>
          </a:p>
          <a:p>
            <a:pPr lvl="3">
              <a:buNone/>
            </a:pPr>
            <a:r>
              <a:rPr lang="en-US" sz="1800" i="1" dirty="0"/>
              <a:t>&lt;</a:t>
            </a:r>
            <a:r>
              <a:rPr lang="en-US" sz="1800" b="1" i="1" dirty="0"/>
              <a:t>/p&gt;</a:t>
            </a:r>
          </a:p>
          <a:p>
            <a:pPr lvl="3">
              <a:buNone/>
            </a:pPr>
            <a:endParaRPr lang="en-MY" sz="1800" i="1" dirty="0"/>
          </a:p>
          <a:p>
            <a:r>
              <a:rPr lang="en-US" b="1" dirty="0"/>
              <a:t>Title: </a:t>
            </a:r>
            <a:r>
              <a:rPr lang="en-US" dirty="0"/>
              <a:t>The </a:t>
            </a:r>
            <a:r>
              <a:rPr lang="en-US" b="1" dirty="0"/>
              <a:t>title</a:t>
            </a:r>
            <a:r>
              <a:rPr lang="en-US" dirty="0"/>
              <a:t> is used to provide advisory text about an element or its contents.</a:t>
            </a:r>
          </a:p>
          <a:p>
            <a:pPr lvl="3">
              <a:buNone/>
            </a:pPr>
            <a:r>
              <a:rPr lang="en-US" sz="1800" b="1" i="1" dirty="0"/>
              <a:t>&lt;p title="Introductory paragraph"&gt;</a:t>
            </a:r>
            <a:endParaRPr lang="en-MY" sz="1800" i="1" dirty="0"/>
          </a:p>
          <a:p>
            <a:pPr lvl="3">
              <a:buNone/>
            </a:pPr>
            <a:r>
              <a:rPr lang="en-US" sz="1800" i="1" dirty="0"/>
              <a:t>This is the first paragraph of text.</a:t>
            </a:r>
            <a:endParaRPr lang="en-MY" sz="1800" i="1" dirty="0"/>
          </a:p>
          <a:p>
            <a:pPr lvl="3">
              <a:buNone/>
            </a:pPr>
            <a:r>
              <a:rPr lang="en-US" sz="1800" b="1" i="1" dirty="0"/>
              <a:t>&lt;/p&gt;</a:t>
            </a:r>
            <a:endParaRPr lang="en-MY" sz="1800"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Basic Text Formatting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Content Placeholder 4"/>
          <p:cNvSpPr>
            <a:spLocks noGrp="1"/>
          </p:cNvSpPr>
          <p:nvPr>
            <p:ph sz="quarter" idx="1"/>
          </p:nvPr>
        </p:nvSpPr>
        <p:spPr/>
        <p:txBody>
          <a:bodyPr/>
          <a:lstStyle/>
          <a:p>
            <a:r>
              <a:rPr lang="en-US" dirty="0"/>
              <a:t>Block formatting elements are used for the formatting of whole blocks of text within an HTML document, rather than single characters. They should all (if present) be within the body of the document (that is, within the &lt;BODY&gt;...&lt;/BODY&gt; elements).</a:t>
            </a:r>
            <a:endParaRPr lang="en-MY"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Tag: &lt;</a:t>
            </a:r>
            <a:r>
              <a:rPr lang="en-US" dirty="0" err="1"/>
              <a:t>Hx</a:t>
            </a:r>
            <a:r>
              <a:rPr lang="en-US" dirty="0"/>
              <a:t>&gt;...&lt;/</a:t>
            </a:r>
            <a:r>
              <a:rPr lang="en-US" dirty="0" err="1"/>
              <a:t>Hx</a:t>
            </a:r>
            <a:r>
              <a:rPr lang="en-US" dirty="0"/>
              <a: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p:txBody>
          <a:bodyPr/>
          <a:lstStyle/>
          <a:p>
            <a:r>
              <a:rPr lang="en-US" dirty="0"/>
              <a:t>HTML defines six levels of heading.</a:t>
            </a:r>
          </a:p>
          <a:p>
            <a:r>
              <a:rPr lang="en-US" dirty="0"/>
              <a:t>A Heading element implies all the font changes, paragraph breaks before and after, and white space necessary to render the heading.</a:t>
            </a:r>
          </a:p>
          <a:p>
            <a:r>
              <a:rPr lang="en-US" dirty="0"/>
              <a:t>The highest level of headings is &lt;H1&gt;, followed by &lt;H2&gt;...&lt;H6&gt;. </a:t>
            </a:r>
            <a:endParaRPr lang="en-MY" dirty="0"/>
          </a:p>
          <a:p>
            <a:endParaRPr lang="en-MY"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Tag: &lt;</a:t>
            </a:r>
            <a:r>
              <a:rPr lang="en-US" dirty="0" err="1"/>
              <a:t>Hx</a:t>
            </a:r>
            <a:r>
              <a:rPr lang="en-US" dirty="0"/>
              <a:t>&gt;...&lt;/</a:t>
            </a:r>
            <a:r>
              <a:rPr lang="en-US" dirty="0" err="1"/>
              <a:t>Hx</a:t>
            </a:r>
            <a:r>
              <a:rPr lang="en-US" dirty="0"/>
              <a: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lnSpcReduction="10000"/>
          </a:bodyPr>
          <a:lstStyle/>
          <a:p>
            <a:pPr lvl="0"/>
            <a:r>
              <a:rPr lang="en-US" dirty="0"/>
              <a:t>&lt;H1&gt;...&lt;/H1&gt;      Bold, very-large font, centered. One or two blank lines above and below</a:t>
            </a:r>
            <a:endParaRPr lang="en-MY" dirty="0"/>
          </a:p>
          <a:p>
            <a:pPr lvl="0"/>
            <a:r>
              <a:rPr lang="en-US" dirty="0"/>
              <a:t>&lt;H2&gt;...&lt;/H2&gt; 	Bold, large font, flush-left. One or two blank lines above and below</a:t>
            </a:r>
            <a:endParaRPr lang="en-MY" dirty="0"/>
          </a:p>
          <a:p>
            <a:pPr lvl="0"/>
            <a:r>
              <a:rPr lang="en-US" dirty="0"/>
              <a:t>&lt;H3&gt;...&lt;/H3&gt; 	 Bold, large font, slightly indented from the left margin. One or two blank lines above and below</a:t>
            </a:r>
            <a:endParaRPr lang="en-MY" dirty="0"/>
          </a:p>
          <a:p>
            <a:pPr lvl="0"/>
            <a:r>
              <a:rPr lang="en-US" dirty="0"/>
              <a:t>&lt;H4&gt;...&lt;/H4&gt; 	Bold, normal font, indented more than H3. One blank line above and below</a:t>
            </a:r>
            <a:endParaRPr lang="en-MY" dirty="0"/>
          </a:p>
          <a:p>
            <a:pPr lvl="0"/>
            <a:r>
              <a:rPr lang="en-US" dirty="0"/>
              <a:t>&lt;H5&gt;...&lt;/H5&gt; 	 Bold, normal font, indented as H4. One blank line above and below</a:t>
            </a:r>
            <a:endParaRPr lang="en-MY" dirty="0"/>
          </a:p>
          <a:p>
            <a:pPr lvl="0"/>
            <a:r>
              <a:rPr lang="en-US" dirty="0"/>
              <a:t>&lt;H6&gt;...&lt;/H6&gt; 	Bold, indented same as normal text, more than H5. One blank line above and below</a:t>
            </a:r>
            <a:endParaRPr lang="en-MY" dirty="0"/>
          </a:p>
          <a:p>
            <a:endParaRPr lang="en-MY"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endParaRPr lang="en-MY" dirty="0"/>
          </a:p>
        </p:txBody>
      </p:sp>
      <p:sp>
        <p:nvSpPr>
          <p:cNvPr id="3" name="Content Placeholder 2"/>
          <p:cNvSpPr>
            <a:spLocks noGrp="1"/>
          </p:cNvSpPr>
          <p:nvPr>
            <p:ph sz="quarter" idx="1"/>
          </p:nvPr>
        </p:nvSpPr>
        <p:spPr>
          <a:xfrm>
            <a:off x="228600" y="1527048"/>
            <a:ext cx="8689848" cy="5178552"/>
          </a:xfrm>
        </p:spPr>
        <p:txBody>
          <a:bodyPr>
            <a:normAutofit/>
          </a:bodyPr>
          <a:lstStyle/>
          <a:p>
            <a:pPr algn="just"/>
            <a:r>
              <a:rPr lang="en-US" dirty="0"/>
              <a:t>Hyper Text Markup Language (HTML) is the publishing language of the World Wide Web, the standard used to create web pages.</a:t>
            </a:r>
          </a:p>
          <a:p>
            <a:pPr algn="just"/>
            <a:r>
              <a:rPr lang="en-US" dirty="0"/>
              <a:t>HTML is a markup language that defines the structure of information by using a variety of tags and attributes that are designed to display text and other information on a screen and provide hyperlinks to other Web documents.</a:t>
            </a:r>
          </a:p>
          <a:p>
            <a:pPr algn="just"/>
            <a:r>
              <a:rPr lang="en-US" dirty="0"/>
              <a:t>Document name with .</a:t>
            </a:r>
            <a:r>
              <a:rPr lang="en-US" dirty="0" err="1"/>
              <a:t>htm</a:t>
            </a:r>
            <a:r>
              <a:rPr lang="en-US" dirty="0"/>
              <a:t> or .html extension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905812405"/>
              </p:ext>
            </p:extLst>
          </p:nvPr>
        </p:nvGraphicFramePr>
        <p:xfrm>
          <a:off x="301625" y="1527175"/>
          <a:ext cx="8504238" cy="4559428"/>
        </p:xfrm>
        <a:graphic>
          <a:graphicData uri="http://schemas.openxmlformats.org/drawingml/2006/table">
            <a:tbl>
              <a:tblPr firstRow="1" bandRow="1">
                <a:tableStyleId>{7DF18680-E054-41AD-8BC1-D1AEF772440D}</a:tableStyleId>
              </a:tblPr>
              <a:tblGrid>
                <a:gridCol w="4252119">
                  <a:extLst>
                    <a:ext uri="{9D8B030D-6E8A-4147-A177-3AD203B41FA5}">
                      <a16:colId xmlns:a16="http://schemas.microsoft.com/office/drawing/2014/main" val="20000"/>
                    </a:ext>
                  </a:extLst>
                </a:gridCol>
                <a:gridCol w="4252119">
                  <a:extLst>
                    <a:ext uri="{9D8B030D-6E8A-4147-A177-3AD203B41FA5}">
                      <a16:colId xmlns:a16="http://schemas.microsoft.com/office/drawing/2014/main" val="20001"/>
                    </a:ext>
                  </a:extLst>
                </a:gridCol>
              </a:tblGrid>
              <a:tr h="370840">
                <a:tc>
                  <a:txBody>
                    <a:bodyPr/>
                    <a:lstStyle/>
                    <a:p>
                      <a:pPr algn="ctr">
                        <a:lnSpc>
                          <a:spcPct val="115000"/>
                        </a:lnSpc>
                        <a:spcAft>
                          <a:spcPts val="0"/>
                        </a:spcAft>
                      </a:pPr>
                      <a:r>
                        <a:rPr lang="en-US" sz="2400" b="1" dirty="0">
                          <a:latin typeface="Times New Roman"/>
                          <a:ea typeface="Times New Roman"/>
                          <a:cs typeface="Times New Roman"/>
                        </a:rPr>
                        <a:t>Code for Heading</a:t>
                      </a:r>
                      <a:endParaRPr lang="en-MY" sz="2400" dirty="0">
                        <a:latin typeface="Times New Roman"/>
                        <a:ea typeface="Times New Roman"/>
                        <a:cs typeface="Times New Roman"/>
                      </a:endParaRPr>
                    </a:p>
                  </a:txBody>
                  <a:tcPr marL="68580" marR="68580" marT="0" marB="0"/>
                </a:tc>
                <a:tc>
                  <a:txBody>
                    <a:bodyPr/>
                    <a:lstStyle/>
                    <a:p>
                      <a:pPr algn="ctr">
                        <a:lnSpc>
                          <a:spcPct val="115000"/>
                        </a:lnSpc>
                        <a:spcAft>
                          <a:spcPts val="0"/>
                        </a:spcAft>
                      </a:pPr>
                      <a:r>
                        <a:rPr lang="en-US" sz="2400" b="1" dirty="0">
                          <a:latin typeface="Times New Roman"/>
                          <a:ea typeface="Times New Roman"/>
                          <a:cs typeface="Times New Roman"/>
                        </a:rPr>
                        <a:t>Appearance at the browser</a:t>
                      </a:r>
                      <a:endParaRPr lang="en-MY" sz="24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algn="l">
                        <a:lnSpc>
                          <a:spcPct val="115000"/>
                        </a:lnSpc>
                        <a:spcAft>
                          <a:spcPts val="0"/>
                        </a:spcAft>
                      </a:pPr>
                      <a:r>
                        <a:rPr lang="en-US" sz="2400" i="1" dirty="0">
                          <a:latin typeface="Times New Roman"/>
                          <a:ea typeface="Times New Roman"/>
                          <a:cs typeface="Times New Roman"/>
                        </a:rPr>
                        <a:t>&lt;html&gt;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&lt;body&gt;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&lt;h1&gt;This is heading 1&lt;/h1&gt;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&lt;h2&gt;This is heading 2&lt;/h2&gt;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&lt;h3&gt;This is heading 3&lt;/h3&gt;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&lt;h4&gt;This is heading 4&lt;/h4&gt;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&lt;h5&gt;This is heading 5&lt;/h5&gt;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&lt;h6&gt;This is heading 6&lt;/h6&gt;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&lt;/body&gt;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&lt;/html&gt;</a:t>
                      </a:r>
                      <a:endParaRPr lang="en-MY" sz="2400" dirty="0">
                        <a:latin typeface="Times New Roman"/>
                        <a:ea typeface="Times New Roman"/>
                        <a:cs typeface="Times New Roman"/>
                      </a:endParaRPr>
                    </a:p>
                  </a:txBody>
                  <a:tcPr marL="68580" marR="68580" marT="0" marB="0"/>
                </a:tc>
                <a:tc>
                  <a:txBody>
                    <a:bodyPr/>
                    <a:lstStyle/>
                    <a:p>
                      <a:pPr algn="l">
                        <a:lnSpc>
                          <a:spcPct val="115000"/>
                        </a:lnSpc>
                        <a:spcAft>
                          <a:spcPts val="0"/>
                        </a:spcAft>
                      </a:pPr>
                      <a:endParaRPr lang="en-MY" sz="24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stretch>
            <a:fillRect/>
          </a:stretch>
        </p:blipFill>
        <p:spPr>
          <a:xfrm>
            <a:off x="4724400" y="2057400"/>
            <a:ext cx="2571750" cy="2466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Paragraphs: &lt;P&gt;...&lt;/P&gt;</a:t>
            </a:r>
            <a:endParaRPr lang="en-MY" dirty="0"/>
          </a:p>
        </p:txBody>
      </p:sp>
      <p:sp>
        <p:nvSpPr>
          <p:cNvPr id="3" name="Content Placeholder 2"/>
          <p:cNvSpPr>
            <a:spLocks noGrp="1"/>
          </p:cNvSpPr>
          <p:nvPr>
            <p:ph sz="quarter" idx="1"/>
          </p:nvPr>
        </p:nvSpPr>
        <p:spPr>
          <a:xfrm>
            <a:off x="228600" y="1527048"/>
            <a:ext cx="8689848" cy="5178552"/>
          </a:xfrm>
        </p:spPr>
        <p:txBody>
          <a:bodyPr>
            <a:normAutofit/>
          </a:bodyPr>
          <a:lstStyle/>
          <a:p>
            <a:pPr algn="just"/>
            <a:r>
              <a:rPr lang="en-US" sz="1800" dirty="0"/>
              <a:t>The paragraph element indicates a paragraph of text.</a:t>
            </a:r>
          </a:p>
          <a:p>
            <a:pPr algn="just"/>
            <a:r>
              <a:rPr lang="en-US" sz="1800" dirty="0"/>
              <a:t>Browsers automatically add some white space (a margin) before and after a paragraph.</a:t>
            </a:r>
          </a:p>
          <a:p>
            <a:pPr algn="just"/>
            <a:endParaRPr lang="en-MY"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773791115"/>
              </p:ext>
            </p:extLst>
          </p:nvPr>
        </p:nvGraphicFramePr>
        <p:xfrm>
          <a:off x="228600" y="2590800"/>
          <a:ext cx="8689848" cy="3740404"/>
        </p:xfrm>
        <a:graphic>
          <a:graphicData uri="http://schemas.openxmlformats.org/drawingml/2006/table">
            <a:tbl>
              <a:tblPr firstRow="1" bandRow="1">
                <a:tableStyleId>{7DF18680-E054-41AD-8BC1-D1AEF772440D}</a:tableStyleId>
              </a:tblPr>
              <a:tblGrid>
                <a:gridCol w="4344924">
                  <a:extLst>
                    <a:ext uri="{9D8B030D-6E8A-4147-A177-3AD203B41FA5}">
                      <a16:colId xmlns:a16="http://schemas.microsoft.com/office/drawing/2014/main" val="20000"/>
                    </a:ext>
                  </a:extLst>
                </a:gridCol>
                <a:gridCol w="4344924">
                  <a:extLst>
                    <a:ext uri="{9D8B030D-6E8A-4147-A177-3AD203B41FA5}">
                      <a16:colId xmlns:a16="http://schemas.microsoft.com/office/drawing/2014/main" val="20001"/>
                    </a:ext>
                  </a:extLst>
                </a:gridCol>
              </a:tblGrid>
              <a:tr h="241807">
                <a:tc>
                  <a:txBody>
                    <a:bodyPr/>
                    <a:lstStyle/>
                    <a:p>
                      <a:pPr algn="ctr">
                        <a:lnSpc>
                          <a:spcPct val="115000"/>
                        </a:lnSpc>
                        <a:spcAft>
                          <a:spcPts val="0"/>
                        </a:spcAft>
                      </a:pPr>
                      <a:r>
                        <a:rPr kumimoji="0" lang="en-US" sz="1800" b="1" kern="1200" dirty="0">
                          <a:solidFill>
                            <a:schemeClr val="lt1"/>
                          </a:solidFill>
                          <a:latin typeface="+mn-lt"/>
                          <a:ea typeface="+mn-ea"/>
                          <a:cs typeface="+mn-cs"/>
                        </a:rPr>
                        <a:t>Code for paragraph</a:t>
                      </a:r>
                      <a:endParaRPr lang="en-MY" sz="2400" dirty="0">
                        <a:latin typeface="Times New Roman"/>
                        <a:ea typeface="Times New Roman"/>
                        <a:cs typeface="Times New Roman"/>
                      </a:endParaRPr>
                    </a:p>
                  </a:txBody>
                  <a:tcPr marL="68580" marR="68580" marT="0" marB="0"/>
                </a:tc>
                <a:tc>
                  <a:txBody>
                    <a:bodyPr/>
                    <a:lstStyle/>
                    <a:p>
                      <a:pPr algn="ctr">
                        <a:lnSpc>
                          <a:spcPct val="115000"/>
                        </a:lnSpc>
                        <a:spcAft>
                          <a:spcPts val="0"/>
                        </a:spcAft>
                      </a:pPr>
                      <a:r>
                        <a:rPr kumimoji="0" lang="en-US" sz="1800" b="1" kern="1200">
                          <a:solidFill>
                            <a:schemeClr val="lt1"/>
                          </a:solidFill>
                          <a:latin typeface="+mn-lt"/>
                          <a:ea typeface="+mn-ea"/>
                          <a:cs typeface="+mn-cs"/>
                        </a:rPr>
                        <a:t>Appearance at the browser</a:t>
                      </a:r>
                      <a:endParaRPr lang="en-MY" sz="24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283159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kumimoji="0" lang="en-US" sz="1600" i="1" kern="1200" dirty="0">
                          <a:solidFill>
                            <a:schemeClr val="dk1"/>
                          </a:solidFill>
                          <a:latin typeface="+mn-lt"/>
                          <a:ea typeface="+mn-ea"/>
                          <a:cs typeface="+mn-cs"/>
                        </a:rPr>
                        <a:t>&lt;html&gt;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&lt;body&gt;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&lt;p&gt;In coding HTML tags you can use capital letters, lower case, or a combination of both. For easy editing it is recommended that you use capital letters for most purposes and lower case letters for special cases.&lt;/p&gt;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&lt;p&gt;Browsers treat white spaces in HTML documents as a single blank space; defining the layout of your web page with the necessary white space requires the use of the appropriate tags.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&lt;/body&gt;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&lt;/html&gt;</a:t>
                      </a:r>
                      <a:endParaRPr lang="en-MY" sz="1600" dirty="0">
                        <a:latin typeface="Times New Roman"/>
                        <a:ea typeface="Times New Roman"/>
                        <a:cs typeface="Times New Roman"/>
                      </a:endParaRPr>
                    </a:p>
                  </a:txBody>
                  <a:tcPr marL="68580" marR="68580" marT="0" marB="0"/>
                </a:tc>
                <a:tc>
                  <a:txBody>
                    <a:bodyPr/>
                    <a:lstStyle/>
                    <a:p>
                      <a:r>
                        <a:rPr kumimoji="0" lang="en-US" sz="1800" kern="1200" dirty="0">
                          <a:solidFill>
                            <a:schemeClr val="dk1"/>
                          </a:solidFill>
                          <a:latin typeface="+mn-lt"/>
                          <a:ea typeface="+mn-ea"/>
                          <a:cs typeface="+mn-cs"/>
                        </a:rPr>
                        <a:t>In coding HTML tags you can use capital letters, lower case, or a combination of both. For easy editing it is recommended that you use capital letters for most purposes and lower case letters for special cases.</a:t>
                      </a:r>
                    </a:p>
                    <a:p>
                      <a:r>
                        <a:rPr kumimoji="0" lang="en-US" sz="1800" kern="1200" dirty="0">
                          <a:solidFill>
                            <a:schemeClr val="dk1"/>
                          </a:solidFill>
                          <a:latin typeface="+mn-lt"/>
                          <a:ea typeface="+mn-ea"/>
                          <a:cs typeface="+mn-cs"/>
                        </a:rPr>
                        <a:t> </a:t>
                      </a:r>
                    </a:p>
                    <a:p>
                      <a:r>
                        <a:rPr kumimoji="0" lang="en-US" sz="1800" kern="1200" dirty="0">
                          <a:solidFill>
                            <a:schemeClr val="dk1"/>
                          </a:solidFill>
                          <a:latin typeface="+mn-lt"/>
                          <a:ea typeface="+mn-ea"/>
                          <a:cs typeface="+mn-cs"/>
                        </a:rPr>
                        <a:t>Browsers treat white spaces in HTML documents as a single blank space; defining the layout of your web page with the necessary white space requires the use of the appropriate tags</a:t>
                      </a:r>
                      <a:endParaRPr lang="en-MY" sz="24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600" dirty="0"/>
              <a:t>&lt; </a:t>
            </a:r>
            <a:r>
              <a:rPr lang="en-US" sz="3600" dirty="0" err="1"/>
              <a:t>br</a:t>
            </a:r>
            <a:r>
              <a:rPr lang="en-US" sz="3600" dirty="0"/>
              <a:t> / &gt; Element</a:t>
            </a:r>
            <a:endParaRPr lang="en-US" dirty="0"/>
          </a:p>
        </p:txBody>
      </p:sp>
      <p:sp>
        <p:nvSpPr>
          <p:cNvPr id="33795" name="Rectangle 3"/>
          <p:cNvSpPr>
            <a:spLocks noGrp="1" noChangeArrowheads="1"/>
          </p:cNvSpPr>
          <p:nvPr>
            <p:ph type="body" idx="1"/>
          </p:nvPr>
        </p:nvSpPr>
        <p:spPr/>
        <p:txBody>
          <a:bodyPr>
            <a:normAutofit/>
          </a:bodyPr>
          <a:lstStyle/>
          <a:p>
            <a:pPr lvl="0" fontAlgn="base" hangingPunct="0"/>
            <a:r>
              <a:rPr lang="en-US" dirty="0"/>
              <a:t>Line Breaks are given Using the &lt; </a:t>
            </a:r>
            <a:r>
              <a:rPr lang="en-US" dirty="0" err="1"/>
              <a:t>br</a:t>
            </a:r>
            <a:r>
              <a:rPr lang="en-US" dirty="0"/>
              <a:t> / &gt; Element</a:t>
            </a:r>
          </a:p>
          <a:p>
            <a:pPr fontAlgn="base" hangingPunct="0"/>
            <a:r>
              <a:rPr lang="en-US" dirty="0"/>
              <a:t>The line break element specifies that a new line must be started at the given point. </a:t>
            </a:r>
          </a:p>
          <a:p>
            <a:pPr lvl="0" fontAlgn="base" hangingPunct="0"/>
            <a:r>
              <a:rPr lang="en-MY" dirty="0"/>
              <a:t>Example</a:t>
            </a:r>
          </a:p>
          <a:p>
            <a:pPr lvl="2">
              <a:buNone/>
            </a:pPr>
            <a:r>
              <a:rPr lang="en-US" i="1" dirty="0"/>
              <a:t>&lt;P&gt;</a:t>
            </a:r>
            <a:br>
              <a:rPr lang="en-US" i="1" dirty="0"/>
            </a:br>
            <a:r>
              <a:rPr lang="en-US" i="1" dirty="0"/>
              <a:t>Mary had a little lamb&lt;BR/&gt;</a:t>
            </a:r>
            <a:br>
              <a:rPr lang="en-US" i="1" dirty="0"/>
            </a:br>
            <a:r>
              <a:rPr lang="en-US" i="1" dirty="0"/>
              <a:t>It’s fleece was white as snow&lt;BR/&gt;</a:t>
            </a:r>
            <a:br>
              <a:rPr lang="en-US" i="1" dirty="0"/>
            </a:br>
            <a:r>
              <a:rPr lang="en-US" i="1" dirty="0"/>
              <a:t>Everywhere that Mary went&lt;BR/&gt;</a:t>
            </a:r>
            <a:r>
              <a:rPr lang="en-US" b="1" i="1" dirty="0"/>
              <a:t> </a:t>
            </a:r>
            <a:endParaRPr lang="en-US" dirty="0"/>
          </a:p>
          <a:p>
            <a:pPr lvl="2">
              <a:buNone/>
            </a:pPr>
            <a:r>
              <a:rPr lang="en-US" i="1" dirty="0"/>
              <a:t>She was followed by a little lamb.</a:t>
            </a:r>
            <a:endParaRPr lang="en-US" dirty="0"/>
          </a:p>
          <a:p>
            <a:pPr lvl="2">
              <a:buNone/>
            </a:pPr>
            <a:r>
              <a:rPr lang="en-US" i="1" dirty="0"/>
              <a:t>&lt;/p&gt;</a:t>
            </a:r>
            <a:endParaRPr lang="en-US" dirty="0"/>
          </a:p>
          <a:p>
            <a:pPr lvl="0" fontAlgn="base" hangingPunct="0"/>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dirty="0"/>
              <a:t>&lt;HR&gt; Element </a:t>
            </a:r>
            <a:endParaRPr lang="en-US" dirty="0"/>
          </a:p>
        </p:txBody>
      </p:sp>
      <p:sp>
        <p:nvSpPr>
          <p:cNvPr id="34819" name="Rectangle 3"/>
          <p:cNvSpPr>
            <a:spLocks noGrp="1" noChangeArrowheads="1"/>
          </p:cNvSpPr>
          <p:nvPr>
            <p:ph type="body" idx="1"/>
          </p:nvPr>
        </p:nvSpPr>
        <p:spPr>
          <a:xfrm>
            <a:off x="228600" y="1527048"/>
            <a:ext cx="8613648" cy="4797552"/>
          </a:xfrm>
        </p:spPr>
        <p:txBody>
          <a:bodyPr>
            <a:normAutofit/>
          </a:bodyPr>
          <a:lstStyle/>
          <a:p>
            <a:pPr lvl="0" fontAlgn="base" hangingPunct="0"/>
            <a:r>
              <a:rPr lang="en-US" dirty="0"/>
              <a:t>Insert a Horizontal line</a:t>
            </a:r>
          </a:p>
          <a:p>
            <a:pPr fontAlgn="base" hangingPunct="0"/>
            <a:r>
              <a:rPr lang="en-US" dirty="0"/>
              <a:t>A Horizontal Rule element is a divider between sections of text such as a full width horizontal rule or equivalent graphic. </a:t>
            </a:r>
          </a:p>
          <a:p>
            <a:pPr fontAlgn="base" hangingPunct="0"/>
            <a:r>
              <a:rPr lang="en-US" dirty="0"/>
              <a:t>The &lt;HR&gt; element specifies different horizontal rules.</a:t>
            </a:r>
          </a:p>
          <a:p>
            <a:pPr lvl="1"/>
            <a:r>
              <a:rPr lang="en-US" sz="1700" b="1" dirty="0"/>
              <a:t>&lt;HR ALIGN=</a:t>
            </a:r>
            <a:r>
              <a:rPr lang="en-US" sz="1700" b="1" dirty="0" err="1"/>
              <a:t>left|right|center</a:t>
            </a:r>
            <a:r>
              <a:rPr lang="en-US" sz="1700" b="1" dirty="0"/>
              <a:t>&gt;</a:t>
            </a:r>
            <a:r>
              <a:rPr lang="en-US" sz="1700" dirty="0"/>
              <a:t>  Set to display centered, left, or right aligned.</a:t>
            </a:r>
          </a:p>
          <a:p>
            <a:pPr lvl="1"/>
            <a:r>
              <a:rPr lang="en-US" sz="1700" dirty="0"/>
              <a:t>&lt;HR COLOR=name|#</a:t>
            </a:r>
            <a:r>
              <a:rPr lang="en-US" sz="1700" dirty="0" err="1"/>
              <a:t>rrggbb</a:t>
            </a:r>
            <a:r>
              <a:rPr lang="en-US" sz="1700" dirty="0"/>
              <a:t>&gt;	          Specifying of the hard rule color</a:t>
            </a:r>
          </a:p>
          <a:p>
            <a:pPr lvl="1"/>
            <a:r>
              <a:rPr lang="en-US" sz="1700" dirty="0"/>
              <a:t>&lt;HR NOSHADE&gt; 		          Specify that the horizontal rule should not be shaded at all.</a:t>
            </a:r>
          </a:p>
          <a:p>
            <a:pPr lvl="1"/>
            <a:r>
              <a:rPr lang="en-US" sz="1700" dirty="0"/>
              <a:t>&lt;HR SIZE=number&gt; 		          Specifies how thick the rule will be, in pixels</a:t>
            </a:r>
          </a:p>
          <a:p>
            <a:pPr lvl="1"/>
            <a:r>
              <a:rPr lang="en-US" sz="1700" dirty="0"/>
              <a:t>&lt;HR WIDTH=</a:t>
            </a:r>
            <a:r>
              <a:rPr lang="en-US" sz="1700" dirty="0" err="1"/>
              <a:t>number|percent</a:t>
            </a:r>
            <a:r>
              <a:rPr lang="en-US" sz="1700" dirty="0"/>
              <a:t>&gt;          Specify an exact width in pixels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Presentational Elements</a:t>
            </a:r>
          </a:p>
        </p:txBody>
      </p:sp>
      <p:sp>
        <p:nvSpPr>
          <p:cNvPr id="1027" name="Rectangle 3"/>
          <p:cNvSpPr>
            <a:spLocks noGrp="1" noChangeArrowheads="1"/>
          </p:cNvSpPr>
          <p:nvPr>
            <p:ph type="body" idx="1"/>
          </p:nvPr>
        </p:nvSpPr>
        <p:spPr/>
        <p:txBody>
          <a:bodyPr>
            <a:normAutofit/>
          </a:bodyPr>
          <a:lstStyle/>
          <a:p>
            <a:pPr lvl="0"/>
            <a:r>
              <a:rPr lang="en-US" sz="3200" dirty="0"/>
              <a:t>These are used to format the text in the page like word processor.  </a:t>
            </a:r>
          </a:p>
          <a:p>
            <a:pPr lvl="0"/>
            <a:r>
              <a:rPr lang="en-US" sz="3200" dirty="0"/>
              <a:t>In the web page they are used to make text bold, italic, or underlined etc.</a:t>
            </a:r>
          </a:p>
          <a:p>
            <a:r>
              <a:rPr lang="en-US" sz="3200" dirty="0"/>
              <a:t>The tags elements for presentation are &lt; b &gt;, &lt; </a:t>
            </a:r>
            <a:r>
              <a:rPr lang="en-US" sz="3200" dirty="0" err="1"/>
              <a:t>i</a:t>
            </a:r>
            <a:r>
              <a:rPr lang="en-US" sz="3200" dirty="0"/>
              <a:t> &gt;, &lt; u &gt;, &lt; s &gt;, and &lt; </a:t>
            </a:r>
            <a:r>
              <a:rPr lang="en-US" sz="3200" dirty="0" err="1"/>
              <a:t>tt</a:t>
            </a:r>
            <a:r>
              <a:rPr lang="en-US" sz="3200" dirty="0"/>
              <a:t> &gt; etc. </a:t>
            </a:r>
          </a:p>
          <a:p>
            <a:pPr lvl="0"/>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Presentational Elements(Cont..)</a:t>
            </a:r>
          </a:p>
        </p:txBody>
      </p:sp>
      <p:sp>
        <p:nvSpPr>
          <p:cNvPr id="1027" name="Rectangle 3"/>
          <p:cNvSpPr>
            <a:spLocks noGrp="1" noChangeArrowheads="1"/>
          </p:cNvSpPr>
          <p:nvPr>
            <p:ph type="body" idx="1"/>
          </p:nvPr>
        </p:nvSpPr>
        <p:spPr/>
        <p:txBody>
          <a:bodyPr>
            <a:normAutofit fontScale="92500"/>
          </a:bodyPr>
          <a:lstStyle/>
          <a:p>
            <a:r>
              <a:rPr lang="en-US" sz="3200" b="1" dirty="0"/>
              <a:t>&lt; b &gt; Element</a:t>
            </a:r>
            <a:endParaRPr lang="en-US" sz="3200" dirty="0"/>
          </a:p>
          <a:p>
            <a:pPr lvl="1"/>
            <a:r>
              <a:rPr lang="en-US" dirty="0"/>
              <a:t>Anything that appears in a &lt; b &gt; element is displayed in bold</a:t>
            </a:r>
          </a:p>
          <a:p>
            <a:pPr lvl="1"/>
            <a:r>
              <a:rPr lang="en-US" dirty="0"/>
              <a:t>The contents of a &lt; b &gt; element will be displayed in the same way as the contents of the &lt; strong &gt;.</a:t>
            </a:r>
          </a:p>
          <a:p>
            <a:r>
              <a:rPr lang="en-US" sz="3200" b="1" dirty="0"/>
              <a:t>&lt; </a:t>
            </a:r>
            <a:r>
              <a:rPr lang="en-US" sz="3200" b="1" dirty="0" err="1"/>
              <a:t>i</a:t>
            </a:r>
            <a:r>
              <a:rPr lang="en-US" sz="3200" b="1" dirty="0"/>
              <a:t> &gt; Element</a:t>
            </a:r>
            <a:endParaRPr lang="en-US" sz="3200" dirty="0"/>
          </a:p>
          <a:p>
            <a:pPr lvl="1"/>
            <a:r>
              <a:rPr lang="en-US" dirty="0"/>
              <a:t>The content of an &lt; </a:t>
            </a:r>
            <a:r>
              <a:rPr lang="en-US" dirty="0" err="1"/>
              <a:t>i</a:t>
            </a:r>
            <a:r>
              <a:rPr lang="en-US" dirty="0"/>
              <a:t> &gt; element is displayed in italicized text.</a:t>
            </a:r>
          </a:p>
          <a:p>
            <a:pPr lvl="1"/>
            <a:r>
              <a:rPr lang="en-US" dirty="0"/>
              <a:t>It can also be performed using &lt;</a:t>
            </a:r>
            <a:r>
              <a:rPr lang="en-US" dirty="0" err="1"/>
              <a:t>em</a:t>
            </a:r>
            <a:r>
              <a:rPr lang="en-US" dirty="0"/>
              <a:t>&gt; &lt;/</a:t>
            </a:r>
            <a:r>
              <a:rPr lang="en-US" dirty="0" err="1"/>
              <a:t>em</a:t>
            </a:r>
            <a:r>
              <a:rPr lang="en-US" dirty="0"/>
              <a:t>&gt; element.</a:t>
            </a:r>
          </a:p>
          <a:p>
            <a:r>
              <a:rPr lang="en-US" sz="3200" b="1" dirty="0"/>
              <a:t>&lt; u &gt; Element </a:t>
            </a:r>
          </a:p>
          <a:p>
            <a:pPr lvl="1"/>
            <a:r>
              <a:rPr lang="en-US" dirty="0"/>
              <a:t>The content of a &lt; u &gt; element is underlined with a simple line. </a:t>
            </a:r>
          </a:p>
          <a:p>
            <a:pPr lvl="1"/>
            <a:r>
              <a:rPr lang="en-US" dirty="0"/>
              <a:t>The &lt; u &gt; element is deprecated, although it is still supported by current browsers.</a:t>
            </a:r>
          </a:p>
          <a:p>
            <a:pPr lvl="0"/>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Presentational Elements(Cont..)</a:t>
            </a:r>
          </a:p>
        </p:txBody>
      </p:sp>
      <p:sp>
        <p:nvSpPr>
          <p:cNvPr id="1027" name="Rectangle 3"/>
          <p:cNvSpPr>
            <a:spLocks noGrp="1" noChangeArrowheads="1"/>
          </p:cNvSpPr>
          <p:nvPr>
            <p:ph type="body" idx="1"/>
          </p:nvPr>
        </p:nvSpPr>
        <p:spPr>
          <a:xfrm>
            <a:off x="301752" y="1600200"/>
            <a:ext cx="8613648" cy="4800600"/>
          </a:xfrm>
        </p:spPr>
        <p:txBody>
          <a:bodyPr>
            <a:normAutofit fontScale="85000" lnSpcReduction="20000"/>
          </a:bodyPr>
          <a:lstStyle/>
          <a:p>
            <a:r>
              <a:rPr lang="en-US" sz="3200" b="1" dirty="0"/>
              <a:t>&lt; s &gt; and &lt; strike &gt; Elements </a:t>
            </a:r>
          </a:p>
          <a:p>
            <a:pPr lvl="1"/>
            <a:r>
              <a:rPr lang="en-US" dirty="0"/>
              <a:t>The content of an &lt; s &gt; or &lt; strike &gt; element is displayed with a strikethrough, which is a thin line through the text</a:t>
            </a:r>
          </a:p>
          <a:p>
            <a:pPr lvl="1"/>
            <a:r>
              <a:rPr lang="en-US" sz="2300" dirty="0"/>
              <a:t>Both the &lt; s &gt; and &lt; strike &gt; elements are deprecated, although they are still supported by current browsers.</a:t>
            </a:r>
          </a:p>
          <a:p>
            <a:r>
              <a:rPr lang="en-US" sz="3200" b="1" dirty="0"/>
              <a:t>&lt; </a:t>
            </a:r>
            <a:r>
              <a:rPr lang="en-US" sz="3200" b="1" dirty="0" err="1"/>
              <a:t>tt</a:t>
            </a:r>
            <a:r>
              <a:rPr lang="en-US" sz="3200" b="1" dirty="0"/>
              <a:t> &gt; Element</a:t>
            </a:r>
            <a:endParaRPr lang="en-US" sz="3200" dirty="0"/>
          </a:p>
          <a:p>
            <a:pPr lvl="1"/>
            <a:r>
              <a:rPr lang="en-US" dirty="0"/>
              <a:t>The content of a &lt; </a:t>
            </a:r>
            <a:r>
              <a:rPr lang="en-US" dirty="0" err="1"/>
              <a:t>tt</a:t>
            </a:r>
            <a:r>
              <a:rPr lang="en-US" dirty="0"/>
              <a:t> &gt; element is written in </a:t>
            </a:r>
            <a:r>
              <a:rPr lang="en-US" dirty="0" err="1"/>
              <a:t>monospaced</a:t>
            </a:r>
            <a:r>
              <a:rPr lang="en-US" dirty="0"/>
              <a:t> font (like that of a teletype machine). </a:t>
            </a:r>
          </a:p>
          <a:p>
            <a:r>
              <a:rPr lang="en-US" sz="3200" b="1" dirty="0"/>
              <a:t>&lt; sup &gt; Element</a:t>
            </a:r>
            <a:endParaRPr lang="en-US" sz="3200" dirty="0"/>
          </a:p>
          <a:p>
            <a:pPr lvl="1"/>
            <a:r>
              <a:rPr lang="en-US" sz="2300" dirty="0"/>
              <a:t>The content of a &lt; sup &gt; element is written in superscript; </a:t>
            </a:r>
          </a:p>
          <a:p>
            <a:pPr lvl="1"/>
            <a:r>
              <a:rPr lang="en-US" sz="2300" dirty="0"/>
              <a:t>it is displayed half a character’s height above the other characters and is also often slightly smaller than the text surrounding it.</a:t>
            </a:r>
          </a:p>
          <a:p>
            <a:pPr lvl="1"/>
            <a:r>
              <a:rPr lang="en-US" sz="2400" dirty="0"/>
              <a:t>The &lt; sup &gt; element is especially helpful in adding exponential values to equations, and adding the </a:t>
            </a:r>
            <a:r>
              <a:rPr lang="en-US" sz="2400" dirty="0" err="1"/>
              <a:t>st</a:t>
            </a:r>
            <a:r>
              <a:rPr lang="en-US" sz="2400" dirty="0"/>
              <a:t> , </a:t>
            </a:r>
            <a:r>
              <a:rPr lang="en-US" sz="2400" dirty="0" err="1"/>
              <a:t>nd</a:t>
            </a:r>
            <a:r>
              <a:rPr lang="en-US" sz="2400" dirty="0"/>
              <a:t> , rd , and </a:t>
            </a:r>
            <a:r>
              <a:rPr lang="en-US" sz="2400" dirty="0" err="1"/>
              <a:t>th</a:t>
            </a:r>
            <a:r>
              <a:rPr lang="en-US" sz="2400" dirty="0"/>
              <a:t> suffixes to numbers such as dates.</a:t>
            </a:r>
            <a:endParaRPr lang="en-US" sz="2300" dirty="0"/>
          </a:p>
          <a:p>
            <a:pPr lvl="0"/>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Presentational Elements(Cont..)</a:t>
            </a:r>
          </a:p>
        </p:txBody>
      </p:sp>
      <p:sp>
        <p:nvSpPr>
          <p:cNvPr id="1027" name="Rectangle 3"/>
          <p:cNvSpPr>
            <a:spLocks noGrp="1" noChangeArrowheads="1"/>
          </p:cNvSpPr>
          <p:nvPr>
            <p:ph type="body" idx="1"/>
          </p:nvPr>
        </p:nvSpPr>
        <p:spPr>
          <a:xfrm>
            <a:off x="301752" y="1600200"/>
            <a:ext cx="8613648" cy="4800600"/>
          </a:xfrm>
        </p:spPr>
        <p:txBody>
          <a:bodyPr>
            <a:normAutofit fontScale="92500" lnSpcReduction="20000"/>
          </a:bodyPr>
          <a:lstStyle/>
          <a:p>
            <a:r>
              <a:rPr lang="en-US" sz="2800" b="1" dirty="0"/>
              <a:t>&lt; sub &gt; Element</a:t>
            </a:r>
            <a:endParaRPr lang="en-US" sz="2800" dirty="0"/>
          </a:p>
          <a:p>
            <a:pPr lvl="1"/>
            <a:r>
              <a:rPr lang="en-US" sz="2300" dirty="0"/>
              <a:t>The content of a &lt; sub &gt; element is written in subscript; </a:t>
            </a:r>
          </a:p>
          <a:p>
            <a:pPr lvl="1"/>
            <a:r>
              <a:rPr lang="en-US" sz="2300" dirty="0"/>
              <a:t>it is displayed half a character’s height beneath the other characters and is also often slightly smaller than the text surrounding it. </a:t>
            </a:r>
          </a:p>
          <a:p>
            <a:pPr lvl="1"/>
            <a:r>
              <a:rPr lang="en-US" sz="2300" dirty="0"/>
              <a:t>The &lt; sub &gt; element is particularly helpful to create footnotes.</a:t>
            </a:r>
          </a:p>
          <a:p>
            <a:r>
              <a:rPr lang="en-US" sz="2800" b="1" dirty="0"/>
              <a:t>&lt; big &gt; Element</a:t>
            </a:r>
            <a:endParaRPr lang="en-US" sz="2800" dirty="0"/>
          </a:p>
          <a:p>
            <a:pPr lvl="1"/>
            <a:r>
              <a:rPr lang="en-US" sz="2300" dirty="0"/>
              <a:t>The following word should be </a:t>
            </a:r>
            <a:r>
              <a:rPr lang="en-US" sz="3100" dirty="0"/>
              <a:t>bigger</a:t>
            </a:r>
            <a:r>
              <a:rPr lang="en-US" sz="2300" dirty="0"/>
              <a:t> than those around it. </a:t>
            </a:r>
          </a:p>
          <a:p>
            <a:pPr lvl="1"/>
            <a:r>
              <a:rPr lang="en-US" sz="2300" dirty="0"/>
              <a:t>When this element is used, it is possible to nest several &lt; big &gt; elements inside one another, and the content of each will get one size larger for each element.</a:t>
            </a:r>
          </a:p>
          <a:p>
            <a:r>
              <a:rPr lang="en-US" sz="2800" b="1" dirty="0"/>
              <a:t>&lt; small &gt; Element</a:t>
            </a:r>
            <a:endParaRPr lang="en-US" sz="3200" dirty="0"/>
          </a:p>
          <a:p>
            <a:pPr lvl="1"/>
            <a:r>
              <a:rPr lang="en-US" sz="2300" dirty="0"/>
              <a:t>The &lt; small &gt; element is the opposite of the &lt; big &gt; element, and its contents are displayed one font size smaller than the rest of the text surrounding it. </a:t>
            </a:r>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Presentational Elements 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7" name="Table 6"/>
          <p:cNvGraphicFramePr>
            <a:graphicFrameLocks noGrp="1"/>
          </p:cNvGraphicFramePr>
          <p:nvPr/>
        </p:nvGraphicFramePr>
        <p:xfrm>
          <a:off x="304800" y="1696720"/>
          <a:ext cx="8610600" cy="4363720"/>
        </p:xfrm>
        <a:graphic>
          <a:graphicData uri="http://schemas.openxmlformats.org/drawingml/2006/table">
            <a:tbl>
              <a:tblPr firstRow="1" bandRow="1">
                <a:tableStyleId>{7DF18680-E054-41AD-8BC1-D1AEF772440D}</a:tableStyleId>
              </a:tblPr>
              <a:tblGrid>
                <a:gridCol w="46482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r>
                        <a:rPr kumimoji="0" lang="en-US" sz="1800" b="1" kern="1200" dirty="0">
                          <a:solidFill>
                            <a:schemeClr val="lt1"/>
                          </a:solidFill>
                          <a:latin typeface="+mn-lt"/>
                          <a:ea typeface="+mn-ea"/>
                          <a:cs typeface="+mn-cs"/>
                        </a:rPr>
                        <a:t>HTML Code</a:t>
                      </a:r>
                      <a:endParaRPr lang="en-US" dirty="0"/>
                    </a:p>
                  </a:txBody>
                  <a:tcPr/>
                </a:tc>
                <a:tc>
                  <a:txBody>
                    <a:bodyPr/>
                    <a:lstStyle/>
                    <a:p>
                      <a:r>
                        <a:rPr lang="en-US" sz="1800" b="1" dirty="0"/>
                        <a:t>Appearance in the browser</a:t>
                      </a:r>
                      <a:endParaRPr lang="en-US" dirty="0"/>
                    </a:p>
                  </a:txBody>
                  <a:tcPr/>
                </a:tc>
                <a:extLst>
                  <a:ext uri="{0D108BD9-81ED-4DB2-BD59-A6C34878D82A}">
                    <a16:rowId xmlns:a16="http://schemas.microsoft.com/office/drawing/2014/main" val="10000"/>
                  </a:ext>
                </a:extLst>
              </a:tr>
              <a:tr h="370840">
                <a:tc>
                  <a:txBody>
                    <a:bodyPr/>
                    <a:lstStyle/>
                    <a:p>
                      <a:r>
                        <a:rPr kumimoji="0" lang="en-US" sz="1600" i="1" kern="1200" dirty="0">
                          <a:solidFill>
                            <a:schemeClr val="dk1"/>
                          </a:solidFill>
                          <a:latin typeface="+mn-lt"/>
                          <a:ea typeface="+mn-ea"/>
                          <a:cs typeface="+mn-cs"/>
                        </a:rPr>
                        <a:t>&lt;html&gt;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&lt;body&gt;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&lt;h1&gt;This is Presentational Elements&lt;/h1&gt;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a:t>
                      </a:r>
                      <a:r>
                        <a:rPr kumimoji="0" lang="en-US" sz="1600" i="1" kern="1200" dirty="0" err="1">
                          <a:solidFill>
                            <a:schemeClr val="dk1"/>
                          </a:solidFill>
                          <a:latin typeface="+mn-lt"/>
                          <a:ea typeface="+mn-ea"/>
                          <a:cs typeface="+mn-cs"/>
                        </a:rPr>
                        <a:t>i</a:t>
                      </a:r>
                      <a:r>
                        <a:rPr kumimoji="0" lang="en-US" sz="1600" i="1" kern="1200" dirty="0">
                          <a:solidFill>
                            <a:schemeClr val="dk1"/>
                          </a:solidFill>
                          <a:latin typeface="+mn-lt"/>
                          <a:ea typeface="+mn-ea"/>
                          <a:cs typeface="+mn-cs"/>
                        </a:rPr>
                        <a:t>&gt;This is an italic paragraph.&lt;/</a:t>
                      </a:r>
                      <a:r>
                        <a:rPr kumimoji="0" lang="en-US" sz="1600" i="1" kern="1200" dirty="0" err="1">
                          <a:solidFill>
                            <a:schemeClr val="dk1"/>
                          </a:solidFill>
                          <a:latin typeface="+mn-lt"/>
                          <a:ea typeface="+mn-ea"/>
                          <a:cs typeface="+mn-cs"/>
                        </a:rPr>
                        <a:t>i</a:t>
                      </a:r>
                      <a:r>
                        <a:rPr kumimoji="0" lang="en-US" sz="1600" i="1" kern="1200" dirty="0">
                          <a:solidFill>
                            <a:schemeClr val="dk1"/>
                          </a:solidFill>
                          <a:latin typeface="+mn-lt"/>
                          <a:ea typeface="+mn-ea"/>
                          <a:cs typeface="+mn-cs"/>
                        </a:rPr>
                        <a:t>&gt;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&lt;p&gt;&lt;b&gt;This is a bold or strong paragraph.&lt;/b&gt;&lt;/p&gt;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&lt;p&gt;&lt;u&gt;This is a underlined paragraph.&lt;/u&gt;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&lt;p&gt;&lt;s&gt;This is a </a:t>
                      </a:r>
                      <a:r>
                        <a:rPr kumimoji="0" lang="en-US" sz="1600" i="1" kern="1200" dirty="0" err="1">
                          <a:solidFill>
                            <a:schemeClr val="dk1"/>
                          </a:solidFill>
                          <a:latin typeface="+mn-lt"/>
                          <a:ea typeface="+mn-ea"/>
                          <a:cs typeface="+mn-cs"/>
                        </a:rPr>
                        <a:t>striked</a:t>
                      </a:r>
                      <a:r>
                        <a:rPr kumimoji="0" lang="en-US" sz="1600" i="1" kern="1200" dirty="0">
                          <a:solidFill>
                            <a:schemeClr val="dk1"/>
                          </a:solidFill>
                          <a:latin typeface="+mn-lt"/>
                          <a:ea typeface="+mn-ea"/>
                          <a:cs typeface="+mn-cs"/>
                        </a:rPr>
                        <a:t> paragraph.&lt;/s&gt;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a:t>
                      </a:r>
                      <a:r>
                        <a:rPr kumimoji="0" lang="en-US" sz="1600" i="1" kern="1200" dirty="0" err="1">
                          <a:solidFill>
                            <a:schemeClr val="dk1"/>
                          </a:solidFill>
                          <a:latin typeface="+mn-lt"/>
                          <a:ea typeface="+mn-ea"/>
                          <a:cs typeface="+mn-cs"/>
                        </a:rPr>
                        <a:t>tt</a:t>
                      </a:r>
                      <a:r>
                        <a:rPr kumimoji="0" lang="en-US" sz="1600" i="1" kern="1200" dirty="0">
                          <a:solidFill>
                            <a:schemeClr val="dk1"/>
                          </a:solidFill>
                          <a:latin typeface="+mn-lt"/>
                          <a:ea typeface="+mn-ea"/>
                          <a:cs typeface="+mn-cs"/>
                        </a:rPr>
                        <a:t>&gt;This is teletype paragraph.&lt;/</a:t>
                      </a:r>
                      <a:r>
                        <a:rPr kumimoji="0" lang="en-US" sz="1600" i="1" kern="1200" dirty="0" err="1">
                          <a:solidFill>
                            <a:schemeClr val="dk1"/>
                          </a:solidFill>
                          <a:latin typeface="+mn-lt"/>
                          <a:ea typeface="+mn-ea"/>
                          <a:cs typeface="+mn-cs"/>
                        </a:rPr>
                        <a:t>tt</a:t>
                      </a:r>
                      <a:r>
                        <a:rPr kumimoji="0" lang="en-US" sz="1600" i="1" kern="1200" dirty="0">
                          <a:solidFill>
                            <a:schemeClr val="dk1"/>
                          </a:solidFill>
                          <a:latin typeface="+mn-lt"/>
                          <a:ea typeface="+mn-ea"/>
                          <a:cs typeface="+mn-cs"/>
                        </a:rPr>
                        <a:t>&gt;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&lt;p&gt;This is 31&lt;sup&gt;</a:t>
                      </a:r>
                      <a:r>
                        <a:rPr kumimoji="0" lang="en-US" sz="1600" i="1" kern="1200" dirty="0" err="1">
                          <a:solidFill>
                            <a:schemeClr val="dk1"/>
                          </a:solidFill>
                          <a:latin typeface="+mn-lt"/>
                          <a:ea typeface="+mn-ea"/>
                          <a:cs typeface="+mn-cs"/>
                        </a:rPr>
                        <a:t>st</a:t>
                      </a:r>
                      <a:r>
                        <a:rPr kumimoji="0" lang="en-US" sz="1600" i="1" kern="1200" dirty="0">
                          <a:solidFill>
                            <a:schemeClr val="dk1"/>
                          </a:solidFill>
                          <a:latin typeface="+mn-lt"/>
                          <a:ea typeface="+mn-ea"/>
                          <a:cs typeface="+mn-cs"/>
                        </a:rPr>
                        <a:t>&lt;/sup&gt; </a:t>
                      </a:r>
                      <a:r>
                        <a:rPr kumimoji="0" lang="en-US" sz="1600" i="1" kern="1200" dirty="0" err="1">
                          <a:solidFill>
                            <a:schemeClr val="dk1"/>
                          </a:solidFill>
                          <a:latin typeface="+mn-lt"/>
                          <a:ea typeface="+mn-ea"/>
                          <a:cs typeface="+mn-cs"/>
                        </a:rPr>
                        <a:t>Jamuary</a:t>
                      </a:r>
                      <a:r>
                        <a:rPr kumimoji="0" lang="en-US" sz="1600" i="1" kern="1200" dirty="0">
                          <a:solidFill>
                            <a:schemeClr val="dk1"/>
                          </a:solidFill>
                          <a:latin typeface="+mn-lt"/>
                          <a:ea typeface="+mn-ea"/>
                          <a:cs typeface="+mn-cs"/>
                        </a:rPr>
                        <a:t>.&lt;/p&gt;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&lt;p&gt;This is H&lt;sub&gt;2&lt;/sub&gt;O i.e. </a:t>
                      </a:r>
                      <a:r>
                        <a:rPr kumimoji="0" lang="en-US" sz="1600" i="1" kern="1200" dirty="0" err="1">
                          <a:solidFill>
                            <a:schemeClr val="dk1"/>
                          </a:solidFill>
                          <a:latin typeface="+mn-lt"/>
                          <a:ea typeface="+mn-ea"/>
                          <a:cs typeface="+mn-cs"/>
                        </a:rPr>
                        <a:t>Warer</a:t>
                      </a:r>
                      <a:r>
                        <a:rPr kumimoji="0" lang="en-US" sz="1600" i="1" kern="1200" dirty="0">
                          <a:solidFill>
                            <a:schemeClr val="dk1"/>
                          </a:solidFill>
                          <a:latin typeface="+mn-lt"/>
                          <a:ea typeface="+mn-ea"/>
                          <a:cs typeface="+mn-cs"/>
                        </a:rPr>
                        <a:t>.&lt;/p&gt;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&lt;p&gt;&lt;big&gt;This is  big font.&lt;/</a:t>
                      </a:r>
                      <a:r>
                        <a:rPr kumimoji="0" lang="en-US" sz="1600" i="1" kern="1200" dirty="0" err="1">
                          <a:solidFill>
                            <a:schemeClr val="dk1"/>
                          </a:solidFill>
                          <a:latin typeface="+mn-lt"/>
                          <a:ea typeface="+mn-ea"/>
                          <a:cs typeface="+mn-cs"/>
                        </a:rPr>
                        <a:t>i</a:t>
                      </a:r>
                      <a:r>
                        <a:rPr kumimoji="0" lang="en-US" sz="1600" i="1" kern="1200" dirty="0">
                          <a:solidFill>
                            <a:schemeClr val="dk1"/>
                          </a:solidFill>
                          <a:latin typeface="+mn-lt"/>
                          <a:ea typeface="+mn-ea"/>
                          <a:cs typeface="+mn-cs"/>
                        </a:rPr>
                        <a:t>&gt;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&lt;p&gt;&lt;small&gt;This is small font.&lt;/small&gt;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&lt;/body&gt;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&lt;/html&gt;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pic>
        <p:nvPicPr>
          <p:cNvPr id="2" name="Picture 2"/>
          <p:cNvPicPr>
            <a:picLocks noChangeAspect="1" noChangeArrowheads="1"/>
          </p:cNvPicPr>
          <p:nvPr/>
        </p:nvPicPr>
        <p:blipFill>
          <a:blip r:embed="rId3" cstate="print"/>
          <a:srcRect/>
          <a:stretch>
            <a:fillRect/>
          </a:stretch>
        </p:blipFill>
        <p:spPr bwMode="auto">
          <a:xfrm>
            <a:off x="5022182" y="2286000"/>
            <a:ext cx="3893218" cy="33528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a:t>
            </a:r>
          </a:p>
        </p:txBody>
      </p:sp>
      <p:sp>
        <p:nvSpPr>
          <p:cNvPr id="1027" name="Rectangle 3"/>
          <p:cNvSpPr>
            <a:spLocks noGrp="1" noChangeArrowheads="1"/>
          </p:cNvSpPr>
          <p:nvPr>
            <p:ph type="body" idx="1"/>
          </p:nvPr>
        </p:nvSpPr>
        <p:spPr>
          <a:xfrm>
            <a:off x="228600" y="1527048"/>
            <a:ext cx="8686800" cy="4797552"/>
          </a:xfrm>
        </p:spPr>
        <p:txBody>
          <a:bodyPr>
            <a:normAutofit fontScale="85000" lnSpcReduction="10000"/>
          </a:bodyPr>
          <a:lstStyle/>
          <a:p>
            <a:r>
              <a:rPr lang="en-US" sz="3600" dirty="0"/>
              <a:t>Some of the elements in this section are displayed in a manner similar to the Presentational Elements, but they are not just for presentational purposes; they also describe something about their content.</a:t>
            </a:r>
          </a:p>
          <a:p>
            <a:r>
              <a:rPr lang="en-US" sz="3600" dirty="0"/>
              <a:t>&lt;</a:t>
            </a:r>
            <a:r>
              <a:rPr lang="en-US" sz="3600" dirty="0" err="1"/>
              <a:t>em</a:t>
            </a:r>
            <a:r>
              <a:rPr lang="en-US" sz="3600" dirty="0"/>
              <a:t>&gt; and &lt; strong &gt; for emphasis</a:t>
            </a:r>
          </a:p>
          <a:p>
            <a:r>
              <a:rPr lang="en-US" sz="3600" dirty="0"/>
              <a:t>&lt; cite &gt; and &lt; q &gt; for quotations and citations</a:t>
            </a:r>
          </a:p>
          <a:p>
            <a:r>
              <a:rPr lang="en-US" sz="3600" dirty="0"/>
              <a:t>&lt; </a:t>
            </a:r>
            <a:r>
              <a:rPr lang="en-US" sz="3600" dirty="0" err="1"/>
              <a:t>abbr</a:t>
            </a:r>
            <a:r>
              <a:rPr lang="en-US" sz="3600" dirty="0"/>
              <a:t> &gt;, &lt; acronym &gt;, and &lt; </a:t>
            </a:r>
            <a:r>
              <a:rPr lang="en-US" sz="3600" dirty="0" err="1"/>
              <a:t>dfn</a:t>
            </a:r>
            <a:r>
              <a:rPr lang="en-US" sz="3600" dirty="0"/>
              <a:t> &gt; for abbreviations, acronyms, and key terms </a:t>
            </a:r>
          </a:p>
          <a:p>
            <a:r>
              <a:rPr lang="en-US" sz="3600"/>
              <a:t> &lt; </a:t>
            </a:r>
            <a:r>
              <a:rPr lang="en-US" sz="3600" dirty="0"/>
              <a:t>address &gt; for addresses</a:t>
            </a:r>
          </a:p>
          <a:p>
            <a:endParaRPr lang="en-US"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Basic structure of HTML</a:t>
            </a:r>
          </a:p>
        </p:txBody>
      </p:sp>
      <p:sp>
        <p:nvSpPr>
          <p:cNvPr id="1027" name="Rectangle 3"/>
          <p:cNvSpPr>
            <a:spLocks noGrp="1" noChangeArrowheads="1"/>
          </p:cNvSpPr>
          <p:nvPr>
            <p:ph type="body" idx="1"/>
          </p:nvPr>
        </p:nvSpPr>
        <p:spPr/>
        <p:txBody>
          <a:bodyPr>
            <a:normAutofit/>
          </a:bodyPr>
          <a:lstStyle/>
          <a:p>
            <a:pPr lvl="0"/>
            <a:r>
              <a:rPr lang="en-US" sz="3200" b="1" dirty="0"/>
              <a:t>&lt;HTML&gt; … &lt;/HTML&gt;</a:t>
            </a:r>
            <a:r>
              <a:rPr lang="en-US" sz="3200" dirty="0"/>
              <a:t> - All web pages should have this tag. With the closing tag for browsers to identify them as HTML documents. The beginning </a:t>
            </a:r>
            <a:r>
              <a:rPr lang="en-US" sz="3200" b="1" dirty="0"/>
              <a:t>&lt;HTML&gt; </a:t>
            </a:r>
            <a:r>
              <a:rPr lang="en-US" sz="3200" dirty="0"/>
              <a:t>and closing </a:t>
            </a:r>
            <a:r>
              <a:rPr lang="en-US" sz="3200" b="1" dirty="0"/>
              <a:t>&lt;/HTML&gt; </a:t>
            </a:r>
            <a:r>
              <a:rPr lang="en-US" sz="3200" dirty="0"/>
              <a:t>it is often called the </a:t>
            </a:r>
            <a:r>
              <a:rPr lang="en-US" sz="3200" i="1" dirty="0"/>
              <a:t>root element,</a:t>
            </a:r>
            <a:r>
              <a:rPr lang="en-US" sz="3200" dirty="0"/>
              <a:t> as it is the root of an inverted tree structure containing the tags and content of a document.</a:t>
            </a:r>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b="1" dirty="0"/>
              <a:t>&lt; </a:t>
            </a:r>
            <a:r>
              <a:rPr lang="en-US" sz="2800" b="1" dirty="0" err="1"/>
              <a:t>em</a:t>
            </a:r>
            <a:r>
              <a:rPr lang="en-US" sz="2800" b="1" dirty="0"/>
              <a:t> &gt; ... &lt;/</a:t>
            </a:r>
            <a:r>
              <a:rPr lang="en-US" sz="2800" b="1" dirty="0" err="1"/>
              <a:t>em</a:t>
            </a:r>
            <a:r>
              <a:rPr lang="en-US" sz="2800" b="1" dirty="0"/>
              <a:t>&gt; Element Adds Emphasis</a:t>
            </a:r>
          </a:p>
          <a:p>
            <a:pPr lvl="1"/>
            <a:r>
              <a:rPr lang="en-US" sz="2300" dirty="0"/>
              <a:t>The content of an &lt; </a:t>
            </a:r>
            <a:r>
              <a:rPr lang="en-US" sz="2300" dirty="0" err="1"/>
              <a:t>em</a:t>
            </a:r>
            <a:r>
              <a:rPr lang="en-US" sz="2300" dirty="0"/>
              <a:t> &gt; element is intended to be a point of emphasis in your document, and it is usually displayed in italicized text. </a:t>
            </a:r>
          </a:p>
          <a:p>
            <a:pPr lvl="1"/>
            <a:r>
              <a:rPr lang="en-US" sz="2300" dirty="0"/>
              <a:t>The kind of emphasis intended is on words such as “must” in the following sentence: &lt;p&gt; You &lt;</a:t>
            </a:r>
            <a:r>
              <a:rPr lang="en-US" sz="2300" dirty="0" err="1"/>
              <a:t>em</a:t>
            </a:r>
            <a:r>
              <a:rPr lang="en-US" sz="2300" dirty="0"/>
              <a:t>&gt; must &lt;/</a:t>
            </a:r>
            <a:r>
              <a:rPr lang="en-US" sz="2300" dirty="0" err="1"/>
              <a:t>em</a:t>
            </a:r>
            <a:r>
              <a:rPr lang="en-US" sz="2300" dirty="0"/>
              <a:t>&gt; remember to close elements in XHTML. &lt;/p&gt;</a:t>
            </a:r>
          </a:p>
          <a:p>
            <a:r>
              <a:rPr lang="en-US" sz="2900" b="1" dirty="0"/>
              <a:t>&lt; acronym &gt; Element Is for Acronym Use</a:t>
            </a:r>
            <a:endParaRPr lang="en-US" sz="2900" dirty="0"/>
          </a:p>
          <a:p>
            <a:pPr lvl="1"/>
            <a:r>
              <a:rPr lang="en-US" sz="2400" dirty="0"/>
              <a:t>The &lt; acronym &gt; element allows showing the acronym and indicates the elaboration when pointing to the acronym.</a:t>
            </a:r>
          </a:p>
          <a:p>
            <a:pPr lvl="1"/>
            <a:endParaRPr lang="en-US" sz="2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6" name="Table 5"/>
          <p:cNvGraphicFramePr>
            <a:graphicFrameLocks noGrp="1"/>
          </p:cNvGraphicFramePr>
          <p:nvPr/>
        </p:nvGraphicFramePr>
        <p:xfrm>
          <a:off x="152400" y="5638800"/>
          <a:ext cx="8763000" cy="1219200"/>
        </p:xfrm>
        <a:graphic>
          <a:graphicData uri="http://schemas.openxmlformats.org/drawingml/2006/table">
            <a:tbl>
              <a:tblPr firstRow="1" bandRow="1">
                <a:tableStyleId>{7DF18680-E054-41AD-8BC1-D1AEF772440D}</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121920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solidFill>
                            <a:schemeClr val="lt1"/>
                          </a:solidFill>
                          <a:latin typeface="+mn-lt"/>
                          <a:ea typeface="+mn-ea"/>
                          <a:cs typeface="+mn-cs"/>
                        </a:rPr>
                        <a:t>&lt;acronym title = "Extensible Hypertext Markup Language"&gt; XHTML &lt;/acronym&gt;</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pic>
        <p:nvPicPr>
          <p:cNvPr id="2" name="Picture 2"/>
          <p:cNvPicPr>
            <a:picLocks noChangeAspect="1" noChangeArrowheads="1"/>
          </p:cNvPicPr>
          <p:nvPr/>
        </p:nvPicPr>
        <p:blipFill>
          <a:blip r:embed="rId3" cstate="print"/>
          <a:srcRect/>
          <a:stretch>
            <a:fillRect/>
          </a:stretch>
        </p:blipFill>
        <p:spPr bwMode="auto">
          <a:xfrm>
            <a:off x="4724400" y="5705474"/>
            <a:ext cx="3810000" cy="11525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900" b="1" dirty="0"/>
              <a:t>&lt; q &gt; Element is for Short Quotations</a:t>
            </a:r>
          </a:p>
          <a:p>
            <a:pPr lvl="1"/>
            <a:r>
              <a:rPr lang="en-US" sz="2300" dirty="0"/>
              <a:t>The &lt; q &gt; element is intended to be used when you want to add a quote within a sentence, rather than as an indented block on its own.</a:t>
            </a:r>
          </a:p>
          <a:p>
            <a:r>
              <a:rPr lang="en-US" sz="2900" b="1" dirty="0"/>
              <a:t>&lt; cite &gt; Element Is for Citations</a:t>
            </a:r>
          </a:p>
          <a:p>
            <a:pPr lvl="1"/>
            <a:r>
              <a:rPr lang="en-US" sz="2300" dirty="0"/>
              <a:t>If you are quoting a text, you can indicate the source by placing it between an opening &lt; cite &gt; tag and closing &lt; /cite &gt; tag. </a:t>
            </a:r>
          </a:p>
          <a:p>
            <a:r>
              <a:rPr lang="en-US" sz="2000" dirty="0"/>
              <a:t>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8" name="Table 7"/>
          <p:cNvGraphicFramePr>
            <a:graphicFrameLocks noGrp="1"/>
          </p:cNvGraphicFramePr>
          <p:nvPr/>
        </p:nvGraphicFramePr>
        <p:xfrm>
          <a:off x="228600" y="5181600"/>
          <a:ext cx="8686800" cy="1188720"/>
        </p:xfrm>
        <a:graphic>
          <a:graphicData uri="http://schemas.openxmlformats.org/drawingml/2006/table">
            <a:tbl>
              <a:tblPr firstRow="1" bandRow="1">
                <a:tableStyleId>{7DF18680-E054-41AD-8BC1-D1AEF772440D}</a:tableStyleId>
              </a:tblPr>
              <a:tblGrid>
                <a:gridCol w="8686800">
                  <a:extLst>
                    <a:ext uri="{9D8B030D-6E8A-4147-A177-3AD203B41FA5}">
                      <a16:colId xmlns:a16="http://schemas.microsoft.com/office/drawing/2014/main" val="20000"/>
                    </a:ext>
                  </a:extLst>
                </a:gridCol>
              </a:tblGrid>
              <a:tr h="370840">
                <a:tc>
                  <a:txBody>
                    <a:bodyPr/>
                    <a:lstStyle/>
                    <a:p>
                      <a:r>
                        <a:rPr kumimoji="0" lang="en-US" sz="1800" b="0" i="1" kern="1200" dirty="0">
                          <a:solidFill>
                            <a:schemeClr val="lt1"/>
                          </a:solidFill>
                          <a:latin typeface="+mn-lt"/>
                          <a:ea typeface="+mn-ea"/>
                          <a:cs typeface="+mn-cs"/>
                        </a:rPr>
                        <a:t>&lt;H2&gt;Use of cite&lt;/H2&gt;</a:t>
                      </a:r>
                      <a:endParaRPr kumimoji="0" lang="en-MY" sz="1800" b="0" kern="1200" dirty="0">
                        <a:solidFill>
                          <a:schemeClr val="lt1"/>
                        </a:solidFill>
                        <a:latin typeface="+mn-lt"/>
                        <a:ea typeface="+mn-ea"/>
                        <a:cs typeface="+mn-cs"/>
                      </a:endParaRPr>
                    </a:p>
                    <a:p>
                      <a:r>
                        <a:rPr kumimoji="0" lang="en-US" sz="1800" b="0" i="1" kern="1200" dirty="0">
                          <a:solidFill>
                            <a:schemeClr val="lt1"/>
                          </a:solidFill>
                          <a:latin typeface="+mn-lt"/>
                          <a:ea typeface="+mn-ea"/>
                          <a:cs typeface="+mn-cs"/>
                        </a:rPr>
                        <a:t>&lt;p&gt;This chapter is taken from &lt;cite&gt; Beginning Web Development &lt;/cite&gt;&lt;/P&gt;</a:t>
                      </a:r>
                      <a:endParaRPr kumimoji="0" lang="en-MY" sz="1800" b="0" kern="1200" dirty="0">
                        <a:solidFill>
                          <a:schemeClr val="lt1"/>
                        </a:solidFill>
                        <a:latin typeface="+mn-lt"/>
                        <a:ea typeface="+mn-ea"/>
                        <a:cs typeface="+mn-cs"/>
                      </a:endParaRPr>
                    </a:p>
                    <a:p>
                      <a:r>
                        <a:rPr kumimoji="0" lang="en-US" sz="1800" b="0" i="1" kern="1200" dirty="0">
                          <a:solidFill>
                            <a:schemeClr val="lt1"/>
                          </a:solidFill>
                          <a:latin typeface="+mn-lt"/>
                          <a:ea typeface="+mn-ea"/>
                          <a:cs typeface="+mn-cs"/>
                        </a:rPr>
                        <a:t>&lt;H2&gt;Use of quotation &lt;/h2&gt;</a:t>
                      </a:r>
                      <a:endParaRPr kumimoji="0" lang="en-MY" sz="1800" b="0" kern="1200" dirty="0">
                        <a:solidFill>
                          <a:schemeClr val="lt1"/>
                        </a:solidFill>
                        <a:latin typeface="+mn-lt"/>
                        <a:ea typeface="+mn-ea"/>
                        <a:cs typeface="+mn-cs"/>
                      </a:endParaRPr>
                    </a:p>
                    <a:p>
                      <a:r>
                        <a:rPr kumimoji="0" lang="en-US" sz="1800" b="0" i="1" kern="1200" dirty="0">
                          <a:solidFill>
                            <a:schemeClr val="lt1"/>
                          </a:solidFill>
                          <a:latin typeface="+mn-lt"/>
                          <a:ea typeface="+mn-ea"/>
                          <a:cs typeface="+mn-cs"/>
                        </a:rPr>
                        <a:t>&lt;p&gt;Teacher said, &lt;q&gt; Close the book. &lt;/q&gt; &lt;/p&gt;</a:t>
                      </a:r>
                      <a:endParaRPr lang="en-MY" b="0"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b="1" dirty="0"/>
              <a:t>Address &lt;ADDRESS&gt;...&lt;/ADDRESS&gt; </a:t>
            </a:r>
          </a:p>
          <a:p>
            <a:r>
              <a:rPr lang="en-US" sz="2800" dirty="0"/>
              <a:t>As its name suggests, the &lt;ADDRESS&gt;...&lt;/ADDRESS&gt; element can be used to denote information such as addresses, authorship credits and so on. </a:t>
            </a:r>
          </a:p>
          <a:p>
            <a:r>
              <a:rPr lang="en-US" sz="2800" dirty="0"/>
              <a:t>Typically, an Address is rendered in an italic typeface and may be indented, though the actual implementation is at the discretion of the browser. The &lt;ADDRESS&gt; element implies a paragraph break before and after</a:t>
            </a:r>
            <a:endParaRPr lang="en-MY"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i="1" dirty="0"/>
              <a:t>Example</a:t>
            </a:r>
          </a:p>
          <a:p>
            <a:endParaRPr lang="en-MY"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4241171656"/>
              </p:ext>
            </p:extLst>
          </p:nvPr>
        </p:nvGraphicFramePr>
        <p:xfrm>
          <a:off x="685797" y="2234184"/>
          <a:ext cx="7543802" cy="2286000"/>
        </p:xfrm>
        <a:graphic>
          <a:graphicData uri="http://schemas.openxmlformats.org/drawingml/2006/table">
            <a:tbl>
              <a:tblPr firstRow="1" bandRow="1">
                <a:tableStyleId>{F2DE63D5-997A-4646-A377-4702673A728D}</a:tableStyleId>
              </a:tblPr>
              <a:tblGrid>
                <a:gridCol w="4572003">
                  <a:extLst>
                    <a:ext uri="{9D8B030D-6E8A-4147-A177-3AD203B41FA5}">
                      <a16:colId xmlns:a16="http://schemas.microsoft.com/office/drawing/2014/main" val="20000"/>
                    </a:ext>
                  </a:extLst>
                </a:gridCol>
                <a:gridCol w="2971799">
                  <a:extLst>
                    <a:ext uri="{9D8B030D-6E8A-4147-A177-3AD203B41FA5}">
                      <a16:colId xmlns:a16="http://schemas.microsoft.com/office/drawing/2014/main" val="20001"/>
                    </a:ext>
                  </a:extLst>
                </a:gridCol>
              </a:tblGrid>
              <a:tr h="370840">
                <a:tc>
                  <a:txBody>
                    <a:bodyPr/>
                    <a:lstStyle/>
                    <a:p>
                      <a:endParaRPr lang="en-US" dirty="0"/>
                    </a:p>
                    <a:p>
                      <a:r>
                        <a:rPr lang="en-US" sz="1400" dirty="0"/>
                        <a:t>&lt;address&gt;</a:t>
                      </a:r>
                    </a:p>
                    <a:p>
                      <a:r>
                        <a:rPr lang="en-US" sz="1400" dirty="0"/>
                        <a:t>Written by &lt;a </a:t>
                      </a:r>
                      <a:r>
                        <a:rPr lang="en-US" sz="1400" dirty="0" err="1"/>
                        <a:t>href</a:t>
                      </a:r>
                      <a:r>
                        <a:rPr lang="en-US" sz="1400" dirty="0"/>
                        <a:t>="mailto:webmaster@example.com"&gt;Jon Doe&lt;/a&gt;.&lt;</a:t>
                      </a:r>
                      <a:r>
                        <a:rPr lang="en-US" sz="1400" dirty="0" err="1"/>
                        <a:t>br</a:t>
                      </a:r>
                      <a:r>
                        <a:rPr lang="en-US" sz="1400" dirty="0"/>
                        <a:t>&gt;</a:t>
                      </a:r>
                    </a:p>
                    <a:p>
                      <a:r>
                        <a:rPr lang="en-US" sz="1400" dirty="0"/>
                        <a:t>Visit us at:&lt;</a:t>
                      </a:r>
                      <a:r>
                        <a:rPr lang="en-US" sz="1400" dirty="0" err="1"/>
                        <a:t>br</a:t>
                      </a:r>
                      <a:r>
                        <a:rPr lang="en-US" sz="1400" dirty="0"/>
                        <a:t>&gt;</a:t>
                      </a:r>
                    </a:p>
                    <a:p>
                      <a:r>
                        <a:rPr lang="en-US" sz="1400" dirty="0"/>
                        <a:t>Example.com&lt;</a:t>
                      </a:r>
                      <a:r>
                        <a:rPr lang="en-US" sz="1400" dirty="0" err="1"/>
                        <a:t>br</a:t>
                      </a:r>
                      <a:r>
                        <a:rPr lang="en-US" sz="1400" dirty="0"/>
                        <a:t>&gt;</a:t>
                      </a:r>
                    </a:p>
                    <a:p>
                      <a:r>
                        <a:rPr lang="en-US" sz="1400" dirty="0"/>
                        <a:t>Box 564, Disneyland&lt;</a:t>
                      </a:r>
                      <a:r>
                        <a:rPr lang="en-US" sz="1400" dirty="0" err="1"/>
                        <a:t>br</a:t>
                      </a:r>
                      <a:r>
                        <a:rPr lang="en-US" sz="1400" dirty="0"/>
                        <a:t>&gt;</a:t>
                      </a:r>
                    </a:p>
                    <a:p>
                      <a:r>
                        <a:rPr lang="en-US" sz="1400" dirty="0"/>
                        <a:t>USA</a:t>
                      </a:r>
                    </a:p>
                    <a:p>
                      <a:r>
                        <a:rPr lang="en-US" sz="1400" dirty="0"/>
                        <a:t>&lt;/address&gt;</a:t>
                      </a:r>
                      <a:endParaRPr lang="en-US" sz="1400" i="1"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pic>
        <p:nvPicPr>
          <p:cNvPr id="3" name="Picture 2"/>
          <p:cNvPicPr>
            <a:picLocks noChangeAspect="1"/>
          </p:cNvPicPr>
          <p:nvPr/>
        </p:nvPicPr>
        <p:blipFill>
          <a:blip r:embed="rId3"/>
          <a:stretch>
            <a:fillRect/>
          </a:stretch>
        </p:blipFill>
        <p:spPr>
          <a:xfrm>
            <a:off x="5486400" y="2514600"/>
            <a:ext cx="1438275" cy="10287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fontScale="92500" lnSpcReduction="20000"/>
          </a:bodyPr>
          <a:lstStyle/>
          <a:p>
            <a:r>
              <a:rPr lang="en-US" sz="2800" b="1" dirty="0"/>
              <a:t>Font</a:t>
            </a:r>
            <a:endParaRPr lang="en-MY" sz="2800" dirty="0"/>
          </a:p>
          <a:p>
            <a:pPr lvl="1"/>
            <a:r>
              <a:rPr lang="en-US" sz="2300" dirty="0"/>
              <a:t>Font tag supports different types of font, size, colors etc. its attributes are:</a:t>
            </a:r>
            <a:endParaRPr lang="en-MY" sz="2300" dirty="0"/>
          </a:p>
          <a:p>
            <a:pPr lvl="1"/>
            <a:r>
              <a:rPr lang="en-US" sz="2300" dirty="0"/>
              <a:t>SIZE= “value”</a:t>
            </a:r>
            <a:endParaRPr lang="en-MY" sz="2300" dirty="0"/>
          </a:p>
          <a:p>
            <a:pPr lvl="1"/>
            <a:r>
              <a:rPr lang="en-US" sz="2300" dirty="0"/>
              <a:t>FACE= “name” </a:t>
            </a:r>
            <a:endParaRPr lang="en-MY" sz="2300" dirty="0"/>
          </a:p>
          <a:p>
            <a:pPr lvl="1"/>
            <a:r>
              <a:rPr lang="en-US" sz="2300" dirty="0"/>
              <a:t>COLOR = “color name”</a:t>
            </a:r>
          </a:p>
          <a:p>
            <a:r>
              <a:rPr lang="en-US" sz="2800" dirty="0"/>
              <a:t>Example</a:t>
            </a:r>
          </a:p>
          <a:p>
            <a:pPr lvl="3">
              <a:buNone/>
            </a:pPr>
            <a:r>
              <a:rPr lang="en-US" sz="2100" i="1" dirty="0"/>
              <a:t>&lt;p&gt;&lt;font size="5" face="</a:t>
            </a:r>
            <a:r>
              <a:rPr lang="en-US" sz="2100" i="1" dirty="0" err="1"/>
              <a:t>arial</a:t>
            </a:r>
            <a:r>
              <a:rPr lang="en-US" sz="2100" i="1" dirty="0"/>
              <a:t>" color="red"&gt;</a:t>
            </a:r>
            <a:endParaRPr lang="en-MY" sz="2100" dirty="0"/>
          </a:p>
          <a:p>
            <a:pPr lvl="3">
              <a:buNone/>
            </a:pPr>
            <a:r>
              <a:rPr lang="en-US" sz="2100" i="1" dirty="0"/>
              <a:t>This paragraph is in Arial, size 5, and in red text color.</a:t>
            </a:r>
            <a:endParaRPr lang="en-MY" sz="2100" dirty="0"/>
          </a:p>
          <a:p>
            <a:pPr lvl="3">
              <a:buNone/>
            </a:pPr>
            <a:r>
              <a:rPr lang="en-US" sz="2100" i="1" dirty="0"/>
              <a:t>&lt;/font&gt;&lt;/p&gt;&lt;p&gt;</a:t>
            </a:r>
            <a:endParaRPr lang="en-MY" sz="2100" dirty="0"/>
          </a:p>
          <a:p>
            <a:pPr lvl="3">
              <a:buNone/>
            </a:pPr>
            <a:r>
              <a:rPr lang="en-US" sz="2100" i="1" dirty="0"/>
              <a:t>&lt;font size="3" face="</a:t>
            </a:r>
            <a:r>
              <a:rPr lang="en-US" sz="2100" i="1" dirty="0" err="1"/>
              <a:t>verdana</a:t>
            </a:r>
            <a:r>
              <a:rPr lang="en-US" sz="2100" i="1" dirty="0"/>
              <a:t>" color="blue"&gt;</a:t>
            </a:r>
            <a:endParaRPr lang="en-MY" sz="2100" dirty="0"/>
          </a:p>
          <a:p>
            <a:pPr lvl="3">
              <a:buNone/>
            </a:pPr>
            <a:r>
              <a:rPr lang="en-US" sz="2100" i="1" dirty="0"/>
              <a:t>This paragraph is in Verdana, size 3, and in blue text color.</a:t>
            </a:r>
            <a:endParaRPr lang="en-MY" sz="2100" dirty="0"/>
          </a:p>
          <a:p>
            <a:pPr lvl="3">
              <a:buNone/>
            </a:pPr>
            <a:r>
              <a:rPr lang="en-US" sz="2100" i="1" dirty="0"/>
              <a:t>&lt;/font&gt;&lt;/p&gt;</a:t>
            </a:r>
          </a:p>
          <a:p>
            <a:pPr>
              <a:buNone/>
            </a:pPr>
            <a:r>
              <a:rPr lang="en-US" sz="2600" i="1" dirty="0"/>
              <a:t>The font element is deprecated in HTML 4. Use CSS instead!</a:t>
            </a:r>
            <a:endParaRPr lang="en-MY"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b="1" dirty="0"/>
              <a:t>Preformatted text &lt;PRE&gt;...&lt;/PRE&gt;</a:t>
            </a:r>
          </a:p>
          <a:p>
            <a:pPr lvl="1"/>
            <a:r>
              <a:rPr lang="en-US" sz="1900" dirty="0"/>
              <a:t>It allows the browser to show as formatted between &lt;pre&gt; and &lt;/pre&gt;.</a:t>
            </a:r>
          </a:p>
          <a:p>
            <a:pPr lvl="1"/>
            <a:r>
              <a:rPr lang="en-US" sz="1900" dirty="0"/>
              <a:t>Example</a:t>
            </a:r>
          </a:p>
          <a:p>
            <a:pPr lvl="2">
              <a:buNone/>
            </a:pPr>
            <a:r>
              <a:rPr lang="en-US" sz="2100" i="1" dirty="0"/>
              <a:t>&lt;pre&gt;</a:t>
            </a:r>
            <a:endParaRPr lang="en-MY" sz="2100" dirty="0"/>
          </a:p>
          <a:p>
            <a:pPr lvl="2">
              <a:buNone/>
            </a:pPr>
            <a:r>
              <a:rPr lang="en-US" sz="2100" i="1" dirty="0"/>
              <a:t>This is P   R   E  F   O   R   M   A   T   </a:t>
            </a:r>
            <a:r>
              <a:rPr lang="en-US" sz="2100" i="1" dirty="0" err="1"/>
              <a:t>T</a:t>
            </a:r>
            <a:r>
              <a:rPr lang="en-US" sz="2100" i="1" dirty="0"/>
              <a:t>   E   D</a:t>
            </a:r>
            <a:endParaRPr lang="en-MY" sz="2100" dirty="0"/>
          </a:p>
          <a:p>
            <a:pPr lvl="2">
              <a:buNone/>
            </a:pPr>
            <a:r>
              <a:rPr lang="en-US" sz="2100" i="1" dirty="0"/>
              <a:t>  T</a:t>
            </a:r>
            <a:endParaRPr lang="en-MY" sz="2100" dirty="0"/>
          </a:p>
          <a:p>
            <a:pPr lvl="2">
              <a:buNone/>
            </a:pPr>
            <a:r>
              <a:rPr lang="en-US" sz="2100" i="1" dirty="0"/>
              <a:t>      E</a:t>
            </a:r>
            <a:endParaRPr lang="en-MY" sz="2100" dirty="0"/>
          </a:p>
          <a:p>
            <a:pPr lvl="2">
              <a:buNone/>
            </a:pPr>
            <a:r>
              <a:rPr lang="en-US" sz="2100" i="1" dirty="0"/>
              <a:t>        X</a:t>
            </a:r>
            <a:endParaRPr lang="en-MY" sz="2100" dirty="0"/>
          </a:p>
          <a:p>
            <a:pPr lvl="2">
              <a:buNone/>
            </a:pPr>
            <a:r>
              <a:rPr lang="en-US" sz="2100" i="1" dirty="0"/>
              <a:t>          T</a:t>
            </a:r>
            <a:endParaRPr lang="en-MY" sz="2100" dirty="0"/>
          </a:p>
          <a:p>
            <a:pPr lvl="2">
              <a:buNone/>
            </a:pPr>
            <a:r>
              <a:rPr lang="en-US" sz="2100" i="1" dirty="0"/>
              <a:t>   SPACES     are ok!  So are </a:t>
            </a:r>
            <a:endParaRPr lang="en-MY" sz="2100" dirty="0"/>
          </a:p>
          <a:p>
            <a:pPr lvl="2">
              <a:buNone/>
            </a:pPr>
            <a:r>
              <a:rPr lang="en-US" sz="2100" i="1" dirty="0"/>
              <a:t>   RETURNS!</a:t>
            </a:r>
            <a:endParaRPr lang="en-MY" sz="2100" dirty="0"/>
          </a:p>
          <a:p>
            <a:pPr lvl="2">
              <a:buNone/>
            </a:pPr>
            <a:r>
              <a:rPr lang="en-US" sz="2100" i="1" dirty="0"/>
              <a:t>&lt;/pre&gt;</a:t>
            </a:r>
            <a:endParaRPr lang="en-MY" sz="5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fontScale="92500" lnSpcReduction="10000"/>
          </a:bodyPr>
          <a:lstStyle/>
          <a:p>
            <a:pPr algn="just">
              <a:lnSpc>
                <a:spcPct val="115000"/>
              </a:lnSpc>
              <a:spcAft>
                <a:spcPts val="0"/>
              </a:spcAft>
            </a:pPr>
            <a:r>
              <a:rPr lang="en-US" sz="2800" b="1" dirty="0">
                <a:ea typeface="Times New Roman"/>
              </a:rPr>
              <a:t>&lt;div&gt;..&lt;/ div &gt;</a:t>
            </a:r>
            <a:endParaRPr lang="en-MY" sz="2800" b="1" dirty="0">
              <a:ea typeface="Times New Roman"/>
            </a:endParaRPr>
          </a:p>
          <a:p>
            <a:pPr lvl="1"/>
            <a:r>
              <a:rPr lang="en-US" sz="2300" dirty="0"/>
              <a:t>The &lt;div&gt; tag defines a division or a section in an HTML document. </a:t>
            </a:r>
          </a:p>
          <a:p>
            <a:pPr lvl="1"/>
            <a:r>
              <a:rPr lang="en-US" sz="2300" dirty="0"/>
              <a:t>The &lt;div&gt; tag is used to group block-elements to format them with styles. </a:t>
            </a:r>
          </a:p>
          <a:p>
            <a:pPr lvl="1"/>
            <a:r>
              <a:rPr lang="en-US" sz="2300" dirty="0"/>
              <a:t>The &lt;div&gt; element is very often used together with CSS, to layout a web page. </a:t>
            </a:r>
          </a:p>
          <a:p>
            <a:pPr lvl="1"/>
            <a:r>
              <a:rPr lang="en-US" sz="2300" dirty="0"/>
              <a:t>By default, browsers always place a line break before and after the &lt;div&gt; element. However, this can be changed with CSS.</a:t>
            </a:r>
            <a:endParaRPr lang="en-MY" sz="2300" dirty="0"/>
          </a:p>
          <a:p>
            <a:pPr lvl="1"/>
            <a:r>
              <a:rPr lang="en-US" sz="1900" dirty="0"/>
              <a:t>Example</a:t>
            </a:r>
          </a:p>
          <a:p>
            <a:pPr lvl="2">
              <a:buNone/>
            </a:pPr>
            <a:r>
              <a:rPr lang="en-US" sz="2100" dirty="0"/>
              <a:t>&lt;div style="color:#00FF00"&gt;</a:t>
            </a:r>
            <a:endParaRPr lang="en-MY" sz="2100" dirty="0"/>
          </a:p>
          <a:p>
            <a:pPr lvl="2">
              <a:buNone/>
            </a:pPr>
            <a:r>
              <a:rPr lang="en-US" sz="2100" dirty="0"/>
              <a:t>  &lt;h3&gt;This is a header&lt;/h3&gt;</a:t>
            </a:r>
            <a:endParaRPr lang="en-MY" sz="2100" dirty="0"/>
          </a:p>
          <a:p>
            <a:pPr lvl="2">
              <a:buNone/>
            </a:pPr>
            <a:r>
              <a:rPr lang="en-US" sz="2100" dirty="0"/>
              <a:t>  &lt;p&gt;This is a paragraph.&lt;/p&gt;</a:t>
            </a:r>
            <a:endParaRPr lang="en-MY" sz="2100" dirty="0"/>
          </a:p>
          <a:p>
            <a:pPr lvl="2">
              <a:buNone/>
            </a:pPr>
            <a:r>
              <a:rPr lang="en-US" sz="2100" dirty="0"/>
              <a:t>&lt;/div&gt;</a:t>
            </a:r>
            <a:endParaRPr lang="en-MY" sz="2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873752"/>
          </a:xfrm>
        </p:spPr>
        <p:txBody>
          <a:bodyPr>
            <a:normAutofit fontScale="92500" lnSpcReduction="10000"/>
          </a:bodyPr>
          <a:lstStyle/>
          <a:p>
            <a:r>
              <a:rPr lang="en-US" sz="2800" b="1" dirty="0"/>
              <a:t>&lt;span&gt;..&lt;/span&gt;</a:t>
            </a:r>
            <a:endParaRPr lang="en-MY" sz="2800" dirty="0"/>
          </a:p>
          <a:p>
            <a:pPr lvl="1"/>
            <a:r>
              <a:rPr lang="en-US" sz="2300" dirty="0"/>
              <a:t>The &lt;span&gt; tag is used to group inline-elements in a document. </a:t>
            </a:r>
          </a:p>
          <a:p>
            <a:pPr lvl="1"/>
            <a:r>
              <a:rPr lang="en-US" sz="2300" dirty="0"/>
              <a:t>The &lt;span&gt; tag provides no visual change by itself. The &lt;span&gt; tag provides a way to add a hook to a part of a text or a part of a document. </a:t>
            </a:r>
          </a:p>
          <a:p>
            <a:pPr lvl="1"/>
            <a:r>
              <a:rPr lang="en-US" sz="2300" dirty="0"/>
              <a:t>When the text is hooked in a &lt;span&gt; element you can add styles to the content, or manipulate the content with for example JavaScript.</a:t>
            </a:r>
            <a:endParaRPr lang="en-MY" sz="2300" dirty="0"/>
          </a:p>
          <a:p>
            <a:pPr lvl="1"/>
            <a:r>
              <a:rPr lang="en-US" sz="1900" dirty="0"/>
              <a:t>Example</a:t>
            </a:r>
          </a:p>
          <a:p>
            <a:pPr lvl="2">
              <a:buNone/>
            </a:pPr>
            <a:r>
              <a:rPr lang="en-US" sz="2100" dirty="0"/>
              <a:t>&lt;p&gt;</a:t>
            </a:r>
          </a:p>
          <a:p>
            <a:pPr lvl="2">
              <a:buNone/>
            </a:pPr>
            <a:r>
              <a:rPr lang="en-US" sz="2100" dirty="0"/>
              <a:t>	My mother has </a:t>
            </a:r>
          </a:p>
          <a:p>
            <a:pPr lvl="2">
              <a:buNone/>
            </a:pPr>
            <a:r>
              <a:rPr lang="en-US" sz="2100" dirty="0"/>
              <a:t>	&lt;span style="</a:t>
            </a:r>
            <a:r>
              <a:rPr lang="en-US" sz="2100" dirty="0" err="1"/>
              <a:t>color:lightblue;font-weight:bold</a:t>
            </a:r>
            <a:r>
              <a:rPr lang="en-US" sz="2100" dirty="0"/>
              <a:t>"&gt;light blue&lt;/span&gt; </a:t>
            </a:r>
          </a:p>
          <a:p>
            <a:pPr lvl="2">
              <a:buNone/>
            </a:pPr>
            <a:r>
              <a:rPr lang="en-US" sz="2100" dirty="0"/>
              <a:t>	eyes and my father has </a:t>
            </a:r>
          </a:p>
          <a:p>
            <a:pPr lvl="2">
              <a:buNone/>
            </a:pPr>
            <a:r>
              <a:rPr lang="en-US" sz="2100" dirty="0"/>
              <a:t>	&lt;span style="</a:t>
            </a:r>
            <a:r>
              <a:rPr lang="en-US" sz="2100" dirty="0" err="1"/>
              <a:t>color:darkolivegreen;font-weight:bold</a:t>
            </a:r>
            <a:r>
              <a:rPr lang="en-US" sz="2100" dirty="0"/>
              <a:t>"&gt;dark green&lt;/span&gt; eyes.&lt;/p&gt;</a:t>
            </a:r>
            <a:endParaRPr lang="en-MY" sz="2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Style Attribute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Content Placeholder 4"/>
          <p:cNvSpPr>
            <a:spLocks noGrp="1"/>
          </p:cNvSpPr>
          <p:nvPr>
            <p:ph sz="quarter" idx="1"/>
          </p:nvPr>
        </p:nvSpPr>
        <p:spPr/>
        <p:txBody>
          <a:bodyPr/>
          <a:lstStyle/>
          <a:p>
            <a:r>
              <a:rPr lang="en-US" dirty="0"/>
              <a:t>The purpose of the style attribute is to provide a common way to style all HTML elements.</a:t>
            </a:r>
          </a:p>
          <a:p>
            <a:r>
              <a:rPr lang="en-US" dirty="0"/>
              <a:t>styles were introduced with HTML 4, as the new and preferred way to style HTML elements. </a:t>
            </a:r>
          </a:p>
          <a:p>
            <a:r>
              <a:rPr lang="en-US" dirty="0"/>
              <a:t>With HTML styles, styles can be added to HTML elements directly by using the style attribute, or indirectly in separate style sheets (CSS files).</a:t>
            </a:r>
          </a:p>
          <a:p>
            <a:r>
              <a:rPr lang="en-US" i="1" dirty="0">
                <a:solidFill>
                  <a:srgbClr val="FF0000"/>
                </a:solidFill>
              </a:rPr>
              <a:t>It is recommended to avoid using deprecated tags and attributes in future versions of HTML and XHTML.</a:t>
            </a:r>
            <a:endParaRPr lang="en-MY" i="1"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Style Attribute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graphicFrame>
        <p:nvGraphicFramePr>
          <p:cNvPr id="6" name="Content Placeholder 5"/>
          <p:cNvGraphicFramePr>
            <a:graphicFrameLocks noGrp="1"/>
          </p:cNvGraphicFramePr>
          <p:nvPr>
            <p:ph sz="quarter" idx="1"/>
          </p:nvPr>
        </p:nvGraphicFramePr>
        <p:xfrm>
          <a:off x="301625" y="1527175"/>
          <a:ext cx="8504238" cy="1854200"/>
        </p:xfrm>
        <a:graphic>
          <a:graphicData uri="http://schemas.openxmlformats.org/drawingml/2006/table">
            <a:tbl>
              <a:tblPr firstRow="1" bandRow="1">
                <a:tableStyleId>{7DF18680-E054-41AD-8BC1-D1AEF772440D}</a:tableStyleId>
              </a:tblPr>
              <a:tblGrid>
                <a:gridCol w="4252119">
                  <a:extLst>
                    <a:ext uri="{9D8B030D-6E8A-4147-A177-3AD203B41FA5}">
                      <a16:colId xmlns:a16="http://schemas.microsoft.com/office/drawing/2014/main" val="20000"/>
                    </a:ext>
                  </a:extLst>
                </a:gridCol>
                <a:gridCol w="4252119">
                  <a:extLst>
                    <a:ext uri="{9D8B030D-6E8A-4147-A177-3AD203B41FA5}">
                      <a16:colId xmlns:a16="http://schemas.microsoft.com/office/drawing/2014/main" val="20001"/>
                    </a:ext>
                  </a:extLst>
                </a:gridCol>
              </a:tblGrid>
              <a:tr h="370840">
                <a:tc>
                  <a:txBody>
                    <a:bodyPr/>
                    <a:lstStyle/>
                    <a:p>
                      <a:pPr algn="ctr">
                        <a:lnSpc>
                          <a:spcPct val="115000"/>
                        </a:lnSpc>
                        <a:spcAft>
                          <a:spcPts val="0"/>
                        </a:spcAft>
                      </a:pPr>
                      <a:r>
                        <a:rPr lang="en-US" sz="1800" b="1" dirty="0">
                          <a:latin typeface="+mn-lt"/>
                          <a:ea typeface="Times New Roman"/>
                          <a:cs typeface="Times New Roman"/>
                        </a:rPr>
                        <a:t>Tags</a:t>
                      </a:r>
                      <a:endParaRPr lang="en-MY" sz="18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800" b="1" dirty="0">
                          <a:latin typeface="+mn-lt"/>
                          <a:ea typeface="Times New Roman"/>
                          <a:cs typeface="Times New Roman"/>
                        </a:rPr>
                        <a:t>Description</a:t>
                      </a:r>
                      <a:endParaRPr lang="en-MY" sz="1800" dirty="0">
                        <a:latin typeface="+mn-lt"/>
                        <a:ea typeface="Times New Roman"/>
                        <a:cs typeface="Times New Roman"/>
                      </a:endParaRPr>
                    </a:p>
                  </a:txBody>
                  <a:tcPr marL="9525" marR="9525" marT="9525" marB="9525" anchor="ctr"/>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400" dirty="0">
                          <a:latin typeface="+mn-lt"/>
                          <a:ea typeface="Times New Roman"/>
                          <a:cs typeface="Times New Roman"/>
                        </a:rPr>
                        <a:t>&lt;center&gt;</a:t>
                      </a:r>
                      <a:endParaRPr lang="en-MY" sz="14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a:latin typeface="+mn-lt"/>
                          <a:ea typeface="Times New Roman"/>
                          <a:cs typeface="Times New Roman"/>
                        </a:rPr>
                        <a:t>Defines centered content</a:t>
                      </a:r>
                      <a:endParaRPr lang="en-MY" sz="1400">
                        <a:latin typeface="+mn-lt"/>
                        <a:ea typeface="Times New Roman"/>
                        <a:cs typeface="Times New Roman"/>
                      </a:endParaRPr>
                    </a:p>
                  </a:txBody>
                  <a:tcPr marL="9525" marR="9525" marT="9525" marB="9525" anchor="ctr"/>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400">
                          <a:latin typeface="+mn-lt"/>
                          <a:ea typeface="Times New Roman"/>
                          <a:cs typeface="Times New Roman"/>
                        </a:rPr>
                        <a:t>&lt;font&gt; and &lt;basefont&gt;</a:t>
                      </a:r>
                      <a:endParaRPr lang="en-MY" sz="14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a:latin typeface="+mn-lt"/>
                          <a:ea typeface="Times New Roman"/>
                          <a:cs typeface="Times New Roman"/>
                        </a:rPr>
                        <a:t>Defines HTML fonts</a:t>
                      </a:r>
                      <a:endParaRPr lang="en-MY" sz="1400">
                        <a:latin typeface="+mn-lt"/>
                        <a:ea typeface="Times New Roman"/>
                        <a:cs typeface="Times New Roman"/>
                      </a:endParaRPr>
                    </a:p>
                  </a:txBody>
                  <a:tcPr marL="9525" marR="9525" marT="9525" marB="9525" anchor="ctr"/>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400">
                          <a:latin typeface="+mn-lt"/>
                          <a:ea typeface="Times New Roman"/>
                          <a:cs typeface="Times New Roman"/>
                        </a:rPr>
                        <a:t>&lt;s&gt; and &lt;strike&gt;</a:t>
                      </a:r>
                      <a:endParaRPr lang="en-MY" sz="14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a:latin typeface="+mn-lt"/>
                          <a:ea typeface="Times New Roman"/>
                          <a:cs typeface="Times New Roman"/>
                        </a:rPr>
                        <a:t>Defines strikethrough text</a:t>
                      </a:r>
                      <a:endParaRPr lang="en-MY" sz="1400">
                        <a:latin typeface="+mn-lt"/>
                        <a:ea typeface="Times New Roman"/>
                        <a:cs typeface="Times New Roman"/>
                      </a:endParaRPr>
                    </a:p>
                  </a:txBody>
                  <a:tcPr marL="9525" marR="9525" marT="9525" marB="9525" anchor="ctr"/>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1400" dirty="0">
                          <a:latin typeface="+mn-lt"/>
                          <a:ea typeface="Times New Roman"/>
                          <a:cs typeface="Times New Roman"/>
                        </a:rPr>
                        <a:t>&lt;u&gt;</a:t>
                      </a:r>
                      <a:endParaRPr lang="en-MY" sz="14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dirty="0">
                          <a:latin typeface="+mn-lt"/>
                          <a:ea typeface="Times New Roman"/>
                          <a:cs typeface="Times New Roman"/>
                        </a:rPr>
                        <a:t>Defines underlined text</a:t>
                      </a:r>
                      <a:endParaRPr lang="en-MY" sz="1400" dirty="0">
                        <a:latin typeface="+mn-lt"/>
                        <a:ea typeface="Times New Roman"/>
                        <a:cs typeface="Times New Roman"/>
                      </a:endParaRPr>
                    </a:p>
                  </a:txBody>
                  <a:tcPr marL="9525" marR="9525" marT="9525" marB="9525" anchor="ctr"/>
                </a:tc>
                <a:extLst>
                  <a:ext uri="{0D108BD9-81ED-4DB2-BD59-A6C34878D82A}">
                    <a16:rowId xmlns:a16="http://schemas.microsoft.com/office/drawing/2014/main" val="10004"/>
                  </a:ext>
                </a:extLst>
              </a:tr>
            </a:tbl>
          </a:graphicData>
        </a:graphic>
      </p:graphicFrame>
      <p:graphicFrame>
        <p:nvGraphicFramePr>
          <p:cNvPr id="7" name="Content Placeholder 5"/>
          <p:cNvGraphicFramePr>
            <a:graphicFrameLocks/>
          </p:cNvGraphicFramePr>
          <p:nvPr/>
        </p:nvGraphicFramePr>
        <p:xfrm>
          <a:off x="304800" y="3708400"/>
          <a:ext cx="8504238" cy="1483360"/>
        </p:xfrm>
        <a:graphic>
          <a:graphicData uri="http://schemas.openxmlformats.org/drawingml/2006/table">
            <a:tbl>
              <a:tblPr firstRow="1" bandRow="1">
                <a:tableStyleId>{7DF18680-E054-41AD-8BC1-D1AEF772440D}</a:tableStyleId>
              </a:tblPr>
              <a:tblGrid>
                <a:gridCol w="4252119">
                  <a:extLst>
                    <a:ext uri="{9D8B030D-6E8A-4147-A177-3AD203B41FA5}">
                      <a16:colId xmlns:a16="http://schemas.microsoft.com/office/drawing/2014/main" val="20000"/>
                    </a:ext>
                  </a:extLst>
                </a:gridCol>
                <a:gridCol w="4252119">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en-US" sz="1800" b="1" kern="1200" dirty="0">
                          <a:solidFill>
                            <a:schemeClr val="lt1"/>
                          </a:solidFill>
                          <a:latin typeface="+mn-lt"/>
                          <a:ea typeface="+mn-ea"/>
                          <a:cs typeface="+mn-cs"/>
                        </a:rPr>
                        <a:t>Attributes</a:t>
                      </a:r>
                      <a:endParaRPr lang="en-MY" sz="18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800" b="1" dirty="0">
                          <a:latin typeface="+mn-lt"/>
                          <a:ea typeface="Times New Roman"/>
                          <a:cs typeface="Times New Roman"/>
                        </a:rPr>
                        <a:t>Description</a:t>
                      </a:r>
                      <a:endParaRPr lang="en-MY" sz="1800" dirty="0">
                        <a:latin typeface="+mn-lt"/>
                        <a:ea typeface="Times New Roman"/>
                        <a:cs typeface="Times New Roman"/>
                      </a:endParaRPr>
                    </a:p>
                  </a:txBody>
                  <a:tcPr marL="9525" marR="9525" marT="9525" marB="9525" anchor="ctr"/>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600">
                          <a:latin typeface="+mn-lt"/>
                          <a:ea typeface="Times New Roman"/>
                          <a:cs typeface="Times New Roman"/>
                        </a:rPr>
                        <a:t>Align</a:t>
                      </a:r>
                      <a:endParaRPr lang="en-MY" sz="16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600">
                          <a:latin typeface="+mn-lt"/>
                          <a:ea typeface="Times New Roman"/>
                          <a:cs typeface="Times New Roman"/>
                        </a:rPr>
                        <a:t>Defines the alignment of text</a:t>
                      </a:r>
                      <a:endParaRPr lang="en-MY" sz="1600">
                        <a:latin typeface="+mn-lt"/>
                        <a:ea typeface="Times New Roman"/>
                        <a:cs typeface="Times New Roman"/>
                      </a:endParaRPr>
                    </a:p>
                  </a:txBody>
                  <a:tcPr marL="9525" marR="9525" marT="9525" marB="9525" anchor="ctr"/>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600" dirty="0" err="1">
                          <a:latin typeface="+mn-lt"/>
                          <a:ea typeface="Times New Roman"/>
                          <a:cs typeface="Times New Roman"/>
                        </a:rPr>
                        <a:t>Bgcolor</a:t>
                      </a:r>
                      <a:endParaRPr lang="en-MY" sz="16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600">
                          <a:latin typeface="+mn-lt"/>
                          <a:ea typeface="Times New Roman"/>
                          <a:cs typeface="Times New Roman"/>
                        </a:rPr>
                        <a:t>Defines the background color</a:t>
                      </a:r>
                      <a:endParaRPr lang="en-MY" sz="1600">
                        <a:latin typeface="+mn-lt"/>
                        <a:ea typeface="Times New Roman"/>
                        <a:cs typeface="Times New Roman"/>
                      </a:endParaRPr>
                    </a:p>
                  </a:txBody>
                  <a:tcPr marL="9525" marR="9525" marT="9525" marB="9525" anchor="ctr"/>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600">
                          <a:latin typeface="+mn-lt"/>
                          <a:ea typeface="Times New Roman"/>
                          <a:cs typeface="Times New Roman"/>
                        </a:rPr>
                        <a:t>Color</a:t>
                      </a:r>
                      <a:endParaRPr lang="en-MY" sz="16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600" dirty="0">
                          <a:latin typeface="+mn-lt"/>
                          <a:ea typeface="Times New Roman"/>
                          <a:cs typeface="Times New Roman"/>
                        </a:rPr>
                        <a:t>Defines the text color</a:t>
                      </a:r>
                      <a:endParaRPr lang="en-MY" sz="1600" dirty="0">
                        <a:latin typeface="+mn-lt"/>
                        <a:ea typeface="Times New Roman"/>
                        <a:cs typeface="Times New Roman"/>
                      </a:endParaRPr>
                    </a:p>
                  </a:txBody>
                  <a:tcPr marL="9525" marR="9525" marT="9525" marB="95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Basic structure of HTML</a:t>
            </a:r>
          </a:p>
        </p:txBody>
      </p:sp>
      <p:sp>
        <p:nvSpPr>
          <p:cNvPr id="1027" name="Rectangle 3"/>
          <p:cNvSpPr>
            <a:spLocks noGrp="1" noChangeArrowheads="1"/>
          </p:cNvSpPr>
          <p:nvPr>
            <p:ph type="body" idx="1"/>
          </p:nvPr>
        </p:nvSpPr>
        <p:spPr>
          <a:xfrm>
            <a:off x="152400" y="1527048"/>
            <a:ext cx="8839200" cy="5026152"/>
          </a:xfrm>
        </p:spPr>
        <p:txBody>
          <a:bodyPr>
            <a:normAutofit fontScale="62500" lnSpcReduction="20000"/>
          </a:bodyPr>
          <a:lstStyle/>
          <a:p>
            <a:pPr lvl="0"/>
            <a:r>
              <a:rPr lang="en-US" sz="4000" b="1" dirty="0"/>
              <a:t>&lt;HEAD&gt; … &lt;/HEAD&gt;</a:t>
            </a:r>
            <a:r>
              <a:rPr lang="en-US" sz="4000" dirty="0"/>
              <a:t> - The head of an HTML document is like the front matter or cover page of a document. This tag contains all information about the HTML document.</a:t>
            </a:r>
            <a:endParaRPr lang="en-MY" sz="4000" dirty="0"/>
          </a:p>
          <a:p>
            <a:pPr lvl="0"/>
            <a:r>
              <a:rPr lang="en-US" sz="4000" dirty="0"/>
              <a:t>The following elements are related to the &lt;HEAD&gt; element:</a:t>
            </a:r>
            <a:endParaRPr lang="en-MY" sz="4000" dirty="0"/>
          </a:p>
          <a:p>
            <a:pPr lvl="1"/>
            <a:r>
              <a:rPr lang="en-US" sz="3200" b="1" dirty="0"/>
              <a:t>&lt;BASE&gt; </a:t>
            </a:r>
            <a:r>
              <a:rPr lang="en-US" sz="3200" dirty="0"/>
              <a:t>	Allows the base address of HTML document to be specified </a:t>
            </a:r>
            <a:endParaRPr lang="en-MY" sz="3200" dirty="0"/>
          </a:p>
          <a:p>
            <a:pPr lvl="1"/>
            <a:r>
              <a:rPr lang="en-US" sz="3200" b="1" dirty="0"/>
              <a:t>&lt;LINK&gt; </a:t>
            </a:r>
            <a:r>
              <a:rPr lang="en-US" sz="3200" dirty="0"/>
              <a:t>	Indicates relationships between documents</a:t>
            </a:r>
            <a:endParaRPr lang="en-MY" sz="3200" dirty="0"/>
          </a:p>
          <a:p>
            <a:pPr lvl="1"/>
            <a:r>
              <a:rPr lang="en-US" sz="3200" b="1" dirty="0"/>
              <a:t>&lt;META&gt;</a:t>
            </a:r>
            <a:r>
              <a:rPr lang="en-US" sz="3200" dirty="0"/>
              <a:t>  Specifies document information usable by server/clients. </a:t>
            </a:r>
            <a:endParaRPr lang="en-MY" sz="3200" dirty="0"/>
          </a:p>
          <a:p>
            <a:pPr lvl="1"/>
            <a:r>
              <a:rPr lang="en-US" sz="3200" b="1" dirty="0"/>
              <a:t>&lt;STYLE&gt; </a:t>
            </a:r>
            <a:r>
              <a:rPr lang="en-US" sz="3200" dirty="0"/>
              <a:t>    Specifies styles within the document when used by browsers that support use of style sheets </a:t>
            </a:r>
            <a:endParaRPr lang="en-MY" sz="3200" dirty="0"/>
          </a:p>
          <a:p>
            <a:pPr lvl="1"/>
            <a:r>
              <a:rPr lang="en-US" sz="3200" b="1" dirty="0"/>
              <a:t>&lt;TITLE&gt;</a:t>
            </a:r>
            <a:r>
              <a:rPr lang="en-US" sz="3200" dirty="0"/>
              <a:t>   Specifies the title of the document</a:t>
            </a:r>
          </a:p>
          <a:p>
            <a:pPr lvl="1"/>
            <a:r>
              <a:rPr lang="en-US" sz="3200" dirty="0"/>
              <a:t>&lt;SCRIPT&gt;  Specifies the script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Inline Elements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Content Placeholder 4"/>
          <p:cNvSpPr>
            <a:spLocks noGrp="1"/>
          </p:cNvSpPr>
          <p:nvPr>
            <p:ph sz="quarter" idx="1"/>
          </p:nvPr>
        </p:nvSpPr>
        <p:spPr>
          <a:xfrm>
            <a:off x="152400" y="1447800"/>
            <a:ext cx="8839200" cy="5026152"/>
          </a:xfrm>
        </p:spPr>
        <p:txBody>
          <a:bodyPr>
            <a:normAutofit fontScale="92500"/>
          </a:bodyPr>
          <a:lstStyle/>
          <a:p>
            <a:r>
              <a:rPr lang="en-US" dirty="0"/>
              <a:t>All the elements that live inside the &lt; body &gt; element, can fall into one of two categories:</a:t>
            </a:r>
            <a:endParaRPr lang="en-MY" dirty="0"/>
          </a:p>
          <a:p>
            <a:pPr lvl="1"/>
            <a:r>
              <a:rPr lang="en-US" dirty="0"/>
              <a:t>Block - level elements</a:t>
            </a:r>
          </a:p>
          <a:p>
            <a:pPr lvl="2"/>
            <a:r>
              <a:rPr lang="en-US" b="1" dirty="0"/>
              <a:t>Block</a:t>
            </a:r>
            <a:r>
              <a:rPr lang="en-US" dirty="0"/>
              <a:t> - level elements appear on the screen as if they have a carriage return or line break before and after them. </a:t>
            </a:r>
          </a:p>
          <a:p>
            <a:pPr lvl="2"/>
            <a:r>
              <a:rPr lang="en-US" dirty="0"/>
              <a:t>For example, the &lt; p &gt; , &lt; h1 &gt; , &lt; h2 &gt; , &lt; h3 &gt; , &lt; h4 &gt; , &lt; h5 &gt; , &lt; h6 &gt; , &lt; </a:t>
            </a:r>
            <a:r>
              <a:rPr lang="en-US" dirty="0" err="1"/>
              <a:t>ul</a:t>
            </a:r>
            <a:r>
              <a:rPr lang="en-US" dirty="0"/>
              <a:t> &gt; , &lt; </a:t>
            </a:r>
            <a:r>
              <a:rPr lang="en-US" dirty="0" err="1"/>
              <a:t>ol</a:t>
            </a:r>
            <a:r>
              <a:rPr lang="en-US" dirty="0"/>
              <a:t> &gt; , &lt; dl &gt; , &lt; pre &gt; , &lt; hr / &gt; , and &lt; address &gt; elements are all block - level elements. They all start on their own new lines, and anything that follows them appears on its own new line, too.</a:t>
            </a:r>
            <a:endParaRPr lang="en-MY" dirty="0"/>
          </a:p>
          <a:p>
            <a:pPr lvl="1"/>
            <a:r>
              <a:rPr lang="en-US" dirty="0"/>
              <a:t>Inline elements</a:t>
            </a:r>
          </a:p>
          <a:p>
            <a:pPr lvl="2"/>
            <a:r>
              <a:rPr lang="en-US" sz="2100" b="1" dirty="0"/>
              <a:t>Inline</a:t>
            </a:r>
            <a:r>
              <a:rPr lang="en-US" sz="2100" dirty="0"/>
              <a:t>-  elements can appear within sentences and do not have to appear on new lines of their own. </a:t>
            </a:r>
          </a:p>
          <a:p>
            <a:pPr lvl="2"/>
            <a:r>
              <a:rPr lang="en-US" sz="2100" dirty="0"/>
              <a:t>The &lt; b &gt; , &lt; </a:t>
            </a:r>
            <a:r>
              <a:rPr lang="en-US" sz="2100" dirty="0" err="1"/>
              <a:t>i</a:t>
            </a:r>
            <a:r>
              <a:rPr lang="en-US" sz="2100" dirty="0"/>
              <a:t> &gt; , &lt; u &gt; , &lt; </a:t>
            </a:r>
            <a:r>
              <a:rPr lang="en-US" sz="2100" dirty="0" err="1"/>
              <a:t>em</a:t>
            </a:r>
            <a:r>
              <a:rPr lang="en-US" sz="2100" dirty="0"/>
              <a:t> &gt; , &lt; strong &gt; , &lt; sup &gt; , &lt; sub &gt; , &lt; big &gt; , &lt; small &gt; , &lt; ins &gt; , &lt; del &gt; , &lt; code &gt; , &lt; cite </a:t>
            </a:r>
            <a:r>
              <a:rPr lang="en-US" sz="2100"/>
              <a:t>&gt; elements </a:t>
            </a:r>
            <a:r>
              <a:rPr lang="en-US" sz="2100" dirty="0"/>
              <a:t>are all inline elements.</a:t>
            </a:r>
            <a:endParaRPr lang="en-MY" sz="21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Image Handling in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6" name="Content Placeholder 5"/>
          <p:cNvSpPr>
            <a:spLocks noGrp="1"/>
          </p:cNvSpPr>
          <p:nvPr>
            <p:ph sz="quarter" idx="1"/>
          </p:nvPr>
        </p:nvSpPr>
        <p:spPr/>
        <p:txBody>
          <a:bodyPr/>
          <a:lstStyle/>
          <a:p>
            <a:r>
              <a:rPr lang="en-US" dirty="0"/>
              <a:t>The Image element </a:t>
            </a:r>
            <a:r>
              <a:rPr lang="en-US" b="1" dirty="0"/>
              <a:t>&lt;IMG….&gt; </a:t>
            </a:r>
            <a:r>
              <a:rPr lang="en-US" dirty="0"/>
              <a:t>is used to incorporate in-line graphics (typically icons, images) into an HTML document.</a:t>
            </a:r>
          </a:p>
          <a:p>
            <a:r>
              <a:rPr lang="en-US" dirty="0"/>
              <a:t>Browsers that cannot render in-line images ignore the Image element unless it contains the ALT attribute. </a:t>
            </a:r>
          </a:p>
          <a:p>
            <a:r>
              <a:rPr lang="en-US" dirty="0"/>
              <a:t>The &lt;</a:t>
            </a:r>
            <a:r>
              <a:rPr lang="en-US" dirty="0" err="1"/>
              <a:t>img</a:t>
            </a:r>
            <a:r>
              <a:rPr lang="en-US" dirty="0"/>
              <a:t>&gt; tag is empty, which means that it contains attributes only, and has no closing tag. </a:t>
            </a:r>
            <a:endParaRPr lang="en-MY"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image element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graphicFrame>
        <p:nvGraphicFramePr>
          <p:cNvPr id="6" name="Content Placeholder 5"/>
          <p:cNvGraphicFramePr>
            <a:graphicFrameLocks noGrp="1"/>
          </p:cNvGraphicFramePr>
          <p:nvPr>
            <p:ph sz="quarter" idx="1"/>
          </p:nvPr>
        </p:nvGraphicFramePr>
        <p:xfrm>
          <a:off x="301625" y="1817751"/>
          <a:ext cx="8504238" cy="3089149"/>
        </p:xfrm>
        <a:graphic>
          <a:graphicData uri="http://schemas.openxmlformats.org/drawingml/2006/table">
            <a:tbl>
              <a:tblPr firstRow="1" bandRow="1">
                <a:tableStyleId>{7DF18680-E054-41AD-8BC1-D1AEF772440D}</a:tableStyleId>
              </a:tblPr>
              <a:tblGrid>
                <a:gridCol w="3127375">
                  <a:extLst>
                    <a:ext uri="{9D8B030D-6E8A-4147-A177-3AD203B41FA5}">
                      <a16:colId xmlns:a16="http://schemas.microsoft.com/office/drawing/2014/main" val="20000"/>
                    </a:ext>
                  </a:extLst>
                </a:gridCol>
                <a:gridCol w="5376863">
                  <a:extLst>
                    <a:ext uri="{9D8B030D-6E8A-4147-A177-3AD203B41FA5}">
                      <a16:colId xmlns:a16="http://schemas.microsoft.com/office/drawing/2014/main" val="20001"/>
                    </a:ext>
                  </a:extLst>
                </a:gridCol>
              </a:tblGrid>
              <a:tr h="530225">
                <a:tc>
                  <a:txBody>
                    <a:bodyPr/>
                    <a:lstStyle/>
                    <a:p>
                      <a:pPr algn="ctr">
                        <a:lnSpc>
                          <a:spcPct val="115000"/>
                        </a:lnSpc>
                        <a:spcAft>
                          <a:spcPts val="0"/>
                        </a:spcAft>
                      </a:pPr>
                      <a:r>
                        <a:rPr lang="en-US" sz="1800" b="1" dirty="0">
                          <a:latin typeface="+mn-lt"/>
                          <a:ea typeface="Times New Roman"/>
                          <a:cs typeface="Times New Roman"/>
                        </a:rPr>
                        <a:t>Image element attributes</a:t>
                      </a:r>
                      <a:endParaRPr lang="en-MY" sz="1800" dirty="0">
                        <a:latin typeface="+mn-lt"/>
                        <a:ea typeface="Times New Roman"/>
                        <a:cs typeface="Times New Roman"/>
                      </a:endParaRPr>
                    </a:p>
                  </a:txBody>
                  <a:tcPr marL="68580" marR="68580" marT="0" marB="0" anchor="ctr"/>
                </a:tc>
                <a:tc>
                  <a:txBody>
                    <a:bodyPr/>
                    <a:lstStyle/>
                    <a:p>
                      <a:pPr algn="ctr">
                        <a:lnSpc>
                          <a:spcPct val="115000"/>
                        </a:lnSpc>
                        <a:spcAft>
                          <a:spcPts val="0"/>
                        </a:spcAft>
                      </a:pPr>
                      <a:r>
                        <a:rPr lang="en-US" sz="1800" b="1" dirty="0">
                          <a:latin typeface="+mn-lt"/>
                          <a:ea typeface="Times New Roman"/>
                          <a:cs typeface="Times New Roman"/>
                        </a:rPr>
                        <a:t>Description</a:t>
                      </a:r>
                      <a:endParaRPr lang="en-MY" sz="1800" dirty="0">
                        <a:latin typeface="+mn-lt"/>
                        <a:ea typeface="Times New Roman"/>
                        <a:cs typeface="Times New Roman"/>
                      </a:endParaRPr>
                    </a:p>
                  </a:txBody>
                  <a:tcPr marL="9525" marR="9525" marT="9525" marB="9525" anchor="ctr"/>
                </a:tc>
                <a:extLst>
                  <a:ext uri="{0D108BD9-81ED-4DB2-BD59-A6C34878D82A}">
                    <a16:rowId xmlns:a16="http://schemas.microsoft.com/office/drawing/2014/main" val="10000"/>
                  </a:ext>
                </a:extLst>
              </a:tr>
              <a:tr h="370840">
                <a:tc>
                  <a:txBody>
                    <a:bodyPr/>
                    <a:lstStyle/>
                    <a:p>
                      <a:pPr algn="l">
                        <a:lnSpc>
                          <a:spcPct val="115000"/>
                        </a:lnSpc>
                        <a:spcAft>
                          <a:spcPts val="0"/>
                        </a:spcAft>
                      </a:pPr>
                      <a:r>
                        <a:rPr lang="en-US" sz="1600">
                          <a:latin typeface="+mn-lt"/>
                          <a:ea typeface="Times New Roman"/>
                          <a:cs typeface="Times New Roman"/>
                        </a:rPr>
                        <a:t>SRC </a:t>
                      </a:r>
                      <a:endParaRPr lang="en-MY" sz="160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Specify the URL of the image to be displayed</a:t>
                      </a:r>
                      <a:endParaRPr lang="en-MY" sz="160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gn="l">
                        <a:lnSpc>
                          <a:spcPct val="115000"/>
                        </a:lnSpc>
                        <a:spcAft>
                          <a:spcPts val="0"/>
                        </a:spcAft>
                      </a:pPr>
                      <a:r>
                        <a:rPr lang="en-US" sz="1600">
                          <a:latin typeface="+mn-lt"/>
                          <a:ea typeface="Times New Roman"/>
                          <a:cs typeface="Times New Roman"/>
                        </a:rPr>
                        <a:t>ALT </a:t>
                      </a:r>
                      <a:endParaRPr lang="en-MY" sz="160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Specify an alternate text for an image/video, if the image cannot be displayed. </a:t>
                      </a:r>
                      <a:endParaRPr lang="en-MY" sz="1600">
                        <a:latin typeface="+mn-lt"/>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algn="l">
                        <a:lnSpc>
                          <a:spcPct val="115000"/>
                        </a:lnSpc>
                        <a:spcAft>
                          <a:spcPts val="0"/>
                        </a:spcAft>
                      </a:pPr>
                      <a:r>
                        <a:rPr lang="en-US" sz="1600" dirty="0">
                          <a:latin typeface="+mn-lt"/>
                          <a:ea typeface="Times New Roman"/>
                          <a:cs typeface="Times New Roman"/>
                        </a:rPr>
                        <a:t>HEIGHT</a:t>
                      </a:r>
                      <a:endParaRPr lang="en-MY" sz="16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Define the height of a graphics element.</a:t>
                      </a:r>
                      <a:endParaRPr lang="en-MY" sz="1600">
                        <a:latin typeface="+mn-lt"/>
                        <a:ea typeface="Times New Roman"/>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algn="l">
                        <a:lnSpc>
                          <a:spcPct val="115000"/>
                        </a:lnSpc>
                        <a:spcAft>
                          <a:spcPts val="0"/>
                        </a:spcAft>
                      </a:pPr>
                      <a:r>
                        <a:rPr lang="en-US" sz="1600">
                          <a:latin typeface="+mn-lt"/>
                          <a:ea typeface="Times New Roman"/>
                          <a:cs typeface="Times New Roman"/>
                        </a:rPr>
                        <a:t>WIDTH </a:t>
                      </a:r>
                      <a:endParaRPr lang="en-MY" sz="1600">
                        <a:latin typeface="+mn-lt"/>
                        <a:ea typeface="Times New Roman"/>
                        <a:cs typeface="Times New Roman"/>
                      </a:endParaRPr>
                    </a:p>
                  </a:txBody>
                  <a:tcPr marL="68580" marR="68580" marT="0" marB="0"/>
                </a:tc>
                <a:tc>
                  <a:txBody>
                    <a:bodyPr/>
                    <a:lstStyle/>
                    <a:p>
                      <a:pPr algn="l">
                        <a:lnSpc>
                          <a:spcPct val="115000"/>
                        </a:lnSpc>
                        <a:spcAft>
                          <a:spcPts val="0"/>
                        </a:spcAft>
                      </a:pPr>
                      <a:r>
                        <a:rPr lang="en-US" sz="1600" dirty="0">
                          <a:latin typeface="+mn-lt"/>
                          <a:ea typeface="Times New Roman"/>
                          <a:cs typeface="Times New Roman"/>
                        </a:rPr>
                        <a:t>Define the width of a graphics element.</a:t>
                      </a:r>
                      <a:endParaRPr lang="en-MY" sz="1600" dirty="0">
                        <a:latin typeface="+mn-lt"/>
                        <a:ea typeface="Times New Roman"/>
                        <a:cs typeface="Times New Roman"/>
                      </a:endParaRPr>
                    </a:p>
                  </a:txBody>
                  <a:tcPr marL="68580" marR="68580" marT="0" marB="0"/>
                </a:tc>
                <a:extLst>
                  <a:ext uri="{0D108BD9-81ED-4DB2-BD59-A6C34878D82A}">
                    <a16:rowId xmlns:a16="http://schemas.microsoft.com/office/drawing/2014/main" val="10004"/>
                  </a:ext>
                </a:extLst>
              </a:tr>
              <a:tr h="370840">
                <a:tc>
                  <a:txBody>
                    <a:bodyPr/>
                    <a:lstStyle/>
                    <a:p>
                      <a:pPr algn="l">
                        <a:lnSpc>
                          <a:spcPct val="115000"/>
                        </a:lnSpc>
                        <a:spcAft>
                          <a:spcPts val="0"/>
                        </a:spcAft>
                      </a:pPr>
                      <a:r>
                        <a:rPr lang="en-US" sz="1600" dirty="0">
                          <a:latin typeface="+mn-lt"/>
                          <a:ea typeface="Times New Roman"/>
                          <a:cs typeface="Times New Roman"/>
                        </a:rPr>
                        <a:t>ALIGN</a:t>
                      </a:r>
                      <a:endParaRPr lang="en-MY" sz="16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Specify the alignment of images.</a:t>
                      </a:r>
                      <a:endParaRPr lang="en-MY" sz="1600">
                        <a:latin typeface="+mn-lt"/>
                        <a:ea typeface="Times New Roman"/>
                        <a:cs typeface="Times New Roman"/>
                      </a:endParaRPr>
                    </a:p>
                  </a:txBody>
                  <a:tcPr marL="68580" marR="68580" marT="0" marB="0"/>
                </a:tc>
                <a:extLst>
                  <a:ext uri="{0D108BD9-81ED-4DB2-BD59-A6C34878D82A}">
                    <a16:rowId xmlns:a16="http://schemas.microsoft.com/office/drawing/2014/main" val="10005"/>
                  </a:ext>
                </a:extLst>
              </a:tr>
              <a:tr h="370840">
                <a:tc>
                  <a:txBody>
                    <a:bodyPr/>
                    <a:lstStyle/>
                    <a:p>
                      <a:pPr algn="l">
                        <a:lnSpc>
                          <a:spcPct val="115000"/>
                        </a:lnSpc>
                        <a:spcAft>
                          <a:spcPts val="0"/>
                        </a:spcAft>
                      </a:pPr>
                      <a:r>
                        <a:rPr lang="en-US" sz="1600" dirty="0">
                          <a:latin typeface="+mn-lt"/>
                          <a:ea typeface="Times New Roman"/>
                          <a:cs typeface="Times New Roman"/>
                        </a:rPr>
                        <a:t>BORDER</a:t>
                      </a:r>
                      <a:endParaRPr lang="en-MY" sz="16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1600" dirty="0">
                          <a:latin typeface="+mn-lt"/>
                          <a:ea typeface="Times New Roman"/>
                          <a:cs typeface="Times New Roman"/>
                        </a:rPr>
                        <a:t>control the thickness of the border around an image displayed</a:t>
                      </a:r>
                      <a:endParaRPr lang="en-MY" sz="1600" dirty="0">
                        <a:latin typeface="+mn-lt"/>
                        <a:ea typeface="Times New Roman"/>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and Anchors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Content Placeholder 4"/>
          <p:cNvSpPr>
            <a:spLocks noGrp="1"/>
          </p:cNvSpPr>
          <p:nvPr>
            <p:ph sz="quarter" idx="1"/>
          </p:nvPr>
        </p:nvSpPr>
        <p:spPr>
          <a:xfrm>
            <a:off x="152400" y="1527048"/>
            <a:ext cx="8842248" cy="4797552"/>
          </a:xfrm>
        </p:spPr>
        <p:txBody>
          <a:bodyPr>
            <a:normAutofit lnSpcReduction="10000"/>
          </a:bodyPr>
          <a:lstStyle/>
          <a:p>
            <a:r>
              <a:rPr lang="en-US" dirty="0"/>
              <a:t> Text, Images, and Forms may be used to create these links called hyperlinks that enable one to jump to a new document or a new section within the current document. </a:t>
            </a:r>
          </a:p>
          <a:p>
            <a:r>
              <a:rPr lang="en-US" dirty="0"/>
              <a:t>Links are specified in HTML using the anchor </a:t>
            </a:r>
            <a:r>
              <a:rPr lang="en-US" b="1" dirty="0"/>
              <a:t>&lt;A&gt;</a:t>
            </a:r>
            <a:r>
              <a:rPr lang="en-US" dirty="0"/>
              <a:t> element. </a:t>
            </a:r>
          </a:p>
          <a:p>
            <a:r>
              <a:rPr lang="en-US" dirty="0"/>
              <a:t>The </a:t>
            </a:r>
            <a:r>
              <a:rPr lang="en-US" b="1" dirty="0"/>
              <a:t>&lt;A&gt;…&lt;/A&gt;</a:t>
            </a:r>
            <a:r>
              <a:rPr lang="en-US" dirty="0"/>
              <a:t> tag can be used in two ways:</a:t>
            </a:r>
          </a:p>
          <a:p>
            <a:pPr lvl="1"/>
            <a:r>
              <a:rPr lang="en-US" dirty="0"/>
              <a:t>To create a link to another document, by using the </a:t>
            </a:r>
            <a:r>
              <a:rPr lang="en-US" dirty="0" err="1"/>
              <a:t>href</a:t>
            </a:r>
            <a:r>
              <a:rPr lang="en-US" dirty="0"/>
              <a:t> attribute</a:t>
            </a:r>
            <a:endParaRPr lang="en-MY" dirty="0"/>
          </a:p>
          <a:p>
            <a:pPr lvl="1"/>
            <a:r>
              <a:rPr lang="en-US" dirty="0"/>
              <a:t>To create a bookmark inside a document, by using the name attribute </a:t>
            </a:r>
            <a:endParaRPr lang="en-MY" dirty="0"/>
          </a:p>
          <a:p>
            <a:r>
              <a:rPr lang="en-US" dirty="0"/>
              <a:t>These connections are made using anchor tags to create links.</a:t>
            </a:r>
            <a:endParaRPr lang="en-MY"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and Anchors(Cont..)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Content Placeholder 4"/>
          <p:cNvSpPr>
            <a:spLocks noGrp="1"/>
          </p:cNvSpPr>
          <p:nvPr>
            <p:ph sz="quarter" idx="1"/>
          </p:nvPr>
        </p:nvSpPr>
        <p:spPr>
          <a:xfrm>
            <a:off x="152400" y="1527048"/>
            <a:ext cx="8842248" cy="4797552"/>
          </a:xfrm>
        </p:spPr>
        <p:txBody>
          <a:bodyPr>
            <a:normAutofit/>
          </a:bodyPr>
          <a:lstStyle/>
          <a:p>
            <a:r>
              <a:rPr lang="en-US" dirty="0"/>
              <a:t>This element needs two pieces of information: </a:t>
            </a:r>
          </a:p>
          <a:p>
            <a:pPr lvl="1"/>
            <a:r>
              <a:rPr lang="en-US" dirty="0"/>
              <a:t>the URL of the target resource page, and </a:t>
            </a:r>
          </a:p>
          <a:p>
            <a:pPr lvl="1"/>
            <a:r>
              <a:rPr lang="en-US" dirty="0"/>
              <a:t>the document content or object needed to activate the hyperlink. </a:t>
            </a:r>
          </a:p>
          <a:p>
            <a:r>
              <a:rPr lang="en-US" dirty="0"/>
              <a:t>Assigning a URL value to an </a:t>
            </a:r>
            <a:r>
              <a:rPr lang="en-US" b="1" dirty="0"/>
              <a:t>&lt;a&gt;</a:t>
            </a:r>
            <a:r>
              <a:rPr lang="en-US" dirty="0"/>
              <a:t> tag's </a:t>
            </a:r>
            <a:r>
              <a:rPr lang="en-US" b="1" dirty="0" err="1"/>
              <a:t>href</a:t>
            </a:r>
            <a:r>
              <a:rPr lang="en-US" dirty="0"/>
              <a:t> attribute specifies the target resource like so: </a:t>
            </a:r>
          </a:p>
          <a:p>
            <a:pPr>
              <a:buNone/>
            </a:pPr>
            <a:r>
              <a:rPr lang="en-US" dirty="0"/>
              <a:t>		</a:t>
            </a:r>
            <a:r>
              <a:rPr lang="en-US" sz="2400" i="1" dirty="0"/>
              <a:t>&lt;a </a:t>
            </a:r>
            <a:r>
              <a:rPr lang="en-US" sz="2400" i="1" dirty="0" err="1"/>
              <a:t>href</a:t>
            </a:r>
            <a:r>
              <a:rPr lang="en-US" sz="2400" i="1" dirty="0"/>
              <a:t>="</a:t>
            </a:r>
            <a:r>
              <a:rPr lang="en-US" sz="2400" i="1" dirty="0" err="1"/>
              <a:t>url</a:t>
            </a:r>
            <a:r>
              <a:rPr lang="en-US" sz="2400" i="1" dirty="0"/>
              <a:t>"&gt;Link text&lt;/a&gt;.</a:t>
            </a:r>
            <a:r>
              <a:rPr lang="en-US" dirty="0"/>
              <a:t> </a:t>
            </a:r>
          </a:p>
          <a:p>
            <a:r>
              <a:rPr lang="en-US" dirty="0"/>
              <a:t>For example, to link to Library of Congress</a:t>
            </a:r>
          </a:p>
          <a:p>
            <a:pPr lvl="2">
              <a:buNone/>
            </a:pPr>
            <a:r>
              <a:rPr lang="en-US" i="1" dirty="0"/>
              <a:t>&lt;a </a:t>
            </a:r>
            <a:r>
              <a:rPr lang="en-US" i="1" dirty="0" err="1"/>
              <a:t>href</a:t>
            </a:r>
            <a:r>
              <a:rPr lang="en-US" i="1" dirty="0"/>
              <a:t>=</a:t>
            </a:r>
            <a:r>
              <a:rPr lang="en-US" i="1" u="sng" dirty="0">
                <a:hlinkClick r:id="rId2"/>
              </a:rPr>
              <a:t>http://www.loc.gov</a:t>
            </a:r>
            <a:r>
              <a:rPr lang="en-US" i="1" dirty="0"/>
              <a:t>.&gt; Library of Congress &lt;/a&gt; </a:t>
            </a:r>
            <a:endParaRPr lang="en-MY" dirty="0"/>
          </a:p>
          <a:p>
            <a:endParaRPr lang="en-MY"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and Anchors(Cont..)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Content Placeholder 4"/>
          <p:cNvSpPr>
            <a:spLocks noGrp="1"/>
          </p:cNvSpPr>
          <p:nvPr>
            <p:ph sz="quarter" idx="1"/>
          </p:nvPr>
        </p:nvSpPr>
        <p:spPr>
          <a:xfrm>
            <a:off x="152400" y="1527048"/>
            <a:ext cx="8842248" cy="4797552"/>
          </a:xfrm>
        </p:spPr>
        <p:txBody>
          <a:bodyPr>
            <a:normAutofit/>
          </a:bodyPr>
          <a:lstStyle/>
          <a:p>
            <a:r>
              <a:rPr lang="en-US" dirty="0"/>
              <a:t>The &lt;</a:t>
            </a:r>
            <a:r>
              <a:rPr lang="en-US" b="1" dirty="0"/>
              <a:t>a&gt;</a:t>
            </a:r>
            <a:r>
              <a:rPr lang="en-US" dirty="0"/>
              <a:t> element has many possible attributes besides </a:t>
            </a:r>
            <a:r>
              <a:rPr lang="en-US" b="1" dirty="0" err="1"/>
              <a:t>href</a:t>
            </a:r>
            <a:endParaRPr lang="en-US" b="1" dirty="0"/>
          </a:p>
          <a:p>
            <a:pPr lvl="2"/>
            <a:r>
              <a:rPr lang="en-US" b="1" dirty="0"/>
              <a:t>HREF</a:t>
            </a:r>
            <a:r>
              <a:rPr lang="en-US" dirty="0"/>
              <a:t>: Sets the URL of the destination object for the anchor.</a:t>
            </a:r>
          </a:p>
          <a:p>
            <a:pPr lvl="2"/>
            <a:r>
              <a:rPr lang="en-US" b="1" dirty="0"/>
              <a:t>NAME: </a:t>
            </a:r>
            <a:r>
              <a:rPr lang="en-US" dirty="0"/>
              <a:t>Names the anchor so that it can be a target of another anchor or script. Traditional HTML super ceded by id.</a:t>
            </a:r>
            <a:endParaRPr lang="en-MY" dirty="0"/>
          </a:p>
          <a:p>
            <a:pPr lvl="2"/>
            <a:r>
              <a:rPr lang="en-US" b="1" dirty="0"/>
              <a:t>ID: </a:t>
            </a:r>
            <a:r>
              <a:rPr lang="en-US" dirty="0"/>
              <a:t>Identifies the anchor for target by another anchor, style sheet access, and scripting exposure. HTML 4 or XHTML attribute.</a:t>
            </a:r>
          </a:p>
          <a:p>
            <a:pPr lvl="2"/>
            <a:r>
              <a:rPr lang="en-US" b="1" dirty="0"/>
              <a:t>TARGET: </a:t>
            </a:r>
            <a:r>
              <a:rPr lang="en-US" dirty="0"/>
              <a:t>Defines the frame or window destination of the link. Values may be “_blank”, “_self”, “_parent”, “_top”</a:t>
            </a:r>
          </a:p>
          <a:p>
            <a:pPr lvl="2"/>
            <a:r>
              <a:rPr lang="en-US" b="1" dirty="0"/>
              <a:t>TITLE: </a:t>
            </a:r>
            <a:r>
              <a:rPr lang="en-US" dirty="0"/>
              <a:t>Sets advisory text.</a:t>
            </a:r>
          </a:p>
          <a:p>
            <a:pPr lvl="2"/>
            <a:r>
              <a:rPr lang="en-US" b="1" dirty="0"/>
              <a:t>REL: </a:t>
            </a:r>
            <a:r>
              <a:rPr lang="en-US" dirty="0"/>
              <a:t>Defines the relationship of the object being linked to.</a:t>
            </a:r>
          </a:p>
          <a:p>
            <a:pPr lvl="2"/>
            <a:r>
              <a:rPr lang="en-US" b="1" dirty="0"/>
              <a:t>REV: </a:t>
            </a:r>
            <a:r>
              <a:rPr lang="en-US" dirty="0"/>
              <a:t>Defines the relationship of the current object to the object being linked to. In short, rev defines the reverse relationship.</a:t>
            </a:r>
            <a:endParaRPr lang="en-MY"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 image as a link</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Content Placeholder 4"/>
          <p:cNvSpPr>
            <a:spLocks noGrp="1"/>
          </p:cNvSpPr>
          <p:nvPr>
            <p:ph sz="quarter" idx="1"/>
          </p:nvPr>
        </p:nvSpPr>
        <p:spPr>
          <a:xfrm>
            <a:off x="152400" y="1527048"/>
            <a:ext cx="8805672" cy="4873752"/>
          </a:xfrm>
        </p:spPr>
        <p:txBody>
          <a:bodyPr>
            <a:normAutofit/>
          </a:bodyPr>
          <a:lstStyle/>
          <a:p>
            <a:pPr lvl="1">
              <a:buNone/>
            </a:pPr>
            <a:r>
              <a:rPr lang="en-US" i="1" dirty="0"/>
              <a:t>&lt;p&gt;</a:t>
            </a:r>
          </a:p>
          <a:p>
            <a:pPr lvl="1">
              <a:buNone/>
            </a:pPr>
            <a:r>
              <a:rPr lang="en-US" i="1" dirty="0"/>
              <a:t>&lt;a </a:t>
            </a:r>
            <a:r>
              <a:rPr lang="en-US" i="1" dirty="0" err="1"/>
              <a:t>href</a:t>
            </a:r>
            <a:r>
              <a:rPr lang="en-US" i="1" dirty="0"/>
              <a:t>="default.asp"&gt;</a:t>
            </a:r>
            <a:endParaRPr lang="en-MY" dirty="0"/>
          </a:p>
          <a:p>
            <a:pPr lvl="1">
              <a:buNone/>
            </a:pPr>
            <a:r>
              <a:rPr lang="en-US" i="1" dirty="0"/>
              <a:t>&lt;</a:t>
            </a:r>
            <a:r>
              <a:rPr lang="en-US" i="1" dirty="0" err="1"/>
              <a:t>img</a:t>
            </a:r>
            <a:r>
              <a:rPr lang="en-US" i="1" dirty="0"/>
              <a:t> </a:t>
            </a:r>
            <a:r>
              <a:rPr lang="en-US" i="1" dirty="0" err="1"/>
              <a:t>src</a:t>
            </a:r>
            <a:r>
              <a:rPr lang="en-US" i="1" dirty="0"/>
              <a:t>="smiley.gif" alt="HTML tutorial" width="32" height="32" /&gt;</a:t>
            </a:r>
            <a:endParaRPr lang="en-MY" dirty="0"/>
          </a:p>
          <a:p>
            <a:pPr lvl="1">
              <a:buNone/>
            </a:pPr>
            <a:r>
              <a:rPr lang="en-US" i="1" dirty="0"/>
              <a:t>&lt;/a&gt;&lt;/p&gt;</a:t>
            </a:r>
          </a:p>
          <a:p>
            <a:pPr lvl="1">
              <a:buNone/>
            </a:pPr>
            <a:r>
              <a:rPr lang="en-US" sz="2300" i="1" dirty="0"/>
              <a:t>&lt;p&gt;No border around the image, but still a link:</a:t>
            </a:r>
            <a:endParaRPr lang="en-MY" sz="2300" dirty="0"/>
          </a:p>
          <a:p>
            <a:pPr lvl="1">
              <a:buNone/>
            </a:pPr>
            <a:r>
              <a:rPr lang="en-US" sz="2300" i="1" dirty="0"/>
              <a:t>&lt;a </a:t>
            </a:r>
            <a:r>
              <a:rPr lang="en-US" sz="2300" i="1" dirty="0" err="1"/>
              <a:t>href</a:t>
            </a:r>
            <a:r>
              <a:rPr lang="en-US" sz="2300" i="1" dirty="0"/>
              <a:t>="default.asp"&gt;</a:t>
            </a:r>
            <a:endParaRPr lang="en-MY" sz="2300" dirty="0"/>
          </a:p>
          <a:p>
            <a:pPr lvl="1">
              <a:buNone/>
            </a:pPr>
            <a:r>
              <a:rPr lang="en-US" sz="2300" i="1" dirty="0"/>
              <a:t>&lt;</a:t>
            </a:r>
            <a:r>
              <a:rPr lang="en-US" sz="2300" i="1" dirty="0" err="1"/>
              <a:t>img</a:t>
            </a:r>
            <a:r>
              <a:rPr lang="en-US" sz="2300" i="1" dirty="0"/>
              <a:t> border="0" </a:t>
            </a:r>
            <a:r>
              <a:rPr lang="en-US" sz="2300" i="1" dirty="0" err="1"/>
              <a:t>src</a:t>
            </a:r>
            <a:r>
              <a:rPr lang="en-US" sz="2300" i="1" dirty="0"/>
              <a:t>="smiley.gif" alt="HTML tutorial" width="32" height="32" /&gt;</a:t>
            </a:r>
            <a:endParaRPr lang="en-MY" sz="2300" dirty="0"/>
          </a:p>
          <a:p>
            <a:pPr lvl="1">
              <a:buNone/>
            </a:pPr>
            <a:r>
              <a:rPr lang="en-US" sz="2300" i="1" dirty="0"/>
              <a:t>&lt;/a&gt;&lt;/p&gt;</a:t>
            </a:r>
            <a:endParaRPr lang="en-MY" sz="2300" dirty="0"/>
          </a:p>
          <a:p>
            <a:pPr lvl="2">
              <a:buNone/>
            </a:pPr>
            <a:endParaRPr lang="en-MY"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to a mail message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Content Placeholder 4"/>
          <p:cNvSpPr>
            <a:spLocks noGrp="1"/>
          </p:cNvSpPr>
          <p:nvPr>
            <p:ph sz="quarter" idx="1"/>
          </p:nvPr>
        </p:nvSpPr>
        <p:spPr>
          <a:xfrm>
            <a:off x="152400" y="1527048"/>
            <a:ext cx="8805672" cy="4873752"/>
          </a:xfrm>
        </p:spPr>
        <p:txBody>
          <a:bodyPr>
            <a:normAutofit/>
          </a:bodyPr>
          <a:lstStyle/>
          <a:p>
            <a:pPr>
              <a:buNone/>
            </a:pPr>
            <a:r>
              <a:rPr lang="en-US" i="1" dirty="0"/>
              <a:t> </a:t>
            </a:r>
            <a:endParaRPr lang="en-MY" dirty="0"/>
          </a:p>
          <a:p>
            <a:pPr lvl="1">
              <a:buNone/>
            </a:pPr>
            <a:r>
              <a:rPr lang="en-US" i="1" dirty="0"/>
              <a:t>&lt;p&gt;</a:t>
            </a:r>
            <a:endParaRPr lang="en-MY" dirty="0"/>
          </a:p>
          <a:p>
            <a:pPr lvl="1">
              <a:buNone/>
            </a:pPr>
            <a:r>
              <a:rPr lang="en-US" i="1" dirty="0"/>
              <a:t>This is an email link:</a:t>
            </a:r>
            <a:endParaRPr lang="en-MY" dirty="0"/>
          </a:p>
          <a:p>
            <a:pPr lvl="1">
              <a:buNone/>
            </a:pPr>
            <a:r>
              <a:rPr lang="en-US" i="1" dirty="0"/>
              <a:t>&lt;a </a:t>
            </a:r>
            <a:r>
              <a:rPr lang="en-US" i="1" dirty="0" err="1"/>
              <a:t>href</a:t>
            </a:r>
            <a:r>
              <a:rPr lang="en-US" i="1" dirty="0"/>
              <a:t>="mailto:someone@example.com?Subject=Hello%20again"&gt;</a:t>
            </a:r>
            <a:endParaRPr lang="en-MY" dirty="0"/>
          </a:p>
          <a:p>
            <a:pPr lvl="1">
              <a:buNone/>
            </a:pPr>
            <a:r>
              <a:rPr lang="en-US" i="1" dirty="0"/>
              <a:t>Send Mail&lt;/a&gt;</a:t>
            </a:r>
            <a:endParaRPr lang="en-MY" dirty="0"/>
          </a:p>
          <a:p>
            <a:pPr lvl="1">
              <a:buNone/>
            </a:pPr>
            <a:r>
              <a:rPr lang="en-US" i="1" dirty="0"/>
              <a:t>&lt;/p&gt;</a:t>
            </a:r>
            <a:endParaRPr lang="en-MY" dirty="0"/>
          </a:p>
          <a:p>
            <a:endParaRPr lang="en-MY"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download link</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Content Placeholder 4"/>
          <p:cNvSpPr>
            <a:spLocks noGrp="1"/>
          </p:cNvSpPr>
          <p:nvPr>
            <p:ph sz="quarter" idx="1"/>
          </p:nvPr>
        </p:nvSpPr>
        <p:spPr>
          <a:xfrm>
            <a:off x="185928" y="1527048"/>
            <a:ext cx="8805672" cy="4797552"/>
          </a:xfrm>
        </p:spPr>
        <p:txBody>
          <a:bodyPr anchor="ctr"/>
          <a:lstStyle/>
          <a:p>
            <a:pPr lvl="0">
              <a:buNone/>
            </a:pPr>
            <a:r>
              <a:rPr lang="en-US" sz="2800" dirty="0"/>
              <a:t>&lt;a </a:t>
            </a:r>
            <a:r>
              <a:rPr lang="en-US" sz="2800" dirty="0" err="1"/>
              <a:t>href</a:t>
            </a:r>
            <a:r>
              <a:rPr lang="en-US" sz="2800" dirty="0"/>
              <a:t>="http://www.tizag.com/pics/htmlT/blanktext.zip"&gt;Text Document&lt;/a&gt;</a:t>
            </a:r>
            <a:endParaRPr lang="en-MY" dirty="0"/>
          </a:p>
          <a:p>
            <a:endParaRPr lang="en-MY"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MY" dirty="0"/>
            </a:br>
            <a:r>
              <a:rPr lang="en-US" dirty="0"/>
              <a:t>Html- default links base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Content Placeholder 4"/>
          <p:cNvSpPr>
            <a:spLocks noGrp="1"/>
          </p:cNvSpPr>
          <p:nvPr>
            <p:ph sz="quarter" idx="1"/>
          </p:nvPr>
        </p:nvSpPr>
        <p:spPr>
          <a:xfrm>
            <a:off x="185928" y="1527048"/>
            <a:ext cx="8805672" cy="4797552"/>
          </a:xfrm>
        </p:spPr>
        <p:txBody>
          <a:bodyPr/>
          <a:lstStyle/>
          <a:p>
            <a:r>
              <a:rPr lang="en-US" sz="2800" dirty="0"/>
              <a:t>Use the &lt;base&gt; tag in the </a:t>
            </a:r>
            <a:r>
              <a:rPr lang="en-US" sz="2800" i="1" dirty="0"/>
              <a:t>head</a:t>
            </a:r>
            <a:r>
              <a:rPr lang="en-US" sz="2800" dirty="0"/>
              <a:t> element to set a default URL for all links on a page to go to. </a:t>
            </a:r>
          </a:p>
          <a:p>
            <a:r>
              <a:rPr lang="en-US" sz="2800" dirty="0"/>
              <a:t>It's always a good idea to set a base tag just incase your links become bugged somewhere down the line. </a:t>
            </a:r>
          </a:p>
          <a:p>
            <a:r>
              <a:rPr lang="en-US" sz="2800" dirty="0"/>
              <a:t>Usually set your base to your home page.</a:t>
            </a:r>
          </a:p>
          <a:p>
            <a:r>
              <a:rPr lang="en-US" sz="2800" dirty="0"/>
              <a:t>Example</a:t>
            </a:r>
          </a:p>
          <a:p>
            <a:pPr lvl="1">
              <a:buNone/>
            </a:pPr>
            <a:r>
              <a:rPr lang="en-US" sz="2300" i="1" dirty="0"/>
              <a:t>   &lt;head&gt;</a:t>
            </a:r>
            <a:br>
              <a:rPr lang="en-US" sz="2300" i="1" dirty="0"/>
            </a:br>
            <a:r>
              <a:rPr lang="en-US" sz="2300" i="1" dirty="0"/>
              <a:t>	&lt;base </a:t>
            </a:r>
            <a:r>
              <a:rPr lang="en-US" sz="2300" i="1" dirty="0" err="1"/>
              <a:t>href</a:t>
            </a:r>
            <a:r>
              <a:rPr lang="en-US" sz="2300" i="1" dirty="0"/>
              <a:t>="http://www.xyz.com/"&gt;</a:t>
            </a:r>
            <a:br>
              <a:rPr lang="en-US" sz="2300" i="1" dirty="0"/>
            </a:br>
            <a:r>
              <a:rPr lang="en-US" sz="2300" i="1" dirty="0"/>
              <a:t>&lt;/head&gt;</a:t>
            </a:r>
            <a:endParaRPr lang="en-MY" sz="2300" dirty="0"/>
          </a:p>
          <a:p>
            <a:pPr lvl="0"/>
            <a:endParaRPr lang="en-MY"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Basic structure of HTML</a:t>
            </a:r>
          </a:p>
        </p:txBody>
      </p:sp>
      <p:sp>
        <p:nvSpPr>
          <p:cNvPr id="1027" name="Rectangle 3"/>
          <p:cNvSpPr>
            <a:spLocks noGrp="1" noChangeArrowheads="1"/>
          </p:cNvSpPr>
          <p:nvPr>
            <p:ph type="body" idx="1"/>
          </p:nvPr>
        </p:nvSpPr>
        <p:spPr>
          <a:xfrm>
            <a:off x="228600" y="1527048"/>
            <a:ext cx="8686800" cy="4797552"/>
          </a:xfrm>
        </p:spPr>
        <p:txBody>
          <a:bodyPr>
            <a:normAutofit lnSpcReduction="10000"/>
          </a:bodyPr>
          <a:lstStyle/>
          <a:p>
            <a:pPr lvl="0"/>
            <a:r>
              <a:rPr lang="en-US" sz="3600" b="1" dirty="0"/>
              <a:t>&lt;BODY&gt; … &lt;/BODY&gt;</a:t>
            </a:r>
            <a:r>
              <a:rPr lang="en-US" sz="3600" dirty="0"/>
              <a:t> - The body of an HTML document, as its name suggests, contains all the text and images that make up the page, together with all the HTML elements that provide the control and formatting of the page. The format is </a:t>
            </a:r>
          </a:p>
          <a:p>
            <a:pPr lvl="1">
              <a:buNone/>
            </a:pPr>
            <a:r>
              <a:rPr lang="en-US" dirty="0"/>
              <a:t>	</a:t>
            </a:r>
            <a:r>
              <a:rPr lang="en-US" sz="2100" i="1" dirty="0"/>
              <a:t>&lt;BODY&gt; </a:t>
            </a:r>
            <a:br>
              <a:rPr lang="en-US" sz="2100" i="1" dirty="0"/>
            </a:br>
            <a:r>
              <a:rPr lang="en-US" sz="2100" i="1" dirty="0"/>
              <a:t> 	 The rest of the document included here</a:t>
            </a:r>
            <a:br>
              <a:rPr lang="en-US" sz="2100" i="1" dirty="0"/>
            </a:br>
            <a:r>
              <a:rPr lang="en-US" sz="2100" i="1" dirty="0"/>
              <a:t>&lt;/BODY&gt;</a:t>
            </a:r>
            <a:endParaRPr lang="en-MY" sz="24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as Buttons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Content Placeholder 4"/>
          <p:cNvSpPr>
            <a:spLocks noGrp="1"/>
          </p:cNvSpPr>
          <p:nvPr>
            <p:ph sz="quarter" idx="1"/>
          </p:nvPr>
        </p:nvSpPr>
        <p:spPr/>
        <p:txBody>
          <a:bodyPr>
            <a:normAutofit/>
          </a:bodyPr>
          <a:lstStyle/>
          <a:p>
            <a:r>
              <a:rPr lang="en-US" dirty="0"/>
              <a:t>One of the most important aspects of images is how they can be combined with the </a:t>
            </a:r>
            <a:r>
              <a:rPr lang="en-US" b="1" dirty="0"/>
              <a:t>a</a:t>
            </a:r>
            <a:r>
              <a:rPr lang="en-US" dirty="0"/>
              <a:t> element to create buttons. </a:t>
            </a:r>
          </a:p>
          <a:p>
            <a:r>
              <a:rPr lang="en-US" dirty="0"/>
              <a:t>To make an image "press able," simply enclose it within an anchor.</a:t>
            </a:r>
            <a:endParaRPr lang="en-MY" dirty="0"/>
          </a:p>
          <a:p>
            <a:r>
              <a:rPr lang="en-US" dirty="0"/>
              <a:t>Example</a:t>
            </a:r>
          </a:p>
          <a:p>
            <a:pPr lvl="1">
              <a:buNone/>
            </a:pPr>
            <a:r>
              <a:rPr lang="en-US" i="1" dirty="0"/>
              <a:t>&lt;a </a:t>
            </a:r>
            <a:r>
              <a:rPr lang="en-US" i="1" dirty="0" err="1"/>
              <a:t>href</a:t>
            </a:r>
            <a:r>
              <a:rPr lang="en-US" i="1" dirty="0"/>
              <a:t>="http://www.univdhaka.edu"&gt;&lt;img </a:t>
            </a:r>
            <a:r>
              <a:rPr lang="en-US" i="1" dirty="0" err="1"/>
              <a:t>src</a:t>
            </a:r>
            <a:r>
              <a:rPr lang="en-US" i="1" dirty="0"/>
              <a:t>="du.gif" </a:t>
            </a:r>
            <a:endParaRPr lang="en-MY" dirty="0"/>
          </a:p>
          <a:p>
            <a:pPr lvl="1">
              <a:buNone/>
            </a:pPr>
            <a:r>
              <a:rPr lang="en-US" i="1" dirty="0"/>
              <a:t>alt="Dhaka University" /&gt;&lt;/a&gt;</a:t>
            </a:r>
            <a:endParaRPr lang="en-MY" dirty="0"/>
          </a:p>
          <a:p>
            <a:endParaRPr lang="en-MY"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in HTML</a:t>
            </a:r>
            <a:endParaRPr lang="en-MY" dirty="0"/>
          </a:p>
        </p:txBody>
      </p:sp>
      <p:sp>
        <p:nvSpPr>
          <p:cNvPr id="3" name="Content Placeholder 2"/>
          <p:cNvSpPr>
            <a:spLocks noGrp="1"/>
          </p:cNvSpPr>
          <p:nvPr>
            <p:ph sz="quarter" idx="1"/>
          </p:nvPr>
        </p:nvSpPr>
        <p:spPr>
          <a:xfrm>
            <a:off x="228600" y="1527048"/>
            <a:ext cx="8689848" cy="5178552"/>
          </a:xfrm>
        </p:spPr>
        <p:txBody>
          <a:bodyPr>
            <a:normAutofit/>
          </a:bodyPr>
          <a:lstStyle/>
          <a:p>
            <a:pPr algn="just"/>
            <a:r>
              <a:rPr lang="en-US" dirty="0"/>
              <a:t>The HTML table model allows authors to arrange data -- text, preformatted text, images, links, forms, form fields, other tables, etc. -- into rows and columns of cells.</a:t>
            </a:r>
          </a:p>
          <a:p>
            <a:pPr algn="just"/>
            <a:r>
              <a:rPr lang="en-US" dirty="0"/>
              <a:t>Each table may have an associated caption that provides a short description of the table's purpose.</a:t>
            </a:r>
          </a:p>
          <a:p>
            <a:pPr algn="just"/>
            <a:r>
              <a:rPr lang="en-US" dirty="0"/>
              <a:t>A table is divided into rows, and each row is divided into cells. Table cells may either contain "header" information (TH element) or "data" (TD element).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sz="3600" dirty="0"/>
              <a:t>Common HTML table elements and attributes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graphicFrame>
        <p:nvGraphicFramePr>
          <p:cNvPr id="6" name="Table 5"/>
          <p:cNvGraphicFramePr>
            <a:graphicFrameLocks noGrp="1"/>
          </p:cNvGraphicFramePr>
          <p:nvPr/>
        </p:nvGraphicFramePr>
        <p:xfrm>
          <a:off x="304800" y="1828800"/>
          <a:ext cx="8534400" cy="3791634"/>
        </p:xfrm>
        <a:graphic>
          <a:graphicData uri="http://schemas.openxmlformats.org/drawingml/2006/table">
            <a:tbl>
              <a:tblPr firstRow="1" bandRow="1">
                <a:tableStyleId>{7DF18680-E054-41AD-8BC1-D1AEF772440D}</a:tableStyleId>
              </a:tblPr>
              <a:tblGrid>
                <a:gridCol w="3505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416039">
                <a:tc>
                  <a:txBody>
                    <a:bodyPr/>
                    <a:lstStyle/>
                    <a:p>
                      <a:pPr algn="ctr"/>
                      <a:r>
                        <a:rPr kumimoji="0" lang="en-US" sz="1800" b="1" kern="1200" dirty="0">
                          <a:solidFill>
                            <a:schemeClr val="lt1"/>
                          </a:solidFill>
                          <a:latin typeface="+mn-lt"/>
                          <a:ea typeface="+mn-ea"/>
                          <a:cs typeface="+mn-cs"/>
                        </a:rPr>
                        <a:t>HTML Table Elements</a:t>
                      </a:r>
                      <a:endParaRPr lang="en-MY" dirty="0"/>
                    </a:p>
                  </a:txBody>
                  <a:tcPr/>
                </a:tc>
                <a:tc>
                  <a:txBody>
                    <a:bodyPr/>
                    <a:lstStyle/>
                    <a:p>
                      <a:pPr algn="ctr"/>
                      <a:r>
                        <a:rPr kumimoji="0" lang="en-US" sz="1800" b="1" kern="1200" dirty="0">
                          <a:solidFill>
                            <a:schemeClr val="lt1"/>
                          </a:solidFill>
                          <a:latin typeface="+mn-lt"/>
                          <a:ea typeface="+mn-ea"/>
                          <a:cs typeface="+mn-cs"/>
                        </a:rPr>
                        <a:t>Description</a:t>
                      </a:r>
                      <a:endParaRPr lang="en-MY" dirty="0"/>
                    </a:p>
                  </a:txBody>
                  <a:tcPr/>
                </a:tc>
                <a:extLst>
                  <a:ext uri="{0D108BD9-81ED-4DB2-BD59-A6C34878D82A}">
                    <a16:rowId xmlns:a16="http://schemas.microsoft.com/office/drawing/2014/main" val="10000"/>
                  </a:ext>
                </a:extLst>
              </a:tr>
              <a:tr h="416039">
                <a:tc>
                  <a:txBody>
                    <a:bodyPr/>
                    <a:lstStyle/>
                    <a:p>
                      <a:pPr algn="just">
                        <a:lnSpc>
                          <a:spcPct val="115000"/>
                        </a:lnSpc>
                        <a:spcAft>
                          <a:spcPts val="0"/>
                        </a:spcAft>
                      </a:pPr>
                      <a:r>
                        <a:rPr lang="en-US" sz="2000" dirty="0">
                          <a:latin typeface="Times New Roman"/>
                          <a:ea typeface="Times New Roman"/>
                          <a:cs typeface="Times New Roman"/>
                        </a:rPr>
                        <a:t>&lt;TABLE&gt;...&lt;/TABLE&gt; </a:t>
                      </a:r>
                      <a:endParaRPr lang="en-MY" sz="20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The Table delimiter.</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463322">
                <a:tc>
                  <a:txBody>
                    <a:bodyPr/>
                    <a:lstStyle/>
                    <a:p>
                      <a:pPr algn="just">
                        <a:lnSpc>
                          <a:spcPct val="115000"/>
                        </a:lnSpc>
                        <a:spcAft>
                          <a:spcPts val="0"/>
                        </a:spcAft>
                      </a:pPr>
                      <a:r>
                        <a:rPr lang="en-US" sz="2000" dirty="0">
                          <a:latin typeface="Times New Roman"/>
                          <a:ea typeface="Times New Roman"/>
                          <a:cs typeface="Times New Roman"/>
                        </a:rPr>
                        <a:t>&lt;TR ...&gt;...&lt;/TR&gt; </a:t>
                      </a:r>
                      <a:endParaRPr lang="en-MY" sz="20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Used to specify number of rows in a table. </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416039">
                <a:tc>
                  <a:txBody>
                    <a:bodyPr/>
                    <a:lstStyle/>
                    <a:p>
                      <a:pPr algn="just">
                        <a:lnSpc>
                          <a:spcPct val="115000"/>
                        </a:lnSpc>
                        <a:spcAft>
                          <a:spcPts val="0"/>
                        </a:spcAft>
                      </a:pPr>
                      <a:r>
                        <a:rPr lang="en-US" sz="2000">
                          <a:latin typeface="Times New Roman"/>
                          <a:ea typeface="Times New Roman"/>
                          <a:cs typeface="Times New Roman"/>
                        </a:rPr>
                        <a:t>&lt;TD ...&gt;...&lt;/TD&gt;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table data cells</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416039">
                <a:tc>
                  <a:txBody>
                    <a:bodyPr/>
                    <a:lstStyle/>
                    <a:p>
                      <a:pPr algn="just">
                        <a:lnSpc>
                          <a:spcPct val="115000"/>
                        </a:lnSpc>
                        <a:spcAft>
                          <a:spcPts val="0"/>
                        </a:spcAft>
                      </a:pPr>
                      <a:r>
                        <a:rPr lang="en-US" sz="2000">
                          <a:latin typeface="Times New Roman"/>
                          <a:ea typeface="Times New Roman"/>
                          <a:cs typeface="Times New Roman"/>
                        </a:rPr>
                        <a:t>&lt;TH ...&gt;...&lt;/TH&gt;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Table Header cell</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r h="416039">
                <a:tc>
                  <a:txBody>
                    <a:bodyPr/>
                    <a:lstStyle/>
                    <a:p>
                      <a:pPr algn="just">
                        <a:lnSpc>
                          <a:spcPct val="115000"/>
                        </a:lnSpc>
                        <a:spcAft>
                          <a:spcPts val="0"/>
                        </a:spcAft>
                      </a:pPr>
                      <a:r>
                        <a:rPr lang="en-US" sz="2000">
                          <a:latin typeface="Times New Roman"/>
                          <a:ea typeface="Times New Roman"/>
                          <a:cs typeface="Times New Roman"/>
                        </a:rPr>
                        <a:t>&lt;CAPTION ...&gt;...&lt;/CAPTION&gt;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the table Caption.</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5"/>
                  </a:ext>
                </a:extLst>
              </a:tr>
              <a:tr h="416039">
                <a:tc>
                  <a:txBody>
                    <a:bodyPr/>
                    <a:lstStyle/>
                    <a:p>
                      <a:pPr algn="just">
                        <a:lnSpc>
                          <a:spcPct val="115000"/>
                        </a:lnSpc>
                        <a:spcAft>
                          <a:spcPts val="0"/>
                        </a:spcAft>
                      </a:pPr>
                      <a:r>
                        <a:rPr lang="en-US" sz="2000">
                          <a:latin typeface="Times New Roman"/>
                          <a:ea typeface="Times New Roman"/>
                          <a:cs typeface="Times New Roman"/>
                        </a:rPr>
                        <a:t>&lt;THEAD&gt;...&lt;/THEAD&gt;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the Table head.</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6"/>
                  </a:ext>
                </a:extLst>
              </a:tr>
              <a:tr h="416039">
                <a:tc>
                  <a:txBody>
                    <a:bodyPr/>
                    <a:lstStyle/>
                    <a:p>
                      <a:pPr algn="just">
                        <a:lnSpc>
                          <a:spcPct val="115000"/>
                        </a:lnSpc>
                        <a:spcAft>
                          <a:spcPts val="0"/>
                        </a:spcAft>
                      </a:pPr>
                      <a:r>
                        <a:rPr lang="en-US" sz="2000">
                          <a:latin typeface="Times New Roman"/>
                          <a:ea typeface="Times New Roman"/>
                          <a:cs typeface="Times New Roman"/>
                        </a:rPr>
                        <a:t>&lt;TBODY&gt;...&lt;/TBODY&gt;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the Table body.</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7"/>
                  </a:ext>
                </a:extLst>
              </a:tr>
              <a:tr h="416039">
                <a:tc>
                  <a:txBody>
                    <a:bodyPr/>
                    <a:lstStyle/>
                    <a:p>
                      <a:pPr algn="just">
                        <a:lnSpc>
                          <a:spcPct val="115000"/>
                        </a:lnSpc>
                        <a:spcAft>
                          <a:spcPts val="0"/>
                        </a:spcAft>
                      </a:pPr>
                      <a:r>
                        <a:rPr lang="en-US" sz="2000" dirty="0">
                          <a:latin typeface="Times New Roman"/>
                          <a:ea typeface="Times New Roman"/>
                          <a:cs typeface="Times New Roman"/>
                        </a:rPr>
                        <a:t>&lt;TFOOT&gt;...&lt;/TFOOT&gt; </a:t>
                      </a:r>
                      <a:endParaRPr lang="en-MY" sz="20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dirty="0">
                          <a:latin typeface="Times New Roman"/>
                          <a:ea typeface="Times New Roman"/>
                          <a:cs typeface="Times New Roman"/>
                        </a:rPr>
                        <a:t>Specifies the Table footer.</a:t>
                      </a:r>
                      <a:endParaRPr lang="en-MY" sz="20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&lt;TABLE&gt;...&lt;/TABLE&gt;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graphicFrame>
        <p:nvGraphicFramePr>
          <p:cNvPr id="6" name="Table 5"/>
          <p:cNvGraphicFramePr>
            <a:graphicFrameLocks noGrp="1"/>
          </p:cNvGraphicFramePr>
          <p:nvPr/>
        </p:nvGraphicFramePr>
        <p:xfrm>
          <a:off x="228600" y="1447800"/>
          <a:ext cx="8686800" cy="4962169"/>
        </p:xfrm>
        <a:graphic>
          <a:graphicData uri="http://schemas.openxmlformats.org/drawingml/2006/table">
            <a:tbl>
              <a:tblPr firstRow="1" bandRow="1">
                <a:tableStyleId>{7DF18680-E054-41AD-8BC1-D1AEF772440D}</a:tableStyleId>
              </a:tblPr>
              <a:tblGrid>
                <a:gridCol w="3179989">
                  <a:extLst>
                    <a:ext uri="{9D8B030D-6E8A-4147-A177-3AD203B41FA5}">
                      <a16:colId xmlns:a16="http://schemas.microsoft.com/office/drawing/2014/main" val="20000"/>
                    </a:ext>
                  </a:extLst>
                </a:gridCol>
                <a:gridCol w="5506811">
                  <a:extLst>
                    <a:ext uri="{9D8B030D-6E8A-4147-A177-3AD203B41FA5}">
                      <a16:colId xmlns:a16="http://schemas.microsoft.com/office/drawing/2014/main" val="20001"/>
                    </a:ext>
                  </a:extLst>
                </a:gridCol>
              </a:tblGrid>
              <a:tr h="533400">
                <a:tc>
                  <a:txBody>
                    <a:bodyPr/>
                    <a:lstStyle/>
                    <a:p>
                      <a:pPr algn="ctr"/>
                      <a:r>
                        <a:rPr lang="en-US" sz="1600" b="1" dirty="0"/>
                        <a:t>&lt;TABLE&gt;...&lt;/TABLE&gt; </a:t>
                      </a:r>
                      <a:r>
                        <a:rPr kumimoji="0" lang="en-US" sz="1600" b="1" kern="1200" dirty="0">
                          <a:solidFill>
                            <a:schemeClr val="lt1"/>
                          </a:solidFill>
                          <a:latin typeface="+mn-lt"/>
                          <a:ea typeface="+mn-ea"/>
                          <a:cs typeface="+mn-cs"/>
                        </a:rPr>
                        <a:t>Attributes</a:t>
                      </a:r>
                      <a:endParaRPr lang="en-MY" sz="1600" dirty="0"/>
                    </a:p>
                  </a:txBody>
                  <a:tcPr/>
                </a:tc>
                <a:tc>
                  <a:txBody>
                    <a:bodyPr/>
                    <a:lstStyle/>
                    <a:p>
                      <a:pPr algn="ctr"/>
                      <a:r>
                        <a:rPr kumimoji="0" lang="en-US" sz="1800" b="1" kern="1200" dirty="0">
                          <a:solidFill>
                            <a:schemeClr val="lt1"/>
                          </a:solidFill>
                          <a:latin typeface="+mn-lt"/>
                          <a:ea typeface="+mn-ea"/>
                          <a:cs typeface="+mn-cs"/>
                        </a:rPr>
                        <a:t>Description</a:t>
                      </a:r>
                      <a:endParaRPr lang="en-MY" dirty="0"/>
                    </a:p>
                  </a:txBody>
                  <a:tcPr/>
                </a:tc>
                <a:extLst>
                  <a:ext uri="{0D108BD9-81ED-4DB2-BD59-A6C34878D82A}">
                    <a16:rowId xmlns:a16="http://schemas.microsoft.com/office/drawing/2014/main" val="10000"/>
                  </a:ext>
                </a:extLst>
              </a:tr>
              <a:tr h="849228">
                <a:tc>
                  <a:txBody>
                    <a:bodyPr/>
                    <a:lstStyle/>
                    <a:p>
                      <a:pPr marL="0" marR="0" algn="just">
                        <a:lnSpc>
                          <a:spcPct val="115000"/>
                        </a:lnSpc>
                        <a:spcBef>
                          <a:spcPts val="0"/>
                        </a:spcBef>
                        <a:spcAft>
                          <a:spcPts val="0"/>
                        </a:spcAft>
                      </a:pPr>
                      <a:r>
                        <a:rPr lang="en-US" sz="1400" dirty="0">
                          <a:latin typeface="+mn-lt"/>
                          <a:ea typeface="Times New Roman"/>
                          <a:cs typeface="Times New Roman"/>
                        </a:rPr>
                        <a:t>BACKGROUND </a:t>
                      </a: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Specifies a background image for the table. If used in the &lt;TABLE&gt; element, the image in question will be tiled behind all of the table cells. </a:t>
                      </a:r>
                    </a:p>
                  </a:txBody>
                  <a:tcPr marL="68580" marR="68580" marT="0" marB="0"/>
                </a:tc>
                <a:extLst>
                  <a:ext uri="{0D108BD9-81ED-4DB2-BD59-A6C34878D82A}">
                    <a16:rowId xmlns:a16="http://schemas.microsoft.com/office/drawing/2014/main" val="10001"/>
                  </a:ext>
                </a:extLst>
              </a:tr>
              <a:tr h="849228">
                <a:tc>
                  <a:txBody>
                    <a:bodyPr/>
                    <a:lstStyle/>
                    <a:p>
                      <a:pPr marL="0" marR="0" algn="just">
                        <a:lnSpc>
                          <a:spcPct val="115000"/>
                        </a:lnSpc>
                        <a:spcBef>
                          <a:spcPts val="0"/>
                        </a:spcBef>
                        <a:spcAft>
                          <a:spcPts val="0"/>
                        </a:spcAft>
                      </a:pPr>
                      <a:r>
                        <a:rPr lang="en-US" sz="1400" dirty="0">
                          <a:latin typeface="+mn-lt"/>
                          <a:ea typeface="Times New Roman"/>
                          <a:cs typeface="Times New Roman"/>
                        </a:rPr>
                        <a:t>BGCOLOR="#</a:t>
                      </a:r>
                      <a:r>
                        <a:rPr lang="en-US" sz="1400" dirty="0" err="1">
                          <a:latin typeface="+mn-lt"/>
                          <a:ea typeface="Times New Roman"/>
                          <a:cs typeface="Times New Roman"/>
                        </a:rPr>
                        <a:t>rrggbb|color</a:t>
                      </a:r>
                      <a:r>
                        <a:rPr lang="en-US" sz="1400" dirty="0">
                          <a:latin typeface="+mn-lt"/>
                          <a:ea typeface="Times New Roman"/>
                          <a:cs typeface="Times New Roman"/>
                        </a:rPr>
                        <a:t> name"</a:t>
                      </a: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Specifies the background color of the table to be specified, using either the specified color names, or a </a:t>
                      </a:r>
                      <a:r>
                        <a:rPr lang="en-US" sz="1600" dirty="0" err="1">
                          <a:latin typeface="+mn-lt"/>
                          <a:ea typeface="Times New Roman"/>
                          <a:cs typeface="Times New Roman"/>
                        </a:rPr>
                        <a:t>rrggbb</a:t>
                      </a:r>
                      <a:r>
                        <a:rPr lang="en-US" sz="1600" dirty="0">
                          <a:latin typeface="+mn-lt"/>
                          <a:ea typeface="Times New Roman"/>
                          <a:cs typeface="Times New Roman"/>
                        </a:rPr>
                        <a:t> hex triplet.</a:t>
                      </a:r>
                    </a:p>
                  </a:txBody>
                  <a:tcPr marL="68580" marR="68580" marT="0" marB="0"/>
                </a:tc>
                <a:extLst>
                  <a:ext uri="{0D108BD9-81ED-4DB2-BD59-A6C34878D82A}">
                    <a16:rowId xmlns:a16="http://schemas.microsoft.com/office/drawing/2014/main" val="10002"/>
                  </a:ext>
                </a:extLst>
              </a:tr>
              <a:tr h="566152">
                <a:tc>
                  <a:txBody>
                    <a:bodyPr/>
                    <a:lstStyle/>
                    <a:p>
                      <a:pPr marL="0" marR="0" algn="just">
                        <a:lnSpc>
                          <a:spcPct val="115000"/>
                        </a:lnSpc>
                        <a:spcBef>
                          <a:spcPts val="0"/>
                        </a:spcBef>
                        <a:spcAft>
                          <a:spcPts val="0"/>
                        </a:spcAft>
                      </a:pPr>
                      <a:r>
                        <a:rPr lang="en-US" sz="1400" b="1" dirty="0">
                          <a:latin typeface="+mn-lt"/>
                          <a:ea typeface="Times New Roman"/>
                          <a:cs typeface="Times New Roman"/>
                        </a:rPr>
                        <a:t>ALIGN="</a:t>
                      </a:r>
                      <a:r>
                        <a:rPr lang="en-US" sz="1400" b="1" dirty="0" err="1">
                          <a:latin typeface="+mn-lt"/>
                          <a:ea typeface="Times New Roman"/>
                          <a:cs typeface="Times New Roman"/>
                        </a:rPr>
                        <a:t>left|right</a:t>
                      </a:r>
                      <a:r>
                        <a:rPr lang="en-US" sz="1400" b="1" dirty="0">
                          <a:latin typeface="+mn-lt"/>
                          <a:ea typeface="Times New Roman"/>
                          <a:cs typeface="Times New Roman"/>
                        </a:rPr>
                        <a:t>" </a:t>
                      </a:r>
                      <a:endParaRPr lang="en-US" sz="1400" dirty="0">
                        <a:latin typeface="+mn-lt"/>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It allows a table to be aligned to the left or right of the page, allowing text to flow around the table.</a:t>
                      </a:r>
                    </a:p>
                  </a:txBody>
                  <a:tcPr marL="68580" marR="68580" marT="0" marB="0"/>
                </a:tc>
                <a:extLst>
                  <a:ext uri="{0D108BD9-81ED-4DB2-BD59-A6C34878D82A}">
                    <a16:rowId xmlns:a16="http://schemas.microsoft.com/office/drawing/2014/main" val="10003"/>
                  </a:ext>
                </a:extLst>
              </a:tr>
              <a:tr h="419985">
                <a:tc>
                  <a:txBody>
                    <a:bodyPr/>
                    <a:lstStyle/>
                    <a:p>
                      <a:pPr marL="0" marR="0" algn="just">
                        <a:lnSpc>
                          <a:spcPct val="115000"/>
                        </a:lnSpc>
                        <a:spcBef>
                          <a:spcPts val="0"/>
                        </a:spcBef>
                        <a:spcAft>
                          <a:spcPts val="0"/>
                        </a:spcAft>
                      </a:pPr>
                      <a:r>
                        <a:rPr lang="en-US" sz="1400" dirty="0">
                          <a:latin typeface="+mn-lt"/>
                          <a:ea typeface="Times New Roman"/>
                          <a:cs typeface="Times New Roman"/>
                        </a:rPr>
                        <a:t> BORDER </a:t>
                      </a: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Control and set the borders to be displayed for the table</a:t>
                      </a:r>
                    </a:p>
                  </a:txBody>
                  <a:tcPr marL="68580" marR="68580" marT="0" marB="0"/>
                </a:tc>
                <a:extLst>
                  <a:ext uri="{0D108BD9-81ED-4DB2-BD59-A6C34878D82A}">
                    <a16:rowId xmlns:a16="http://schemas.microsoft.com/office/drawing/2014/main" val="10004"/>
                  </a:ext>
                </a:extLst>
              </a:tr>
              <a:tr h="1132304">
                <a:tc>
                  <a:txBody>
                    <a:bodyPr/>
                    <a:lstStyle/>
                    <a:p>
                      <a:pPr marL="0" marR="0" algn="just">
                        <a:lnSpc>
                          <a:spcPct val="115000"/>
                        </a:lnSpc>
                        <a:spcBef>
                          <a:spcPts val="0"/>
                        </a:spcBef>
                        <a:spcAft>
                          <a:spcPts val="0"/>
                        </a:spcAft>
                      </a:pPr>
                      <a:r>
                        <a:rPr lang="en-US" sz="1400" b="1">
                          <a:latin typeface="+mn-lt"/>
                          <a:ea typeface="Times New Roman"/>
                          <a:cs typeface="Times New Roman"/>
                        </a:rPr>
                        <a:t>BORDERCOLOR="#rrggbb|color name"</a:t>
                      </a:r>
                      <a:endParaRPr lang="en-US" sz="1400">
                        <a:latin typeface="+mn-lt"/>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sets the border color of the table, using either the specified color names, or a </a:t>
                      </a:r>
                      <a:r>
                        <a:rPr lang="en-US" sz="1600" dirty="0" err="1">
                          <a:latin typeface="+mn-lt"/>
                          <a:ea typeface="Times New Roman"/>
                          <a:cs typeface="Times New Roman"/>
                        </a:rPr>
                        <a:t>rrggbb</a:t>
                      </a:r>
                      <a:r>
                        <a:rPr lang="en-US" sz="1600" dirty="0">
                          <a:latin typeface="+mn-lt"/>
                          <a:ea typeface="Times New Roman"/>
                          <a:cs typeface="Times New Roman"/>
                        </a:rPr>
                        <a:t> hex triplet. It is necessary for the BORDER attribute to be present in the main &lt;TABLE&gt; element for border coloring to work.</a:t>
                      </a:r>
                    </a:p>
                  </a:txBody>
                  <a:tcPr marL="68580" marR="68580" marT="0" marB="0"/>
                </a:tc>
                <a:extLst>
                  <a:ext uri="{0D108BD9-81ED-4DB2-BD59-A6C34878D82A}">
                    <a16:rowId xmlns:a16="http://schemas.microsoft.com/office/drawing/2014/main" val="10005"/>
                  </a:ext>
                </a:extLst>
              </a:tr>
              <a:tr h="566152">
                <a:tc>
                  <a:txBody>
                    <a:bodyPr/>
                    <a:lstStyle/>
                    <a:p>
                      <a:pPr marL="0" marR="0" algn="just">
                        <a:lnSpc>
                          <a:spcPct val="115000"/>
                        </a:lnSpc>
                        <a:spcBef>
                          <a:spcPts val="0"/>
                        </a:spcBef>
                        <a:spcAft>
                          <a:spcPts val="0"/>
                        </a:spcAft>
                      </a:pPr>
                      <a:r>
                        <a:rPr lang="en-US" sz="1400" b="1" dirty="0">
                          <a:latin typeface="+mn-lt"/>
                          <a:ea typeface="Times New Roman"/>
                          <a:cs typeface="Times New Roman"/>
                        </a:rPr>
                        <a:t>CELLPADDING=value</a:t>
                      </a:r>
                      <a:endParaRPr lang="en-US" sz="1400" dirty="0">
                        <a:latin typeface="+mn-lt"/>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Specifies the amount of white space between the borders of the table cell and the actual cell data.</a:t>
                      </a: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&lt;TR ...&gt;...&lt;/TR&gt;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7" name="Content Placeholder 6"/>
          <p:cNvSpPr>
            <a:spLocks noGrp="1"/>
          </p:cNvSpPr>
          <p:nvPr>
            <p:ph sz="quarter" idx="1"/>
          </p:nvPr>
        </p:nvSpPr>
        <p:spPr/>
        <p:txBody>
          <a:bodyPr/>
          <a:lstStyle/>
          <a:p>
            <a:r>
              <a:rPr lang="en-US" dirty="0"/>
              <a:t>This stands for table row. </a:t>
            </a:r>
            <a:endParaRPr lang="en-MY" dirty="0"/>
          </a:p>
        </p:txBody>
      </p:sp>
      <p:graphicFrame>
        <p:nvGraphicFramePr>
          <p:cNvPr id="6" name="Table 5"/>
          <p:cNvGraphicFramePr>
            <a:graphicFrameLocks noGrp="1"/>
          </p:cNvGraphicFramePr>
          <p:nvPr/>
        </p:nvGraphicFramePr>
        <p:xfrm>
          <a:off x="228600" y="2209800"/>
          <a:ext cx="8686800" cy="3945384"/>
        </p:xfrm>
        <a:graphic>
          <a:graphicData uri="http://schemas.openxmlformats.org/drawingml/2006/table">
            <a:tbl>
              <a:tblPr firstRow="1" bandRow="1">
                <a:tableStyleId>{7DF18680-E054-41AD-8BC1-D1AEF772440D}</a:tableStyleId>
              </a:tblPr>
              <a:tblGrid>
                <a:gridCol w="23622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416039">
                <a:tc>
                  <a:txBody>
                    <a:bodyPr/>
                    <a:lstStyle/>
                    <a:p>
                      <a:pPr algn="ctr"/>
                      <a:r>
                        <a:rPr lang="en-US" sz="1800" b="1" dirty="0">
                          <a:latin typeface="+mn-lt"/>
                        </a:rPr>
                        <a:t>&lt;TR&gt;...&lt;/TR&gt;</a:t>
                      </a:r>
                    </a:p>
                    <a:p>
                      <a:pPr algn="ctr"/>
                      <a:r>
                        <a:rPr kumimoji="0" lang="en-US" sz="1400" b="1" kern="1200" dirty="0">
                          <a:solidFill>
                            <a:schemeClr val="lt1"/>
                          </a:solidFill>
                          <a:latin typeface="+mn-lt"/>
                          <a:ea typeface="+mn-ea"/>
                          <a:cs typeface="+mn-cs"/>
                        </a:rPr>
                        <a:t>Attributes</a:t>
                      </a:r>
                      <a:endParaRPr lang="en-MY" sz="1400" dirty="0">
                        <a:latin typeface="+mn-lt"/>
                      </a:endParaRPr>
                    </a:p>
                  </a:txBody>
                  <a:tcPr/>
                </a:tc>
                <a:tc>
                  <a:txBody>
                    <a:bodyPr/>
                    <a:lstStyle/>
                    <a:p>
                      <a:pPr algn="ctr"/>
                      <a:r>
                        <a:rPr kumimoji="0" lang="en-US" sz="1800" b="1" kern="1200" dirty="0">
                          <a:solidFill>
                            <a:schemeClr val="lt1"/>
                          </a:solidFill>
                          <a:latin typeface="+mn-lt"/>
                          <a:ea typeface="+mn-ea"/>
                          <a:cs typeface="+mn-cs"/>
                        </a:rPr>
                        <a:t>Description</a:t>
                      </a:r>
                      <a:endParaRPr lang="en-MY" dirty="0">
                        <a:latin typeface="+mn-lt"/>
                      </a:endParaRPr>
                    </a:p>
                  </a:txBody>
                  <a:tcPr/>
                </a:tc>
                <a:extLst>
                  <a:ext uri="{0D108BD9-81ED-4DB2-BD59-A6C34878D82A}">
                    <a16:rowId xmlns:a16="http://schemas.microsoft.com/office/drawing/2014/main" val="10000"/>
                  </a:ext>
                </a:extLst>
              </a:tr>
              <a:tr h="416039">
                <a:tc>
                  <a:txBody>
                    <a:bodyPr/>
                    <a:lstStyle/>
                    <a:p>
                      <a:pPr algn="just">
                        <a:lnSpc>
                          <a:spcPct val="115000"/>
                        </a:lnSpc>
                        <a:spcAft>
                          <a:spcPts val="0"/>
                        </a:spcAft>
                      </a:pPr>
                      <a:r>
                        <a:rPr lang="en-US" sz="1800">
                          <a:latin typeface="+mn-lt"/>
                          <a:ea typeface="Times New Roman"/>
                          <a:cs typeface="Times New Roman"/>
                        </a:rPr>
                        <a:t>BGCOLOR="#rrggbb|color name"</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Specifies the background color of the table row to be specified, using either the specified color names, or a </a:t>
                      </a:r>
                      <a:r>
                        <a:rPr lang="en-US" sz="1800" dirty="0" err="1">
                          <a:latin typeface="+mn-lt"/>
                          <a:ea typeface="Times New Roman"/>
                          <a:cs typeface="Times New Roman"/>
                        </a:rPr>
                        <a:t>rrggbb</a:t>
                      </a:r>
                      <a:r>
                        <a:rPr lang="en-US" sz="1800" dirty="0">
                          <a:latin typeface="+mn-lt"/>
                          <a:ea typeface="Times New Roman"/>
                          <a:cs typeface="Times New Roman"/>
                        </a:rPr>
                        <a:t> hex triplet.</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r h="416039">
                <a:tc>
                  <a:txBody>
                    <a:bodyPr/>
                    <a:lstStyle/>
                    <a:p>
                      <a:pPr algn="just">
                        <a:lnSpc>
                          <a:spcPct val="115000"/>
                        </a:lnSpc>
                        <a:spcAft>
                          <a:spcPts val="0"/>
                        </a:spcAft>
                      </a:pPr>
                      <a:r>
                        <a:rPr lang="en-US" sz="1800" b="1" dirty="0">
                          <a:latin typeface="+mn-lt"/>
                          <a:ea typeface="Times New Roman"/>
                          <a:cs typeface="Times New Roman"/>
                        </a:rPr>
                        <a:t>ALIGN="</a:t>
                      </a:r>
                      <a:r>
                        <a:rPr lang="en-US" sz="1800" b="1" dirty="0" err="1">
                          <a:latin typeface="+mn-lt"/>
                          <a:ea typeface="Times New Roman"/>
                          <a:cs typeface="Times New Roman"/>
                        </a:rPr>
                        <a:t>left|center|right</a:t>
                      </a:r>
                      <a:r>
                        <a:rPr lang="en-US" sz="1800" b="1" dirty="0">
                          <a:latin typeface="+mn-lt"/>
                          <a:ea typeface="Times New Roman"/>
                          <a:cs typeface="Times New Roman"/>
                        </a:rPr>
                        <a:t>"</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Specifies whether text inside the table cell(s) is aligned to the left, right or center of the cell.</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2"/>
                  </a:ext>
                </a:extLst>
              </a:tr>
              <a:tr h="416039">
                <a:tc>
                  <a:txBody>
                    <a:bodyPr/>
                    <a:lstStyle/>
                    <a:p>
                      <a:pPr algn="just">
                        <a:lnSpc>
                          <a:spcPct val="115000"/>
                        </a:lnSpc>
                        <a:spcAft>
                          <a:spcPts val="0"/>
                        </a:spcAft>
                      </a:pPr>
                      <a:r>
                        <a:rPr lang="en-US" sz="1800" dirty="0">
                          <a:latin typeface="+mn-lt"/>
                          <a:ea typeface="Times New Roman"/>
                          <a:cs typeface="Times New Roman"/>
                        </a:rPr>
                        <a:t>VALIGN="</a:t>
                      </a:r>
                      <a:r>
                        <a:rPr lang="en-US" sz="1800" dirty="0" err="1">
                          <a:latin typeface="+mn-lt"/>
                          <a:ea typeface="Times New Roman"/>
                          <a:cs typeface="Times New Roman"/>
                        </a:rPr>
                        <a:t>top|middle|bottom|baseline</a:t>
                      </a:r>
                      <a:r>
                        <a:rPr lang="en-US" sz="1800" dirty="0">
                          <a:latin typeface="+mn-lt"/>
                          <a:ea typeface="Times New Roman"/>
                          <a:cs typeface="Times New Roman"/>
                        </a:rPr>
                        <a:t>"</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controls whether text inside the table cell(s) is aligned to the top, bottom, or vertically centered within the cell.</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3"/>
                  </a:ext>
                </a:extLst>
              </a:tr>
              <a:tr h="416039">
                <a:tc>
                  <a:txBody>
                    <a:bodyPr/>
                    <a:lstStyle/>
                    <a:p>
                      <a:pPr algn="just">
                        <a:lnSpc>
                          <a:spcPct val="115000"/>
                        </a:lnSpc>
                        <a:spcAft>
                          <a:spcPts val="0"/>
                        </a:spcAft>
                      </a:pPr>
                      <a:r>
                        <a:rPr lang="en-US" sz="1800" b="1" dirty="0">
                          <a:latin typeface="+mn-lt"/>
                          <a:ea typeface="Times New Roman"/>
                          <a:cs typeface="Times New Roman"/>
                        </a:rPr>
                        <a:t>BORDERCOLOR=</a:t>
                      </a:r>
                      <a:r>
                        <a:rPr lang="en-US" sz="1800" b="0" dirty="0">
                          <a:latin typeface="+mn-lt"/>
                          <a:ea typeface="Times New Roman"/>
                          <a:cs typeface="Times New Roman"/>
                        </a:rPr>
                        <a:t>"#</a:t>
                      </a:r>
                      <a:r>
                        <a:rPr lang="en-US" sz="1800" b="0" dirty="0" err="1">
                          <a:latin typeface="+mn-lt"/>
                          <a:ea typeface="Times New Roman"/>
                          <a:cs typeface="Times New Roman"/>
                        </a:rPr>
                        <a:t>rrggbb|color</a:t>
                      </a:r>
                      <a:r>
                        <a:rPr lang="en-US" sz="1800" b="0" dirty="0">
                          <a:latin typeface="+mn-lt"/>
                          <a:ea typeface="Times New Roman"/>
                          <a:cs typeface="Times New Roman"/>
                        </a:rPr>
                        <a:t> name"</a:t>
                      </a:r>
                      <a:endParaRPr lang="en-MY" sz="18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sets the border color of the table row, using either the specified color names, or a </a:t>
                      </a:r>
                      <a:r>
                        <a:rPr lang="en-US" sz="1800" dirty="0" err="1">
                          <a:latin typeface="+mn-lt"/>
                          <a:ea typeface="Times New Roman"/>
                          <a:cs typeface="Times New Roman"/>
                        </a:rPr>
                        <a:t>rrggbb</a:t>
                      </a:r>
                      <a:r>
                        <a:rPr lang="en-US" sz="1800" dirty="0">
                          <a:latin typeface="+mn-lt"/>
                          <a:ea typeface="Times New Roman"/>
                          <a:cs typeface="Times New Roman"/>
                        </a:rPr>
                        <a:t> hex triplet. It is necessary for the BORDER attribute to be present in the main &lt;TABLE&gt; element for border coloring to work.</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&lt;TD ...&gt;...&lt;/TD&gt;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7" name="Content Placeholder 6"/>
          <p:cNvSpPr>
            <a:spLocks noGrp="1"/>
          </p:cNvSpPr>
          <p:nvPr>
            <p:ph sz="quarter" idx="1"/>
          </p:nvPr>
        </p:nvSpPr>
        <p:spPr>
          <a:xfrm>
            <a:off x="228600" y="1603248"/>
            <a:ext cx="8689848" cy="4797552"/>
          </a:xfrm>
        </p:spPr>
        <p:txBody>
          <a:bodyPr>
            <a:normAutofit lnSpcReduction="10000"/>
          </a:bodyPr>
          <a:lstStyle/>
          <a:p>
            <a:r>
              <a:rPr lang="en-US" dirty="0"/>
              <a:t>This stands for table data, and specifies a standard table data cell.</a:t>
            </a:r>
          </a:p>
          <a:p>
            <a:r>
              <a:rPr lang="en-US" dirty="0"/>
              <a:t>It must appear only within table rows.</a:t>
            </a:r>
          </a:p>
          <a:p>
            <a:r>
              <a:rPr lang="en-US" dirty="0"/>
              <a:t>Each row need not have the same number of cells specified as short rows will be padded with blank cells on the right.</a:t>
            </a:r>
          </a:p>
          <a:p>
            <a:r>
              <a:rPr lang="en-US" dirty="0"/>
              <a:t>Internet Explorer will allows the use of &lt;TD&gt;&lt;/TD&gt; to specify a blank cell, that will be rendered with a border (providing a border has been set). Other browsers will require some character within a data cell for it to be rendered with a border. </a:t>
            </a:r>
            <a:endParaRPr lang="en-MY"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&lt;TD ...&gt;...&lt;/TD&gt;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graphicFrame>
        <p:nvGraphicFramePr>
          <p:cNvPr id="6" name="Table 5"/>
          <p:cNvGraphicFramePr>
            <a:graphicFrameLocks noGrp="1"/>
          </p:cNvGraphicFramePr>
          <p:nvPr/>
        </p:nvGraphicFramePr>
        <p:xfrm>
          <a:off x="152400" y="1447800"/>
          <a:ext cx="8915400" cy="4808969"/>
        </p:xfrm>
        <a:graphic>
          <a:graphicData uri="http://schemas.openxmlformats.org/drawingml/2006/table">
            <a:tbl>
              <a:tblPr firstRow="1" bandRow="1">
                <a:tableStyleId>{7DF18680-E054-41AD-8BC1-D1AEF772440D}</a:tableStyleId>
              </a:tblPr>
              <a:tblGrid>
                <a:gridCol w="2424363">
                  <a:extLst>
                    <a:ext uri="{9D8B030D-6E8A-4147-A177-3AD203B41FA5}">
                      <a16:colId xmlns:a16="http://schemas.microsoft.com/office/drawing/2014/main" val="20000"/>
                    </a:ext>
                  </a:extLst>
                </a:gridCol>
                <a:gridCol w="6491037">
                  <a:extLst>
                    <a:ext uri="{9D8B030D-6E8A-4147-A177-3AD203B41FA5}">
                      <a16:colId xmlns:a16="http://schemas.microsoft.com/office/drawing/2014/main" val="20001"/>
                    </a:ext>
                  </a:extLst>
                </a:gridCol>
              </a:tblGrid>
              <a:tr h="416039">
                <a:tc>
                  <a:txBody>
                    <a:bodyPr/>
                    <a:lstStyle/>
                    <a:p>
                      <a:pPr algn="ctr"/>
                      <a:r>
                        <a:rPr lang="en-US" sz="1800" b="1" dirty="0">
                          <a:latin typeface="+mn-lt"/>
                        </a:rPr>
                        <a:t>&lt;TD&gt;...&lt;/TD&gt;</a:t>
                      </a:r>
                    </a:p>
                    <a:p>
                      <a:pPr algn="ctr"/>
                      <a:r>
                        <a:rPr kumimoji="0" lang="en-US" sz="1400" b="1" kern="1200" dirty="0">
                          <a:solidFill>
                            <a:schemeClr val="lt1"/>
                          </a:solidFill>
                          <a:latin typeface="+mn-lt"/>
                          <a:ea typeface="+mn-ea"/>
                          <a:cs typeface="+mn-cs"/>
                        </a:rPr>
                        <a:t>Attributes</a:t>
                      </a:r>
                      <a:endParaRPr lang="en-MY" sz="1400" dirty="0">
                        <a:latin typeface="+mn-lt"/>
                      </a:endParaRPr>
                    </a:p>
                  </a:txBody>
                  <a:tcPr/>
                </a:tc>
                <a:tc>
                  <a:txBody>
                    <a:bodyPr/>
                    <a:lstStyle/>
                    <a:p>
                      <a:pPr algn="ctr"/>
                      <a:r>
                        <a:rPr kumimoji="0" lang="en-US" sz="1800" b="1" kern="1200" dirty="0">
                          <a:solidFill>
                            <a:schemeClr val="lt1"/>
                          </a:solidFill>
                          <a:latin typeface="+mn-lt"/>
                          <a:ea typeface="+mn-ea"/>
                          <a:cs typeface="+mn-cs"/>
                        </a:rPr>
                        <a:t>Description</a:t>
                      </a:r>
                      <a:endParaRPr lang="en-MY" dirty="0">
                        <a:latin typeface="+mn-lt"/>
                      </a:endParaRPr>
                    </a:p>
                  </a:txBody>
                  <a:tcPr/>
                </a:tc>
                <a:extLst>
                  <a:ext uri="{0D108BD9-81ED-4DB2-BD59-A6C34878D82A}">
                    <a16:rowId xmlns:a16="http://schemas.microsoft.com/office/drawing/2014/main" val="10000"/>
                  </a:ext>
                </a:extLst>
              </a:tr>
              <a:tr h="416039">
                <a:tc>
                  <a:txBody>
                    <a:bodyPr/>
                    <a:lstStyle/>
                    <a:p>
                      <a:pPr algn="just">
                        <a:lnSpc>
                          <a:spcPct val="115000"/>
                        </a:lnSpc>
                        <a:spcAft>
                          <a:spcPts val="0"/>
                        </a:spcAft>
                      </a:pPr>
                      <a:r>
                        <a:rPr lang="en-US" sz="1500" b="0">
                          <a:latin typeface="+mn-lt"/>
                          <a:ea typeface="Times New Roman"/>
                          <a:cs typeface="Times New Roman"/>
                        </a:rPr>
                        <a:t>BACKGROUND</a:t>
                      </a:r>
                      <a:endParaRPr lang="en-MY" sz="1500" b="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Internet Explorer supports the placing of images inside the &lt;TD&gt; element. If used in the &lt;TD&gt; element, the image in question will be tiled behind the particular data cell. </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r h="416039">
                <a:tc>
                  <a:txBody>
                    <a:bodyPr/>
                    <a:lstStyle/>
                    <a:p>
                      <a:pPr algn="just">
                        <a:lnSpc>
                          <a:spcPct val="115000"/>
                        </a:lnSpc>
                        <a:spcAft>
                          <a:spcPts val="0"/>
                        </a:spcAft>
                      </a:pPr>
                      <a:r>
                        <a:rPr lang="en-US" sz="1500" b="0" dirty="0">
                          <a:latin typeface="+mn-lt"/>
                          <a:ea typeface="Times New Roman"/>
                          <a:cs typeface="Times New Roman"/>
                        </a:rPr>
                        <a:t>BGCOLOR="#</a:t>
                      </a:r>
                      <a:r>
                        <a:rPr lang="en-US" sz="1500" b="0" dirty="0" err="1">
                          <a:latin typeface="+mn-lt"/>
                          <a:ea typeface="Times New Roman"/>
                          <a:cs typeface="Times New Roman"/>
                        </a:rPr>
                        <a:t>rrggbb|color</a:t>
                      </a:r>
                      <a:r>
                        <a:rPr lang="en-US" sz="1500" b="0" dirty="0">
                          <a:latin typeface="+mn-lt"/>
                          <a:ea typeface="Times New Roman"/>
                          <a:cs typeface="Times New Roman"/>
                        </a:rPr>
                        <a:t> name"</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Specifies the background color of the data cell to be specified, using either the specified color names, or a </a:t>
                      </a:r>
                      <a:r>
                        <a:rPr lang="en-US" sz="1500" dirty="0" err="1">
                          <a:latin typeface="+mn-lt"/>
                          <a:ea typeface="Times New Roman"/>
                          <a:cs typeface="Times New Roman"/>
                        </a:rPr>
                        <a:t>rrggbb</a:t>
                      </a:r>
                      <a:r>
                        <a:rPr lang="en-US" sz="1500" dirty="0">
                          <a:latin typeface="+mn-lt"/>
                          <a:ea typeface="Times New Roman"/>
                          <a:cs typeface="Times New Roman"/>
                        </a:rPr>
                        <a:t> hex triplet.</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2"/>
                  </a:ext>
                </a:extLst>
              </a:tr>
              <a:tr h="416039">
                <a:tc>
                  <a:txBody>
                    <a:bodyPr/>
                    <a:lstStyle/>
                    <a:p>
                      <a:pPr algn="just">
                        <a:lnSpc>
                          <a:spcPct val="115000"/>
                        </a:lnSpc>
                        <a:spcAft>
                          <a:spcPts val="0"/>
                        </a:spcAft>
                      </a:pPr>
                      <a:r>
                        <a:rPr lang="en-US" sz="1500" b="0" dirty="0">
                          <a:latin typeface="+mn-lt"/>
                          <a:ea typeface="Times New Roman"/>
                          <a:cs typeface="Times New Roman"/>
                        </a:rPr>
                        <a:t>ALIGN="</a:t>
                      </a:r>
                      <a:r>
                        <a:rPr lang="en-US" sz="1500" b="0" dirty="0" err="1">
                          <a:latin typeface="+mn-lt"/>
                          <a:ea typeface="Times New Roman"/>
                          <a:cs typeface="Times New Roman"/>
                        </a:rPr>
                        <a:t>left|center|right</a:t>
                      </a:r>
                      <a:r>
                        <a:rPr lang="en-US" sz="1500" b="0" dirty="0">
                          <a:latin typeface="+mn-lt"/>
                          <a:ea typeface="Times New Roman"/>
                          <a:cs typeface="Times New Roman"/>
                        </a:rPr>
                        <a:t>"</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Specifies text alignment inside the table cell(s).</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3"/>
                  </a:ext>
                </a:extLst>
              </a:tr>
              <a:tr h="416039">
                <a:tc>
                  <a:txBody>
                    <a:bodyPr/>
                    <a:lstStyle/>
                    <a:p>
                      <a:pPr algn="just">
                        <a:lnSpc>
                          <a:spcPct val="115000"/>
                        </a:lnSpc>
                        <a:spcAft>
                          <a:spcPts val="0"/>
                        </a:spcAft>
                      </a:pPr>
                      <a:r>
                        <a:rPr lang="en-US" sz="1500" dirty="0">
                          <a:latin typeface="+mn-lt"/>
                          <a:ea typeface="Times New Roman"/>
                          <a:cs typeface="Times New Roman"/>
                        </a:rPr>
                        <a:t>VALIGN="</a:t>
                      </a:r>
                      <a:r>
                        <a:rPr lang="en-US" sz="1500" dirty="0" err="1">
                          <a:latin typeface="+mn-lt"/>
                          <a:ea typeface="Times New Roman"/>
                          <a:cs typeface="Times New Roman"/>
                        </a:rPr>
                        <a:t>top|middle|bottom|baseline</a:t>
                      </a:r>
                      <a:r>
                        <a:rPr lang="en-US" sz="1500" dirty="0">
                          <a:latin typeface="+mn-lt"/>
                          <a:ea typeface="Times New Roman"/>
                          <a:cs typeface="Times New Roman"/>
                        </a:rPr>
                        <a:t>"</a:t>
                      </a:r>
                      <a:endParaRPr lang="en-MY" sz="15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controls whether text inside the table cell(s) is aligned to the top, bottom, or vertically centered within the cell.</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4"/>
                  </a:ext>
                </a:extLst>
              </a:tr>
              <a:tr h="416039">
                <a:tc>
                  <a:txBody>
                    <a:bodyPr/>
                    <a:lstStyle/>
                    <a:p>
                      <a:pPr algn="just">
                        <a:lnSpc>
                          <a:spcPct val="115000"/>
                        </a:lnSpc>
                        <a:spcAft>
                          <a:spcPts val="0"/>
                        </a:spcAft>
                      </a:pPr>
                      <a:r>
                        <a:rPr lang="en-US" sz="1500" b="0" dirty="0">
                          <a:latin typeface="+mn-lt"/>
                          <a:ea typeface="Times New Roman"/>
                          <a:cs typeface="Times New Roman"/>
                        </a:rPr>
                        <a:t>BORDERCOLOR="#</a:t>
                      </a:r>
                      <a:r>
                        <a:rPr lang="en-US" sz="1500" b="0" dirty="0" err="1">
                          <a:latin typeface="+mn-lt"/>
                          <a:ea typeface="Times New Roman"/>
                          <a:cs typeface="Times New Roman"/>
                        </a:rPr>
                        <a:t>rrggbb|color</a:t>
                      </a:r>
                      <a:r>
                        <a:rPr lang="en-US" sz="1500" b="0" dirty="0">
                          <a:latin typeface="+mn-lt"/>
                          <a:ea typeface="Times New Roman"/>
                          <a:cs typeface="Times New Roman"/>
                        </a:rPr>
                        <a:t> name"</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sets the border color of the data cell. Necessary for the BORDER attribute to be present in the main &lt;TABLE&gt; element for border coloring to work.</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5"/>
                  </a:ext>
                </a:extLst>
              </a:tr>
              <a:tr h="416039">
                <a:tc>
                  <a:txBody>
                    <a:bodyPr/>
                    <a:lstStyle/>
                    <a:p>
                      <a:pPr algn="just">
                        <a:lnSpc>
                          <a:spcPct val="115000"/>
                        </a:lnSpc>
                        <a:spcAft>
                          <a:spcPts val="0"/>
                        </a:spcAft>
                      </a:pPr>
                      <a:r>
                        <a:rPr lang="en-US" sz="1500" b="0">
                          <a:latin typeface="+mn-lt"/>
                          <a:ea typeface="Times New Roman"/>
                          <a:cs typeface="Times New Roman"/>
                        </a:rPr>
                        <a:t>ROWSPAN="value"</a:t>
                      </a:r>
                      <a:endParaRPr lang="en-MY" sz="1500" b="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This attribute can appear in any table cell (</a:t>
                      </a:r>
                      <a:r>
                        <a:rPr lang="en-US" sz="1500" dirty="0">
                          <a:latin typeface="+mn-lt"/>
                          <a:ea typeface="Courier New"/>
                          <a:cs typeface="Times New Roman"/>
                        </a:rPr>
                        <a:t>&lt;TH&gt;</a:t>
                      </a:r>
                      <a:r>
                        <a:rPr lang="en-US" sz="1500" dirty="0">
                          <a:latin typeface="+mn-lt"/>
                          <a:ea typeface="Times New Roman"/>
                          <a:cs typeface="Times New Roman"/>
                        </a:rPr>
                        <a:t> or </a:t>
                      </a:r>
                      <a:r>
                        <a:rPr lang="en-US" sz="1500" dirty="0">
                          <a:latin typeface="+mn-lt"/>
                          <a:ea typeface="Courier New"/>
                          <a:cs typeface="Times New Roman"/>
                        </a:rPr>
                        <a:t>&lt;TD&gt;</a:t>
                      </a:r>
                      <a:r>
                        <a:rPr lang="en-US" sz="1500" dirty="0">
                          <a:latin typeface="+mn-lt"/>
                          <a:ea typeface="Times New Roman"/>
                          <a:cs typeface="Times New Roman"/>
                        </a:rPr>
                        <a:t>) and specifies how many rows of the table this cell should span. The default </a:t>
                      </a:r>
                      <a:r>
                        <a:rPr lang="en-US" sz="1500" dirty="0">
                          <a:latin typeface="+mn-lt"/>
                          <a:ea typeface="Courier New"/>
                          <a:cs typeface="Times New Roman"/>
                        </a:rPr>
                        <a:t>ROWSPAN</a:t>
                      </a:r>
                      <a:r>
                        <a:rPr lang="en-US" sz="1500" dirty="0">
                          <a:latin typeface="+mn-lt"/>
                          <a:ea typeface="Times New Roman"/>
                          <a:cs typeface="Times New Roman"/>
                        </a:rPr>
                        <a:t> for any cell is 1. </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6"/>
                  </a:ext>
                </a:extLst>
              </a:tr>
              <a:tr h="416039">
                <a:tc>
                  <a:txBody>
                    <a:bodyPr/>
                    <a:lstStyle/>
                    <a:p>
                      <a:pPr algn="just">
                        <a:lnSpc>
                          <a:spcPct val="115000"/>
                        </a:lnSpc>
                        <a:spcAft>
                          <a:spcPts val="0"/>
                        </a:spcAft>
                      </a:pPr>
                      <a:r>
                        <a:rPr lang="en-US" sz="1500" b="0" dirty="0">
                          <a:latin typeface="+mn-lt"/>
                          <a:ea typeface="Times New Roman"/>
                          <a:cs typeface="Times New Roman"/>
                        </a:rPr>
                        <a:t>COLSPAN="value"</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This attribute can appear in any table cell (</a:t>
                      </a:r>
                      <a:r>
                        <a:rPr lang="en-US" sz="1500" dirty="0">
                          <a:latin typeface="+mn-lt"/>
                          <a:ea typeface="Courier New"/>
                          <a:cs typeface="Times New Roman"/>
                        </a:rPr>
                        <a:t>&lt;TH&gt;</a:t>
                      </a:r>
                      <a:r>
                        <a:rPr lang="en-US" sz="1500" dirty="0">
                          <a:latin typeface="+mn-lt"/>
                          <a:ea typeface="Times New Roman"/>
                          <a:cs typeface="Times New Roman"/>
                        </a:rPr>
                        <a:t> or </a:t>
                      </a:r>
                      <a:r>
                        <a:rPr lang="en-US" sz="1500" dirty="0">
                          <a:latin typeface="+mn-lt"/>
                          <a:ea typeface="Courier New"/>
                          <a:cs typeface="Times New Roman"/>
                        </a:rPr>
                        <a:t>&lt;TD&gt;</a:t>
                      </a:r>
                      <a:r>
                        <a:rPr lang="en-US" sz="1500" dirty="0">
                          <a:latin typeface="+mn-lt"/>
                          <a:ea typeface="Times New Roman"/>
                          <a:cs typeface="Times New Roman"/>
                        </a:rPr>
                        <a:t>) and it specifies how many columns of the table this cell should span. The default </a:t>
                      </a:r>
                      <a:r>
                        <a:rPr lang="en-US" sz="1500" dirty="0">
                          <a:latin typeface="+mn-lt"/>
                          <a:ea typeface="Courier New"/>
                          <a:cs typeface="Times New Roman"/>
                        </a:rPr>
                        <a:t>COLSPAN</a:t>
                      </a:r>
                      <a:r>
                        <a:rPr lang="en-US" sz="1500" dirty="0">
                          <a:latin typeface="+mn-lt"/>
                          <a:ea typeface="Times New Roman"/>
                          <a:cs typeface="Times New Roman"/>
                        </a:rPr>
                        <a:t> for any cell is 1. </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&lt;TH ...&gt;...&lt;/TH&gt;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7" name="Content Placeholder 6"/>
          <p:cNvSpPr>
            <a:spLocks noGrp="1"/>
          </p:cNvSpPr>
          <p:nvPr>
            <p:ph sz="quarter" idx="1"/>
          </p:nvPr>
        </p:nvSpPr>
        <p:spPr/>
        <p:txBody>
          <a:bodyPr/>
          <a:lstStyle/>
          <a:p>
            <a:r>
              <a:rPr lang="en-US" dirty="0"/>
              <a:t>This stands for table header. </a:t>
            </a:r>
          </a:p>
          <a:p>
            <a:r>
              <a:rPr lang="en-US" dirty="0"/>
              <a:t>Header cells are identical to data cells in all respects, with the exception that header cells are in a </a:t>
            </a:r>
            <a:r>
              <a:rPr lang="en-US" b="1" dirty="0"/>
              <a:t>bold font, and have </a:t>
            </a:r>
            <a:r>
              <a:rPr lang="en-US" b="1"/>
              <a:t>a center </a:t>
            </a:r>
            <a:r>
              <a:rPr lang="en-US" b="1" dirty="0"/>
              <a:t>default ALIGN</a:t>
            </a:r>
            <a:r>
              <a:rPr lang="en-US" dirty="0"/>
              <a:t>. </a:t>
            </a:r>
          </a:p>
          <a:p>
            <a:r>
              <a:rPr lang="en-US" dirty="0"/>
              <a:t>&lt;TH ...&gt;...&lt;/TH&gt; has the same attribute as the &lt;TD ...&gt;...&lt;/TD&gt; element.</a:t>
            </a:r>
            <a:endParaRPr lang="en-MY" dirty="0"/>
          </a:p>
          <a:p>
            <a:endParaRPr lang="en-MY"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&lt;CAPTION ...&gt;...&lt;/CAPTION&gt;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7" name="Content Placeholder 6"/>
          <p:cNvSpPr>
            <a:spLocks noGrp="1"/>
          </p:cNvSpPr>
          <p:nvPr>
            <p:ph sz="quarter" idx="1"/>
          </p:nvPr>
        </p:nvSpPr>
        <p:spPr>
          <a:xfrm>
            <a:off x="301752" y="1527048"/>
            <a:ext cx="8613648" cy="4721352"/>
          </a:xfrm>
        </p:spPr>
        <p:txBody>
          <a:bodyPr>
            <a:normAutofit lnSpcReduction="10000"/>
          </a:bodyPr>
          <a:lstStyle/>
          <a:p>
            <a:r>
              <a:rPr lang="en-US" dirty="0"/>
              <a:t>This represents the caption for a table. </a:t>
            </a:r>
          </a:p>
          <a:p>
            <a:r>
              <a:rPr lang="en-US" dirty="0"/>
              <a:t>&lt;CAPTION&gt; elements should appear inside the &lt;TABLE&gt; but not inside table rows or cells. </a:t>
            </a:r>
          </a:p>
          <a:p>
            <a:r>
              <a:rPr lang="en-US" dirty="0"/>
              <a:t>The caption accepts an alignment attribute that defaults to ALIGN=top but can be explicitly set to ALIGN=bottom. </a:t>
            </a:r>
          </a:p>
          <a:p>
            <a:r>
              <a:rPr lang="en-US" dirty="0"/>
              <a:t>Like table cells, any document body HTML can appear in a caption. </a:t>
            </a:r>
          </a:p>
          <a:p>
            <a:r>
              <a:rPr lang="en-US" dirty="0"/>
              <a:t>Captions are, by default horizontally centered with respect to the table, and they may have their lines broken to fit within the width of the table. </a:t>
            </a:r>
            <a:endParaRPr lang="en-MY"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&lt;CAPTION ...&gt;...&lt;/CAPTION&gt;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7" name="Content Placeholder 6"/>
          <p:cNvSpPr>
            <a:spLocks noGrp="1"/>
          </p:cNvSpPr>
          <p:nvPr>
            <p:ph sz="quarter" idx="1"/>
          </p:nvPr>
        </p:nvSpPr>
        <p:spPr>
          <a:xfrm>
            <a:off x="301752" y="1527048"/>
            <a:ext cx="8613648" cy="4721352"/>
          </a:xfrm>
        </p:spPr>
        <p:txBody>
          <a:bodyPr>
            <a:normAutofit fontScale="92500" lnSpcReduction="20000"/>
          </a:bodyPr>
          <a:lstStyle/>
          <a:p>
            <a:r>
              <a:rPr lang="en-US" dirty="0"/>
              <a:t>The &lt;CAPTION&gt; element can accept the following attributes:</a:t>
            </a:r>
          </a:p>
          <a:p>
            <a:pPr lvl="1"/>
            <a:r>
              <a:rPr lang="en-US" b="1" dirty="0"/>
              <a:t>ALIGN="</a:t>
            </a:r>
            <a:r>
              <a:rPr lang="en-US" b="1" dirty="0" err="1"/>
              <a:t>top|bottom</a:t>
            </a:r>
            <a:r>
              <a:rPr lang="en-US" b="1" dirty="0"/>
              <a:t>”: </a:t>
            </a:r>
            <a:r>
              <a:rPr lang="en-US" dirty="0"/>
              <a:t>Specifies whether the caption appears above or below the table, using the top and bottom values, defaulting to top.</a:t>
            </a:r>
          </a:p>
          <a:p>
            <a:r>
              <a:rPr lang="en-US" dirty="0"/>
              <a:t>Example</a:t>
            </a:r>
          </a:p>
          <a:p>
            <a:pPr lvl="1">
              <a:buNone/>
            </a:pPr>
            <a:r>
              <a:rPr lang="en-MY" dirty="0"/>
              <a:t>&lt;table border="1"&gt;</a:t>
            </a:r>
            <a:br>
              <a:rPr lang="en-MY" dirty="0"/>
            </a:br>
            <a:r>
              <a:rPr lang="en-MY" dirty="0"/>
              <a:t>  &lt;caption align="bottom"&gt;My savings&lt;/caption&gt;</a:t>
            </a:r>
            <a:br>
              <a:rPr lang="en-MY" dirty="0"/>
            </a:br>
            <a:r>
              <a:rPr lang="en-MY" dirty="0"/>
              <a:t>  &lt;</a:t>
            </a:r>
            <a:r>
              <a:rPr lang="en-MY" dirty="0" err="1"/>
              <a:t>tr</a:t>
            </a:r>
            <a:r>
              <a:rPr lang="en-MY" dirty="0"/>
              <a:t>&gt;</a:t>
            </a:r>
            <a:br>
              <a:rPr lang="en-MY" dirty="0"/>
            </a:br>
            <a:r>
              <a:rPr lang="en-MY" dirty="0"/>
              <a:t>    &lt;</a:t>
            </a:r>
            <a:r>
              <a:rPr lang="en-MY" dirty="0" err="1"/>
              <a:t>th</a:t>
            </a:r>
            <a:r>
              <a:rPr lang="en-MY" dirty="0"/>
              <a:t>&gt;Month&lt;/</a:t>
            </a:r>
            <a:r>
              <a:rPr lang="en-MY" dirty="0" err="1"/>
              <a:t>th</a:t>
            </a:r>
            <a:r>
              <a:rPr lang="en-MY" dirty="0"/>
              <a:t>&gt;</a:t>
            </a:r>
            <a:br>
              <a:rPr lang="en-MY" dirty="0"/>
            </a:br>
            <a:r>
              <a:rPr lang="en-MY" dirty="0"/>
              <a:t>    &lt;</a:t>
            </a:r>
            <a:r>
              <a:rPr lang="en-MY" dirty="0" err="1"/>
              <a:t>th</a:t>
            </a:r>
            <a:r>
              <a:rPr lang="en-MY" dirty="0"/>
              <a:t>&gt;Savings&lt;/</a:t>
            </a:r>
            <a:r>
              <a:rPr lang="en-MY" dirty="0" err="1"/>
              <a:t>th</a:t>
            </a:r>
            <a:r>
              <a:rPr lang="en-MY" dirty="0"/>
              <a:t>&gt;</a:t>
            </a:r>
            <a:br>
              <a:rPr lang="en-MY" dirty="0"/>
            </a:br>
            <a:r>
              <a:rPr lang="en-MY" dirty="0"/>
              <a:t>  &lt;/</a:t>
            </a:r>
            <a:r>
              <a:rPr lang="en-MY" dirty="0" err="1"/>
              <a:t>tr</a:t>
            </a:r>
            <a:r>
              <a:rPr lang="en-MY" dirty="0"/>
              <a:t>&gt;</a:t>
            </a:r>
            <a:br>
              <a:rPr lang="en-MY" dirty="0"/>
            </a:br>
            <a:r>
              <a:rPr lang="en-MY" dirty="0"/>
              <a:t>  &lt;</a:t>
            </a:r>
            <a:r>
              <a:rPr lang="en-MY" dirty="0" err="1"/>
              <a:t>tr</a:t>
            </a:r>
            <a:r>
              <a:rPr lang="en-MY" dirty="0"/>
              <a:t>&gt;</a:t>
            </a:r>
            <a:br>
              <a:rPr lang="en-MY" dirty="0"/>
            </a:br>
            <a:r>
              <a:rPr lang="en-MY" dirty="0"/>
              <a:t>    &lt;td&gt;January&lt;/td&gt;</a:t>
            </a:r>
            <a:br>
              <a:rPr lang="en-MY" dirty="0"/>
            </a:br>
            <a:r>
              <a:rPr lang="en-MY" dirty="0"/>
              <a:t>    &lt;td&gt;$100&lt;/td&gt;</a:t>
            </a:r>
            <a:br>
              <a:rPr lang="en-MY" dirty="0"/>
            </a:br>
            <a:r>
              <a:rPr lang="en-MY" dirty="0"/>
              <a:t>  &lt;/</a:t>
            </a:r>
            <a:r>
              <a:rPr lang="en-MY" dirty="0" err="1"/>
              <a:t>tr</a:t>
            </a:r>
            <a:r>
              <a:rPr lang="en-MY" dirty="0"/>
              <a:t>&gt;</a:t>
            </a:r>
            <a:br>
              <a:rPr lang="en-MY" dirty="0"/>
            </a:br>
            <a:r>
              <a:rPr lang="en-MY" dirty="0"/>
              <a:t>&lt;/table&gt;</a:t>
            </a:r>
          </a:p>
          <a:p>
            <a:endParaRPr lang="en-MY"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p:txBody>
          <a:bodyPr/>
          <a:lstStyle/>
          <a:p>
            <a:pPr>
              <a:buNone/>
            </a:pPr>
            <a:r>
              <a:rPr lang="en-US" i="1" dirty="0"/>
              <a:t>&lt;html&gt;</a:t>
            </a:r>
            <a:endParaRPr lang="en-MY" i="1" dirty="0"/>
          </a:p>
          <a:p>
            <a:pPr>
              <a:buNone/>
            </a:pPr>
            <a:r>
              <a:rPr lang="en-US" i="1" dirty="0"/>
              <a:t> 	&lt;HEAD&gt;</a:t>
            </a:r>
            <a:endParaRPr lang="en-MY" i="1" dirty="0"/>
          </a:p>
          <a:p>
            <a:pPr>
              <a:buNone/>
            </a:pPr>
            <a:r>
              <a:rPr lang="en-US" i="1" dirty="0"/>
              <a:t> 		&lt;TITLE&gt;My First HTML Page&lt;/TITLE&gt;</a:t>
            </a:r>
            <a:endParaRPr lang="en-MY" i="1" dirty="0"/>
          </a:p>
          <a:p>
            <a:pPr>
              <a:buNone/>
            </a:pPr>
            <a:r>
              <a:rPr lang="en-US" i="1" dirty="0"/>
              <a:t>	&lt;/HEAD&gt;</a:t>
            </a:r>
            <a:endParaRPr lang="en-MY" i="1" dirty="0"/>
          </a:p>
          <a:p>
            <a:pPr>
              <a:buNone/>
            </a:pPr>
            <a:r>
              <a:rPr lang="en-US" i="1" dirty="0"/>
              <a:t> 	&lt;body&gt;</a:t>
            </a:r>
            <a:endParaRPr lang="en-MY" i="1" dirty="0"/>
          </a:p>
          <a:p>
            <a:pPr>
              <a:buNone/>
            </a:pPr>
            <a:r>
              <a:rPr lang="en-US" i="1" dirty="0"/>
              <a:t>   		&lt;h3&gt;Welcome to My Site&lt;/h3&gt;</a:t>
            </a:r>
            <a:endParaRPr lang="en-MY" i="1" dirty="0"/>
          </a:p>
          <a:p>
            <a:pPr>
              <a:buNone/>
            </a:pPr>
            <a:r>
              <a:rPr lang="en-US" i="1" dirty="0"/>
              <a:t> 	&lt;/body&gt;</a:t>
            </a:r>
            <a:endParaRPr lang="en-MY" i="1" dirty="0"/>
          </a:p>
          <a:p>
            <a:pPr>
              <a:buNone/>
            </a:pPr>
            <a:r>
              <a:rPr lang="en-US" i="1" dirty="0"/>
              <a:t>&lt;/html&gt;</a:t>
            </a:r>
            <a:endParaRPr lang="en-MY" i="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&lt;TABLE&gt;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
        <p:nvSpPr>
          <p:cNvPr id="7" name="Content Placeholder 6"/>
          <p:cNvSpPr>
            <a:spLocks noGrp="1"/>
          </p:cNvSpPr>
          <p:nvPr>
            <p:ph sz="quarter" idx="1"/>
          </p:nvPr>
        </p:nvSpPr>
        <p:spPr>
          <a:xfrm>
            <a:off x="152400" y="1527048"/>
            <a:ext cx="8763000" cy="4873752"/>
          </a:xfrm>
        </p:spPr>
        <p:txBody>
          <a:bodyPr>
            <a:normAutofit fontScale="92500" lnSpcReduction="10000"/>
          </a:bodyPr>
          <a:lstStyle/>
          <a:p>
            <a:r>
              <a:rPr lang="en-US" dirty="0"/>
              <a:t>&lt;THEAD&gt;...&lt;/THEAD&gt;</a:t>
            </a:r>
          </a:p>
          <a:p>
            <a:pPr lvl="1"/>
            <a:r>
              <a:rPr lang="en-US" dirty="0"/>
              <a:t>This element, which is Internet Explorer specific, is used to specify the head section of the table. </a:t>
            </a:r>
          </a:p>
          <a:p>
            <a:pPr lvl="1"/>
            <a:r>
              <a:rPr lang="en-US" dirty="0"/>
              <a:t>It does directly affect the rendering of the table on the screen, but is required if you want RULES to be set in the &lt;TABLE&gt; . </a:t>
            </a:r>
          </a:p>
          <a:p>
            <a:r>
              <a:rPr lang="en-US" dirty="0"/>
              <a:t>&lt;TBODY&gt;...&lt;/TBODY&gt;</a:t>
            </a:r>
          </a:p>
          <a:p>
            <a:pPr lvl="1"/>
            <a:r>
              <a:rPr lang="en-US" dirty="0"/>
              <a:t>This element, which is Internet Explorer specific, is used to specify the body section of the table. </a:t>
            </a:r>
          </a:p>
          <a:p>
            <a:pPr lvl="1"/>
            <a:r>
              <a:rPr lang="en-US" dirty="0"/>
              <a:t>It does directly affect the rendering of the table on the screen, but is required if you want RULES to be set in the &lt;TABLE&gt; . </a:t>
            </a:r>
          </a:p>
          <a:p>
            <a:r>
              <a:rPr lang="en-US" dirty="0"/>
              <a:t>&lt;TFOOT&gt;...&lt;/TFOOT&gt;</a:t>
            </a:r>
          </a:p>
          <a:p>
            <a:pPr lvl="1"/>
            <a:r>
              <a:rPr lang="en-US" dirty="0"/>
              <a:t>This element, which is Internet Explorer specific, is used to specify the footer section of the table. It does directly affect the rendering of the table on the screen, but is required if you want RULES to be set in the &lt;TABLE&gt;. </a:t>
            </a:r>
            <a:endParaRPr lang="en-MY" dirty="0"/>
          </a:p>
          <a:p>
            <a:endParaRPr lang="en-MY" dirty="0"/>
          </a:p>
          <a:p>
            <a:pPr lvl="1"/>
            <a:endParaRPr lang="en-MY"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Cellpadding</a:t>
            </a:r>
            <a:r>
              <a:rPr lang="en-US" dirty="0"/>
              <a:t> and </a:t>
            </a:r>
            <a:r>
              <a:rPr lang="en-US" dirty="0" err="1"/>
              <a:t>Cellspacing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
        <p:nvSpPr>
          <p:cNvPr id="7" name="Content Placeholder 6"/>
          <p:cNvSpPr>
            <a:spLocks noGrp="1"/>
          </p:cNvSpPr>
          <p:nvPr>
            <p:ph sz="quarter" idx="1"/>
          </p:nvPr>
        </p:nvSpPr>
        <p:spPr>
          <a:xfrm>
            <a:off x="152400" y="1527048"/>
            <a:ext cx="8763000" cy="4873752"/>
          </a:xfrm>
        </p:spPr>
        <p:txBody>
          <a:bodyPr>
            <a:normAutofit/>
          </a:bodyPr>
          <a:lstStyle/>
          <a:p>
            <a:r>
              <a:rPr lang="en-US" dirty="0"/>
              <a:t>The space between cells in a table is controlled by the </a:t>
            </a:r>
            <a:r>
              <a:rPr lang="en-US" b="1" dirty="0" err="1"/>
              <a:t>cellspacing</a:t>
            </a:r>
            <a:r>
              <a:rPr lang="en-US" dirty="0"/>
              <a:t> attribute for </a:t>
            </a:r>
            <a:r>
              <a:rPr lang="en-US" b="1" dirty="0"/>
              <a:t>&lt;table&gt;</a:t>
            </a:r>
            <a:r>
              <a:rPr lang="en-US" dirty="0"/>
              <a:t>.</a:t>
            </a:r>
            <a:endParaRPr lang="en-MY" dirty="0"/>
          </a:p>
          <a:p>
            <a:r>
              <a:rPr lang="en-US" dirty="0"/>
              <a:t>The value is measured in pixels or percentage values.</a:t>
            </a:r>
          </a:p>
          <a:p>
            <a:r>
              <a:rPr lang="en-US" dirty="0"/>
              <a:t>When using tables for layout, cells should jut up next to each other, so this attribute is often set to </a:t>
            </a:r>
            <a:r>
              <a:rPr lang="en-US" b="1" dirty="0"/>
              <a:t>0</a:t>
            </a:r>
            <a:r>
              <a:rPr lang="en-US" dirty="0"/>
              <a:t>.</a:t>
            </a:r>
          </a:p>
          <a:p>
            <a:r>
              <a:rPr lang="en-US" dirty="0"/>
              <a:t>It is possible to give space between cells by setting this attribute to a positive integer or percentage value.</a:t>
            </a:r>
          </a:p>
          <a:p>
            <a:r>
              <a:rPr lang="en-US" dirty="0"/>
              <a:t>The padding between cell walls and the content they surround is controlled by the </a:t>
            </a:r>
            <a:r>
              <a:rPr lang="en-US" b="1" dirty="0" err="1"/>
              <a:t>cellpadding</a:t>
            </a:r>
            <a:r>
              <a:rPr lang="en-US" dirty="0"/>
              <a:t> attribute, which is also often set to </a:t>
            </a:r>
            <a:r>
              <a:rPr lang="en-US" b="1" dirty="0"/>
              <a:t>0</a:t>
            </a:r>
            <a:r>
              <a:rPr lang="en-US" dirty="0"/>
              <a:t> in tables used for layout.</a:t>
            </a:r>
            <a:endParaRPr lang="en-MY"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Cellpadding</a:t>
            </a:r>
            <a:r>
              <a:rPr lang="en-US" dirty="0"/>
              <a:t> and </a:t>
            </a:r>
            <a:r>
              <a:rPr lang="en-US" dirty="0" err="1"/>
              <a:t>Cellspacing</a:t>
            </a:r>
            <a:r>
              <a:rPr lang="en-US" dirty="0"/>
              <a:t> 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7" name="Content Placeholder 6"/>
          <p:cNvSpPr>
            <a:spLocks noGrp="1"/>
          </p:cNvSpPr>
          <p:nvPr>
            <p:ph sz="quarter" idx="1"/>
          </p:nvPr>
        </p:nvSpPr>
        <p:spPr>
          <a:xfrm>
            <a:off x="152400" y="1527048"/>
            <a:ext cx="8763000" cy="4873752"/>
          </a:xfrm>
        </p:spPr>
        <p:txBody>
          <a:bodyPr>
            <a:normAutofit fontScale="85000" lnSpcReduction="20000"/>
          </a:bodyPr>
          <a:lstStyle/>
          <a:p>
            <a:pPr>
              <a:buNone/>
            </a:pPr>
            <a:r>
              <a:rPr lang="en-US" sz="2800" dirty="0">
                <a:latin typeface="Times New Roman"/>
              </a:rPr>
              <a:t>&lt;table border="1" </a:t>
            </a:r>
            <a:r>
              <a:rPr lang="en-US" sz="2800" dirty="0" err="1">
                <a:latin typeface="Times New Roman"/>
              </a:rPr>
              <a:t>cellspacing</a:t>
            </a:r>
            <a:r>
              <a:rPr lang="en-US" sz="2800" dirty="0">
                <a:latin typeface="Times New Roman"/>
              </a:rPr>
              <a:t>="15" </a:t>
            </a:r>
            <a:r>
              <a:rPr lang="en-US" sz="2800" dirty="0" err="1">
                <a:latin typeface="Times New Roman"/>
              </a:rPr>
              <a:t>cellpadding</a:t>
            </a:r>
            <a:r>
              <a:rPr lang="en-US" sz="2800" dirty="0">
                <a:latin typeface="Times New Roman"/>
              </a:rPr>
              <a:t>="40"&gt;</a:t>
            </a:r>
          </a:p>
          <a:p>
            <a:pPr lvl="1">
              <a:buNone/>
            </a:pPr>
            <a:r>
              <a:rPr lang="en-US" sz="2300" dirty="0">
                <a:latin typeface="Times New Roman"/>
              </a:rPr>
              <a:t>&lt;</a:t>
            </a:r>
            <a:r>
              <a:rPr lang="en-US" sz="2300" dirty="0" err="1">
                <a:latin typeface="Times New Roman"/>
              </a:rPr>
              <a:t>tr</a:t>
            </a:r>
            <a:r>
              <a:rPr lang="en-US" sz="2300" dirty="0">
                <a:latin typeface="Times New Roman"/>
              </a:rPr>
              <a:t>&gt;   </a:t>
            </a:r>
          </a:p>
          <a:p>
            <a:pPr lvl="2">
              <a:buNone/>
            </a:pPr>
            <a:r>
              <a:rPr lang="en-US" sz="2100" dirty="0">
                <a:latin typeface="Times New Roman"/>
              </a:rPr>
              <a:t>&lt;td&gt;Element 1&lt;/td&gt;   </a:t>
            </a:r>
          </a:p>
          <a:p>
            <a:pPr lvl="2">
              <a:buNone/>
            </a:pPr>
            <a:r>
              <a:rPr lang="en-US" sz="2100" dirty="0">
                <a:latin typeface="Times New Roman"/>
              </a:rPr>
              <a:t>&lt;td&gt;Element 2&lt;/td&gt;   </a:t>
            </a:r>
          </a:p>
          <a:p>
            <a:pPr lvl="2">
              <a:buNone/>
            </a:pPr>
            <a:r>
              <a:rPr lang="en-US" sz="2100" dirty="0">
                <a:latin typeface="Times New Roman"/>
              </a:rPr>
              <a:t>&lt;td&gt;Element 3&lt;/td&gt;</a:t>
            </a:r>
          </a:p>
          <a:p>
            <a:pPr lvl="1">
              <a:buNone/>
            </a:pPr>
            <a:r>
              <a:rPr lang="en-US" sz="2300" dirty="0">
                <a:latin typeface="Times New Roman"/>
              </a:rPr>
              <a:t>&lt;/</a:t>
            </a:r>
            <a:r>
              <a:rPr lang="en-US" sz="2300" dirty="0" err="1">
                <a:latin typeface="Times New Roman"/>
              </a:rPr>
              <a:t>tr</a:t>
            </a:r>
            <a:r>
              <a:rPr lang="en-US" sz="2300" dirty="0">
                <a:latin typeface="Times New Roman"/>
              </a:rPr>
              <a:t>&gt;</a:t>
            </a:r>
          </a:p>
          <a:p>
            <a:pPr>
              <a:buNone/>
            </a:pPr>
            <a:r>
              <a:rPr lang="en-US" sz="2800" dirty="0">
                <a:latin typeface="Times New Roman"/>
              </a:rPr>
              <a:t>&lt;/table&gt;   </a:t>
            </a:r>
          </a:p>
          <a:p>
            <a:pPr>
              <a:buNone/>
            </a:pPr>
            <a:r>
              <a:rPr lang="en-US" sz="2800" dirty="0">
                <a:latin typeface="Times New Roman"/>
              </a:rPr>
              <a:t>&lt;</a:t>
            </a:r>
            <a:r>
              <a:rPr lang="en-US" sz="2800" dirty="0" err="1">
                <a:latin typeface="Times New Roman"/>
              </a:rPr>
              <a:t>br</a:t>
            </a:r>
            <a:r>
              <a:rPr lang="en-US" sz="2800" dirty="0">
                <a:latin typeface="Times New Roman"/>
              </a:rPr>
              <a:t> /&gt;&lt;</a:t>
            </a:r>
            <a:r>
              <a:rPr lang="en-US" sz="2800" dirty="0" err="1">
                <a:latin typeface="Times New Roman"/>
              </a:rPr>
              <a:t>br</a:t>
            </a:r>
            <a:r>
              <a:rPr lang="en-US" sz="2800" dirty="0">
                <a:latin typeface="Times New Roman"/>
              </a:rPr>
              <a:t> /&gt;   </a:t>
            </a:r>
          </a:p>
          <a:p>
            <a:pPr>
              <a:buNone/>
            </a:pPr>
            <a:r>
              <a:rPr lang="en-US" sz="2800" dirty="0">
                <a:latin typeface="Times New Roman"/>
              </a:rPr>
              <a:t>&lt;table border="1" </a:t>
            </a:r>
            <a:r>
              <a:rPr lang="en-US" sz="2800" dirty="0" err="1">
                <a:latin typeface="Times New Roman"/>
              </a:rPr>
              <a:t>cellspacing</a:t>
            </a:r>
            <a:r>
              <a:rPr lang="en-US" sz="2800" dirty="0">
                <a:latin typeface="Times New Roman"/>
              </a:rPr>
              <a:t>="0" </a:t>
            </a:r>
            <a:r>
              <a:rPr lang="en-US" sz="2800" dirty="0" err="1">
                <a:latin typeface="Times New Roman"/>
              </a:rPr>
              <a:t>cellpadding</a:t>
            </a:r>
            <a:r>
              <a:rPr lang="en-US" sz="2800" dirty="0">
                <a:latin typeface="Times New Roman"/>
              </a:rPr>
              <a:t>="0"&gt; </a:t>
            </a:r>
          </a:p>
          <a:p>
            <a:pPr lvl="1">
              <a:buNone/>
            </a:pPr>
            <a:r>
              <a:rPr lang="en-US" sz="2300" dirty="0">
                <a:latin typeface="Times New Roman"/>
              </a:rPr>
              <a:t>&lt;</a:t>
            </a:r>
            <a:r>
              <a:rPr lang="en-US" sz="2300" dirty="0" err="1">
                <a:latin typeface="Times New Roman"/>
              </a:rPr>
              <a:t>tr</a:t>
            </a:r>
            <a:r>
              <a:rPr lang="en-US" sz="2300" dirty="0">
                <a:latin typeface="Times New Roman"/>
              </a:rPr>
              <a:t>&gt;   </a:t>
            </a:r>
          </a:p>
          <a:p>
            <a:pPr lvl="2">
              <a:buNone/>
            </a:pPr>
            <a:r>
              <a:rPr lang="en-US" sz="2100" dirty="0">
                <a:latin typeface="Times New Roman"/>
              </a:rPr>
              <a:t>&lt;td&gt;Element 1&lt;/td&gt;   </a:t>
            </a:r>
          </a:p>
          <a:p>
            <a:pPr lvl="2">
              <a:buNone/>
            </a:pPr>
            <a:r>
              <a:rPr lang="en-US" sz="2100" dirty="0">
                <a:latin typeface="Times New Roman"/>
              </a:rPr>
              <a:t>&lt;td&gt;Element 2&lt;/td&gt;   </a:t>
            </a:r>
          </a:p>
          <a:p>
            <a:pPr lvl="2">
              <a:buNone/>
            </a:pPr>
            <a:r>
              <a:rPr lang="en-US" sz="2100" dirty="0">
                <a:latin typeface="Times New Roman"/>
              </a:rPr>
              <a:t>&lt;td&gt;Element 3&lt;/td&gt; </a:t>
            </a:r>
          </a:p>
          <a:p>
            <a:pPr lvl="1">
              <a:buNone/>
            </a:pPr>
            <a:r>
              <a:rPr lang="en-US" sz="2300" dirty="0">
                <a:latin typeface="Times New Roman"/>
              </a:rPr>
              <a:t>&lt;/</a:t>
            </a:r>
            <a:r>
              <a:rPr lang="en-US" sz="2300" dirty="0" err="1">
                <a:latin typeface="Times New Roman"/>
              </a:rPr>
              <a:t>tr</a:t>
            </a:r>
            <a:r>
              <a:rPr lang="en-US" sz="2300" dirty="0">
                <a:latin typeface="Times New Roman"/>
              </a:rPr>
              <a:t>&gt;</a:t>
            </a:r>
          </a:p>
          <a:p>
            <a:pPr>
              <a:buNone/>
            </a:pPr>
            <a:r>
              <a:rPr lang="en-US" sz="2800" dirty="0">
                <a:latin typeface="Times New Roman"/>
              </a:rPr>
              <a:t>&lt;/table&gt;</a:t>
            </a:r>
            <a:endParaRPr lang="en-MY"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5" name="Content Placeholder 4"/>
          <p:cNvSpPr>
            <a:spLocks noGrp="1"/>
          </p:cNvSpPr>
          <p:nvPr>
            <p:ph sz="quarter" idx="1"/>
          </p:nvPr>
        </p:nvSpPr>
        <p:spPr>
          <a:xfrm>
            <a:off x="228600" y="1527048"/>
            <a:ext cx="8686800" cy="4797552"/>
          </a:xfrm>
        </p:spPr>
        <p:txBody>
          <a:bodyPr>
            <a:normAutofit/>
          </a:bodyPr>
          <a:lstStyle/>
          <a:p>
            <a:r>
              <a:rPr lang="en-US" dirty="0"/>
              <a:t>HTML supports several mechanisms for specifying lists of information. </a:t>
            </a:r>
          </a:p>
          <a:p>
            <a:r>
              <a:rPr lang="en-US" dirty="0"/>
              <a:t>In HTML there are 3 different types of lists, all of which may be nested. </a:t>
            </a:r>
          </a:p>
          <a:p>
            <a:r>
              <a:rPr lang="en-US" dirty="0"/>
              <a:t>If used they should be present in the &lt;BODY&gt; of an HTML document.</a:t>
            </a:r>
          </a:p>
          <a:p>
            <a:r>
              <a:rPr lang="en-US" dirty="0"/>
              <a:t>Common HTML list elements are:</a:t>
            </a:r>
          </a:p>
          <a:p>
            <a:pPr lvl="1"/>
            <a:r>
              <a:rPr lang="en-US" dirty="0"/>
              <a:t>&lt;UL&gt;  : unordered list; </a:t>
            </a:r>
            <a:r>
              <a:rPr lang="en-US" i="1" dirty="0"/>
              <a:t>bullets</a:t>
            </a:r>
            <a:endParaRPr lang="en-MY" dirty="0"/>
          </a:p>
          <a:p>
            <a:pPr lvl="1"/>
            <a:r>
              <a:rPr lang="en-US" dirty="0"/>
              <a:t>&lt;OL&gt;  : ordered list; </a:t>
            </a:r>
            <a:r>
              <a:rPr lang="en-US" i="1" dirty="0"/>
              <a:t>numbers</a:t>
            </a:r>
            <a:endParaRPr lang="en-MY" dirty="0"/>
          </a:p>
          <a:p>
            <a:pPr lvl="1"/>
            <a:r>
              <a:rPr lang="en-US" dirty="0"/>
              <a:t>&lt;DL&gt;  : definition list; </a:t>
            </a:r>
            <a:r>
              <a:rPr lang="en-US" i="1" dirty="0"/>
              <a:t>dictionary</a:t>
            </a:r>
            <a:endParaRPr lang="en-MY" dirty="0"/>
          </a:p>
          <a:p>
            <a:endParaRPr lang="en-MY"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&lt;OL&gt;...&lt;/OL&gt;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5" name="Content Placeholder 4"/>
          <p:cNvSpPr>
            <a:spLocks noGrp="1"/>
          </p:cNvSpPr>
          <p:nvPr>
            <p:ph sz="quarter" idx="1"/>
          </p:nvPr>
        </p:nvSpPr>
        <p:spPr>
          <a:xfrm>
            <a:off x="152400" y="1527048"/>
            <a:ext cx="8915400" cy="4873752"/>
          </a:xfrm>
        </p:spPr>
        <p:txBody>
          <a:bodyPr>
            <a:normAutofit fontScale="92500" lnSpcReduction="10000"/>
          </a:bodyPr>
          <a:lstStyle/>
          <a:p>
            <a:r>
              <a:rPr lang="en-US" dirty="0"/>
              <a:t>The Ordered List element is used to present a numbered list of items, sorted by sequence or order of importance and is typically rendered as a numbered list. </a:t>
            </a:r>
          </a:p>
          <a:p>
            <a:r>
              <a:rPr lang="en-US" dirty="0"/>
              <a:t>An ordered list must begin with the &lt;OL&gt; element. Place the &lt;LI&gt; (list item) tag between your opening &lt;OL&gt; and closing &lt;/OL&gt; tags to create list items.</a:t>
            </a:r>
          </a:p>
          <a:p>
            <a:r>
              <a:rPr lang="en-US" dirty="0"/>
              <a:t>Example:</a:t>
            </a:r>
          </a:p>
          <a:p>
            <a:pPr>
              <a:buNone/>
            </a:pPr>
            <a:r>
              <a:rPr lang="en-US" sz="2200" i="1" dirty="0"/>
              <a:t>	&lt;h4 align="center"&gt;Goals&lt;/h4&gt;</a:t>
            </a:r>
          </a:p>
          <a:p>
            <a:pPr>
              <a:buNone/>
            </a:pPr>
            <a:r>
              <a:rPr lang="en-US" sz="2200" i="1" dirty="0"/>
              <a:t>	&lt;</a:t>
            </a:r>
            <a:r>
              <a:rPr lang="en-US" sz="2200" i="1" dirty="0" err="1"/>
              <a:t>ol</a:t>
            </a:r>
            <a:r>
              <a:rPr lang="en-US" sz="2200" i="1" dirty="0"/>
              <a:t>&gt;</a:t>
            </a:r>
          </a:p>
          <a:p>
            <a:pPr>
              <a:buNone/>
            </a:pPr>
            <a:r>
              <a:rPr lang="en-US" sz="2200" i="1" dirty="0"/>
              <a:t>		&lt;</a:t>
            </a:r>
            <a:r>
              <a:rPr lang="en-US" sz="2200" i="1" dirty="0" err="1"/>
              <a:t>li</a:t>
            </a:r>
            <a:r>
              <a:rPr lang="en-US" sz="2200" i="1" dirty="0"/>
              <a:t>&gt;Find a Job&lt;/</a:t>
            </a:r>
            <a:r>
              <a:rPr lang="en-US" sz="2200" i="1" dirty="0" err="1"/>
              <a:t>li</a:t>
            </a:r>
            <a:r>
              <a:rPr lang="en-US" sz="2200" i="1" dirty="0"/>
              <a:t>&gt;</a:t>
            </a:r>
          </a:p>
          <a:p>
            <a:pPr>
              <a:buNone/>
            </a:pPr>
            <a:r>
              <a:rPr lang="en-US" sz="2200" i="1" dirty="0"/>
              <a:t>		&lt;</a:t>
            </a:r>
            <a:r>
              <a:rPr lang="en-US" sz="2200" i="1" dirty="0" err="1"/>
              <a:t>li</a:t>
            </a:r>
            <a:r>
              <a:rPr lang="en-US" sz="2200" i="1" dirty="0"/>
              <a:t>&gt;Get Money&lt;/</a:t>
            </a:r>
            <a:r>
              <a:rPr lang="en-US" sz="2200" i="1" dirty="0" err="1"/>
              <a:t>li</a:t>
            </a:r>
            <a:r>
              <a:rPr lang="en-US" sz="2200" i="1" dirty="0"/>
              <a:t>&gt;</a:t>
            </a:r>
          </a:p>
          <a:p>
            <a:pPr>
              <a:buNone/>
            </a:pPr>
            <a:r>
              <a:rPr lang="en-US" sz="2200" i="1" dirty="0"/>
              <a:t>		&lt;</a:t>
            </a:r>
            <a:r>
              <a:rPr lang="en-US" sz="2200" i="1" dirty="0" err="1"/>
              <a:t>li</a:t>
            </a:r>
            <a:r>
              <a:rPr lang="en-US" sz="2200" i="1" dirty="0"/>
              <a:t>&gt;Move Out&lt;/</a:t>
            </a:r>
            <a:r>
              <a:rPr lang="en-US" sz="2200" i="1" dirty="0" err="1"/>
              <a:t>li</a:t>
            </a:r>
            <a:r>
              <a:rPr lang="en-US" sz="2200" i="1" dirty="0"/>
              <a:t>&gt;</a:t>
            </a:r>
          </a:p>
          <a:p>
            <a:pPr>
              <a:buNone/>
            </a:pPr>
            <a:r>
              <a:rPr lang="en-US" sz="2200" i="1" dirty="0"/>
              <a:t>	&lt;/</a:t>
            </a:r>
            <a:r>
              <a:rPr lang="en-US" sz="2200" i="1" dirty="0" err="1"/>
              <a:t>ol</a:t>
            </a:r>
            <a:r>
              <a:rPr lang="en-US" sz="2200" i="1" dirty="0"/>
              <a:t>&gt;</a:t>
            </a:r>
            <a:endParaRPr lang="en-MY" sz="2200" i="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&lt;OL&gt;...&lt;/OL&gt;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sz="2800" dirty="0"/>
              <a:t>The OL element has </a:t>
            </a:r>
            <a:r>
              <a:rPr lang="en-US" sz="2800" b="1" dirty="0"/>
              <a:t>TYPE attribute</a:t>
            </a:r>
            <a:r>
              <a:rPr lang="en-US" sz="2800" dirty="0"/>
              <a:t> which allows authors to specify whether the list items should be marked with. </a:t>
            </a:r>
          </a:p>
          <a:p>
            <a:r>
              <a:rPr lang="en-US" sz="2800" dirty="0"/>
              <a:t>It has following values:</a:t>
            </a:r>
          </a:p>
          <a:p>
            <a:pPr lvl="1"/>
            <a:r>
              <a:rPr lang="en-US" sz="2000" dirty="0"/>
              <a:t>&lt;OL TYPE=a&gt;</a:t>
            </a:r>
            <a:r>
              <a:rPr lang="en-MY" sz="2000" dirty="0"/>
              <a:t> </a:t>
            </a:r>
            <a:r>
              <a:rPr lang="en-US" sz="2000" dirty="0"/>
              <a:t>Small letters. For example a, b, c ...</a:t>
            </a:r>
            <a:endParaRPr lang="en-MY" sz="2000" dirty="0"/>
          </a:p>
          <a:p>
            <a:pPr lvl="1"/>
            <a:r>
              <a:rPr lang="en-US" sz="2000" dirty="0"/>
              <a:t>&lt; OL TYPE =A&gt;</a:t>
            </a:r>
            <a:r>
              <a:rPr lang="en-MY" sz="2000" dirty="0"/>
              <a:t> </a:t>
            </a:r>
            <a:r>
              <a:rPr lang="en-US" sz="2000" dirty="0"/>
              <a:t>Capital letters. For example A, B, C ...</a:t>
            </a:r>
            <a:endParaRPr lang="en-MY" sz="2000" dirty="0"/>
          </a:p>
          <a:p>
            <a:pPr lvl="1"/>
            <a:r>
              <a:rPr lang="en-US" sz="2000" dirty="0"/>
              <a:t>&lt; OL TYPE =</a:t>
            </a:r>
            <a:r>
              <a:rPr lang="en-US" sz="2000" dirty="0" err="1"/>
              <a:t>i</a:t>
            </a:r>
            <a:r>
              <a:rPr lang="en-US" sz="2000" dirty="0"/>
              <a:t>&gt;</a:t>
            </a:r>
            <a:r>
              <a:rPr lang="en-MY" sz="2000" dirty="0"/>
              <a:t> </a:t>
            </a:r>
            <a:r>
              <a:rPr lang="en-US" sz="2000" dirty="0"/>
              <a:t>Small roman numerals. For example </a:t>
            </a:r>
            <a:r>
              <a:rPr lang="en-US" sz="2000" dirty="0" err="1"/>
              <a:t>i</a:t>
            </a:r>
            <a:r>
              <a:rPr lang="en-US" sz="2000" dirty="0"/>
              <a:t>, ii, iii ...</a:t>
            </a:r>
            <a:endParaRPr lang="en-MY" sz="2000" dirty="0"/>
          </a:p>
          <a:p>
            <a:pPr lvl="1"/>
            <a:r>
              <a:rPr lang="en-US" sz="2000" dirty="0"/>
              <a:t>&lt; OL TYPE =I&gt;</a:t>
            </a:r>
            <a:r>
              <a:rPr lang="en-MY" sz="2000" dirty="0"/>
              <a:t> </a:t>
            </a:r>
            <a:r>
              <a:rPr lang="en-US" sz="2000" dirty="0"/>
              <a:t>Large roman numerals. For example I, II, III ...</a:t>
            </a:r>
            <a:endParaRPr lang="en-MY" sz="2000" dirty="0"/>
          </a:p>
          <a:p>
            <a:pPr lvl="1"/>
            <a:r>
              <a:rPr lang="en-US" sz="2000" dirty="0"/>
              <a:t>&lt; OL TYPE =1&gt;</a:t>
            </a:r>
            <a:r>
              <a:rPr lang="en-MY" sz="2000" dirty="0"/>
              <a:t> </a:t>
            </a:r>
            <a:r>
              <a:rPr lang="en-US" sz="2000" dirty="0"/>
              <a:t>The default numbers. For example 1, 2, 3 ...</a:t>
            </a:r>
            <a:endParaRPr lang="en-MY" sz="2000" dirty="0"/>
          </a:p>
          <a:p>
            <a:endParaRPr lang="en-MY" sz="2200" i="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&lt;OL&gt;...&lt;/OL&gt;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sz="2800" dirty="0"/>
              <a:t>The OL element has </a:t>
            </a:r>
            <a:r>
              <a:rPr lang="en-US" sz="2800" b="1" dirty="0"/>
              <a:t>START</a:t>
            </a:r>
            <a:r>
              <a:rPr lang="en-US" sz="2800" dirty="0"/>
              <a:t> </a:t>
            </a:r>
            <a:r>
              <a:rPr lang="en-US" sz="2800" b="1" dirty="0"/>
              <a:t>attribute</a:t>
            </a:r>
            <a:r>
              <a:rPr lang="en-US" sz="2800" dirty="0"/>
              <a:t> which allows authors to start at values other than 1.</a:t>
            </a:r>
          </a:p>
          <a:p>
            <a:r>
              <a:rPr lang="en-US" sz="2800" dirty="0"/>
              <a:t>Thus START=5 would display either an 'E', 'e', 'V', 'v', or '5' based on the TYPE attribute.</a:t>
            </a:r>
          </a:p>
          <a:p>
            <a:r>
              <a:rPr lang="en-US" sz="2800" dirty="0"/>
              <a:t>Example</a:t>
            </a:r>
          </a:p>
          <a:p>
            <a:pPr lvl="1">
              <a:buNone/>
            </a:pPr>
            <a:r>
              <a:rPr lang="en-US" sz="2000" dirty="0"/>
              <a:t>&lt;h4 align="center"&gt;Goals&lt;/h4&gt;</a:t>
            </a:r>
          </a:p>
          <a:p>
            <a:pPr lvl="1">
              <a:buNone/>
            </a:pPr>
            <a:r>
              <a:rPr lang="en-US" sz="2000" dirty="0"/>
              <a:t>&lt;</a:t>
            </a:r>
            <a:r>
              <a:rPr lang="en-US" sz="2000" dirty="0" err="1"/>
              <a:t>ol</a:t>
            </a:r>
            <a:r>
              <a:rPr lang="en-US" sz="2000" dirty="0"/>
              <a:t> start="4" &gt;</a:t>
            </a:r>
          </a:p>
          <a:p>
            <a:pPr lvl="2">
              <a:buNone/>
            </a:pPr>
            <a:r>
              <a:rPr lang="en-US" sz="1800" dirty="0"/>
              <a:t>&lt;</a:t>
            </a:r>
            <a:r>
              <a:rPr lang="en-US" sz="1800" dirty="0" err="1"/>
              <a:t>li</a:t>
            </a:r>
            <a:r>
              <a:rPr lang="en-US" sz="1800" dirty="0"/>
              <a:t>&gt;Buy Food&lt;/</a:t>
            </a:r>
            <a:r>
              <a:rPr lang="en-US" sz="1800" dirty="0" err="1"/>
              <a:t>li</a:t>
            </a:r>
            <a:r>
              <a:rPr lang="en-US" sz="1800" dirty="0"/>
              <a:t>&gt;</a:t>
            </a:r>
          </a:p>
          <a:p>
            <a:pPr lvl="2">
              <a:buNone/>
            </a:pPr>
            <a:r>
              <a:rPr lang="en-US" sz="1800" dirty="0"/>
              <a:t>&lt;</a:t>
            </a:r>
            <a:r>
              <a:rPr lang="en-US" sz="1800" dirty="0" err="1"/>
              <a:t>li</a:t>
            </a:r>
            <a:r>
              <a:rPr lang="en-US" sz="1800" dirty="0"/>
              <a:t>&gt;Enroll in College&lt;/</a:t>
            </a:r>
            <a:r>
              <a:rPr lang="en-US" sz="1800" dirty="0" err="1"/>
              <a:t>li</a:t>
            </a:r>
            <a:r>
              <a:rPr lang="en-US" sz="1800" dirty="0"/>
              <a:t>&gt;</a:t>
            </a:r>
          </a:p>
          <a:p>
            <a:pPr lvl="2">
              <a:buNone/>
            </a:pPr>
            <a:r>
              <a:rPr lang="en-US" sz="1800" dirty="0"/>
              <a:t>&lt;</a:t>
            </a:r>
            <a:r>
              <a:rPr lang="en-US" sz="1800" dirty="0" err="1"/>
              <a:t>li</a:t>
            </a:r>
            <a:r>
              <a:rPr lang="en-US" sz="1800" dirty="0"/>
              <a:t>&gt;Get a Degree&lt;/</a:t>
            </a:r>
            <a:r>
              <a:rPr lang="en-US" sz="1800" dirty="0" err="1"/>
              <a:t>li</a:t>
            </a:r>
            <a:r>
              <a:rPr lang="en-US" sz="1800" dirty="0"/>
              <a:t>&gt;</a:t>
            </a:r>
          </a:p>
          <a:p>
            <a:pPr lvl="1">
              <a:buNone/>
            </a:pPr>
            <a:r>
              <a:rPr lang="en-US" sz="2000" dirty="0"/>
              <a:t>&lt;/</a:t>
            </a:r>
            <a:r>
              <a:rPr lang="en-US" sz="2000" dirty="0" err="1"/>
              <a:t>ol</a:t>
            </a:r>
            <a:r>
              <a:rPr lang="en-US" sz="2000" dirty="0"/>
              <a:t>&gt;</a:t>
            </a:r>
            <a:endParaRPr lang="en-MY" sz="2000" dirty="0"/>
          </a:p>
          <a:p>
            <a:endParaRPr lang="en-MY" sz="2200" i="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&lt;UL&gt;...&lt;/UL&gt;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dirty="0"/>
              <a:t>The Unordered List element is used to present a list of items which is typically separated by white space and/or marked by bullets. </a:t>
            </a:r>
          </a:p>
          <a:p>
            <a:r>
              <a:rPr lang="en-US" dirty="0"/>
              <a:t>The bullet itself comes in three flavors: squares, discs, and circles. </a:t>
            </a:r>
          </a:p>
          <a:p>
            <a:r>
              <a:rPr lang="en-US" dirty="0"/>
              <a:t>The default bullet displayed by most web browsers is the traditional full disc. </a:t>
            </a:r>
          </a:p>
          <a:p>
            <a:r>
              <a:rPr lang="en-US" dirty="0"/>
              <a:t>An unordered list must begin with the &lt;UL&gt; element, which is immediately followed by a &lt;LI&gt; (list item) element.</a:t>
            </a:r>
            <a:endParaRPr lang="en-MY"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&lt;UL&gt;...&lt;/UL&gt;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dirty="0"/>
              <a:t>The </a:t>
            </a:r>
            <a:r>
              <a:rPr lang="en-US" b="1" dirty="0"/>
              <a:t>TYPE attribute</a:t>
            </a:r>
            <a:r>
              <a:rPr lang="en-US" dirty="0"/>
              <a:t> can be used in the &lt;UL&gt; element to specify bullet type</a:t>
            </a:r>
          </a:p>
          <a:p>
            <a:pPr lvl="1"/>
            <a:r>
              <a:rPr lang="en-US" dirty="0"/>
              <a:t>&lt;UL TYPE= disc&gt;</a:t>
            </a:r>
            <a:r>
              <a:rPr lang="en-MY" dirty="0"/>
              <a:t> </a:t>
            </a:r>
          </a:p>
          <a:p>
            <a:pPr lvl="1"/>
            <a:r>
              <a:rPr lang="en-US" dirty="0"/>
              <a:t>&lt; UL TYPE = circle&gt;</a:t>
            </a:r>
            <a:r>
              <a:rPr lang="en-MY" dirty="0"/>
              <a:t> </a:t>
            </a:r>
            <a:endParaRPr lang="en-US" dirty="0"/>
          </a:p>
          <a:p>
            <a:pPr lvl="1"/>
            <a:r>
              <a:rPr lang="en-US" dirty="0"/>
              <a:t>&lt; UL TYPE = square &gt;</a:t>
            </a:r>
          </a:p>
          <a:p>
            <a:pPr lvl="1"/>
            <a:endParaRPr lang="en-US" dirty="0"/>
          </a:p>
          <a:p>
            <a:r>
              <a:rPr lang="en-US" dirty="0"/>
              <a:t>Example:</a:t>
            </a:r>
          </a:p>
          <a:p>
            <a:pPr lvl="1">
              <a:buNone/>
            </a:pPr>
            <a:r>
              <a:rPr lang="en-US" dirty="0"/>
              <a:t>Try it by yourself……….</a:t>
            </a:r>
            <a:endParaRPr lang="en-MY"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 DL&gt;...&lt;/DL&gt;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5" name="Content Placeholder 4"/>
          <p:cNvSpPr>
            <a:spLocks noGrp="1"/>
          </p:cNvSpPr>
          <p:nvPr>
            <p:ph sz="quarter" idx="1"/>
          </p:nvPr>
        </p:nvSpPr>
        <p:spPr>
          <a:xfrm>
            <a:off x="152400" y="1527048"/>
            <a:ext cx="8915400" cy="4873752"/>
          </a:xfrm>
        </p:spPr>
        <p:txBody>
          <a:bodyPr>
            <a:normAutofit fontScale="92500"/>
          </a:bodyPr>
          <a:lstStyle/>
          <a:p>
            <a:r>
              <a:rPr lang="en-US" dirty="0"/>
              <a:t>Definition lists are typically rendered by browsers, with the definition term &lt;DT&gt; flush left in the display window with the definition data &lt;DD&gt; rendered in a separate paragraph, indented after the definition term.</a:t>
            </a:r>
            <a:endParaRPr lang="en-MY" dirty="0"/>
          </a:p>
          <a:p>
            <a:pPr lvl="1"/>
            <a:r>
              <a:rPr lang="en-US" dirty="0"/>
              <a:t>&lt;DL&gt; - defines the start of the list</a:t>
            </a:r>
            <a:endParaRPr lang="en-MY" dirty="0"/>
          </a:p>
          <a:p>
            <a:pPr lvl="1"/>
            <a:r>
              <a:rPr lang="en-US" dirty="0"/>
              <a:t>&lt;DT&gt; - definition term</a:t>
            </a:r>
            <a:endParaRPr lang="en-MY" dirty="0"/>
          </a:p>
          <a:p>
            <a:pPr lvl="1"/>
            <a:r>
              <a:rPr lang="en-US" dirty="0"/>
              <a:t>&lt;DD&gt; - defining definition</a:t>
            </a:r>
            <a:endParaRPr lang="en-MY" dirty="0"/>
          </a:p>
          <a:p>
            <a:r>
              <a:rPr lang="en-US" dirty="0"/>
              <a:t>Single occurrences of a &lt;DT&gt; element without a subsequent &lt;DD&gt; element are allowed and have the same significance as if the &lt;DD&gt; element had been present with no text. </a:t>
            </a:r>
          </a:p>
          <a:p>
            <a:r>
              <a:rPr lang="en-US" dirty="0"/>
              <a:t>The opening list element must be &lt;DL&gt; and must be immediately followed by the first term (&lt;DT&gt;).</a:t>
            </a:r>
            <a:endParaRPr lang="en-MY"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lnSpcReduction="10000"/>
          </a:bodyPr>
          <a:lstStyle/>
          <a:p>
            <a:r>
              <a:rPr lang="en-US" dirty="0"/>
              <a:t>HTML documents are defined by HTML elements.</a:t>
            </a:r>
          </a:p>
          <a:p>
            <a:r>
              <a:rPr lang="en-US" dirty="0"/>
              <a:t>An HTML element is everything between the start tag and the end tag. </a:t>
            </a:r>
          </a:p>
          <a:p>
            <a:r>
              <a:rPr lang="en-US" dirty="0"/>
              <a:t>The start tag is often called the opening tag. </a:t>
            </a:r>
          </a:p>
          <a:p>
            <a:r>
              <a:rPr lang="en-US" dirty="0"/>
              <a:t>The end tag is often called the closing tag. </a:t>
            </a:r>
          </a:p>
          <a:p>
            <a:r>
              <a:rPr lang="en-US" dirty="0"/>
              <a:t>All the arguments and values within an opening and closing tag are called an element.  </a:t>
            </a:r>
          </a:p>
          <a:p>
            <a:r>
              <a:rPr lang="en-US" dirty="0"/>
              <a:t>An element may include attributes, values, object, reference etc. </a:t>
            </a:r>
          </a:p>
          <a:p>
            <a:r>
              <a:rPr lang="en-US" dirty="0"/>
              <a:t>There are many types of elements are in the body of a Web documents such as </a:t>
            </a:r>
            <a:r>
              <a:rPr lang="en-US" i="1" dirty="0"/>
              <a:t>block-level elements,</a:t>
            </a:r>
            <a:r>
              <a:rPr lang="en-US" dirty="0"/>
              <a:t> </a:t>
            </a:r>
            <a:r>
              <a:rPr lang="en-US" i="1" dirty="0"/>
              <a:t>Inline elements</a:t>
            </a:r>
            <a:r>
              <a:rPr lang="en-US" dirty="0"/>
              <a:t> etc.</a:t>
            </a:r>
            <a:endParaRPr lang="en-MY"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 DL&gt;...&lt;/DL&gt;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graphicFrame>
        <p:nvGraphicFramePr>
          <p:cNvPr id="6" name="Content Placeholder 5"/>
          <p:cNvGraphicFramePr>
            <a:graphicFrameLocks noGrp="1"/>
          </p:cNvGraphicFramePr>
          <p:nvPr>
            <p:ph sz="quarter" idx="1"/>
          </p:nvPr>
        </p:nvGraphicFramePr>
        <p:xfrm>
          <a:off x="228600" y="1527172"/>
          <a:ext cx="8686800" cy="3578227"/>
        </p:xfrm>
        <a:graphic>
          <a:graphicData uri="http://schemas.openxmlformats.org/drawingml/2006/table">
            <a:tbl>
              <a:tblPr firstRow="1" bandRow="1">
                <a:tableStyleId>{7DF18680-E054-41AD-8BC1-D1AEF772440D}</a:tableStyleId>
              </a:tblPr>
              <a:tblGrid>
                <a:gridCol w="48768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684033">
                <a:tc>
                  <a:txBody>
                    <a:bodyPr/>
                    <a:lstStyle/>
                    <a:p>
                      <a:pPr algn="ctr">
                        <a:spcAft>
                          <a:spcPts val="0"/>
                        </a:spcAft>
                      </a:pPr>
                      <a:r>
                        <a:rPr lang="en-US" sz="1800" b="1" dirty="0">
                          <a:latin typeface="+mn-lt"/>
                          <a:ea typeface="Times New Roman"/>
                          <a:cs typeface="Times New Roman"/>
                        </a:rPr>
                        <a:t>Code</a:t>
                      </a:r>
                      <a:endParaRPr lang="en-MY" sz="1800" dirty="0">
                        <a:latin typeface="+mn-lt"/>
                        <a:ea typeface="Times New Roman"/>
                        <a:cs typeface="Times New Roman"/>
                      </a:endParaRPr>
                    </a:p>
                  </a:txBody>
                  <a:tcPr marL="68580" marR="68580" marT="0" marB="0" anchor="ctr"/>
                </a:tc>
                <a:tc>
                  <a:txBody>
                    <a:bodyPr/>
                    <a:lstStyle/>
                    <a:p>
                      <a:pPr algn="ctr">
                        <a:spcAft>
                          <a:spcPts val="0"/>
                        </a:spcAft>
                      </a:pPr>
                      <a:r>
                        <a:rPr lang="en-US" sz="1800" b="1" dirty="0">
                          <a:latin typeface="+mn-lt"/>
                          <a:ea typeface="Times New Roman"/>
                          <a:cs typeface="Times New Roman"/>
                        </a:rPr>
                        <a:t>Result</a:t>
                      </a:r>
                      <a:endParaRPr lang="en-MY" sz="1800" dirty="0">
                        <a:latin typeface="+mn-lt"/>
                        <a:ea typeface="Times New Roman"/>
                        <a:cs typeface="Times New Roman"/>
                      </a:endParaRPr>
                    </a:p>
                  </a:txBody>
                  <a:tcPr marL="68580" marR="68580" marT="0" marB="0" anchor="ctr"/>
                </a:tc>
                <a:extLst>
                  <a:ext uri="{0D108BD9-81ED-4DB2-BD59-A6C34878D82A}">
                    <a16:rowId xmlns:a16="http://schemas.microsoft.com/office/drawing/2014/main" val="10000"/>
                  </a:ext>
                </a:extLst>
              </a:tr>
              <a:tr h="2894194">
                <a:tc>
                  <a:txBody>
                    <a:bodyPr/>
                    <a:lstStyle/>
                    <a:p>
                      <a:pPr algn="just">
                        <a:lnSpc>
                          <a:spcPct val="115000"/>
                        </a:lnSpc>
                        <a:spcAft>
                          <a:spcPts val="0"/>
                        </a:spcAft>
                      </a:pPr>
                      <a:r>
                        <a:rPr lang="en-US" sz="2000" dirty="0">
                          <a:latin typeface="+mn-lt"/>
                          <a:ea typeface="Times New Roman"/>
                          <a:cs typeface="Times New Roman"/>
                        </a:rPr>
                        <a:t>&lt;dl&gt;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dt</a:t>
                      </a:r>
                      <a:r>
                        <a:rPr lang="en-US" sz="2000" dirty="0">
                          <a:latin typeface="+mn-lt"/>
                          <a:ea typeface="Times New Roman"/>
                          <a:cs typeface="Times New Roman"/>
                        </a:rPr>
                        <a:t>&gt;&lt;b&gt;</a:t>
                      </a:r>
                      <a:r>
                        <a:rPr lang="en-US" sz="2000" dirty="0" err="1">
                          <a:latin typeface="+mn-lt"/>
                          <a:ea typeface="Times New Roman"/>
                          <a:cs typeface="Times New Roman"/>
                        </a:rPr>
                        <a:t>Fromage</a:t>
                      </a:r>
                      <a:r>
                        <a:rPr lang="en-US" sz="2000" dirty="0">
                          <a:latin typeface="+mn-lt"/>
                          <a:ea typeface="Times New Roman"/>
                          <a:cs typeface="Times New Roman"/>
                        </a:rPr>
                        <a:t>&lt;/b&gt;&lt;/</a:t>
                      </a:r>
                      <a:r>
                        <a:rPr lang="en-US" sz="2000" dirty="0" err="1">
                          <a:latin typeface="+mn-lt"/>
                          <a:ea typeface="Times New Roman"/>
                          <a:cs typeface="Times New Roman"/>
                        </a:rPr>
                        <a:t>dt</a:t>
                      </a:r>
                      <a:r>
                        <a:rPr lang="en-US" sz="2000" dirty="0">
                          <a:latin typeface="+mn-lt"/>
                          <a:ea typeface="Times New Roman"/>
                          <a:cs typeface="Times New Roman"/>
                        </a:rPr>
                        <a:t>&gt;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dd</a:t>
                      </a:r>
                      <a:r>
                        <a:rPr lang="en-US" sz="2000" dirty="0">
                          <a:latin typeface="+mn-lt"/>
                          <a:ea typeface="Times New Roman"/>
                          <a:cs typeface="Times New Roman"/>
                        </a:rPr>
                        <a:t>&gt;French word for cheese.&lt;/</a:t>
                      </a:r>
                      <a:r>
                        <a:rPr lang="en-US" sz="2000" dirty="0" err="1">
                          <a:latin typeface="+mn-lt"/>
                          <a:ea typeface="Times New Roman"/>
                          <a:cs typeface="Times New Roman"/>
                        </a:rPr>
                        <a:t>dd</a:t>
                      </a:r>
                      <a:r>
                        <a:rPr lang="en-US" sz="2000" dirty="0">
                          <a:latin typeface="+mn-lt"/>
                          <a:ea typeface="Times New Roman"/>
                          <a:cs typeface="Times New Roman"/>
                        </a:rPr>
                        <a:t>&gt;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dt</a:t>
                      </a:r>
                      <a:r>
                        <a:rPr lang="en-US" sz="2000" dirty="0">
                          <a:latin typeface="+mn-lt"/>
                          <a:ea typeface="Times New Roman"/>
                          <a:cs typeface="Times New Roman"/>
                        </a:rPr>
                        <a:t>&gt;&lt;b&gt;</a:t>
                      </a:r>
                      <a:r>
                        <a:rPr lang="en-US" sz="2000" dirty="0" err="1">
                          <a:latin typeface="+mn-lt"/>
                          <a:ea typeface="Times New Roman"/>
                          <a:cs typeface="Times New Roman"/>
                        </a:rPr>
                        <a:t>Voiture</a:t>
                      </a:r>
                      <a:r>
                        <a:rPr lang="en-US" sz="2000" dirty="0">
                          <a:latin typeface="+mn-lt"/>
                          <a:ea typeface="Times New Roman"/>
                          <a:cs typeface="Times New Roman"/>
                        </a:rPr>
                        <a:t>&lt;/b&gt;&lt;/</a:t>
                      </a:r>
                      <a:r>
                        <a:rPr lang="en-US" sz="2000" dirty="0" err="1">
                          <a:latin typeface="+mn-lt"/>
                          <a:ea typeface="Times New Roman"/>
                          <a:cs typeface="Times New Roman"/>
                        </a:rPr>
                        <a:t>dt</a:t>
                      </a:r>
                      <a:r>
                        <a:rPr lang="en-US" sz="2000" dirty="0">
                          <a:latin typeface="+mn-lt"/>
                          <a:ea typeface="Times New Roman"/>
                          <a:cs typeface="Times New Roman"/>
                        </a:rPr>
                        <a:t>&gt;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dd</a:t>
                      </a:r>
                      <a:r>
                        <a:rPr lang="en-US" sz="2000" dirty="0">
                          <a:latin typeface="+mn-lt"/>
                          <a:ea typeface="Times New Roman"/>
                          <a:cs typeface="Times New Roman"/>
                        </a:rPr>
                        <a:t>&gt;French word for car.&lt;/</a:t>
                      </a:r>
                      <a:r>
                        <a:rPr lang="en-US" sz="2000" dirty="0" err="1">
                          <a:latin typeface="+mn-lt"/>
                          <a:ea typeface="Times New Roman"/>
                          <a:cs typeface="Times New Roman"/>
                        </a:rPr>
                        <a:t>dd</a:t>
                      </a:r>
                      <a:r>
                        <a:rPr lang="en-US" sz="2000" dirty="0">
                          <a:latin typeface="+mn-lt"/>
                          <a:ea typeface="Times New Roman"/>
                          <a:cs typeface="Times New Roman"/>
                        </a:rPr>
                        <a:t>&gt;</a:t>
                      </a:r>
                      <a:endParaRPr lang="en-MY" sz="2000" dirty="0">
                        <a:latin typeface="+mn-lt"/>
                        <a:ea typeface="Times New Roman"/>
                        <a:cs typeface="Times New Roman"/>
                      </a:endParaRPr>
                    </a:p>
                    <a:p>
                      <a:pPr algn="just">
                        <a:lnSpc>
                          <a:spcPct val="115000"/>
                        </a:lnSpc>
                        <a:spcAft>
                          <a:spcPts val="0"/>
                        </a:spcAft>
                      </a:pPr>
                      <a:r>
                        <a:rPr lang="en-US" sz="2000" dirty="0">
                          <a:latin typeface="+mn-lt"/>
                          <a:ea typeface="Times New Roman"/>
                          <a:cs typeface="Times New Roman"/>
                        </a:rPr>
                        <a:t>&lt;/dl&gt;</a:t>
                      </a:r>
                      <a:endParaRPr lang="en-MY" sz="20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2000" b="1" dirty="0" err="1">
                          <a:latin typeface="+mn-lt"/>
                          <a:ea typeface="Times New Roman"/>
                          <a:cs typeface="Times New Roman"/>
                        </a:rPr>
                        <a:t>Fromage</a:t>
                      </a:r>
                      <a:br>
                        <a:rPr lang="en-US" sz="2000" dirty="0">
                          <a:latin typeface="+mn-lt"/>
                          <a:ea typeface="Times New Roman"/>
                          <a:cs typeface="Times New Roman"/>
                        </a:rPr>
                      </a:br>
                      <a:r>
                        <a:rPr lang="en-US" sz="2000" dirty="0">
                          <a:latin typeface="+mn-lt"/>
                          <a:ea typeface="Times New Roman"/>
                          <a:cs typeface="Times New Roman"/>
                        </a:rPr>
                        <a:t>     French word for cheese.</a:t>
                      </a:r>
                      <a:br>
                        <a:rPr lang="en-US" sz="2000" dirty="0">
                          <a:latin typeface="+mn-lt"/>
                          <a:ea typeface="Times New Roman"/>
                          <a:cs typeface="Times New Roman"/>
                        </a:rPr>
                      </a:br>
                      <a:r>
                        <a:rPr lang="en-US" sz="2000" b="1" dirty="0" err="1">
                          <a:latin typeface="+mn-lt"/>
                          <a:ea typeface="Times New Roman"/>
                          <a:cs typeface="Times New Roman"/>
                        </a:rPr>
                        <a:t>Voiture</a:t>
                      </a:r>
                      <a:br>
                        <a:rPr lang="en-US" sz="2000" dirty="0">
                          <a:latin typeface="+mn-lt"/>
                          <a:ea typeface="Times New Roman"/>
                          <a:cs typeface="Times New Roman"/>
                        </a:rPr>
                      </a:br>
                      <a:r>
                        <a:rPr lang="en-US" sz="2000" dirty="0">
                          <a:latin typeface="+mn-lt"/>
                          <a:ea typeface="Times New Roman"/>
                          <a:cs typeface="Times New Roman"/>
                        </a:rPr>
                        <a:t>     French word for car.</a:t>
                      </a:r>
                      <a:endParaRPr lang="en-MY" sz="2000" dirty="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5" name="Content Placeholder 4"/>
          <p:cNvSpPr>
            <a:spLocks noGrp="1"/>
          </p:cNvSpPr>
          <p:nvPr>
            <p:ph sz="quarter" idx="1"/>
          </p:nvPr>
        </p:nvSpPr>
        <p:spPr/>
        <p:txBody>
          <a:bodyPr>
            <a:normAutofit/>
          </a:bodyPr>
          <a:lstStyle/>
          <a:p>
            <a:pPr lvl="0"/>
            <a:r>
              <a:rPr lang="en-US" sz="2800" dirty="0"/>
              <a:t>Example 1</a:t>
            </a:r>
          </a:p>
          <a:p>
            <a:pPr lvl="0"/>
            <a:endParaRPr lang="en-US" sz="2800" dirty="0"/>
          </a:p>
          <a:p>
            <a:pPr lvl="0"/>
            <a:endParaRPr lang="en-US" sz="2800" dirty="0"/>
          </a:p>
          <a:p>
            <a:pPr lvl="0">
              <a:buNone/>
            </a:pPr>
            <a:endParaRPr lang="en-US" sz="2800" dirty="0"/>
          </a:p>
          <a:p>
            <a:r>
              <a:rPr lang="en-US" dirty="0"/>
              <a:t>Example 2</a:t>
            </a:r>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895600" y="4343400"/>
            <a:ext cx="3276600" cy="1933993"/>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2895600" y="1905000"/>
            <a:ext cx="3252247" cy="17526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err="1"/>
              <a:t>Iframes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
        <p:nvSpPr>
          <p:cNvPr id="5" name="Content Placeholder 4"/>
          <p:cNvSpPr>
            <a:spLocks noGrp="1"/>
          </p:cNvSpPr>
          <p:nvPr>
            <p:ph sz="quarter" idx="1"/>
          </p:nvPr>
        </p:nvSpPr>
        <p:spPr>
          <a:xfrm>
            <a:off x="152400" y="1527048"/>
            <a:ext cx="8991600" cy="4797552"/>
          </a:xfrm>
        </p:spPr>
        <p:txBody>
          <a:bodyPr>
            <a:normAutofit/>
          </a:bodyPr>
          <a:lstStyle/>
          <a:p>
            <a:r>
              <a:rPr lang="en-US" sz="2800" dirty="0"/>
              <a:t>An </a:t>
            </a:r>
            <a:r>
              <a:rPr lang="en-US" sz="2800" dirty="0" err="1"/>
              <a:t>iframe</a:t>
            </a:r>
            <a:r>
              <a:rPr lang="en-US" sz="2800" dirty="0"/>
              <a:t> is used to display a web page within a web page.</a:t>
            </a:r>
            <a:endParaRPr lang="en-MY" sz="2800" dirty="0"/>
          </a:p>
          <a:p>
            <a:r>
              <a:rPr lang="en-US" sz="2800" i="1" dirty="0"/>
              <a:t>&lt;</a:t>
            </a:r>
            <a:r>
              <a:rPr lang="en-US" sz="2800" i="1" dirty="0" err="1"/>
              <a:t>iframe</a:t>
            </a:r>
            <a:r>
              <a:rPr lang="en-US" sz="2800" i="1" dirty="0"/>
              <a:t> </a:t>
            </a:r>
            <a:r>
              <a:rPr lang="en-US" sz="2800" i="1" dirty="0" err="1"/>
              <a:t>src</a:t>
            </a:r>
            <a:r>
              <a:rPr lang="en-US" sz="2800" i="1" dirty="0"/>
              <a:t>="URL"&gt;&lt;/</a:t>
            </a:r>
            <a:r>
              <a:rPr lang="en-US" sz="2800" i="1" dirty="0" err="1"/>
              <a:t>iframe</a:t>
            </a:r>
            <a:r>
              <a:rPr lang="en-US" sz="2800" i="1" dirty="0"/>
              <a:t>&gt;</a:t>
            </a:r>
            <a:endParaRPr lang="en-MY" sz="2800" i="1" dirty="0"/>
          </a:p>
          <a:p>
            <a:r>
              <a:rPr lang="en-US" sz="2800" dirty="0"/>
              <a:t>The URL points to the location of the separate page.</a:t>
            </a:r>
            <a:endParaRPr lang="en-MY" sz="2800" dirty="0"/>
          </a:p>
          <a:p>
            <a:r>
              <a:rPr lang="en-US" sz="2800" dirty="0"/>
              <a:t>The </a:t>
            </a:r>
            <a:r>
              <a:rPr lang="en-US" sz="2800" b="1" dirty="0"/>
              <a:t>height</a:t>
            </a:r>
            <a:r>
              <a:rPr lang="en-US" sz="2800" dirty="0"/>
              <a:t> and </a:t>
            </a:r>
            <a:r>
              <a:rPr lang="en-US" sz="2800" b="1" dirty="0"/>
              <a:t>width</a:t>
            </a:r>
            <a:r>
              <a:rPr lang="en-US" sz="2800" dirty="0"/>
              <a:t> attributes are used to specify the height and width of the </a:t>
            </a:r>
            <a:r>
              <a:rPr lang="en-US" sz="2800" dirty="0" err="1"/>
              <a:t>iframe</a:t>
            </a:r>
            <a:r>
              <a:rPr lang="en-US" sz="2800" dirty="0"/>
              <a:t>.</a:t>
            </a:r>
            <a:endParaRPr lang="en-MY" sz="2800" dirty="0"/>
          </a:p>
          <a:p>
            <a:pPr lvl="1">
              <a:buNone/>
            </a:pPr>
            <a:r>
              <a:rPr lang="en-US" sz="1800" i="1" dirty="0"/>
              <a:t>&lt;</a:t>
            </a:r>
            <a:r>
              <a:rPr lang="en-US" sz="1800" i="1" dirty="0" err="1"/>
              <a:t>iframe</a:t>
            </a:r>
            <a:r>
              <a:rPr lang="en-US" sz="1800" i="1" dirty="0"/>
              <a:t> </a:t>
            </a:r>
            <a:r>
              <a:rPr lang="en-US" sz="1800" i="1" dirty="0" err="1"/>
              <a:t>src</a:t>
            </a:r>
            <a:r>
              <a:rPr lang="en-US" sz="1800" i="1" dirty="0"/>
              <a:t>=“http://www.google.com" width="200" height="200"&gt;&lt;/</a:t>
            </a:r>
            <a:r>
              <a:rPr lang="en-US" sz="1800" i="1" dirty="0" err="1"/>
              <a:t>iframe</a:t>
            </a:r>
            <a:r>
              <a:rPr lang="en-US" sz="1800" i="1" dirty="0"/>
              <a:t>&gt;</a:t>
            </a:r>
          </a:p>
          <a:p>
            <a:r>
              <a:rPr lang="en-US" sz="2800" dirty="0"/>
              <a:t>The </a:t>
            </a:r>
            <a:r>
              <a:rPr lang="en-US" sz="2800" dirty="0" err="1"/>
              <a:t>frameborder</a:t>
            </a:r>
            <a:r>
              <a:rPr lang="en-US" sz="2800" dirty="0"/>
              <a:t> attribute specifies whether or not to display a border around the </a:t>
            </a:r>
            <a:r>
              <a:rPr lang="en-US" sz="2800" dirty="0" err="1"/>
              <a:t>iframe</a:t>
            </a:r>
            <a:r>
              <a:rPr lang="en-US" sz="2800" dirty="0"/>
              <a:t>. Set the attribute value to "0" to remove the border</a:t>
            </a:r>
            <a:endParaRPr lang="en-MY" sz="2800" i="1" dirty="0"/>
          </a:p>
          <a:p>
            <a:pPr lvl="1">
              <a:buNone/>
            </a:pPr>
            <a:endParaRPr lang="en-MY" sz="1600" i="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5" name="Content Placeholder 4"/>
          <p:cNvSpPr>
            <a:spLocks noGrp="1"/>
          </p:cNvSpPr>
          <p:nvPr>
            <p:ph sz="quarter" idx="1"/>
          </p:nvPr>
        </p:nvSpPr>
        <p:spPr>
          <a:xfrm>
            <a:off x="152400" y="1527048"/>
            <a:ext cx="8839200" cy="4797552"/>
          </a:xfrm>
        </p:spPr>
        <p:txBody>
          <a:bodyPr>
            <a:normAutofit lnSpcReduction="10000"/>
          </a:bodyPr>
          <a:lstStyle/>
          <a:p>
            <a:r>
              <a:rPr lang="en-US" dirty="0"/>
              <a:t>HTML Forms are used to select different kinds of user input and to pass data to a server. </a:t>
            </a:r>
          </a:p>
          <a:p>
            <a:r>
              <a:rPr lang="en-US" dirty="0"/>
              <a:t>A form can contain input elements like text fields, checkboxes, radio-buttons, submit buttons and more.</a:t>
            </a:r>
          </a:p>
          <a:p>
            <a:r>
              <a:rPr lang="en-US" dirty="0"/>
              <a:t>A form can also contain select lists, </a:t>
            </a:r>
            <a:r>
              <a:rPr lang="en-US" dirty="0" err="1"/>
              <a:t>textarea</a:t>
            </a:r>
            <a:r>
              <a:rPr lang="en-US" dirty="0"/>
              <a:t>, </a:t>
            </a:r>
            <a:r>
              <a:rPr lang="en-US" dirty="0" err="1"/>
              <a:t>fieldset</a:t>
            </a:r>
            <a:r>
              <a:rPr lang="en-US" dirty="0"/>
              <a:t>, legend, and label elements. </a:t>
            </a:r>
          </a:p>
          <a:p>
            <a:r>
              <a:rPr lang="en-US" dirty="0"/>
              <a:t>A form will take input from the viewer and depending on your needs; you may store that data into a file, place an order, gather user statistics, register the person to your web forum, or maybe subscribe them to your weekly newsletter.</a:t>
            </a:r>
            <a:endParaRPr lang="en-MY" dirty="0"/>
          </a:p>
        </p:txBody>
      </p:sp>
    </p:spTree>
    <p:extLst>
      <p:ext uri="{BB962C8B-B14F-4D97-AF65-F5344CB8AC3E}">
        <p14:creationId xmlns:p14="http://schemas.microsoft.com/office/powerpoint/2010/main" val="19189817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The following elements are used to create forms: </a:t>
            </a:r>
          </a:p>
          <a:p>
            <a:pPr lvl="1"/>
            <a:r>
              <a:rPr lang="en-US" dirty="0"/>
              <a:t>&lt;FORM&gt;...&lt;/FORM&gt; : A form within a document</a:t>
            </a:r>
            <a:endParaRPr lang="en-MY" dirty="0"/>
          </a:p>
          <a:p>
            <a:pPr lvl="1"/>
            <a:r>
              <a:rPr lang="en-US" dirty="0"/>
              <a:t>&lt;input ...&gt;...&lt;/input&gt; : One input field</a:t>
            </a:r>
            <a:endParaRPr lang="en-MY" dirty="0"/>
          </a:p>
          <a:p>
            <a:pPr lvl="1"/>
            <a:r>
              <a:rPr lang="en-US" dirty="0"/>
              <a:t>&lt;OPTION&gt; : One option within a Select element</a:t>
            </a:r>
            <a:endParaRPr lang="en-MY" dirty="0"/>
          </a:p>
          <a:p>
            <a:pPr lvl="1"/>
            <a:r>
              <a:rPr lang="en-US" dirty="0"/>
              <a:t>&lt;SELECT&gt;...&lt;SELECT&gt; : A selection from a finite set of options</a:t>
            </a:r>
            <a:endParaRPr lang="en-MY" dirty="0"/>
          </a:p>
          <a:p>
            <a:pPr lvl="1"/>
            <a:r>
              <a:rPr lang="en-US" dirty="0"/>
              <a:t>&lt;TEXTAREA ...&gt;...&lt;/TEXTAREA&gt; : A multi line input field</a:t>
            </a:r>
            <a:endParaRPr lang="en-MY" dirty="0"/>
          </a:p>
          <a:p>
            <a:endParaRPr lang="en-MY" dirty="0"/>
          </a:p>
        </p:txBody>
      </p:sp>
    </p:spTree>
    <p:extLst>
      <p:ext uri="{BB962C8B-B14F-4D97-AF65-F5344CB8AC3E}">
        <p14:creationId xmlns:p14="http://schemas.microsoft.com/office/powerpoint/2010/main" val="42853188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&lt;FORM&gt;...&lt;/FORM&gt;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5" name="Content Placeholder 4"/>
          <p:cNvSpPr>
            <a:spLocks noGrp="1"/>
          </p:cNvSpPr>
          <p:nvPr>
            <p:ph sz="quarter" idx="1"/>
          </p:nvPr>
        </p:nvSpPr>
        <p:spPr>
          <a:xfrm>
            <a:off x="152400" y="1527048"/>
            <a:ext cx="8842248" cy="4873752"/>
          </a:xfrm>
        </p:spPr>
        <p:txBody>
          <a:bodyPr>
            <a:normAutofit fontScale="62500" lnSpcReduction="20000"/>
          </a:bodyPr>
          <a:lstStyle/>
          <a:p>
            <a:r>
              <a:rPr lang="en-US" sz="3600" dirty="0"/>
              <a:t>The &lt;FORM&gt; element is used to delimit a data input form. </a:t>
            </a:r>
          </a:p>
          <a:p>
            <a:r>
              <a:rPr lang="en-US" sz="3600" dirty="0"/>
              <a:t>There can be several forms in a single document, but the &lt;FORM&gt; element </a:t>
            </a:r>
            <a:r>
              <a:rPr lang="en-US" sz="3600" b="1" dirty="0"/>
              <a:t>cannot be nested</a:t>
            </a:r>
            <a:r>
              <a:rPr lang="en-US" sz="3600" dirty="0"/>
              <a:t>. </a:t>
            </a:r>
            <a:endParaRPr lang="en-MY" sz="3600" dirty="0"/>
          </a:p>
          <a:p>
            <a:pPr lvl="1">
              <a:buNone/>
            </a:pPr>
            <a:r>
              <a:rPr lang="en-US" sz="2600" i="1" dirty="0"/>
              <a:t>&lt;FORM ACTION="_URL_" METHOD="GET|POST" </a:t>
            </a:r>
            <a:r>
              <a:rPr lang="en-US" sz="2600" i="1" dirty="0" err="1"/>
              <a:t>EncTYPE</a:t>
            </a:r>
            <a:r>
              <a:rPr lang="en-US" sz="2600" i="1" dirty="0"/>
              <a:t>="MIME type"&gt;</a:t>
            </a:r>
            <a:endParaRPr lang="en-US" sz="2600" b="1" dirty="0"/>
          </a:p>
          <a:p>
            <a:r>
              <a:rPr lang="en-US" sz="3200" b="1" dirty="0"/>
              <a:t>Form attributes</a:t>
            </a:r>
            <a:endParaRPr lang="en-MY" sz="3200" dirty="0"/>
          </a:p>
          <a:p>
            <a:r>
              <a:rPr lang="en-US" sz="3000" b="1" dirty="0"/>
              <a:t>The ACTION</a:t>
            </a:r>
            <a:r>
              <a:rPr lang="en-US" sz="3000" dirty="0"/>
              <a:t> attribute is a URL specifying the location to which the contents of the form data fields are submitted to elicit a response. The way data is submitted varies with the access protocol of the URL to which the form data is sent and with the values of the METHOD and </a:t>
            </a:r>
            <a:r>
              <a:rPr lang="en-US" sz="3000" dirty="0" err="1"/>
              <a:t>EncTYPE</a:t>
            </a:r>
            <a:r>
              <a:rPr lang="en-US" sz="3000" dirty="0"/>
              <a:t> attributes. </a:t>
            </a:r>
            <a:endParaRPr lang="en-MY" sz="3000" dirty="0"/>
          </a:p>
          <a:p>
            <a:r>
              <a:rPr lang="en-US" sz="3000" b="1" dirty="0"/>
              <a:t>The METHOD</a:t>
            </a:r>
            <a:r>
              <a:rPr lang="en-US" sz="3000" dirty="0"/>
              <a:t> attribute specifies a method of accessing the URL specified in the ACTION attribute. Generally, the method will be either GET or POST. </a:t>
            </a:r>
            <a:endParaRPr lang="en-MY" sz="3000" dirty="0"/>
          </a:p>
          <a:p>
            <a:pPr lvl="1"/>
            <a:r>
              <a:rPr lang="en-US" sz="3000" dirty="0"/>
              <a:t>The </a:t>
            </a:r>
            <a:r>
              <a:rPr lang="en-US" sz="3000" b="1" dirty="0"/>
              <a:t>GET method </a:t>
            </a:r>
            <a:r>
              <a:rPr lang="en-US" sz="3000" dirty="0"/>
              <a:t>is ideal for form submission where the use of the form data does not require external processing. </a:t>
            </a:r>
            <a:endParaRPr lang="en-MY" sz="3000" dirty="0"/>
          </a:p>
          <a:p>
            <a:pPr lvl="1"/>
            <a:r>
              <a:rPr lang="en-US" sz="3000" b="1" dirty="0"/>
              <a:t>The POST method</a:t>
            </a:r>
            <a:r>
              <a:rPr lang="en-US" sz="3000" dirty="0"/>
              <a:t> should be used where the form is used to provide information for example, that updates a database. </a:t>
            </a:r>
            <a:endParaRPr lang="en-MY" sz="3000" dirty="0"/>
          </a:p>
          <a:p>
            <a:r>
              <a:rPr lang="en-US" sz="3000" b="1" dirty="0"/>
              <a:t>The </a:t>
            </a:r>
            <a:r>
              <a:rPr lang="en-US" sz="3000" b="1" dirty="0" err="1"/>
              <a:t>EncTYPE</a:t>
            </a:r>
            <a:r>
              <a:rPr lang="en-US" sz="3000" b="1" dirty="0"/>
              <a:t> </a:t>
            </a:r>
            <a:r>
              <a:rPr lang="en-US" sz="3000" dirty="0"/>
              <a:t>attribute specifies the media type used to encode the form data. The default </a:t>
            </a:r>
            <a:r>
              <a:rPr lang="en-US" sz="3000" dirty="0" err="1"/>
              <a:t>EncTYPE</a:t>
            </a:r>
            <a:r>
              <a:rPr lang="en-US" sz="3000" dirty="0"/>
              <a:t> is the MIME type application/x-www-form-</a:t>
            </a:r>
            <a:r>
              <a:rPr lang="en-US" sz="3000" dirty="0" err="1"/>
              <a:t>urlencoded</a:t>
            </a:r>
            <a:r>
              <a:rPr lang="en-US" sz="3000" dirty="0"/>
              <a:t>. </a:t>
            </a:r>
            <a:endParaRPr lang="en-MY" sz="3000" dirty="0"/>
          </a:p>
        </p:txBody>
      </p:sp>
    </p:spTree>
    <p:extLst>
      <p:ext uri="{BB962C8B-B14F-4D97-AF65-F5344CB8AC3E}">
        <p14:creationId xmlns:p14="http://schemas.microsoft.com/office/powerpoint/2010/main" val="26759954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5" name="Content Placeholder 4"/>
          <p:cNvSpPr>
            <a:spLocks noGrp="1"/>
          </p:cNvSpPr>
          <p:nvPr>
            <p:ph sz="quarter" idx="1"/>
          </p:nvPr>
        </p:nvSpPr>
        <p:spPr>
          <a:xfrm>
            <a:off x="152400" y="1527048"/>
            <a:ext cx="8842248" cy="4873752"/>
          </a:xfrm>
        </p:spPr>
        <p:txBody>
          <a:bodyPr>
            <a:normAutofit fontScale="92500" lnSpcReduction="10000"/>
          </a:bodyPr>
          <a:lstStyle/>
          <a:p>
            <a:r>
              <a:rPr lang="en-US" dirty="0"/>
              <a:t>The &lt;input&gt; element represents a field whose contents may be edited or activated by the user. </a:t>
            </a:r>
          </a:p>
          <a:p>
            <a:r>
              <a:rPr lang="en-US" dirty="0"/>
              <a:t>Attributes of the &lt;input&gt; element are:</a:t>
            </a:r>
          </a:p>
          <a:p>
            <a:pPr lvl="1"/>
            <a:r>
              <a:rPr lang="en-US" b="1" dirty="0"/>
              <a:t>The NAME</a:t>
            </a:r>
            <a:r>
              <a:rPr lang="en-US" dirty="0"/>
              <a:t> attribute assigns a name to the given field so that author may reference it later. The NAME attribute is required for most input types and is normally used to provide a unique identifier for a field, or for a logically related group of fields.</a:t>
            </a:r>
          </a:p>
          <a:p>
            <a:pPr lvl="1"/>
            <a:r>
              <a:rPr lang="en-US" b="1" dirty="0"/>
              <a:t>The CHECKED </a:t>
            </a:r>
            <a:r>
              <a:rPr lang="en-US" dirty="0"/>
              <a:t>attribute can be used with a TYPE= CHECKBOX or TYPE=RADIO setting, this indicates that the checkbox or radio button is selected.</a:t>
            </a:r>
            <a:endParaRPr lang="en-MY" b="1" i="1" dirty="0"/>
          </a:p>
          <a:p>
            <a:pPr lvl="1"/>
            <a:r>
              <a:rPr lang="en-US" b="1" dirty="0"/>
              <a:t>The MAXLENGTH </a:t>
            </a:r>
            <a:r>
              <a:rPr lang="en-US" dirty="0"/>
              <a:t>attribute is used with TYPE=TEXT setting, this indicates the maximum number of characters that can be entered into a text field. This can be greater than specified by the SIZE attribute, in which case the field will scroll appropriately. The default number of characters is unlimited. </a:t>
            </a:r>
            <a:endParaRPr lang="en-MY" b="1" i="1" dirty="0"/>
          </a:p>
          <a:p>
            <a:pPr lvl="1"/>
            <a:endParaRPr lang="en-MY" dirty="0"/>
          </a:p>
        </p:txBody>
      </p:sp>
    </p:spTree>
    <p:extLst>
      <p:ext uri="{BB962C8B-B14F-4D97-AF65-F5344CB8AC3E}">
        <p14:creationId xmlns:p14="http://schemas.microsoft.com/office/powerpoint/2010/main" val="29123461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the &lt;input&gt; element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5" name="Content Placeholder 4"/>
          <p:cNvSpPr>
            <a:spLocks noGrp="1"/>
          </p:cNvSpPr>
          <p:nvPr>
            <p:ph sz="quarter" idx="1"/>
          </p:nvPr>
        </p:nvSpPr>
        <p:spPr>
          <a:xfrm>
            <a:off x="152400" y="1527048"/>
            <a:ext cx="8842248" cy="4873752"/>
          </a:xfrm>
        </p:spPr>
        <p:txBody>
          <a:bodyPr>
            <a:normAutofit fontScale="92500" lnSpcReduction="20000"/>
          </a:bodyPr>
          <a:lstStyle/>
          <a:p>
            <a:r>
              <a:rPr lang="en-US" dirty="0"/>
              <a:t>Attributes of the &lt;input&gt; element are:</a:t>
            </a:r>
          </a:p>
          <a:p>
            <a:pPr lvl="1"/>
            <a:r>
              <a:rPr lang="en-US" sz="2400" b="1" dirty="0"/>
              <a:t>The SIZE </a:t>
            </a:r>
            <a:r>
              <a:rPr lang="en-US" sz="2400" dirty="0"/>
              <a:t>attribute specifies the size or precision of the field according to its type. For example, to specify a field with a visible width of 24 characters: </a:t>
            </a:r>
            <a:endParaRPr lang="en-MY" sz="2400" dirty="0"/>
          </a:p>
          <a:p>
            <a:pPr lvl="2">
              <a:buNone/>
            </a:pPr>
            <a:r>
              <a:rPr lang="en-US" sz="2400" i="1" dirty="0"/>
              <a:t>&lt;input type=”text” SIZE="24" /&gt;</a:t>
            </a:r>
          </a:p>
          <a:p>
            <a:pPr lvl="1"/>
            <a:r>
              <a:rPr lang="en-US" sz="2400" b="1" dirty="0"/>
              <a:t>The TYPE</a:t>
            </a:r>
            <a:r>
              <a:rPr lang="en-US" sz="2400" dirty="0"/>
              <a:t> attribute determines what kind of input field it will be. Defaults value is free text. Several types of fields can be defined with the type attribute: </a:t>
            </a:r>
          </a:p>
          <a:p>
            <a:pPr lvl="2"/>
            <a:r>
              <a:rPr lang="en-US" sz="2200" dirty="0"/>
              <a:t>TEXT</a:t>
            </a:r>
          </a:p>
          <a:p>
            <a:pPr lvl="2"/>
            <a:r>
              <a:rPr lang="en-US" sz="2200" dirty="0"/>
              <a:t>PASSWORD</a:t>
            </a:r>
          </a:p>
          <a:p>
            <a:pPr lvl="2"/>
            <a:r>
              <a:rPr lang="en-US" sz="2200" dirty="0"/>
              <a:t>RADIO</a:t>
            </a:r>
          </a:p>
          <a:p>
            <a:pPr lvl="2"/>
            <a:r>
              <a:rPr lang="en-US" sz="2200" dirty="0"/>
              <a:t>CHECKBOX</a:t>
            </a:r>
            <a:endParaRPr lang="en-MY" sz="2200" dirty="0"/>
          </a:p>
          <a:p>
            <a:pPr lvl="2"/>
            <a:r>
              <a:rPr lang="en-US" sz="2200" dirty="0"/>
              <a:t>BUTTON</a:t>
            </a:r>
            <a:endParaRPr lang="en-MY" sz="2200" dirty="0"/>
          </a:p>
          <a:p>
            <a:pPr lvl="2"/>
            <a:r>
              <a:rPr lang="en-US" sz="2200" dirty="0"/>
              <a:t>HIDDEN</a:t>
            </a:r>
            <a:endParaRPr lang="en-MY" sz="2200" dirty="0"/>
          </a:p>
          <a:p>
            <a:pPr lvl="2"/>
            <a:r>
              <a:rPr lang="en-US" sz="2200" dirty="0"/>
              <a:t>RESET</a:t>
            </a:r>
            <a:endParaRPr lang="en-MY" sz="2200" dirty="0"/>
          </a:p>
          <a:p>
            <a:pPr lvl="2"/>
            <a:endParaRPr lang="en-MY" sz="2900" dirty="0"/>
          </a:p>
          <a:p>
            <a:pPr lvl="1"/>
            <a:endParaRPr lang="en-MY" dirty="0"/>
          </a:p>
        </p:txBody>
      </p:sp>
    </p:spTree>
    <p:extLst>
      <p:ext uri="{BB962C8B-B14F-4D97-AF65-F5344CB8AC3E}">
        <p14:creationId xmlns:p14="http://schemas.microsoft.com/office/powerpoint/2010/main" val="38746527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TEXT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&lt;input type="text" /&gt;  defines a one-line input field that a user can enter text into:</a:t>
            </a:r>
            <a:endParaRPr lang="en-MY" dirty="0"/>
          </a:p>
          <a:p>
            <a:pPr lvl="1">
              <a:buNone/>
            </a:pPr>
            <a:r>
              <a:rPr lang="en-US" dirty="0"/>
              <a:t>&lt;form&gt;</a:t>
            </a:r>
            <a:br>
              <a:rPr lang="en-US" dirty="0"/>
            </a:br>
            <a:r>
              <a:rPr lang="en-US" dirty="0"/>
              <a:t>First name: &lt;input type="text" name="</a:t>
            </a:r>
            <a:r>
              <a:rPr lang="en-US" dirty="0" err="1"/>
              <a:t>firstname</a:t>
            </a:r>
            <a:r>
              <a:rPr lang="en-US" dirty="0"/>
              <a:t>" /&gt;&lt;</a:t>
            </a:r>
            <a:r>
              <a:rPr lang="en-US" dirty="0" err="1"/>
              <a:t>br</a:t>
            </a:r>
            <a:r>
              <a:rPr lang="en-US" dirty="0"/>
              <a:t> /&gt;</a:t>
            </a:r>
            <a:br>
              <a:rPr lang="en-US" dirty="0"/>
            </a:br>
            <a:r>
              <a:rPr lang="en-US" dirty="0"/>
              <a:t>Last name: &lt;input type="text" name="</a:t>
            </a:r>
            <a:r>
              <a:rPr lang="en-US" dirty="0" err="1"/>
              <a:t>lastname</a:t>
            </a:r>
            <a:r>
              <a:rPr lang="en-US" dirty="0"/>
              <a:t>" /&gt;</a:t>
            </a:r>
          </a:p>
          <a:p>
            <a:pPr lvl="1">
              <a:buNone/>
            </a:pPr>
            <a:r>
              <a:rPr lang="en-US" dirty="0"/>
              <a:t>&lt;/form&gt;</a:t>
            </a:r>
          </a:p>
          <a:p>
            <a:r>
              <a:rPr lang="en-US" dirty="0"/>
              <a:t>The TEXT field should be used in conjunction with the SIZE and MAXLENGTH attributes to set the maximum amount of text that can be entered. </a:t>
            </a:r>
          </a:p>
          <a:p>
            <a:r>
              <a:rPr lang="en-US" dirty="0"/>
              <a:t>Explicit VALUE and NAME attributes are also required.</a:t>
            </a:r>
            <a:endParaRPr lang="en-MY" dirty="0"/>
          </a:p>
          <a:p>
            <a:pPr lvl="1">
              <a:buNone/>
            </a:pPr>
            <a:endParaRPr lang="en-MY" dirty="0"/>
          </a:p>
        </p:txBody>
      </p:sp>
    </p:spTree>
    <p:extLst>
      <p:ext uri="{BB962C8B-B14F-4D97-AF65-F5344CB8AC3E}">
        <p14:creationId xmlns:p14="http://schemas.microsoft.com/office/powerpoint/2010/main" val="11736534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PASSWORD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&lt;input type="password" /&gt; defines a password field. PASSWORD is the same as the TEXT attribute, except that text is not displayed as it is entered. </a:t>
            </a:r>
            <a:endParaRPr lang="en-MY" dirty="0"/>
          </a:p>
          <a:p>
            <a:pPr lvl="1">
              <a:buNone/>
            </a:pPr>
            <a:r>
              <a:rPr lang="en-US" dirty="0"/>
              <a:t>&lt;form&gt;</a:t>
            </a:r>
            <a:br>
              <a:rPr lang="en-US" dirty="0"/>
            </a:br>
            <a:r>
              <a:rPr lang="en-US" dirty="0"/>
              <a:t> Password: &lt;input type="password" name="</a:t>
            </a:r>
            <a:r>
              <a:rPr lang="en-US" dirty="0" err="1"/>
              <a:t>pwd</a:t>
            </a:r>
            <a:r>
              <a:rPr lang="en-US" dirty="0"/>
              <a:t>" /&gt;</a:t>
            </a:r>
          </a:p>
          <a:p>
            <a:pPr lvl="1">
              <a:buNone/>
            </a:pPr>
            <a:r>
              <a:rPr lang="en-US" dirty="0"/>
              <a:t>&lt;/form&gt;</a:t>
            </a:r>
          </a:p>
          <a:p>
            <a:pPr lvl="1">
              <a:buNone/>
            </a:pPr>
            <a:endParaRPr lang="en-MY" dirty="0"/>
          </a:p>
        </p:txBody>
      </p:sp>
    </p:spTree>
    <p:extLst>
      <p:ext uri="{BB962C8B-B14F-4D97-AF65-F5344CB8AC3E}">
        <p14:creationId xmlns:p14="http://schemas.microsoft.com/office/powerpoint/2010/main" val="240691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Attribute and Values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Content Placeholder 4"/>
          <p:cNvSpPr>
            <a:spLocks noGrp="1"/>
          </p:cNvSpPr>
          <p:nvPr>
            <p:ph sz="quarter" idx="1"/>
          </p:nvPr>
        </p:nvSpPr>
        <p:spPr>
          <a:xfrm>
            <a:off x="152400" y="1527048"/>
            <a:ext cx="8839200" cy="4873752"/>
          </a:xfrm>
        </p:spPr>
        <p:txBody>
          <a:bodyPr>
            <a:normAutofit/>
          </a:bodyPr>
          <a:lstStyle/>
          <a:p>
            <a:r>
              <a:rPr lang="en-US" sz="2800" b="1" dirty="0"/>
              <a:t>Attribute</a:t>
            </a:r>
            <a:endParaRPr lang="en-US" sz="2800" dirty="0"/>
          </a:p>
          <a:p>
            <a:pPr lvl="1"/>
            <a:r>
              <a:rPr lang="en-US" sz="2400" dirty="0"/>
              <a:t>The attribute further defines the properties of the HTML tag. </a:t>
            </a:r>
          </a:p>
          <a:p>
            <a:pPr lvl="1"/>
            <a:r>
              <a:rPr lang="en-US" sz="2400" dirty="0"/>
              <a:t>For example, the &lt;table&gt; tag has several attributes including align, border, height, width, etc.</a:t>
            </a:r>
          </a:p>
          <a:p>
            <a:r>
              <a:rPr lang="en-US" sz="2800" b="1" dirty="0"/>
              <a:t>Values</a:t>
            </a:r>
            <a:endParaRPr lang="en-MY" sz="2800" dirty="0"/>
          </a:p>
          <a:p>
            <a:pPr lvl="1"/>
            <a:r>
              <a:rPr lang="en-US" sz="2400" dirty="0"/>
              <a:t>A value is a string that provides description or characteristics of an element or attribute of an element. </a:t>
            </a:r>
          </a:p>
          <a:p>
            <a:pPr lvl="1"/>
            <a:endParaRPr lang="en-MY" dirty="0"/>
          </a:p>
          <a:p>
            <a:endParaRPr lang="en-MY"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RADIO</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
        <p:nvSpPr>
          <p:cNvPr id="5" name="Content Placeholder 4"/>
          <p:cNvSpPr>
            <a:spLocks noGrp="1"/>
          </p:cNvSpPr>
          <p:nvPr>
            <p:ph sz="quarter" idx="1"/>
          </p:nvPr>
        </p:nvSpPr>
        <p:spPr>
          <a:xfrm>
            <a:off x="152400" y="1527048"/>
            <a:ext cx="8839200" cy="4797552"/>
          </a:xfrm>
        </p:spPr>
        <p:txBody>
          <a:bodyPr>
            <a:normAutofit fontScale="85000" lnSpcReduction="20000"/>
          </a:bodyPr>
          <a:lstStyle/>
          <a:p>
            <a:r>
              <a:rPr lang="en-US" sz="2800" dirty="0"/>
              <a:t>&lt;input type="radio" /&gt; defines a RADIO button. </a:t>
            </a:r>
          </a:p>
          <a:p>
            <a:r>
              <a:rPr lang="en-US" sz="2800" dirty="0"/>
              <a:t>RADIO button is used for attributes that accept a single value from a set of alternatives. </a:t>
            </a:r>
          </a:p>
          <a:p>
            <a:r>
              <a:rPr lang="en-US" sz="2800" dirty="0"/>
              <a:t>Only the selected radio button in the group generates a name/value pair in the submitted data. Radio buttons require an explicit VALUE and NAME attribute.</a:t>
            </a:r>
            <a:endParaRPr lang="en-MY" sz="2800" dirty="0"/>
          </a:p>
          <a:p>
            <a:pPr lvl="0"/>
            <a:r>
              <a:rPr lang="en-US" sz="2800" dirty="0"/>
              <a:t>VALUE - specifies what will be sent if the user chooses this radio button. Only one value will be sent for a given group of radio buttons (see </a:t>
            </a:r>
            <a:r>
              <a:rPr lang="en-US" sz="2800" i="1" dirty="0"/>
              <a:t>name</a:t>
            </a:r>
            <a:r>
              <a:rPr lang="en-US" sz="2800" dirty="0"/>
              <a:t> for more information).</a:t>
            </a:r>
            <a:endParaRPr lang="en-MY" sz="2800" dirty="0"/>
          </a:p>
          <a:p>
            <a:r>
              <a:rPr lang="en-US" sz="2800" dirty="0"/>
              <a:t>NAME - defines which set of radio buttons that it is a part of. </a:t>
            </a:r>
          </a:p>
          <a:p>
            <a:pPr lvl="1">
              <a:buNone/>
            </a:pPr>
            <a:r>
              <a:rPr lang="en-US" dirty="0"/>
              <a:t>&lt;input type="radio" name=“gender" value="male" /&gt; Male&lt;</a:t>
            </a:r>
            <a:r>
              <a:rPr lang="en-US" dirty="0" err="1"/>
              <a:t>br</a:t>
            </a:r>
            <a:r>
              <a:rPr lang="en-US" dirty="0"/>
              <a:t> /&gt;</a:t>
            </a:r>
          </a:p>
          <a:p>
            <a:pPr lvl="1">
              <a:buNone/>
            </a:pPr>
            <a:r>
              <a:rPr lang="en-US" dirty="0"/>
              <a:t>&lt;input type="radio" name=" gender" value="female" /&gt; Female</a:t>
            </a:r>
          </a:p>
          <a:p>
            <a:pPr lvl="0"/>
            <a:r>
              <a:rPr lang="en-US" sz="2800" dirty="0"/>
              <a:t>Checked is an optional attribute and can be used to specify which options are selected for initial form display.</a:t>
            </a:r>
            <a:endParaRPr lang="en-MY" sz="2800" dirty="0"/>
          </a:p>
        </p:txBody>
      </p:sp>
    </p:spTree>
    <p:extLst>
      <p:ext uri="{BB962C8B-B14F-4D97-AF65-F5344CB8AC3E}">
        <p14:creationId xmlns:p14="http://schemas.microsoft.com/office/powerpoint/2010/main" val="15242693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CHECKBOX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&lt;input type="checkbox" /&gt; defines a checkbox. </a:t>
            </a:r>
          </a:p>
          <a:p>
            <a:r>
              <a:rPr lang="en-US" dirty="0"/>
              <a:t>Checkboxes let a user select </a:t>
            </a:r>
            <a:r>
              <a:rPr lang="en-US" b="1" dirty="0"/>
              <a:t>ONE or MORE</a:t>
            </a:r>
            <a:r>
              <a:rPr lang="en-US" dirty="0"/>
              <a:t> options of a limited number of choices. </a:t>
            </a:r>
          </a:p>
          <a:p>
            <a:r>
              <a:rPr lang="en-US" dirty="0"/>
              <a:t>The check box's NAME and VALUE attributes behave the same as a radio button. Also CHECKED is an optional attribute.</a:t>
            </a:r>
          </a:p>
          <a:p>
            <a:pPr lvl="1">
              <a:buNone/>
            </a:pPr>
            <a:r>
              <a:rPr lang="en-US" i="1" dirty="0"/>
              <a:t>	&lt;input type="checkbox" name="vehicle1" value="Bike" /&gt; I have a bike&lt;</a:t>
            </a:r>
            <a:r>
              <a:rPr lang="en-US" i="1" dirty="0" err="1"/>
              <a:t>br</a:t>
            </a:r>
            <a:r>
              <a:rPr lang="en-US" i="1" dirty="0"/>
              <a:t> /&gt;</a:t>
            </a:r>
            <a:br>
              <a:rPr lang="en-US" i="1" dirty="0"/>
            </a:br>
            <a:r>
              <a:rPr lang="en-US" i="1" dirty="0"/>
              <a:t>&lt;input type="checkbox" name</a:t>
            </a:r>
            <a:r>
              <a:rPr lang="en-US" i="1"/>
              <a:t>="vehicle2" </a:t>
            </a:r>
            <a:r>
              <a:rPr lang="en-US" i="1" dirty="0"/>
              <a:t>value="Car" /&gt; I have a car</a:t>
            </a:r>
            <a:endParaRPr lang="en-MY" dirty="0"/>
          </a:p>
        </p:txBody>
      </p:sp>
    </p:spTree>
    <p:extLst>
      <p:ext uri="{BB962C8B-B14F-4D97-AF65-F5344CB8AC3E}">
        <p14:creationId xmlns:p14="http://schemas.microsoft.com/office/powerpoint/2010/main" val="18611983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BUTTON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This can be used to embed buttons directly into HTML documents that add functionality when used in conjunction with Script. </a:t>
            </a:r>
          </a:p>
          <a:p>
            <a:r>
              <a:rPr lang="en-US" dirty="0"/>
              <a:t>The NAME attribute is used to give the button a unique name, which can be used to set its function in the script. </a:t>
            </a:r>
          </a:p>
          <a:p>
            <a:r>
              <a:rPr lang="en-US" dirty="0"/>
              <a:t>The VALUE attribute specifies the text that is displayed on the button in the document</a:t>
            </a:r>
            <a:endParaRPr lang="en-MY" dirty="0"/>
          </a:p>
        </p:txBody>
      </p:sp>
    </p:spTree>
    <p:extLst>
      <p:ext uri="{BB962C8B-B14F-4D97-AF65-F5344CB8AC3E}">
        <p14:creationId xmlns:p14="http://schemas.microsoft.com/office/powerpoint/2010/main" val="17045707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SUBMIT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&lt;input type="submit" /&gt; defines a SUBMIT button. </a:t>
            </a:r>
          </a:p>
          <a:p>
            <a:r>
              <a:rPr lang="en-US" dirty="0"/>
              <a:t>A SUBMIT button is used to send form data to a server. </a:t>
            </a:r>
          </a:p>
          <a:p>
            <a:r>
              <a:rPr lang="en-US" dirty="0"/>
              <a:t>The data is sent to the page specified in the form's action attribute. </a:t>
            </a:r>
          </a:p>
          <a:p>
            <a:r>
              <a:rPr lang="en-US" dirty="0"/>
              <a:t>The file defined in the action attribute usually does something with the received input. </a:t>
            </a:r>
          </a:p>
          <a:p>
            <a:r>
              <a:rPr lang="en-US" dirty="0"/>
              <a:t>The NAME attribute is used to give the button a unique name. </a:t>
            </a:r>
          </a:p>
          <a:p>
            <a:r>
              <a:rPr lang="en-US" dirty="0"/>
              <a:t>The VALUE attribute specifies the text that is displayed on the button in the document. </a:t>
            </a:r>
            <a:endParaRPr lang="en-MY" dirty="0"/>
          </a:p>
        </p:txBody>
      </p:sp>
    </p:spTree>
    <p:extLst>
      <p:ext uri="{BB962C8B-B14F-4D97-AF65-F5344CB8AC3E}">
        <p14:creationId xmlns:p14="http://schemas.microsoft.com/office/powerpoint/2010/main" val="33259646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HIDDEN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With this input type, no field is presented to the user, but the content of the field is sent with the submitted form. </a:t>
            </a:r>
          </a:p>
          <a:p>
            <a:r>
              <a:rPr lang="en-US" dirty="0"/>
              <a:t>This value may be used to transmit state information about client/server interaction. </a:t>
            </a:r>
            <a:endParaRPr lang="en-MY" dirty="0"/>
          </a:p>
          <a:p>
            <a:pPr>
              <a:buNone/>
            </a:pPr>
            <a:r>
              <a:rPr lang="en-US" dirty="0"/>
              <a:t>	</a:t>
            </a:r>
          </a:p>
          <a:p>
            <a:pPr>
              <a:buNone/>
            </a:pPr>
            <a:r>
              <a:rPr lang="en-US" i="1" dirty="0"/>
              <a:t>	&lt;input type="hidden" name="</a:t>
            </a:r>
            <a:r>
              <a:rPr lang="en-US" i="1" dirty="0" err="1"/>
              <a:t>HiddenField</a:t>
            </a:r>
            <a:r>
              <a:rPr lang="en-US" i="1" dirty="0"/>
              <a:t>" value="100" /&gt;</a:t>
            </a:r>
            <a:endParaRPr lang="en-MY" dirty="0"/>
          </a:p>
          <a:p>
            <a:endParaRPr lang="en-MY" dirty="0"/>
          </a:p>
        </p:txBody>
      </p:sp>
    </p:spTree>
    <p:extLst>
      <p:ext uri="{BB962C8B-B14F-4D97-AF65-F5344CB8AC3E}">
        <p14:creationId xmlns:p14="http://schemas.microsoft.com/office/powerpoint/2010/main" val="1742926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RESET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RESET is a button that when pressed resets the form's fields to their specified initial values. </a:t>
            </a:r>
          </a:p>
          <a:p>
            <a:r>
              <a:rPr lang="en-US" dirty="0"/>
              <a:t>The label to be displayed on the button may be specified just as for the SUBMIT button. </a:t>
            </a:r>
            <a:endParaRPr lang="en-MY" dirty="0"/>
          </a:p>
          <a:p>
            <a:endParaRPr lang="en-MY" dirty="0"/>
          </a:p>
        </p:txBody>
      </p:sp>
    </p:spTree>
    <p:extLst>
      <p:ext uri="{BB962C8B-B14F-4D97-AF65-F5344CB8AC3E}">
        <p14:creationId xmlns:p14="http://schemas.microsoft.com/office/powerpoint/2010/main" val="3065397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Input Types 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86</a:t>
            </a:fld>
            <a:endParaRPr lang="en-US"/>
          </a:p>
        </p:txBody>
      </p:sp>
      <p:sp>
        <p:nvSpPr>
          <p:cNvPr id="4" name="Content Placeholder 3"/>
          <p:cNvSpPr>
            <a:spLocks noGrp="1"/>
          </p:cNvSpPr>
          <p:nvPr>
            <p:ph sz="quarter" idx="1"/>
          </p:nvPr>
        </p:nvSpPr>
        <p:spPr/>
        <p:txBody>
          <a:bodyPr/>
          <a:lstStyle/>
          <a:p>
            <a:pPr marL="0" indent="0" algn="ctr">
              <a:buNone/>
            </a:pPr>
            <a:endParaRPr lang="en-US" dirty="0"/>
          </a:p>
          <a:p>
            <a:pPr marL="0" indent="0" algn="ctr">
              <a:buNone/>
            </a:pPr>
            <a:endParaRPr lang="en-US" dirty="0"/>
          </a:p>
          <a:p>
            <a:pPr marL="0" indent="0" algn="ctr">
              <a:buNone/>
            </a:pPr>
            <a:endParaRPr lang="en-US"/>
          </a:p>
          <a:p>
            <a:pPr marL="0" indent="0" algn="ctr">
              <a:buNone/>
            </a:pPr>
            <a:r>
              <a:rPr lang="en-US"/>
              <a:t>http</a:t>
            </a:r>
            <a:r>
              <a:rPr lang="en-US" dirty="0"/>
              <a:t>://www.w3schools.com/html/html_form_input_types.asp</a:t>
            </a:r>
          </a:p>
        </p:txBody>
      </p:sp>
    </p:spTree>
    <p:extLst>
      <p:ext uri="{BB962C8B-B14F-4D97-AF65-F5344CB8AC3E}">
        <p14:creationId xmlns:p14="http://schemas.microsoft.com/office/powerpoint/2010/main" val="41959809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&lt;OPTION&gt;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lnSpcReduction="10000"/>
          </a:bodyPr>
          <a:lstStyle/>
          <a:p>
            <a:r>
              <a:rPr lang="en-US" dirty="0"/>
              <a:t>The &lt;OPTION&gt; element can only occur within a &lt;SELECT&gt; element. </a:t>
            </a:r>
          </a:p>
          <a:p>
            <a:r>
              <a:rPr lang="en-US" dirty="0"/>
              <a:t>&lt;SELECT&gt; is the list itself and each &lt;OPTION&gt; is an available choice for the user. </a:t>
            </a:r>
          </a:p>
          <a:p>
            <a:r>
              <a:rPr lang="en-US" dirty="0"/>
              <a:t>&lt;OPTION&gt; can take following attributes:</a:t>
            </a:r>
          </a:p>
          <a:p>
            <a:pPr lvl="1"/>
            <a:r>
              <a:rPr lang="en-US" b="1" i="1" dirty="0"/>
              <a:t>The SELECTED </a:t>
            </a:r>
            <a:r>
              <a:rPr lang="en-US" i="1" dirty="0"/>
              <a:t>attribute indicates that this option is initially selected.  </a:t>
            </a:r>
            <a:endParaRPr lang="en-MY" b="1" i="1" dirty="0"/>
          </a:p>
          <a:p>
            <a:pPr lvl="1"/>
            <a:r>
              <a:rPr lang="en-US" b="1" i="1" dirty="0"/>
              <a:t>The VALUE </a:t>
            </a:r>
            <a:r>
              <a:rPr lang="en-US" i="1" dirty="0"/>
              <a:t>attribute indicates the value to be returned if this option is chosen. The returned value defaults to the contents of the &lt;OPTION&gt; element. </a:t>
            </a:r>
            <a:endParaRPr lang="en-MY" dirty="0"/>
          </a:p>
          <a:p>
            <a:r>
              <a:rPr lang="en-US" dirty="0"/>
              <a:t>The contents of the &lt;OPTION&gt; element are presented to the user to represent the option. It is used as a returned value if the VALUE attribute is not present.</a:t>
            </a:r>
            <a:endParaRPr lang="en-MY" dirty="0"/>
          </a:p>
        </p:txBody>
      </p:sp>
    </p:spTree>
    <p:extLst>
      <p:ext uri="{BB962C8B-B14F-4D97-AF65-F5344CB8AC3E}">
        <p14:creationId xmlns:p14="http://schemas.microsoft.com/office/powerpoint/2010/main" val="36477295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&lt;SELECT ...&gt;...&lt;/SELECT&gt;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
        <p:nvSpPr>
          <p:cNvPr id="5" name="Content Placeholder 4"/>
          <p:cNvSpPr>
            <a:spLocks noGrp="1"/>
          </p:cNvSpPr>
          <p:nvPr>
            <p:ph sz="quarter" idx="1"/>
          </p:nvPr>
        </p:nvSpPr>
        <p:spPr>
          <a:xfrm>
            <a:off x="152400" y="1527048"/>
            <a:ext cx="8839200" cy="4873752"/>
          </a:xfrm>
        </p:spPr>
        <p:txBody>
          <a:bodyPr>
            <a:normAutofit fontScale="85000" lnSpcReduction="10000"/>
          </a:bodyPr>
          <a:lstStyle/>
          <a:p>
            <a:r>
              <a:rPr lang="en-US" sz="3000" dirty="0"/>
              <a:t>The &lt;SELECT&gt; element allows the user to choose one of a set of alternatives described by textual labels. </a:t>
            </a:r>
          </a:p>
          <a:p>
            <a:r>
              <a:rPr lang="en-US" sz="3000" dirty="0"/>
              <a:t>Every alternative is represented by the &lt;OPTION&gt; element. </a:t>
            </a:r>
          </a:p>
          <a:p>
            <a:r>
              <a:rPr lang="en-US" sz="3000" dirty="0"/>
              <a:t>Attributes used with the &lt;SELECT&gt; are listed in the following sections. </a:t>
            </a:r>
            <a:endParaRPr lang="en-MY" sz="3000" dirty="0"/>
          </a:p>
          <a:p>
            <a:pPr lvl="1"/>
            <a:r>
              <a:rPr lang="en-US" b="1" dirty="0"/>
              <a:t>The MULTIPLE</a:t>
            </a:r>
            <a:r>
              <a:rPr lang="en-US" dirty="0"/>
              <a:t> attribute is needed when users are allowed to make several selections, for example &lt;SELECT MULTIPLE&gt;. </a:t>
            </a:r>
            <a:endParaRPr lang="en-MY" dirty="0"/>
          </a:p>
          <a:p>
            <a:pPr lvl="1"/>
            <a:r>
              <a:rPr lang="en-US" b="1" i="1" dirty="0"/>
              <a:t>The NAME </a:t>
            </a:r>
            <a:r>
              <a:rPr lang="en-US" i="1" dirty="0"/>
              <a:t>attribute specifies the name that will submitted as a name/value pair. </a:t>
            </a:r>
            <a:endParaRPr lang="en-MY" b="1" i="1" dirty="0"/>
          </a:p>
          <a:p>
            <a:pPr lvl="1"/>
            <a:r>
              <a:rPr lang="en-US" b="1" i="1" dirty="0"/>
              <a:t>The SIZE </a:t>
            </a:r>
            <a:r>
              <a:rPr lang="en-US" i="1" dirty="0"/>
              <a:t>attribute specifies the number of visible items. If this is greater than one, then the resulting form control will be a list. </a:t>
            </a:r>
            <a:endParaRPr lang="en-MY" sz="2800" dirty="0"/>
          </a:p>
          <a:p>
            <a:r>
              <a:rPr lang="en-US" sz="2800" dirty="0"/>
              <a:t>The SELECT element is typically rendered as a </a:t>
            </a:r>
            <a:r>
              <a:rPr lang="en-US" sz="2800" b="1" dirty="0"/>
              <a:t>pull down</a:t>
            </a:r>
            <a:r>
              <a:rPr lang="en-US" sz="2800" dirty="0"/>
              <a:t> or </a:t>
            </a:r>
            <a:r>
              <a:rPr lang="en-US" sz="2800" b="1" dirty="0"/>
              <a:t>pop-up list</a:t>
            </a:r>
            <a:r>
              <a:rPr lang="en-US" sz="2800" dirty="0"/>
              <a:t>.</a:t>
            </a:r>
            <a:endParaRPr lang="en-MY" sz="2800" dirty="0"/>
          </a:p>
        </p:txBody>
      </p:sp>
    </p:spTree>
    <p:extLst>
      <p:ext uri="{BB962C8B-B14F-4D97-AF65-F5344CB8AC3E}">
        <p14:creationId xmlns:p14="http://schemas.microsoft.com/office/powerpoint/2010/main" val="26735549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&lt;SELECT ...&gt;...&lt;/SELECT&gt;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a:bodyPr>
          <a:lstStyle/>
          <a:p>
            <a:pPr>
              <a:buNone/>
            </a:pPr>
            <a:r>
              <a:rPr lang="en-US" sz="2400" i="1" dirty="0"/>
              <a:t>&lt;form method="post" action="mailto:youremail@email.com"&gt;</a:t>
            </a:r>
          </a:p>
          <a:p>
            <a:pPr>
              <a:buNone/>
            </a:pPr>
            <a:r>
              <a:rPr lang="en-US" sz="2400" i="1" dirty="0"/>
              <a:t>	Education?</a:t>
            </a:r>
          </a:p>
          <a:p>
            <a:pPr>
              <a:buNone/>
            </a:pPr>
            <a:r>
              <a:rPr lang="en-US" sz="2400" i="1" dirty="0"/>
              <a:t>	 &lt;select name="degree"&gt;</a:t>
            </a:r>
          </a:p>
          <a:p>
            <a:pPr>
              <a:buNone/>
            </a:pPr>
            <a:r>
              <a:rPr lang="en-US" sz="2400" i="1" dirty="0"/>
              <a:t>		&lt;option&gt;Choose One&lt;/option&gt;</a:t>
            </a:r>
          </a:p>
          <a:p>
            <a:pPr>
              <a:buNone/>
            </a:pPr>
            <a:r>
              <a:rPr lang="en-US" sz="2400" i="1" dirty="0"/>
              <a:t>	  	&lt;option&gt;Some High School&lt;/option&gt;</a:t>
            </a:r>
          </a:p>
          <a:p>
            <a:pPr>
              <a:buNone/>
            </a:pPr>
            <a:r>
              <a:rPr lang="en-US" sz="2400" i="1" dirty="0"/>
              <a:t>		 &lt;option&gt;High School Degree&lt;/option&gt;</a:t>
            </a:r>
          </a:p>
          <a:p>
            <a:pPr>
              <a:buNone/>
            </a:pPr>
            <a:r>
              <a:rPr lang="en-US" sz="2400" i="1" dirty="0"/>
              <a:t>		&lt;option&gt;Some College&lt;/option&gt;</a:t>
            </a:r>
          </a:p>
          <a:p>
            <a:pPr>
              <a:buNone/>
            </a:pPr>
            <a:r>
              <a:rPr lang="en-US" sz="2400" i="1" dirty="0"/>
              <a:t>		&lt;option&gt;Bachelor's Degree&lt;/option&gt;</a:t>
            </a:r>
          </a:p>
          <a:p>
            <a:pPr>
              <a:buNone/>
            </a:pPr>
            <a:r>
              <a:rPr lang="en-US" sz="2400" i="1" dirty="0"/>
              <a:t>		&lt;option&gt;Doctorate&lt;/option&gt;</a:t>
            </a:r>
          </a:p>
          <a:p>
            <a:pPr>
              <a:buNone/>
            </a:pPr>
            <a:r>
              <a:rPr lang="en-US" sz="2400" i="1" dirty="0"/>
              <a:t>	&lt;/select&gt;</a:t>
            </a:r>
          </a:p>
          <a:p>
            <a:pPr>
              <a:buNone/>
            </a:pPr>
            <a:r>
              <a:rPr lang="en-US" sz="2400" i="1" dirty="0"/>
              <a:t>	&lt;input type="submit" value="Email Yourself"&gt;</a:t>
            </a:r>
          </a:p>
          <a:p>
            <a:pPr>
              <a:buNone/>
            </a:pPr>
            <a:r>
              <a:rPr lang="en-US" sz="2400" i="1" dirty="0"/>
              <a:t>&lt;/form&gt;</a:t>
            </a:r>
            <a:endParaRPr lang="en-MY" sz="2400" dirty="0"/>
          </a:p>
        </p:txBody>
      </p:sp>
    </p:spTree>
    <p:extLst>
      <p:ext uri="{BB962C8B-B14F-4D97-AF65-F5344CB8AC3E}">
        <p14:creationId xmlns:p14="http://schemas.microsoft.com/office/powerpoint/2010/main" val="222723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838200" y="2438400"/>
            <a:ext cx="7509669" cy="2784971"/>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&lt;TEXTAREA&gt;...&lt;/TEXTAREA&gt;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a:p>
        </p:txBody>
      </p:sp>
      <p:sp>
        <p:nvSpPr>
          <p:cNvPr id="5" name="Content Placeholder 4"/>
          <p:cNvSpPr>
            <a:spLocks noGrp="1"/>
          </p:cNvSpPr>
          <p:nvPr>
            <p:ph sz="quarter" idx="1"/>
          </p:nvPr>
        </p:nvSpPr>
        <p:spPr>
          <a:xfrm>
            <a:off x="152400" y="1527048"/>
            <a:ext cx="8839200" cy="4873752"/>
          </a:xfrm>
        </p:spPr>
        <p:txBody>
          <a:bodyPr>
            <a:normAutofit lnSpcReduction="10000"/>
          </a:bodyPr>
          <a:lstStyle/>
          <a:p>
            <a:r>
              <a:rPr lang="en-US" sz="2400" dirty="0"/>
              <a:t>The &lt;TEXTAREA&gt; element lets users enter more than one line of text. </a:t>
            </a:r>
          </a:p>
          <a:p>
            <a:r>
              <a:rPr lang="en-US" sz="2400" dirty="0"/>
              <a:t>Forums and the like use text areas to post what you type onto their site using scripts. For this form, the text area is used as a way to write comments to somebody.</a:t>
            </a:r>
            <a:endParaRPr lang="en-MY" sz="2400" dirty="0"/>
          </a:p>
          <a:p>
            <a:r>
              <a:rPr lang="en-US" sz="2400" dirty="0"/>
              <a:t>When submitting a form, lines in a TEXTAREA should be </a:t>
            </a:r>
            <a:r>
              <a:rPr lang="en-US" sz="2400" b="1" dirty="0"/>
              <a:t>terminated using CR/LF</a:t>
            </a:r>
            <a:r>
              <a:rPr lang="en-US" sz="2400" dirty="0"/>
              <a:t>.  </a:t>
            </a:r>
            <a:endParaRPr lang="en-MY" sz="2400" dirty="0"/>
          </a:p>
          <a:p>
            <a:r>
              <a:rPr lang="en-US" sz="2400" b="1" dirty="0"/>
              <a:t>ROWS</a:t>
            </a:r>
            <a:r>
              <a:rPr lang="en-US" sz="2400" dirty="0"/>
              <a:t> and </a:t>
            </a:r>
            <a:r>
              <a:rPr lang="en-US" sz="2400" b="1" dirty="0"/>
              <a:t>COLUMNS</a:t>
            </a:r>
            <a:r>
              <a:rPr lang="en-US" sz="2400" dirty="0"/>
              <a:t> need to be specified as attributes to the &lt;TEXTAREA&gt; tag.</a:t>
            </a:r>
            <a:endParaRPr lang="en-MY" sz="2400" dirty="0"/>
          </a:p>
          <a:p>
            <a:r>
              <a:rPr lang="en-US" sz="2400" b="1" dirty="0"/>
              <a:t>ROWS</a:t>
            </a:r>
            <a:r>
              <a:rPr lang="en-US" sz="2400" dirty="0"/>
              <a:t> are roughly 12pixels high, the same as in word programs.</a:t>
            </a:r>
            <a:endParaRPr lang="en-MY" sz="2400" dirty="0"/>
          </a:p>
          <a:p>
            <a:r>
              <a:rPr lang="en-US" sz="2400" dirty="0"/>
              <a:t>The value of the </a:t>
            </a:r>
            <a:r>
              <a:rPr lang="en-US" sz="2400" b="1" dirty="0"/>
              <a:t>COLUMNS</a:t>
            </a:r>
            <a:r>
              <a:rPr lang="en-US" sz="2400" dirty="0"/>
              <a:t> reflects how many characters wide the text area will be.</a:t>
            </a:r>
            <a:endParaRPr lang="en-MY" sz="2400" dirty="0"/>
          </a:p>
        </p:txBody>
      </p:sp>
    </p:spTree>
    <p:extLst>
      <p:ext uri="{BB962C8B-B14F-4D97-AF65-F5344CB8AC3E}">
        <p14:creationId xmlns:p14="http://schemas.microsoft.com/office/powerpoint/2010/main" val="8736222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&lt;TEXTAREA&gt;...&lt;/TEXTAREA&gt;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sp>
        <p:nvSpPr>
          <p:cNvPr id="5" name="Content Placeholder 4"/>
          <p:cNvSpPr>
            <a:spLocks noGrp="1"/>
          </p:cNvSpPr>
          <p:nvPr>
            <p:ph sz="quarter" idx="1"/>
          </p:nvPr>
        </p:nvSpPr>
        <p:spPr>
          <a:xfrm>
            <a:off x="152400" y="1527048"/>
            <a:ext cx="8839200" cy="4873752"/>
          </a:xfrm>
        </p:spPr>
        <p:txBody>
          <a:bodyPr>
            <a:normAutofit/>
          </a:bodyPr>
          <a:lstStyle/>
          <a:p>
            <a:r>
              <a:rPr lang="en-US" sz="2800" dirty="0"/>
              <a:t>Another attribute to be aware of is the </a:t>
            </a:r>
            <a:r>
              <a:rPr lang="en-US" sz="2800" b="1" dirty="0"/>
              <a:t>WRAP</a:t>
            </a:r>
            <a:r>
              <a:rPr lang="en-US" sz="2800" dirty="0"/>
              <a:t>. Wrap has 3 values.</a:t>
            </a:r>
            <a:endParaRPr lang="en-MY" sz="2800" dirty="0"/>
          </a:p>
          <a:p>
            <a:pPr lvl="0"/>
            <a:r>
              <a:rPr lang="en-US" sz="2800" b="1" dirty="0"/>
              <a:t>WRAP=</a:t>
            </a:r>
            <a:endParaRPr lang="en-MY" sz="2800" dirty="0"/>
          </a:p>
          <a:p>
            <a:pPr lvl="1"/>
            <a:r>
              <a:rPr lang="en-US" sz="2000" dirty="0"/>
              <a:t>OFF : The default setting. Wrapping doesn't happen. One ongoing line. Lines are sent exactly as typed.</a:t>
            </a:r>
            <a:endParaRPr lang="en-MY" sz="2400" dirty="0"/>
          </a:p>
          <a:p>
            <a:pPr lvl="1"/>
            <a:r>
              <a:rPr lang="en-US" sz="2000" dirty="0"/>
              <a:t>VIRTUAL : The display word-wraps, but long lines are sent as one line without new-lines. That is, the viewer will see the words wrapping as they type their comments, but when the page is submitted to you, the web host, the document sent will not have wrapping words.</a:t>
            </a:r>
            <a:endParaRPr lang="en-MY" sz="2000" dirty="0"/>
          </a:p>
          <a:p>
            <a:pPr lvl="1"/>
            <a:r>
              <a:rPr lang="en-US" sz="2000" dirty="0"/>
              <a:t>PHYSICAL : The display word-wraps, and the text is transmitted at all wrap points. The text will appear both to you, the web host, and the viewer including any page breaks and additional spaces that may be inputted. The words come as they are.</a:t>
            </a:r>
            <a:endParaRPr lang="en-MY" sz="2000" dirty="0"/>
          </a:p>
        </p:txBody>
      </p:sp>
    </p:spTree>
    <p:extLst>
      <p:ext uri="{BB962C8B-B14F-4D97-AF65-F5344CB8AC3E}">
        <p14:creationId xmlns:p14="http://schemas.microsoft.com/office/powerpoint/2010/main" val="5944709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Multimedia</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a:p>
        </p:txBody>
      </p:sp>
      <p:sp>
        <p:nvSpPr>
          <p:cNvPr id="5" name="Content Placeholder 4"/>
          <p:cNvSpPr>
            <a:spLocks noGrp="1"/>
          </p:cNvSpPr>
          <p:nvPr>
            <p:ph sz="quarter" idx="1"/>
          </p:nvPr>
        </p:nvSpPr>
        <p:spPr>
          <a:xfrm>
            <a:off x="152400" y="1524000"/>
            <a:ext cx="8842248" cy="5029200"/>
          </a:xfrm>
        </p:spPr>
        <p:txBody>
          <a:bodyPr>
            <a:normAutofit lnSpcReduction="10000"/>
          </a:bodyPr>
          <a:lstStyle/>
          <a:p>
            <a:r>
              <a:rPr lang="en-US" dirty="0"/>
              <a:t>Multimedia on the web is sound, music, videos, and animations. </a:t>
            </a:r>
          </a:p>
          <a:p>
            <a:r>
              <a:rPr lang="en-US" dirty="0"/>
              <a:t>Modern web browsers have support for many multimedia formats.</a:t>
            </a:r>
            <a:endParaRPr lang="en-MY" dirty="0"/>
          </a:p>
          <a:p>
            <a:r>
              <a:rPr lang="en-US" b="1" dirty="0"/>
              <a:t>HTML Helpers (Plug-ins)</a:t>
            </a:r>
          </a:p>
          <a:p>
            <a:pPr lvl="1"/>
            <a:r>
              <a:rPr lang="en-US" dirty="0"/>
              <a:t>A helper application is a small computer program that extends the standard functionality of the browser. </a:t>
            </a:r>
          </a:p>
          <a:p>
            <a:pPr lvl="1"/>
            <a:r>
              <a:rPr lang="en-US" dirty="0"/>
              <a:t>Helper applications are also called plug-ins. </a:t>
            </a:r>
          </a:p>
          <a:p>
            <a:pPr lvl="1"/>
            <a:r>
              <a:rPr lang="en-US" dirty="0"/>
              <a:t>Plug-ins are often used by browsers to play audio and video.</a:t>
            </a:r>
            <a:endParaRPr lang="en-MY" dirty="0"/>
          </a:p>
          <a:p>
            <a:pPr lvl="1"/>
            <a:r>
              <a:rPr lang="en-US" dirty="0"/>
              <a:t>Examples of well-known plug-ins are Adobe Flash Player and QuickTime.</a:t>
            </a:r>
          </a:p>
          <a:p>
            <a:pPr lvl="1"/>
            <a:r>
              <a:rPr lang="en-US" dirty="0"/>
              <a:t>Plug-ins can be added to Web pages through the &lt;object&gt; tag or the &lt;embed&gt; tag.  </a:t>
            </a:r>
            <a:endParaRPr lang="en-MY" dirty="0"/>
          </a:p>
          <a:p>
            <a:pPr lvl="1"/>
            <a:endParaRPr lang="en-MY" dirty="0"/>
          </a:p>
          <a:p>
            <a:endParaRPr lang="en-MY" b="1" dirty="0"/>
          </a:p>
        </p:txBody>
      </p:sp>
    </p:spTree>
    <p:extLst>
      <p:ext uri="{BB962C8B-B14F-4D97-AF65-F5344CB8AC3E}">
        <p14:creationId xmlns:p14="http://schemas.microsoft.com/office/powerpoint/2010/main" val="32600087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Audio/ Videos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sp>
        <p:nvSpPr>
          <p:cNvPr id="5" name="Content Placeholder 4"/>
          <p:cNvSpPr>
            <a:spLocks noGrp="1"/>
          </p:cNvSpPr>
          <p:nvPr>
            <p:ph sz="quarter" idx="1"/>
          </p:nvPr>
        </p:nvSpPr>
        <p:spPr>
          <a:xfrm>
            <a:off x="152400" y="1447800"/>
            <a:ext cx="8839200" cy="5026152"/>
          </a:xfrm>
        </p:spPr>
        <p:txBody>
          <a:bodyPr>
            <a:normAutofit/>
          </a:bodyPr>
          <a:lstStyle/>
          <a:p>
            <a:r>
              <a:rPr lang="en-US" dirty="0"/>
              <a:t>Sounds can be played in HTML by many different methods.</a:t>
            </a:r>
            <a:endParaRPr lang="en-MY" dirty="0"/>
          </a:p>
          <a:p>
            <a:pPr lvl="1"/>
            <a:r>
              <a:rPr lang="en-US" b="1" dirty="0"/>
              <a:t>Using The &lt;embed&gt; Element</a:t>
            </a:r>
          </a:p>
          <a:p>
            <a:pPr lvl="2"/>
            <a:r>
              <a:rPr lang="en-US" dirty="0"/>
              <a:t>The &lt;embed&gt; tag defines a container for external (non-HTML) content.</a:t>
            </a:r>
            <a:endParaRPr lang="en-MY" dirty="0"/>
          </a:p>
          <a:p>
            <a:pPr lvl="2"/>
            <a:r>
              <a:rPr lang="en-US" dirty="0"/>
              <a:t>&lt;embed height="50" width="100" </a:t>
            </a:r>
            <a:r>
              <a:rPr lang="en-US" dirty="0" err="1"/>
              <a:t>src</a:t>
            </a:r>
            <a:r>
              <a:rPr lang="en-US" dirty="0"/>
              <a:t>=“abc.mp3"&gt;</a:t>
            </a:r>
            <a:endParaRPr lang="en-MY" dirty="0"/>
          </a:p>
          <a:p>
            <a:pPr lvl="1"/>
            <a:r>
              <a:rPr lang="en-US" b="1" dirty="0"/>
              <a:t>Using the &lt;object&gt; Element</a:t>
            </a:r>
          </a:p>
          <a:p>
            <a:pPr lvl="2"/>
            <a:r>
              <a:rPr lang="en-US" dirty="0"/>
              <a:t>The &lt;object&gt; tag can also define a container for external (non-HTML) content</a:t>
            </a:r>
          </a:p>
          <a:p>
            <a:pPr lvl="2"/>
            <a:r>
              <a:rPr lang="en-US" dirty="0"/>
              <a:t>&lt;object height="50" width="100" data=“abc.mp3"&gt;&lt;/object&gt;</a:t>
            </a:r>
            <a:endParaRPr lang="en-MY" dirty="0"/>
          </a:p>
          <a:p>
            <a:r>
              <a:rPr lang="en-MY" sz="2400" b="1" dirty="0"/>
              <a:t>&lt;object&gt;</a:t>
            </a:r>
            <a:r>
              <a:rPr lang="en-MY" sz="2400" dirty="0"/>
              <a:t> tag is for Internet Explorer, while the </a:t>
            </a:r>
            <a:r>
              <a:rPr lang="en-MY" sz="2400" b="1" dirty="0"/>
              <a:t>&lt;embed&gt;</a:t>
            </a:r>
            <a:r>
              <a:rPr lang="en-MY" sz="2400" dirty="0"/>
              <a:t> tag is for Netscape and related to it browsers using Netscape </a:t>
            </a:r>
            <a:r>
              <a:rPr lang="en-MY" sz="2400" dirty="0" err="1"/>
              <a:t>plugin</a:t>
            </a:r>
            <a:r>
              <a:rPr lang="en-MY" sz="2400" dirty="0"/>
              <a:t> to display a flash movie</a:t>
            </a:r>
            <a:endParaRPr lang="en-US" sz="2400" b="1" dirty="0"/>
          </a:p>
        </p:txBody>
      </p:sp>
    </p:spTree>
    <p:extLst>
      <p:ext uri="{BB962C8B-B14F-4D97-AF65-F5344CB8AC3E}">
        <p14:creationId xmlns:p14="http://schemas.microsoft.com/office/powerpoint/2010/main" val="42536968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&lt;embed&gt; element attributes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a:p>
        </p:txBody>
      </p:sp>
      <p:sp>
        <p:nvSpPr>
          <p:cNvPr id="5" name="Content Placeholder 4"/>
          <p:cNvSpPr>
            <a:spLocks noGrp="1"/>
          </p:cNvSpPr>
          <p:nvPr>
            <p:ph sz="quarter" idx="1"/>
          </p:nvPr>
        </p:nvSpPr>
        <p:spPr>
          <a:xfrm>
            <a:off x="185928" y="1527048"/>
            <a:ext cx="8805672" cy="4873752"/>
          </a:xfrm>
        </p:spPr>
        <p:txBody>
          <a:bodyPr>
            <a:normAutofit fontScale="70000" lnSpcReduction="20000"/>
          </a:bodyPr>
          <a:lstStyle/>
          <a:p>
            <a:pPr lvl="0"/>
            <a:r>
              <a:rPr lang="en-US" b="1" dirty="0"/>
              <a:t>align</a:t>
            </a:r>
            <a:r>
              <a:rPr lang="en-US" dirty="0"/>
              <a:t> - Determines how to align the object. It takes either </a:t>
            </a:r>
            <a:r>
              <a:rPr lang="en-US" i="1" dirty="0"/>
              <a:t>center, left or right</a:t>
            </a:r>
            <a:r>
              <a:rPr lang="en-US" dirty="0"/>
              <a:t>.</a:t>
            </a:r>
            <a:endParaRPr lang="en-MY" dirty="0"/>
          </a:p>
          <a:p>
            <a:pPr lvl="0"/>
            <a:r>
              <a:rPr lang="en-US" b="1" dirty="0" err="1"/>
              <a:t>autostart</a:t>
            </a:r>
            <a:r>
              <a:rPr lang="en-US" dirty="0"/>
              <a:t> - Indicates if the media should start automatically. Netscape default is true, Internet Explorer is false.</a:t>
            </a:r>
            <a:endParaRPr lang="en-MY" dirty="0"/>
          </a:p>
          <a:p>
            <a:pPr lvl="0"/>
            <a:r>
              <a:rPr lang="en-US" b="1" dirty="0"/>
              <a:t>loop</a:t>
            </a:r>
            <a:r>
              <a:rPr lang="en-US" dirty="0"/>
              <a:t> - Specifies if the sound should be played continuously (set loop to true), a certain number of times (a positive value) or not at all (false). This is supported by Netscape only.</a:t>
            </a:r>
            <a:endParaRPr lang="en-MY" dirty="0"/>
          </a:p>
          <a:p>
            <a:pPr lvl="0"/>
            <a:r>
              <a:rPr lang="en-US" b="1" dirty="0" err="1"/>
              <a:t>playcount</a:t>
            </a:r>
            <a:r>
              <a:rPr lang="en-US" dirty="0"/>
              <a:t> - Specifies the number of times to play the sound. This is </a:t>
            </a:r>
            <a:r>
              <a:rPr lang="en-US" dirty="0" err="1"/>
              <a:t>alternat</a:t>
            </a:r>
            <a:r>
              <a:rPr lang="en-US" dirty="0"/>
              <a:t> option for </a:t>
            </a:r>
            <a:r>
              <a:rPr lang="en-US" i="1" dirty="0"/>
              <a:t>loop</a:t>
            </a:r>
            <a:r>
              <a:rPr lang="en-US" dirty="0"/>
              <a:t> if you are </a:t>
            </a:r>
            <a:r>
              <a:rPr lang="en-US" dirty="0" err="1"/>
              <a:t>usiong</a:t>
            </a:r>
            <a:r>
              <a:rPr lang="en-US" dirty="0"/>
              <a:t> IE.</a:t>
            </a:r>
            <a:endParaRPr lang="en-MY" dirty="0"/>
          </a:p>
          <a:p>
            <a:pPr lvl="0"/>
            <a:r>
              <a:rPr lang="en-US" b="1" dirty="0"/>
              <a:t>hidden</a:t>
            </a:r>
            <a:r>
              <a:rPr lang="en-US" dirty="0"/>
              <a:t> - Defines if the object shows on the page. A false value means no and true means yes.</a:t>
            </a:r>
            <a:endParaRPr lang="en-MY" dirty="0"/>
          </a:p>
          <a:p>
            <a:pPr lvl="0"/>
            <a:r>
              <a:rPr lang="en-US" b="1" dirty="0"/>
              <a:t>height</a:t>
            </a:r>
            <a:r>
              <a:rPr lang="en-US" dirty="0"/>
              <a:t> - Height of the object in pixels or en.</a:t>
            </a:r>
            <a:endParaRPr lang="en-MY" dirty="0"/>
          </a:p>
          <a:p>
            <a:pPr lvl="0"/>
            <a:r>
              <a:rPr lang="en-US" b="1" dirty="0"/>
              <a:t>width</a:t>
            </a:r>
            <a:r>
              <a:rPr lang="en-US" dirty="0"/>
              <a:t> - Width of the object in pixels or en.</a:t>
            </a:r>
            <a:endParaRPr lang="en-MY" dirty="0"/>
          </a:p>
          <a:p>
            <a:pPr lvl="0"/>
            <a:r>
              <a:rPr lang="en-US" b="1" dirty="0" err="1"/>
              <a:t>pluginspage</a:t>
            </a:r>
            <a:r>
              <a:rPr lang="en-US" dirty="0"/>
              <a:t> - Specifies the URL to get the </a:t>
            </a:r>
            <a:r>
              <a:rPr lang="en-US" dirty="0" err="1"/>
              <a:t>plugin</a:t>
            </a:r>
            <a:r>
              <a:rPr lang="en-US" dirty="0"/>
              <a:t> software.</a:t>
            </a:r>
            <a:endParaRPr lang="en-MY" dirty="0"/>
          </a:p>
          <a:p>
            <a:pPr lvl="0"/>
            <a:r>
              <a:rPr lang="en-US" b="1" dirty="0"/>
              <a:t>name</a:t>
            </a:r>
            <a:r>
              <a:rPr lang="en-US" dirty="0"/>
              <a:t> - A name used to reference the object.</a:t>
            </a:r>
            <a:endParaRPr lang="en-MY" dirty="0"/>
          </a:p>
          <a:p>
            <a:pPr lvl="0"/>
            <a:r>
              <a:rPr lang="en-US" b="1" dirty="0" err="1"/>
              <a:t>src</a:t>
            </a:r>
            <a:r>
              <a:rPr lang="en-US" dirty="0"/>
              <a:t> - URL of the object to be embedded. This can be any recognizable by the user's browser. It could be .mid, .wav, .mp3, .</a:t>
            </a:r>
            <a:r>
              <a:rPr lang="en-US" dirty="0" err="1"/>
              <a:t>avi</a:t>
            </a:r>
            <a:r>
              <a:rPr lang="en-US" dirty="0"/>
              <a:t> and so on).</a:t>
            </a:r>
            <a:endParaRPr lang="en-MY" dirty="0"/>
          </a:p>
          <a:p>
            <a:pPr lvl="0"/>
            <a:r>
              <a:rPr lang="en-US" b="1" dirty="0"/>
              <a:t>volume</a:t>
            </a:r>
            <a:r>
              <a:rPr lang="en-US" dirty="0"/>
              <a:t> - Controls volume of the sound. Can be from 0 (off) to 100 (full volume). This attribute is supported by Netscape only.</a:t>
            </a:r>
            <a:endParaRPr lang="en-MY" dirty="0"/>
          </a:p>
        </p:txBody>
      </p:sp>
    </p:spTree>
    <p:extLst>
      <p:ext uri="{BB962C8B-B14F-4D97-AF65-F5344CB8AC3E}">
        <p14:creationId xmlns:p14="http://schemas.microsoft.com/office/powerpoint/2010/main" val="4233883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586</TotalTime>
  <Words>9676</Words>
  <Application>Microsoft Office PowerPoint</Application>
  <PresentationFormat>On-screen Show (4:3)</PresentationFormat>
  <Paragraphs>873</Paragraphs>
  <Slides>95</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95</vt:i4>
      </vt:variant>
    </vt:vector>
  </HeadingPairs>
  <TitlesOfParts>
    <vt:vector size="102" baseType="lpstr">
      <vt:lpstr>Calibri</vt:lpstr>
      <vt:lpstr>Courier New</vt:lpstr>
      <vt:lpstr>Georgia</vt:lpstr>
      <vt:lpstr>Times New Roman</vt:lpstr>
      <vt:lpstr>Wingdings</vt:lpstr>
      <vt:lpstr>Wingdings 2</vt:lpstr>
      <vt:lpstr>Civic</vt:lpstr>
      <vt:lpstr>HTML</vt:lpstr>
      <vt:lpstr>HTML</vt:lpstr>
      <vt:lpstr>Basic structure of HTML</vt:lpstr>
      <vt:lpstr>Basic structure of HTML</vt:lpstr>
      <vt:lpstr>Basic structure of HTML</vt:lpstr>
      <vt:lpstr>Example</vt:lpstr>
      <vt:lpstr>Elements</vt:lpstr>
      <vt:lpstr>Attribute and Values</vt:lpstr>
      <vt:lpstr>Example</vt:lpstr>
      <vt:lpstr>Rules of HTML</vt:lpstr>
      <vt:lpstr>Rules of HTML</vt:lpstr>
      <vt:lpstr>Rules of HTML</vt:lpstr>
      <vt:lpstr>XHTML: The Rules Enforced</vt:lpstr>
      <vt:lpstr>XHTML: The Rules Enforced</vt:lpstr>
      <vt:lpstr>Core HTML Attributes</vt:lpstr>
      <vt:lpstr>Core HTML Attributes</vt:lpstr>
      <vt:lpstr>Basic Text Formatting</vt:lpstr>
      <vt:lpstr>Header Tag: &lt;Hx&gt;...&lt;/Hx&gt;</vt:lpstr>
      <vt:lpstr>Header Tag: &lt;Hx&gt;...&lt;/Hx&gt;</vt:lpstr>
      <vt:lpstr>Example</vt:lpstr>
      <vt:lpstr>Paragraphs: &lt;P&gt;...&lt;/P&gt;</vt:lpstr>
      <vt:lpstr>&lt; br / &gt; Element</vt:lpstr>
      <vt:lpstr>&lt;HR&gt; Element </vt:lpstr>
      <vt:lpstr>Presentational Elements</vt:lpstr>
      <vt:lpstr>Presentational Elements(Cont..)</vt:lpstr>
      <vt:lpstr>Presentational Elements(Cont..)</vt:lpstr>
      <vt:lpstr>Presentational Elements(Cont..)</vt:lpstr>
      <vt:lpstr>Presentational Elements Example</vt:lpstr>
      <vt:lpstr>Phrase Elements</vt:lpstr>
      <vt:lpstr>Phrase Elements(Cont..)</vt:lpstr>
      <vt:lpstr>Phrase Elements(Cont..)</vt:lpstr>
      <vt:lpstr>Phrase Elements(Cont..)</vt:lpstr>
      <vt:lpstr>Phrase Elements(Cont..)</vt:lpstr>
      <vt:lpstr>Phrase Elements(Cont..)</vt:lpstr>
      <vt:lpstr>Phrase Elements(Cont..)</vt:lpstr>
      <vt:lpstr>Phrase Elements(Cont..)</vt:lpstr>
      <vt:lpstr>Phrase Elements(Cont..)</vt:lpstr>
      <vt:lpstr>HTML Style Attribute</vt:lpstr>
      <vt:lpstr>HTML Style Attribute</vt:lpstr>
      <vt:lpstr>Block and Inline Elements</vt:lpstr>
      <vt:lpstr>Image Handling in HTML</vt:lpstr>
      <vt:lpstr>Attributes of image element </vt:lpstr>
      <vt:lpstr>Links and Anchors</vt:lpstr>
      <vt:lpstr>Links and Anchors(Cont..)</vt:lpstr>
      <vt:lpstr>Links and Anchors(Cont..)</vt:lpstr>
      <vt:lpstr>Using an image as a link</vt:lpstr>
      <vt:lpstr>Linking to a mail message </vt:lpstr>
      <vt:lpstr>Html download link</vt:lpstr>
      <vt:lpstr>  Html- default links base</vt:lpstr>
      <vt:lpstr>Images as Buttons</vt:lpstr>
      <vt:lpstr>Tables in HTML</vt:lpstr>
      <vt:lpstr>Common HTML table elements and attributes </vt:lpstr>
      <vt:lpstr>&lt;TABLE&gt;...&lt;/TABLE&gt;</vt:lpstr>
      <vt:lpstr>&lt;TR ...&gt;...&lt;/TR&gt; </vt:lpstr>
      <vt:lpstr>&lt;TD ...&gt;...&lt;/TD&gt; </vt:lpstr>
      <vt:lpstr>&lt;TD ...&gt;...&lt;/TD&gt; </vt:lpstr>
      <vt:lpstr>&lt;TH ...&gt;...&lt;/TH&gt; </vt:lpstr>
      <vt:lpstr>&lt;CAPTION ...&gt;...&lt;/CAPTION&gt;</vt:lpstr>
      <vt:lpstr>&lt;CAPTION ...&gt;...&lt;/CAPTION&gt;</vt:lpstr>
      <vt:lpstr>Parts of &lt;TABLE&gt;</vt:lpstr>
      <vt:lpstr>Cellpadding and Cellspacing</vt:lpstr>
      <vt:lpstr>Cellpadding and Cellspacing Example</vt:lpstr>
      <vt:lpstr>Lists</vt:lpstr>
      <vt:lpstr>&lt;OL&gt;...&lt;/OL&gt;</vt:lpstr>
      <vt:lpstr>&lt;OL&gt;...&lt;/OL&gt; Cont..</vt:lpstr>
      <vt:lpstr>&lt;OL&gt;...&lt;/OL&gt; Cont..</vt:lpstr>
      <vt:lpstr>&lt;UL&gt;...&lt;/UL&gt;</vt:lpstr>
      <vt:lpstr>&lt;UL&gt;...&lt;/UL&gt; Cont..</vt:lpstr>
      <vt:lpstr>&lt; DL&gt;...&lt;/DL&gt;</vt:lpstr>
      <vt:lpstr>&lt; DL&gt;...&lt;/DL&gt; Cont..</vt:lpstr>
      <vt:lpstr>Try IT…</vt:lpstr>
      <vt:lpstr>HTML Iframes</vt:lpstr>
      <vt:lpstr>Forms</vt:lpstr>
      <vt:lpstr>Forms Cont…</vt:lpstr>
      <vt:lpstr>&lt;FORM&gt;...&lt;/FORM&gt;</vt:lpstr>
      <vt:lpstr>&lt;input&gt; </vt:lpstr>
      <vt:lpstr>Attributes of the &lt;input&gt; element</vt:lpstr>
      <vt:lpstr>TYPE =TEXT</vt:lpstr>
      <vt:lpstr>TYPE = PASSWORD</vt:lpstr>
      <vt:lpstr>TYPE = RADIO</vt:lpstr>
      <vt:lpstr>TYPE = CHECKBOX</vt:lpstr>
      <vt:lpstr>TYPE = BUTTON</vt:lpstr>
      <vt:lpstr>TYPE = SUBMIT</vt:lpstr>
      <vt:lpstr>TYPE = HIDDEN</vt:lpstr>
      <vt:lpstr>TYPE = RESET</vt:lpstr>
      <vt:lpstr>HTML Input Types Example</vt:lpstr>
      <vt:lpstr>&lt;OPTION&gt;</vt:lpstr>
      <vt:lpstr>&lt;SELECT ...&gt;...&lt;/SELECT&gt;</vt:lpstr>
      <vt:lpstr>&lt;SELECT ...&gt;...&lt;/SELECT&gt;</vt:lpstr>
      <vt:lpstr>&lt;TEXTAREA&gt;...&lt;/TEXTAREA&gt; </vt:lpstr>
      <vt:lpstr>&lt;TEXTAREA&gt;...&lt;/TEXTAREA&gt; </vt:lpstr>
      <vt:lpstr>HTML Multimedia</vt:lpstr>
      <vt:lpstr>HTML Audio/ Videos</vt:lpstr>
      <vt:lpstr>&lt;embed&gt; element attributes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Moumita</cp:lastModifiedBy>
  <cp:revision>212</cp:revision>
  <dcterms:created xsi:type="dcterms:W3CDTF">2006-08-16T00:00:00Z</dcterms:created>
  <dcterms:modified xsi:type="dcterms:W3CDTF">2022-12-03T16:58:52Z</dcterms:modified>
</cp:coreProperties>
</file>