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3399"/>
    <a:srgbClr val="000066"/>
    <a:srgbClr val="3366CC"/>
    <a:srgbClr val="336699"/>
    <a:srgbClr val="000099"/>
    <a:srgbClr val="01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american-airlines-landed-white-blue-and-red-airplane-sunset-wallpaper-uvjqa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8688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hyperlink" Target="https://pixabay.com/en/disapprove-bad-down-rate-rated-149251/" TargetMode="External"/><Relationship Id="rId9" Type="http://schemas.openxmlformats.org/officeDocument/2006/relationships/hyperlink" Target="https://colab.research.google.com/drive/1_37qlN1mPxgoaA0Eso1mqSSkWXXYBesJ?usp=sharing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BRITISH AIRWAYS DATA SCIENCE VIRTUAL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9932"/>
          </a:xfrm>
          <a:solidFill>
            <a:srgbClr val="DDDDDD"/>
          </a:solidFill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Algerian" panose="04020705040A02060702" pitchFamily="82" charset="0"/>
              </a:rPr>
              <a:t>CUSTOMER AIRLINE REVIEW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1A73F-2621-2E3C-4F33-C6128E1A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09" y="0"/>
            <a:ext cx="3078392" cy="9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DCC90ED-88DB-73BD-97CD-D2D80E36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37" y="0"/>
            <a:ext cx="3108783" cy="956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6" y="226924"/>
            <a:ext cx="11575590" cy="6152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BRITISH AIRLINE REVIEW ANALYSIS</a:t>
            </a:r>
          </a:p>
        </p:txBody>
      </p:sp>
      <p:pic>
        <p:nvPicPr>
          <p:cNvPr id="14" name="Picture 13" descr="A yellow smiley face with a thumbs down">
            <a:extLst>
              <a:ext uri="{FF2B5EF4-FFF2-40B4-BE49-F238E27FC236}">
                <a16:creationId xmlns:a16="http://schemas.microsoft.com/office/drawing/2014/main" id="{FE8D07DE-83F8-BCBB-2FC0-EA8114D6E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61893" y="6302714"/>
            <a:ext cx="309564" cy="297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74609-B2D7-60D8-16D7-6F49D0F0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70532" y="5525595"/>
            <a:ext cx="294636" cy="29718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D8BACBC-02F7-2B4C-5C54-E442E8536C6F}"/>
              </a:ext>
            </a:extLst>
          </p:cNvPr>
          <p:cNvGrpSpPr/>
          <p:nvPr/>
        </p:nvGrpSpPr>
        <p:grpSpPr>
          <a:xfrm>
            <a:off x="0" y="842158"/>
            <a:ext cx="12199620" cy="6027506"/>
            <a:chOff x="0" y="842158"/>
            <a:chExt cx="12199620" cy="6027506"/>
          </a:xfrm>
        </p:grpSpPr>
        <p:pic>
          <p:nvPicPr>
            <p:cNvPr id="4" name="Picture 3" descr="A plane flying above the clouds">
              <a:extLst>
                <a:ext uri="{FF2B5EF4-FFF2-40B4-BE49-F238E27FC236}">
                  <a16:creationId xmlns:a16="http://schemas.microsoft.com/office/drawing/2014/main" id="{F5AE9FE9-29A8-0FFB-5BF8-8787BD2C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0" y="956617"/>
              <a:ext cx="12080918" cy="5912330"/>
            </a:xfrm>
            <a:prstGeom prst="rect">
              <a:avLst/>
            </a:prstGeom>
            <a:effectLst>
              <a:outerShdw dist="38100" algn="l" rotWithShape="0">
                <a:prstClr val="black">
                  <a:alpha val="59000"/>
                </a:prstClr>
              </a:outerShdw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E488DF-1AF5-919E-6D94-0AFDFB74A7AE}"/>
                </a:ext>
              </a:extLst>
            </p:cNvPr>
            <p:cNvSpPr/>
            <p:nvPr/>
          </p:nvSpPr>
          <p:spPr>
            <a:xfrm>
              <a:off x="122886" y="1010081"/>
              <a:ext cx="2035524" cy="595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</a:rPr>
                <a:t>Total Reviews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3694</a:t>
              </a:r>
              <a:endParaRPr lang="en-NG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1F7439-1A72-9B29-648A-83C9191ED479}"/>
                </a:ext>
              </a:extLst>
            </p:cNvPr>
            <p:cNvSpPr/>
            <p:nvPr/>
          </p:nvSpPr>
          <p:spPr>
            <a:xfrm>
              <a:off x="2259442" y="1010081"/>
              <a:ext cx="2035524" cy="595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0066"/>
                </a:solidFill>
              </a:endParaRPr>
            </a:p>
            <a:p>
              <a:pPr algn="ctr"/>
              <a:r>
                <a:rPr lang="en-US" b="1" dirty="0">
                  <a:solidFill>
                    <a:srgbClr val="000066"/>
                  </a:solidFill>
                </a:rPr>
                <a:t>Country Count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73</a:t>
              </a:r>
            </a:p>
            <a:p>
              <a:pPr algn="ctr"/>
              <a:endParaRPr lang="en-N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C711D0-FE40-E95D-8FE4-6451A12C04DE}"/>
                </a:ext>
              </a:extLst>
            </p:cNvPr>
            <p:cNvSpPr/>
            <p:nvPr/>
          </p:nvSpPr>
          <p:spPr>
            <a:xfrm>
              <a:off x="6748034" y="1010081"/>
              <a:ext cx="2241770" cy="595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</a:rPr>
                <a:t>Positive Sentiment score </a:t>
              </a:r>
              <a:r>
                <a:rPr lang="en-US" dirty="0">
                  <a:solidFill>
                    <a:srgbClr val="000066"/>
                  </a:solidFill>
                </a:rPr>
                <a:t>: </a:t>
              </a:r>
              <a:r>
                <a:rPr lang="en-US" b="1" dirty="0">
                  <a:solidFill>
                    <a:srgbClr val="C00000"/>
                  </a:solidFill>
                </a:rPr>
                <a:t>66.6%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F0CB0C-8D84-EAA0-D383-ED259B228AFF}"/>
                </a:ext>
              </a:extLst>
            </p:cNvPr>
            <p:cNvSpPr/>
            <p:nvPr/>
          </p:nvSpPr>
          <p:spPr>
            <a:xfrm>
              <a:off x="4417851" y="994774"/>
              <a:ext cx="2241770" cy="610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</a:rPr>
                <a:t>Recommended Ratio: </a:t>
              </a:r>
              <a:r>
                <a:rPr lang="en-US" b="1" dirty="0">
                  <a:solidFill>
                    <a:srgbClr val="C00000"/>
                  </a:solidFill>
                </a:rPr>
                <a:t>40.4%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1C46B3-B58E-720A-BB99-DC49D01B277B}"/>
                </a:ext>
              </a:extLst>
            </p:cNvPr>
            <p:cNvSpPr/>
            <p:nvPr/>
          </p:nvSpPr>
          <p:spPr>
            <a:xfrm>
              <a:off x="9090837" y="842158"/>
              <a:ext cx="3091113" cy="601584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  <a:buSzPts val="1000"/>
                <a:tabLst>
                  <a:tab pos="457200" algn="l"/>
                </a:tabLst>
              </a:pPr>
              <a:endParaRPr lang="en-US" sz="1100" b="1" kern="1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NG" sz="11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analysis indicates that customer reviews encompass various aspects of the flight experience.</a:t>
              </a:r>
              <a:endParaRPr lang="en-US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1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Positive Aspects based on sentiment score of words: </a:t>
              </a:r>
              <a:r>
                <a:rPr lang="en-US" sz="1100" b="1" kern="1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Excellent: 0.26, Nice: 0.20, Friendly: 0.19, Comfortable: 0.15, Lounge: 0.15, Drinks: 0.14, Cabin: 0.12, Crew: 0.15 </a:t>
              </a:r>
            </a:p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100" b="1" kern="1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Areas of Concern: Poor: 0.02, Customer: 0.02, Delayed: 0.04, Due: 0.06, Old: 0.06, Last: 0.06, Two: 0.07, and Luggage: 0.07. </a:t>
              </a:r>
            </a:p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100" b="1" dirty="0">
                  <a:solidFill>
                    <a:srgbClr val="ECECF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100" b="1" i="0" dirty="0">
                  <a:solidFill>
                    <a:srgbClr val="ECECF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ddressing concerns related to delays, luggage, and overall customer service is crucial for enhancing the overall travel experience and customer satisfaction.</a:t>
              </a: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100" b="1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Importantly, many positive reviews do not result in recommendations, emphasizing the need to align with customer expectations for a more recommendable experience.</a:t>
              </a: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100" b="1" kern="1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Link to code on Google </a:t>
              </a:r>
              <a:r>
                <a:rPr lang="en-US" sz="1100" b="1" kern="1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Colab</a:t>
              </a:r>
              <a:r>
                <a:rPr lang="en-US" sz="1100" b="1" kern="1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:  </a:t>
              </a:r>
              <a:r>
                <a:rPr lang="en-US" sz="1100" b="1" i="1" kern="100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</a:t>
              </a:r>
              <a:endParaRPr lang="en-US" sz="1100" b="1" i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E37A16E-6ADA-1CB6-03D1-C70C7CF60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18882" y="1706710"/>
              <a:ext cx="4554285" cy="236437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6B5473-E68E-52AD-7B7B-EE880C6CE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2886" y="1719975"/>
              <a:ext cx="4294964" cy="23511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2ADF462-3F68-7890-6F2B-2CF307C53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886" y="4096753"/>
              <a:ext cx="3641168" cy="277219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5F2448-9AE2-5243-A73C-68633FAF6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33229" y="4748476"/>
              <a:ext cx="1849983" cy="212118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CDC55A-6AF1-2DA2-3ACF-5316E9713BA0}"/>
                </a:ext>
              </a:extLst>
            </p:cNvPr>
            <p:cNvSpPr txBox="1"/>
            <p:nvPr/>
          </p:nvSpPr>
          <p:spPr>
            <a:xfrm>
              <a:off x="9090837" y="842158"/>
              <a:ext cx="3108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INSIGHTS FROM ANALYSIS</a:t>
              </a:r>
              <a:endParaRPr lang="en-NG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322B2A9-B1EC-5714-1FB9-1D86CD7C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52388" y="4172277"/>
              <a:ext cx="3320780" cy="268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23160"/>
      </a:dk1>
      <a:lt1>
        <a:sysClr val="window" lastClr="FFFFFF"/>
      </a:lt1>
      <a:dk2>
        <a:srgbClr val="FF0000"/>
      </a:dk2>
      <a:lt2>
        <a:srgbClr val="E7E6E6"/>
      </a:lt2>
      <a:accent1>
        <a:srgbClr val="4472C4"/>
      </a:accent1>
      <a:accent2>
        <a:srgbClr val="BF0000"/>
      </a:accent2>
      <a:accent3>
        <a:srgbClr val="FFFFFF"/>
      </a:accent3>
      <a:accent4>
        <a:srgbClr val="FF0000"/>
      </a:accent4>
      <a:accent5>
        <a:srgbClr val="FF0000"/>
      </a:accent5>
      <a:accent6>
        <a:srgbClr val="FF0000"/>
      </a:accent6>
      <a:hlink>
        <a:srgbClr val="0563C1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182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BRITISH AIRWAYS DATA SCIENCE VIRTUAL PROGRAM</vt:lpstr>
      <vt:lpstr>BRITISH AIRLINE REVIEW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Rebecca Atsaboghena (s5527198)</cp:lastModifiedBy>
  <cp:revision>8</cp:revision>
  <dcterms:created xsi:type="dcterms:W3CDTF">2022-12-06T11:13:27Z</dcterms:created>
  <dcterms:modified xsi:type="dcterms:W3CDTF">2023-11-23T05:00:05Z</dcterms:modified>
</cp:coreProperties>
</file>