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DDDDDD"/>
    <a:srgbClr val="003399"/>
    <a:srgbClr val="000066"/>
    <a:srgbClr val="3366CC"/>
    <a:srgbClr val="336699"/>
    <a:srgbClr val="000099"/>
    <a:srgbClr val="01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0164" autoAdjust="0"/>
  </p:normalViewPr>
  <p:slideViewPr>
    <p:cSldViewPr snapToGrid="0">
      <p:cViewPr varScale="1">
        <p:scale>
          <a:sx n="81" d="100"/>
          <a:sy n="81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5249D-46C3-4BBA-9D06-931521C05D3E}" type="datetimeFigureOut">
              <a:rPr lang="en-NG" smtClean="0"/>
              <a:t>27/11/2023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DB59-D26F-4D50-8751-A6A878357D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866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3DB59-D26F-4D50-8751-A6A878357DC5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7606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www.publicdomainpictures.net/view-image.php?image=1578&amp;picture=blue-backgr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plane&#10;&#10;Description automatically generated">
            <a:extLst>
              <a:ext uri="{FF2B5EF4-FFF2-40B4-BE49-F238E27FC236}">
                <a16:creationId xmlns:a16="http://schemas.microsoft.com/office/drawing/2014/main" id="{3831A73F-2621-2E3C-4F33-C6128E1A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8" y="2578335"/>
            <a:ext cx="3368969" cy="170132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GB" sz="5600" b="1">
                <a:solidFill>
                  <a:srgbClr val="FFFFFF"/>
                </a:solidFill>
              </a:rPr>
              <a:t>BRITISH AIRWAYS DATA SCIENCE VIRTUAL PROGRAM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D106D87-E43B-DE8F-5280-ADE423B6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</a:rPr>
              <a:t>TASK 2: CUSTOMER BOOKING PREDICTIONS</a:t>
            </a:r>
            <a:endParaRPr lang="en-NG" b="1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F75D4446-3E5D-0D88-4D4B-496D9453EB02}"/>
              </a:ext>
            </a:extLst>
          </p:cNvPr>
          <p:cNvSpPr txBox="1"/>
          <p:nvPr/>
        </p:nvSpPr>
        <p:spPr>
          <a:xfrm>
            <a:off x="4999512" y="2612571"/>
            <a:ext cx="2723632" cy="32657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pic>
        <p:nvPicPr>
          <p:cNvPr id="42" name="Picture 41" descr="A blue sky with white lines">
            <a:extLst>
              <a:ext uri="{FF2B5EF4-FFF2-40B4-BE49-F238E27FC236}">
                <a16:creationId xmlns:a16="http://schemas.microsoft.com/office/drawing/2014/main" id="{F93E7150-7D62-6BEC-81C6-929CAFB13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756370"/>
            <a:ext cx="12185262" cy="61358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CC90ED-88DB-73BD-97CD-D2D80E361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135" y="1"/>
            <a:ext cx="3303485" cy="715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6" y="226924"/>
            <a:ext cx="11575590" cy="61523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BA CUSTOMER BOOKING PREDICTION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D83230-12DC-A0E7-2E8F-A440E3C90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" y="826852"/>
            <a:ext cx="2995710" cy="202774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5D6E1E-D91E-D6DD-B240-D2FB6A72EC41}"/>
              </a:ext>
            </a:extLst>
          </p:cNvPr>
          <p:cNvSpPr/>
          <p:nvPr/>
        </p:nvSpPr>
        <p:spPr>
          <a:xfrm>
            <a:off x="3146905" y="814970"/>
            <a:ext cx="2116693" cy="7849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Total Entries: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50000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Söhne"/>
              </a:rPr>
              <a:t>After Cleaning</a:t>
            </a:r>
            <a:r>
              <a:rPr lang="en-US" sz="1600" dirty="0">
                <a:solidFill>
                  <a:schemeClr val="tx1"/>
                </a:solidFill>
                <a:latin typeface="Söhne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Söhne"/>
              </a:rPr>
              <a:t>49281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Features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: 14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87B477-F44C-EC70-ACFE-1A15C11E5C34}"/>
              </a:ext>
            </a:extLst>
          </p:cNvPr>
          <p:cNvSpPr/>
          <p:nvPr/>
        </p:nvSpPr>
        <p:spPr>
          <a:xfrm>
            <a:off x="3070221" y="1650344"/>
            <a:ext cx="2251542" cy="11780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i="0" dirty="0">
                <a:solidFill>
                  <a:srgbClr val="C00000"/>
                </a:solidFill>
                <a:effectLst/>
                <a:latin typeface="Söhne"/>
              </a:rPr>
              <a:t>Purchase lead ha</a:t>
            </a:r>
            <a:r>
              <a:rPr lang="en-US" sz="1200" b="1" dirty="0">
                <a:solidFill>
                  <a:srgbClr val="C00000"/>
                </a:solidFill>
                <a:latin typeface="Söhne"/>
              </a:rPr>
              <a:t>d the highest feature importance while trip type, seats, extra luggage, food and sales channel contributed the least. </a:t>
            </a:r>
            <a:endParaRPr lang="en-US" sz="1200" b="1" i="0" dirty="0">
              <a:solidFill>
                <a:srgbClr val="C00000"/>
              </a:solidFill>
              <a:effectLst/>
              <a:latin typeface="Söhne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B71BB54-76A5-1606-A189-BA31F58FA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6409" y="2949992"/>
            <a:ext cx="4279075" cy="393150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9D1E235-C825-A691-10E8-4A40E09C5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7" y="2956945"/>
            <a:ext cx="4468858" cy="393150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61C4AF1-6D49-BBDA-296C-B3E08B3E88F3}"/>
              </a:ext>
            </a:extLst>
          </p:cNvPr>
          <p:cNvSpPr/>
          <p:nvPr/>
        </p:nvSpPr>
        <p:spPr>
          <a:xfrm>
            <a:off x="8887827" y="627888"/>
            <a:ext cx="3317843" cy="62536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latin typeface="Söhne"/>
              </a:rPr>
              <a:t>Other</a:t>
            </a:r>
            <a:r>
              <a:rPr lang="en-US" sz="1400" b="1" i="0" dirty="0">
                <a:effectLst/>
                <a:latin typeface="Söhne"/>
              </a:rPr>
              <a:t> Findings:</a:t>
            </a:r>
            <a:endParaRPr lang="en-US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1" dirty="0">
                <a:effectLst/>
                <a:latin typeface="Söhne"/>
              </a:rPr>
              <a:t>Travel Preferences:</a:t>
            </a:r>
            <a:endParaRPr lang="en-US" sz="1400" b="1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Highest number of passengers: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More interest in extra luggage, less in inflight meals and preferred seats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Internet as the predominant trip channel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Roundtrip bookings significantly outnumber other types</a:t>
            </a:r>
          </a:p>
          <a:p>
            <a:pPr algn="l"/>
            <a:endParaRPr lang="en-US" sz="14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1" dirty="0">
                <a:effectLst/>
                <a:latin typeface="Söhne"/>
              </a:rPr>
              <a:t>Geographic Insights:</a:t>
            </a:r>
            <a:endParaRPr lang="en-US" sz="1400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Australia: Highest customer booking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Malaysia: Highest number of completed bookings</a:t>
            </a:r>
          </a:p>
          <a:p>
            <a:endParaRPr lang="en-US" sz="14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1" dirty="0">
                <a:effectLst/>
                <a:latin typeface="Söhne"/>
              </a:rPr>
              <a:t>Temporal Trends:</a:t>
            </a:r>
            <a:endParaRPr lang="en-US" sz="1400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More booking visits on weekdays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Minimal difference in completed bookings across weekdays</a:t>
            </a:r>
          </a:p>
          <a:p>
            <a:endParaRPr lang="en-US" sz="1400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1" dirty="0">
                <a:effectLst/>
                <a:latin typeface="Söhne"/>
              </a:rPr>
              <a:t>Flight Details:</a:t>
            </a:r>
            <a:endParaRPr lang="en-US" sz="1400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Most common flight duration: 8.5-9 hours (average: 8.83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Route 'AKLKUL' records the highest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Completed bookings constitute 15%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Coding link:: </a:t>
            </a:r>
            <a:r>
              <a:rPr lang="en-US" sz="1400" b="1" i="0" dirty="0">
                <a:solidFill>
                  <a:schemeClr val="accent2"/>
                </a:solidFill>
                <a:effectLst/>
                <a:latin typeface="Söhne"/>
              </a:rPr>
              <a:t>link here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9BD6BAD-F05C-6139-4773-487A22A271EC}"/>
              </a:ext>
            </a:extLst>
          </p:cNvPr>
          <p:cNvSpPr/>
          <p:nvPr/>
        </p:nvSpPr>
        <p:spPr>
          <a:xfrm>
            <a:off x="5408056" y="826852"/>
            <a:ext cx="3387428" cy="20277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i="0" dirty="0">
                <a:solidFill>
                  <a:schemeClr val="accent2"/>
                </a:solidFill>
                <a:effectLst/>
                <a:latin typeface="Söhne"/>
              </a:rPr>
              <a:t>Random Forest consistently outperforms Logistic Regression in overall accuracy across different sampling techniques. Still, logistic</a:t>
            </a:r>
            <a:r>
              <a:rPr lang="en-US" sz="1400" b="1" dirty="0">
                <a:solidFill>
                  <a:schemeClr val="accent2"/>
                </a:solidFill>
                <a:latin typeface="Söhne"/>
              </a:rPr>
              <a:t> regression</a:t>
            </a:r>
            <a:r>
              <a:rPr lang="en-US" sz="1400" b="1" i="0" dirty="0">
                <a:solidFill>
                  <a:schemeClr val="accent2"/>
                </a:solidFill>
                <a:effectLst/>
                <a:latin typeface="Söhne"/>
              </a:rPr>
              <a:t>, demonstrates superior F1-scores for predicting completed bookings in class 1, highlighting its effectiveness in capturing positive instances.</a:t>
            </a:r>
          </a:p>
          <a:p>
            <a:pPr algn="l"/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667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23160"/>
      </a:dk1>
      <a:lt1>
        <a:sysClr val="window" lastClr="FFFFFF"/>
      </a:lt1>
      <a:dk2>
        <a:srgbClr val="FF0000"/>
      </a:dk2>
      <a:lt2>
        <a:srgbClr val="E7E6E6"/>
      </a:lt2>
      <a:accent1>
        <a:srgbClr val="4472C4"/>
      </a:accent1>
      <a:accent2>
        <a:srgbClr val="BF0000"/>
      </a:accent2>
      <a:accent3>
        <a:srgbClr val="FFFFFF"/>
      </a:accent3>
      <a:accent4>
        <a:srgbClr val="FF0000"/>
      </a:accent4>
      <a:accent5>
        <a:srgbClr val="FF0000"/>
      </a:accent5>
      <a:accent6>
        <a:srgbClr val="FF0000"/>
      </a:accent6>
      <a:hlink>
        <a:srgbClr val="0563C1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918</TotalTime>
  <Words>194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BRITISH AIRWAYS DATA SCIENCE VIRTUAL PROGRAM</vt:lpstr>
      <vt:lpstr>BA CUSTOMER BOOKING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Rebecca Atsaboghena (s5527198)</cp:lastModifiedBy>
  <cp:revision>12</cp:revision>
  <dcterms:created xsi:type="dcterms:W3CDTF">2022-12-06T11:13:27Z</dcterms:created>
  <dcterms:modified xsi:type="dcterms:W3CDTF">2023-11-27T05:49:52Z</dcterms:modified>
</cp:coreProperties>
</file>