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75" r:id="rId13"/>
    <p:sldId id="276" r:id="rId14"/>
    <p:sldId id="268" r:id="rId15"/>
    <p:sldId id="265" r:id="rId16"/>
    <p:sldId id="266" r:id="rId17"/>
    <p:sldId id="269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84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2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4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7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4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3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5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0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4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4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E01AA-66E3-4978-914F-DDF0D6C91F3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3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022871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ECUE 2</a:t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Démarche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modélisation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Modélisation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l’efficience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d’interception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lumineuse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des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plantes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684512"/>
            <a:ext cx="6400800" cy="1752600"/>
          </a:xfrm>
        </p:spPr>
        <p:txBody>
          <a:bodyPr>
            <a:normAutofit fontScale="40000" lnSpcReduction="20000"/>
          </a:bodyPr>
          <a:lstStyle/>
          <a:p>
            <a:r>
              <a:rPr lang="en-US" sz="9000" dirty="0" smtClean="0">
                <a:solidFill>
                  <a:schemeClr val="tx1"/>
                </a:solidFill>
              </a:rPr>
              <a:t>TD3: </a:t>
            </a:r>
            <a:r>
              <a:rPr lang="en-US" sz="9000" dirty="0" err="1" smtClean="0">
                <a:solidFill>
                  <a:schemeClr val="tx1"/>
                </a:solidFill>
              </a:rPr>
              <a:t>définir</a:t>
            </a:r>
            <a:r>
              <a:rPr lang="en-US" sz="9000" dirty="0" smtClean="0">
                <a:solidFill>
                  <a:schemeClr val="tx1"/>
                </a:solidFill>
              </a:rPr>
              <a:t> </a:t>
            </a:r>
            <a:r>
              <a:rPr lang="en-US" sz="9000" dirty="0" err="1" smtClean="0">
                <a:solidFill>
                  <a:schemeClr val="tx1"/>
                </a:solidFill>
              </a:rPr>
              <a:t>une</a:t>
            </a:r>
            <a:r>
              <a:rPr lang="en-US" sz="9000" dirty="0" smtClean="0">
                <a:solidFill>
                  <a:schemeClr val="tx1"/>
                </a:solidFill>
              </a:rPr>
              <a:t> </a:t>
            </a:r>
            <a:r>
              <a:rPr lang="en-US" sz="9000" dirty="0" err="1" smtClean="0">
                <a:solidFill>
                  <a:schemeClr val="tx1"/>
                </a:solidFill>
              </a:rPr>
              <a:t>fonction</a:t>
            </a:r>
            <a:r>
              <a:rPr lang="en-US" sz="9000" dirty="0" smtClean="0">
                <a:solidFill>
                  <a:schemeClr val="tx1"/>
                </a:solidFill>
              </a:rPr>
              <a:t> et </a:t>
            </a:r>
            <a:r>
              <a:rPr lang="en-US" sz="9000" dirty="0" err="1" smtClean="0">
                <a:solidFill>
                  <a:schemeClr val="tx1"/>
                </a:solidFill>
              </a:rPr>
              <a:t>calibrer</a:t>
            </a:r>
            <a:r>
              <a:rPr lang="en-US" sz="9000" dirty="0" smtClean="0">
                <a:solidFill>
                  <a:schemeClr val="tx1"/>
                </a:solidFill>
              </a:rPr>
              <a:t> </a:t>
            </a:r>
            <a:r>
              <a:rPr lang="en-US" sz="9000" dirty="0" err="1" smtClean="0">
                <a:solidFill>
                  <a:schemeClr val="tx1"/>
                </a:solidFill>
              </a:rPr>
              <a:t>ses</a:t>
            </a:r>
            <a:r>
              <a:rPr lang="en-US" sz="9000" dirty="0" smtClean="0">
                <a:solidFill>
                  <a:schemeClr val="tx1"/>
                </a:solidFill>
              </a:rPr>
              <a:t> </a:t>
            </a:r>
            <a:r>
              <a:rPr lang="en-US" sz="9000" dirty="0" err="1" smtClean="0">
                <a:solidFill>
                  <a:schemeClr val="tx1"/>
                </a:solidFill>
              </a:rPr>
              <a:t>paramètres</a:t>
            </a:r>
            <a:endParaRPr lang="en-US" sz="9000" dirty="0" smtClean="0">
              <a:solidFill>
                <a:schemeClr val="tx1"/>
              </a:solidFill>
            </a:endParaRPr>
          </a:p>
          <a:p>
            <a:r>
              <a:rPr lang="en-US" sz="4800" dirty="0">
                <a:solidFill>
                  <a:schemeClr val="tx1"/>
                </a:solidFill>
              </a:rPr>
              <a:t/>
            </a:r>
            <a:br>
              <a:rPr lang="en-US" sz="4800" dirty="0">
                <a:solidFill>
                  <a:schemeClr val="tx1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47864" y="4005064"/>
            <a:ext cx="334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R.PEREZ   C. FOURNIER  C.PRADAL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Calibrer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paramètres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d’une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Z:\home\perez\Bureau\lw_r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184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1403648" y="1228110"/>
            <a:ext cx="5184000" cy="4504666"/>
            <a:chOff x="1403648" y="1228110"/>
            <a:chExt cx="5184000" cy="4504666"/>
          </a:xfrm>
        </p:grpSpPr>
        <p:pic>
          <p:nvPicPr>
            <p:cNvPr id="3074" name="Picture 2" descr="Z:\home\perez\Bureau\l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12776"/>
              <a:ext cx="5184000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1907703" y="3344874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>
                  <a:solidFill>
                    <a:srgbClr val="FF0000"/>
                  </a:solidFill>
                </a:rPr>
                <a:t>=0.52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5520" y="1228110"/>
              <a:ext cx="8851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</a:t>
              </a:r>
              <a:r>
                <a:rPr lang="en-US" baseline="-25000" dirty="0">
                  <a:solidFill>
                    <a:srgbClr val="FF0000"/>
                  </a:solidFill>
                </a:rPr>
                <a:t>m</a:t>
              </a:r>
              <a:r>
                <a:rPr lang="en-US" dirty="0">
                  <a:solidFill>
                    <a:srgbClr val="FF0000"/>
                  </a:solidFill>
                </a:rPr>
                <a:t>=0.36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89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Calibrer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paramètres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d’une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800" y="1944363"/>
            <a:ext cx="4176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Représenter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domaine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 variation des 2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paramètres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estimer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leur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coefficient de variation cv=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/mean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20" y="5189921"/>
            <a:ext cx="5328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Les 2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paramètres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sont-ils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corrélés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Fonction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lm de 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606574" y="4263795"/>
            <a:ext cx="3100328" cy="2559612"/>
            <a:chOff x="5606574" y="4263795"/>
            <a:chExt cx="3100328" cy="2559612"/>
          </a:xfrm>
        </p:grpSpPr>
        <p:pic>
          <p:nvPicPr>
            <p:cNvPr id="2051" name="Picture 3" descr="Z:\home\perez\Bureau\l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6574" y="4263795"/>
              <a:ext cx="2809175" cy="2559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/>
            <p:cNvSpPr txBox="1"/>
            <p:nvPr/>
          </p:nvSpPr>
          <p:spPr>
            <a:xfrm>
              <a:off x="7956376" y="4621805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r</a:t>
              </a:r>
              <a:r>
                <a:rPr lang="en-US" baseline="30000" dirty="0" smtClean="0">
                  <a:solidFill>
                    <a:srgbClr val="0070C0"/>
                  </a:solidFill>
                </a:rPr>
                <a:t>2</a:t>
              </a:r>
              <a:r>
                <a:rPr lang="en-US" dirty="0" smtClean="0">
                  <a:solidFill>
                    <a:srgbClr val="0070C0"/>
                  </a:solidFill>
                </a:rPr>
                <a:t>=0.1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521253" y="1356257"/>
            <a:ext cx="4320480" cy="2954129"/>
            <a:chOff x="4521253" y="1356257"/>
            <a:chExt cx="4320480" cy="2954129"/>
          </a:xfrm>
        </p:grpSpPr>
        <p:pic>
          <p:nvPicPr>
            <p:cNvPr id="2050" name="Picture 2" descr="Z:\home\perez\Bureau\boxplo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253" y="1356257"/>
              <a:ext cx="4320480" cy="2954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5220072" y="1356257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CV l</a:t>
              </a:r>
              <a:r>
                <a:rPr lang="en-US" baseline="-25000" dirty="0" smtClean="0"/>
                <a:t>m</a:t>
              </a:r>
              <a:r>
                <a:rPr lang="en-US" dirty="0" smtClean="0"/>
                <a:t> =31.9 %</a:t>
              </a:r>
              <a:endParaRPr lang="en-US" baseline="-250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224445" y="1356257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CV w</a:t>
              </a:r>
              <a:r>
                <a:rPr lang="en-US" baseline="-25000" dirty="0" smtClean="0"/>
                <a:t>0</a:t>
              </a:r>
              <a:r>
                <a:rPr lang="en-US" dirty="0" smtClean="0"/>
                <a:t> =23.5 %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14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Calibrer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paramètres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d’une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1196752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Estimer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la surface de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chaque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feuille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avec 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et comparer avec les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données</a:t>
            </a:r>
            <a:endParaRPr lang="en-US" sz="2400" dirty="0"/>
          </a:p>
        </p:txBody>
      </p:sp>
      <p:pic>
        <p:nvPicPr>
          <p:cNvPr id="1026" name="Picture 2" descr="Z:\home\perez\Bureau\leaf_ar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5801535" cy="365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7020272" y="3140968"/>
            <a:ext cx="163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Rmse</a:t>
            </a:r>
            <a:r>
              <a:rPr lang="en-US" dirty="0" smtClean="0"/>
              <a:t>=3.39 cm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Bias= 1.62 cm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=0.99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7219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95536" y="-182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des variations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génotypiques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ontogéniques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652" y="1196752"/>
            <a:ext cx="78487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Représenter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les boxplots des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valeurs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paramètres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pour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chaque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génotype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755576" y="2075350"/>
            <a:ext cx="7499505" cy="4320000"/>
            <a:chOff x="755576" y="2075350"/>
            <a:chExt cx="7499505" cy="4320000"/>
          </a:xfrm>
        </p:grpSpPr>
        <p:pic>
          <p:nvPicPr>
            <p:cNvPr id="4098" name="Picture 2" descr="Z:\home\perez\Bureau\boxplot_w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075350"/>
              <a:ext cx="3467057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Picture 3" descr="Z:\home\perez\Bureau\boxplot_l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075350"/>
              <a:ext cx="3467057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264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612" y="1124744"/>
            <a:ext cx="8712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Représenter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valeurs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paramètres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du rang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 la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feuille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(N), du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feuilles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total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 et du de la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longeur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feuilles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5122" name="Picture 2" descr="Z:\home\perez\Bureau\cov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90" y="2348880"/>
            <a:ext cx="4464450" cy="446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395536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des variations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génotypiques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ontogéniques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71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612" y="980728"/>
            <a:ext cx="77767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Réaliser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variances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 w0: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Facteur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génotype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covariables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N 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Nmax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(#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feuilles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lmax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longeur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la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feuille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aov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2420888"/>
            <a:ext cx="8424936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70C0"/>
                </a:solidFill>
              </a:rPr>
              <a:t>Tableau d ‘</a:t>
            </a:r>
            <a:r>
              <a:rPr lang="en-GB" sz="2000" b="1" dirty="0" err="1" smtClean="0">
                <a:solidFill>
                  <a:srgbClr val="0070C0"/>
                </a:solidFill>
              </a:rPr>
              <a:t>anova</a:t>
            </a:r>
            <a:r>
              <a:rPr lang="en-GB" sz="2000" b="1" dirty="0" smtClean="0">
                <a:solidFill>
                  <a:srgbClr val="0070C0"/>
                </a:solidFill>
              </a:rPr>
              <a:t> pour l</a:t>
            </a:r>
            <a:r>
              <a:rPr lang="en-GB" sz="2000" b="1" baseline="-25000" dirty="0" smtClean="0">
                <a:solidFill>
                  <a:srgbClr val="0070C0"/>
                </a:solidFill>
              </a:rPr>
              <a:t>m</a:t>
            </a:r>
            <a:r>
              <a:rPr lang="en-GB" sz="20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GB" dirty="0" smtClean="0"/>
              <a:t>		</a:t>
            </a:r>
            <a:r>
              <a:rPr lang="en-GB" dirty="0" err="1" smtClean="0"/>
              <a:t>Df</a:t>
            </a:r>
            <a:r>
              <a:rPr lang="en-GB" dirty="0" smtClean="0"/>
              <a:t> 	Sum </a:t>
            </a:r>
            <a:r>
              <a:rPr lang="en-GB" dirty="0" err="1" smtClean="0"/>
              <a:t>Sq</a:t>
            </a:r>
            <a:r>
              <a:rPr lang="en-GB" dirty="0" smtClean="0"/>
              <a:t> 	Mean </a:t>
            </a:r>
            <a:r>
              <a:rPr lang="en-GB" dirty="0" err="1"/>
              <a:t>Sq</a:t>
            </a:r>
            <a:r>
              <a:rPr lang="en-GB" dirty="0"/>
              <a:t> </a:t>
            </a:r>
            <a:r>
              <a:rPr lang="en-GB" dirty="0" smtClean="0"/>
              <a:t>	F </a:t>
            </a:r>
            <a:r>
              <a:rPr lang="en-GB" dirty="0"/>
              <a:t>value   </a:t>
            </a:r>
            <a:r>
              <a:rPr lang="en-GB" dirty="0" smtClean="0"/>
              <a:t>	</a:t>
            </a:r>
            <a:r>
              <a:rPr lang="en-GB" dirty="0" err="1" smtClean="0"/>
              <a:t>Pr</a:t>
            </a:r>
            <a:r>
              <a:rPr lang="en-GB" dirty="0"/>
              <a:t>(&gt;F)    </a:t>
            </a:r>
          </a:p>
          <a:p>
            <a:r>
              <a:rPr lang="en-GB" dirty="0"/>
              <a:t>genotype     </a:t>
            </a:r>
            <a:r>
              <a:rPr lang="en-GB" dirty="0" smtClean="0"/>
              <a:t>	2 	0.2115  	0.1057  	13.796 	6.25e-06 </a:t>
            </a:r>
            <a:r>
              <a:rPr lang="en-GB" dirty="0"/>
              <a:t>***</a:t>
            </a:r>
          </a:p>
          <a:p>
            <a:r>
              <a:rPr lang="en-GB" dirty="0"/>
              <a:t>N            </a:t>
            </a:r>
            <a:r>
              <a:rPr lang="en-GB" dirty="0" smtClean="0"/>
              <a:t>		1 	0.6582  	0.6582  	85.880 	1.27e-14 </a:t>
            </a:r>
            <a:r>
              <a:rPr lang="en-GB" dirty="0"/>
              <a:t>***</a:t>
            </a:r>
          </a:p>
          <a:p>
            <a:r>
              <a:rPr lang="en-GB" dirty="0" err="1"/>
              <a:t>Nmax</a:t>
            </a:r>
            <a:r>
              <a:rPr lang="en-GB" dirty="0"/>
              <a:t>         </a:t>
            </a:r>
            <a:r>
              <a:rPr lang="en-GB" dirty="0" smtClean="0"/>
              <a:t>	1 	0.0003  	0.0003   	0.044   	0.8346    </a:t>
            </a:r>
            <a:endParaRPr lang="en-GB" dirty="0"/>
          </a:p>
          <a:p>
            <a:r>
              <a:rPr lang="en-GB" dirty="0" err="1"/>
              <a:t>lmax</a:t>
            </a:r>
            <a:r>
              <a:rPr lang="en-GB" dirty="0"/>
              <a:t>         </a:t>
            </a:r>
            <a:r>
              <a:rPr lang="en-GB" dirty="0" smtClean="0"/>
              <a:t>		1 	0.0236  	0.0236   	3.082   	0.0827 </a:t>
            </a:r>
            <a:r>
              <a:rPr lang="en-GB" dirty="0"/>
              <a:t>.  </a:t>
            </a:r>
          </a:p>
          <a:p>
            <a:r>
              <a:rPr lang="en-GB" dirty="0"/>
              <a:t>Residuals   </a:t>
            </a:r>
            <a:r>
              <a:rPr lang="en-GB" dirty="0" smtClean="0"/>
              <a:t>	87 	0.6668  	0.0077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7544" y="4643394"/>
            <a:ext cx="8424936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Tableau d ‘</a:t>
            </a:r>
            <a:r>
              <a:rPr lang="en-GB" sz="2000" b="1" dirty="0" err="1">
                <a:solidFill>
                  <a:schemeClr val="accent2"/>
                </a:solidFill>
              </a:rPr>
              <a:t>anova</a:t>
            </a:r>
            <a:r>
              <a:rPr lang="en-GB" sz="2000" b="1" dirty="0">
                <a:solidFill>
                  <a:schemeClr val="accent2"/>
                </a:solidFill>
              </a:rPr>
              <a:t> pour </a:t>
            </a:r>
            <a:r>
              <a:rPr lang="en-GB" sz="2000" b="1" dirty="0" smtClean="0">
                <a:solidFill>
                  <a:schemeClr val="accent2"/>
                </a:solidFill>
              </a:rPr>
              <a:t>w0 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		</a:t>
            </a:r>
            <a:r>
              <a:rPr lang="en-US" dirty="0" err="1" smtClean="0"/>
              <a:t>Df</a:t>
            </a:r>
            <a:r>
              <a:rPr lang="en-US" dirty="0" smtClean="0"/>
              <a:t> 	Sum </a:t>
            </a:r>
            <a:r>
              <a:rPr lang="en-US" dirty="0" err="1"/>
              <a:t>Sq</a:t>
            </a:r>
            <a:r>
              <a:rPr lang="en-US" dirty="0"/>
              <a:t> </a:t>
            </a:r>
            <a:r>
              <a:rPr lang="en-US" dirty="0" smtClean="0"/>
              <a:t>	Mean </a:t>
            </a:r>
            <a:r>
              <a:rPr lang="en-US" dirty="0" err="1"/>
              <a:t>Sq</a:t>
            </a:r>
            <a:r>
              <a:rPr lang="en-US" dirty="0"/>
              <a:t> </a:t>
            </a:r>
            <a:r>
              <a:rPr lang="en-US" dirty="0" smtClean="0"/>
              <a:t>	F </a:t>
            </a:r>
            <a:r>
              <a:rPr lang="en-US" dirty="0"/>
              <a:t>value   </a:t>
            </a:r>
            <a:r>
              <a:rPr lang="en-US" dirty="0" smtClean="0"/>
              <a:t>	</a:t>
            </a:r>
            <a:r>
              <a:rPr lang="en-US" dirty="0" err="1" smtClean="0"/>
              <a:t>Pr</a:t>
            </a:r>
            <a:r>
              <a:rPr lang="en-US" dirty="0"/>
              <a:t>(&gt;F)    </a:t>
            </a:r>
          </a:p>
          <a:p>
            <a:r>
              <a:rPr lang="en-US" dirty="0"/>
              <a:t>genotype     </a:t>
            </a:r>
            <a:r>
              <a:rPr lang="en-US" dirty="0" smtClean="0"/>
              <a:t>	2 	0.4081  	0.2041  	29.269 	1.90e-10 </a:t>
            </a:r>
            <a:r>
              <a:rPr lang="en-US" dirty="0"/>
              <a:t>***</a:t>
            </a:r>
          </a:p>
          <a:p>
            <a:r>
              <a:rPr lang="en-US" dirty="0"/>
              <a:t>N            </a:t>
            </a:r>
            <a:r>
              <a:rPr lang="en-US" dirty="0" smtClean="0"/>
              <a:t>		1 	0.4447  	0.4447  	63.785 	5.27e-12 </a:t>
            </a:r>
            <a:r>
              <a:rPr lang="en-US" dirty="0"/>
              <a:t>***</a:t>
            </a:r>
          </a:p>
          <a:p>
            <a:r>
              <a:rPr lang="en-US" dirty="0" err="1"/>
              <a:t>Nmax</a:t>
            </a:r>
            <a:r>
              <a:rPr lang="en-US" dirty="0"/>
              <a:t>         </a:t>
            </a:r>
            <a:r>
              <a:rPr lang="en-US" dirty="0" smtClean="0"/>
              <a:t>	1 	0.0038  	0.0038   	0.544    	0.463    </a:t>
            </a:r>
            <a:endParaRPr lang="en-US" dirty="0"/>
          </a:p>
          <a:p>
            <a:r>
              <a:rPr lang="en-US" dirty="0" err="1"/>
              <a:t>lmax</a:t>
            </a:r>
            <a:r>
              <a:rPr lang="en-US" dirty="0"/>
              <a:t>        </a:t>
            </a:r>
            <a:r>
              <a:rPr lang="en-US" dirty="0" smtClean="0"/>
              <a:t> 		1 	0.8040  	0.8040 	115.320  	&lt; </a:t>
            </a:r>
            <a:r>
              <a:rPr lang="en-US" dirty="0"/>
              <a:t>2e-16 ***</a:t>
            </a:r>
          </a:p>
          <a:p>
            <a:r>
              <a:rPr lang="en-US" dirty="0"/>
              <a:t>Residuals   </a:t>
            </a:r>
            <a:r>
              <a:rPr lang="en-US" dirty="0" smtClean="0"/>
              <a:t>	87 	0.6065  	0.0070 </a:t>
            </a:r>
            <a:endParaRPr lang="en-US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395536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des variations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génotypiques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ontogéniques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9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home\perez\Bureau\an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518457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7584" y="901169"/>
            <a:ext cx="69127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Vérification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hypothèses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l’anova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homoscédasticité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normalité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residus</a:t>
            </a:r>
            <a:endParaRPr lang="en-US" sz="24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5536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des variations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génotypiques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ontogéniques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196752"/>
            <a:ext cx="77768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Représenter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longeurs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lmax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largeurs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wmax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feuilles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rang (N) pour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chaque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plante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observée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0148" y="4221088"/>
            <a:ext cx="8044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 rapport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wmax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lmax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est-il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constant avec le rang 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génétiquement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dépendent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4647" y="519322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	</a:t>
            </a:r>
            <a:r>
              <a:rPr lang="en-US" sz="1400" dirty="0" err="1" smtClean="0"/>
              <a:t>Df</a:t>
            </a:r>
            <a:r>
              <a:rPr lang="en-US" sz="1400" dirty="0" smtClean="0"/>
              <a:t>  </a:t>
            </a:r>
            <a:r>
              <a:rPr lang="en-US" sz="1400" dirty="0"/>
              <a:t>Sum </a:t>
            </a:r>
            <a:r>
              <a:rPr lang="en-US" sz="1400" dirty="0" err="1"/>
              <a:t>Sq</a:t>
            </a:r>
            <a:r>
              <a:rPr lang="en-US" sz="1400" dirty="0"/>
              <a:t>  Mean </a:t>
            </a:r>
            <a:r>
              <a:rPr lang="en-US" sz="1400" dirty="0" err="1"/>
              <a:t>Sq</a:t>
            </a:r>
            <a:r>
              <a:rPr lang="en-US" sz="1400" dirty="0"/>
              <a:t> F value   </a:t>
            </a:r>
            <a:r>
              <a:rPr lang="en-US" sz="1400" dirty="0" err="1"/>
              <a:t>Pr</a:t>
            </a:r>
            <a:r>
              <a:rPr lang="en-US" sz="1400" dirty="0"/>
              <a:t>(&gt;F)    </a:t>
            </a:r>
          </a:p>
          <a:p>
            <a:r>
              <a:rPr lang="en-US" sz="1400" dirty="0"/>
              <a:t>genotype     </a:t>
            </a:r>
            <a:r>
              <a:rPr lang="en-US" sz="1400" dirty="0" smtClean="0"/>
              <a:t>	2 0.04128 </a:t>
            </a:r>
            <a:r>
              <a:rPr lang="en-US" sz="1400" dirty="0"/>
              <a:t>0.020639  101.28  &lt; 2e-16 ***</a:t>
            </a:r>
          </a:p>
          <a:p>
            <a:r>
              <a:rPr lang="en-US" sz="1400" dirty="0"/>
              <a:t>N            </a:t>
            </a:r>
            <a:r>
              <a:rPr lang="en-US" sz="1400" dirty="0" smtClean="0"/>
              <a:t>	1 </a:t>
            </a:r>
            <a:r>
              <a:rPr lang="en-US" sz="1400" dirty="0"/>
              <a:t>0.03062 0.030619  150.25 6.11e-16 ***</a:t>
            </a:r>
          </a:p>
          <a:p>
            <a:r>
              <a:rPr lang="en-US" sz="1400" dirty="0" err="1"/>
              <a:t>genotype:N</a:t>
            </a:r>
            <a:r>
              <a:rPr lang="en-US" sz="1400" dirty="0"/>
              <a:t>  </a:t>
            </a:r>
            <a:r>
              <a:rPr lang="en-US" sz="1400" dirty="0" smtClean="0"/>
              <a:t>2 </a:t>
            </a:r>
            <a:r>
              <a:rPr lang="en-US" sz="1400" dirty="0"/>
              <a:t>0.00649 0.003247   15.94 5.86e-06 ***</a:t>
            </a:r>
          </a:p>
          <a:p>
            <a:r>
              <a:rPr lang="en-US" sz="1400" dirty="0"/>
              <a:t>Residuals   </a:t>
            </a:r>
            <a:r>
              <a:rPr lang="en-US" sz="1400" dirty="0" smtClean="0"/>
              <a:t>	45 </a:t>
            </a:r>
            <a:r>
              <a:rPr lang="en-US" sz="1400" dirty="0"/>
              <a:t>0.00917 0.000204 </a:t>
            </a: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95536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des variations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génotypiques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ontogéniques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Z:\home\perez\Bureau\lm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84" y="2067726"/>
            <a:ext cx="29925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Z:\home\perez\Bureau\wm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98" y="2017090"/>
            <a:ext cx="29925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Z:\home\perez\Bureau\w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2" y="4825129"/>
            <a:ext cx="3176233" cy="19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66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196752"/>
            <a:ext cx="77768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Modéliser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w0, lm 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wl_ratio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du rang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95536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des variations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génotypiques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ontogéniques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23476" y="1844824"/>
            <a:ext cx="8352980" cy="3600000"/>
            <a:chOff x="323476" y="1844824"/>
            <a:chExt cx="8352980" cy="3600000"/>
          </a:xfrm>
        </p:grpSpPr>
        <p:pic>
          <p:nvPicPr>
            <p:cNvPr id="2050" name="Picture 2" descr="Z:\home\perez\Bureau\w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476" y="1844824"/>
              <a:ext cx="3276923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Z:\home\perez\Bureau\l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689" y="1844824"/>
              <a:ext cx="3276923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Z:\home\perez\Bureau\wl_rati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532" y="1844824"/>
              <a:ext cx="3276924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657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196752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Estimater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les surfaces de feuilles puis plante à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partir de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lmax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et des valeurs w0, lm et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simulées en fonction du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rang.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95536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des variations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génotypiques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ontogéniques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39552" y="2213708"/>
            <a:ext cx="3580612" cy="3933630"/>
            <a:chOff x="2483768" y="2320136"/>
            <a:chExt cx="3580612" cy="3933630"/>
          </a:xfrm>
        </p:grpSpPr>
        <p:pic>
          <p:nvPicPr>
            <p:cNvPr id="3074" name="Picture 2" descr="Z:\home\perez\Bureau\ajust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320136"/>
              <a:ext cx="3580612" cy="3933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/>
            <p:cNvSpPr txBox="1"/>
            <p:nvPr/>
          </p:nvSpPr>
          <p:spPr>
            <a:xfrm>
              <a:off x="3397071" y="2383300"/>
              <a:ext cx="17540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Rmse</a:t>
              </a:r>
              <a:r>
                <a:rPr lang="en-US" dirty="0" smtClean="0"/>
                <a:t>=23.88 cm</a:t>
              </a:r>
              <a:r>
                <a:rPr lang="en-US" baseline="30000" dirty="0" smtClean="0"/>
                <a:t>2</a:t>
              </a:r>
            </a:p>
            <a:p>
              <a:r>
                <a:rPr lang="en-US" dirty="0" smtClean="0"/>
                <a:t>Bias=1.87 cm</a:t>
              </a:r>
              <a:r>
                <a:rPr lang="en-US" baseline="30000" dirty="0" smtClean="0"/>
                <a:t>2</a:t>
              </a:r>
            </a:p>
            <a:p>
              <a:r>
                <a:rPr lang="en-US" dirty="0" smtClean="0"/>
                <a:t>R</a:t>
              </a:r>
              <a:r>
                <a:rPr lang="en-US" baseline="30000" dirty="0" smtClean="0"/>
                <a:t>2</a:t>
              </a:r>
              <a:r>
                <a:rPr lang="en-US" dirty="0" smtClean="0"/>
                <a:t>= 0.98</a:t>
              </a:r>
              <a:endParaRPr lang="en-US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4860032" y="2084119"/>
            <a:ext cx="3592091" cy="3946241"/>
            <a:chOff x="4860032" y="2084119"/>
            <a:chExt cx="3592091" cy="3946241"/>
          </a:xfrm>
        </p:grpSpPr>
        <p:pic>
          <p:nvPicPr>
            <p:cNvPr id="3075" name="Picture 3" descr="Z:\home\perez\Bureau\plantare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2084119"/>
              <a:ext cx="3592091" cy="3946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/>
          </p:nvSpPr>
          <p:spPr>
            <a:xfrm>
              <a:off x="5779074" y="2232289"/>
              <a:ext cx="17540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Rmse</a:t>
              </a:r>
              <a:r>
                <a:rPr lang="en-US" dirty="0" smtClean="0"/>
                <a:t>=57.88 cm</a:t>
              </a:r>
              <a:r>
                <a:rPr lang="en-US" baseline="30000" dirty="0" smtClean="0"/>
                <a:t>2</a:t>
              </a:r>
            </a:p>
            <a:p>
              <a:r>
                <a:rPr lang="en-US" dirty="0" smtClean="0"/>
                <a:t>Bias=15.91 cm</a:t>
              </a:r>
              <a:r>
                <a:rPr lang="en-US" baseline="30000" dirty="0" smtClean="0"/>
                <a:t>2</a:t>
              </a:r>
            </a:p>
            <a:p>
              <a:r>
                <a:rPr lang="en-US" dirty="0" smtClean="0"/>
                <a:t>R</a:t>
              </a:r>
              <a:r>
                <a:rPr lang="en-US" baseline="30000" dirty="0" smtClean="0"/>
                <a:t>2</a:t>
              </a:r>
              <a:r>
                <a:rPr lang="en-US" dirty="0" smtClean="0"/>
                <a:t>= 0.99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31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Etapes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621713" cy="5562600"/>
          </a:xfrm>
        </p:spPr>
        <p:txBody>
          <a:bodyPr/>
          <a:lstStyle/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endParaRPr lang="en-US" altLang="fr-FR" sz="2000" dirty="0" smtClean="0">
              <a:ea typeface="ＭＳ Ｐゴシック" pitchFamily="34" charset="-128"/>
            </a:endParaRPr>
          </a:p>
          <a:p>
            <a:pPr marL="914400" lvl="1" indent="-457200" eaLnBrk="1" hangingPunct="1">
              <a:lnSpc>
                <a:spcPct val="80000"/>
              </a:lnSpc>
            </a:pPr>
            <a:endParaRPr lang="en-US" altLang="fr-FR" sz="2000" dirty="0" smtClean="0">
              <a:ea typeface="ＭＳ Ｐゴシック" pitchFamily="34" charset="-128"/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 rot="2726541">
            <a:off x="3106738" y="1385888"/>
            <a:ext cx="381000" cy="1371600"/>
          </a:xfrm>
          <a:prstGeom prst="upDownArrow">
            <a:avLst>
              <a:gd name="adj1" fmla="val 53907"/>
              <a:gd name="adj2" fmla="val 45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 rot="4416758">
            <a:off x="2583657" y="2316956"/>
            <a:ext cx="4178300" cy="44878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7628" y="15248"/>
                </a:moveTo>
                <a:cubicBezTo>
                  <a:pt x="8554" y="15908"/>
                  <a:pt x="9663" y="16263"/>
                  <a:pt x="10800" y="16263"/>
                </a:cubicBezTo>
                <a:cubicBezTo>
                  <a:pt x="13817" y="16263"/>
                  <a:pt x="16263" y="13817"/>
                  <a:pt x="16263" y="10800"/>
                </a:cubicBezTo>
                <a:cubicBezTo>
                  <a:pt x="16263" y="7782"/>
                  <a:pt x="13817" y="5337"/>
                  <a:pt x="10800" y="5337"/>
                </a:cubicBezTo>
                <a:cubicBezTo>
                  <a:pt x="7782" y="5337"/>
                  <a:pt x="5337" y="7782"/>
                  <a:pt x="5337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8552" y="21600"/>
                  <a:pt x="6360" y="20898"/>
                  <a:pt x="4530" y="19593"/>
                </a:cubicBezTo>
                <a:lnTo>
                  <a:pt x="2962" y="21792"/>
                </a:lnTo>
                <a:lnTo>
                  <a:pt x="1707" y="14304"/>
                </a:lnTo>
                <a:lnTo>
                  <a:pt x="9196" y="13049"/>
                </a:lnTo>
                <a:lnTo>
                  <a:pt x="7628" y="15248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79613" y="2576513"/>
            <a:ext cx="1766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800" i="1">
                <a:latin typeface="Arial" charset="0"/>
              </a:rPr>
              <a:t>Utilisation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V="1">
            <a:off x="2700338" y="2990850"/>
            <a:ext cx="271462" cy="276225"/>
          </a:xfrm>
          <a:prstGeom prst="downArrow">
            <a:avLst>
              <a:gd name="adj1" fmla="val 50278"/>
              <a:gd name="adj2" fmla="val 42398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29088" y="2613025"/>
            <a:ext cx="1379537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Cahier des charges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86200" y="1225550"/>
            <a:ext cx="1573213" cy="679450"/>
          </a:xfrm>
          <a:prstGeom prst="rect">
            <a:avLst/>
          </a:prstGeom>
          <a:solidFill>
            <a:schemeClr val="bg1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800" i="1" dirty="0">
                <a:solidFill>
                  <a:srgbClr val="CC0000"/>
                </a:solidFill>
                <a:latin typeface="Arial" charset="0"/>
              </a:rPr>
              <a:t>Question et hypothèses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546600" y="2138363"/>
            <a:ext cx="271463" cy="276225"/>
          </a:xfrm>
          <a:prstGeom prst="downArrow">
            <a:avLst>
              <a:gd name="adj1" fmla="val 50278"/>
              <a:gd name="adj2" fmla="val 42398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89575" y="3384550"/>
            <a:ext cx="1222375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Modèle conceptuel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824413" y="5557838"/>
            <a:ext cx="1700212" cy="581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Implémentation informatique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108325" y="5749925"/>
            <a:ext cx="1700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>
                <a:latin typeface="Arial" charset="0"/>
              </a:rPr>
              <a:t>Vérification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759450" y="4465638"/>
            <a:ext cx="1223963" cy="581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Mise en équations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360613" y="5043488"/>
            <a:ext cx="1700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>
                <a:latin typeface="Arial" charset="0"/>
              </a:rPr>
              <a:t>Calibrage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187575" y="4014788"/>
            <a:ext cx="1700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>
                <a:latin typeface="Arial" charset="0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458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196752"/>
            <a:ext cx="7776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Modéliser correctement la surface d’une plante (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sz="2000" baseline="-25000" dirty="0" err="1" smtClean="0">
                <a:latin typeface="Times New Roman" pitchFamily="18" charset="0"/>
                <a:cs typeface="Times New Roman" pitchFamily="18" charset="0"/>
              </a:rPr>
              <a:t>plant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95536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des variations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génotypiques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ontogéniques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Z:\home\perez\Bureau\area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39514"/>
            <a:ext cx="5468123" cy="494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2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196752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Ajuster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lmax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pour chaque génotype pour obtenir une surface plante imposée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95536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des variations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génotypiques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ontogéniques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 descr="Z:\home\perez\Bureau\leng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97" y="1772816"/>
            <a:ext cx="4108773" cy="451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5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R: </a:t>
            </a:r>
            <a:r>
              <a:rPr lang="en-US" dirty="0" err="1" smtClean="0"/>
              <a:t>TD_calibration.R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Données</a:t>
            </a:r>
            <a:r>
              <a:rPr lang="en-US" dirty="0" smtClean="0"/>
              <a:t>: dataLW_Maize.csv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Supports du TD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Conceptualiser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 variable à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modéliser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d’étude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d’une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feuille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Définir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98"/>
          <a:stretch/>
        </p:blipFill>
        <p:spPr bwMode="auto">
          <a:xfrm>
            <a:off x="755576" y="3022848"/>
            <a:ext cx="6912768" cy="200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778174" y="5352973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t-on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mesurer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55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47550" y="-1825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Définir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5733256"/>
            <a:ext cx="7668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Définir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relation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allométrique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avec des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paramètres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facilement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interprétables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761584" y="2231225"/>
            <a:ext cx="3087960" cy="1964694"/>
            <a:chOff x="179512" y="2837453"/>
            <a:chExt cx="3087960" cy="1964694"/>
          </a:xfrm>
        </p:grpSpPr>
        <p:pic>
          <p:nvPicPr>
            <p:cNvPr id="1025" name="Picture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67" b="70866"/>
            <a:stretch/>
          </p:blipFill>
          <p:spPr bwMode="auto">
            <a:xfrm rot="16200000">
              <a:off x="736871" y="2838205"/>
              <a:ext cx="1553211" cy="2374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Connecteur droit avec flèche 10"/>
            <p:cNvCxnSpPr/>
            <p:nvPr/>
          </p:nvCxnSpPr>
          <p:spPr>
            <a:xfrm flipV="1">
              <a:off x="556816" y="2837453"/>
              <a:ext cx="0" cy="1136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 flipV="1">
              <a:off x="556816" y="3966748"/>
              <a:ext cx="271065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79512" y="2837453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029906" y="408761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51520" y="1227946"/>
            <a:ext cx="90730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Représenter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feuille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à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partir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données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disponibles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(dataLW_Maize.csv)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Z:\home\perez\Bureau\lw_r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16832"/>
            <a:ext cx="432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6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79"/>
          <a:stretch/>
        </p:blipFill>
        <p:spPr bwMode="auto">
          <a:xfrm>
            <a:off x="1837010" y="2488311"/>
            <a:ext cx="1728108" cy="248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Définir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651110" y="1086265"/>
            <a:ext cx="8025262" cy="4481466"/>
            <a:chOff x="326003" y="458781"/>
            <a:chExt cx="2941469" cy="3509778"/>
          </a:xfrm>
        </p:grpSpPr>
        <p:cxnSp>
          <p:nvCxnSpPr>
            <p:cNvPr id="11" name="Connecteur droit avec flèche 10"/>
            <p:cNvCxnSpPr/>
            <p:nvPr/>
          </p:nvCxnSpPr>
          <p:spPr>
            <a:xfrm flipV="1">
              <a:off x="760185" y="639564"/>
              <a:ext cx="0" cy="28648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760185" y="3497051"/>
              <a:ext cx="250728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326003" y="458781"/>
              <a:ext cx="174888" cy="361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</a:t>
              </a:r>
              <a:endParaRPr lang="en-US" sz="2400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148689" y="3606994"/>
              <a:ext cx="93537" cy="361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</a:t>
              </a:r>
              <a:endParaRPr lang="en-US" sz="2400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/>
          <a:stretch/>
        </p:blipFill>
        <p:spPr bwMode="auto">
          <a:xfrm>
            <a:off x="3565118" y="2492896"/>
            <a:ext cx="4247242" cy="248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>
            <a:off x="1835696" y="2497212"/>
            <a:ext cx="1729422" cy="431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602507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1414703" y="2347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1559960" y="4980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098405" y="1547930"/>
                <a:ext cx="322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fr-FR" sz="2400" b="0" baseline="-250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fr-FR" sz="2400" b="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(l)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𝑎</m:t>
                    </m:r>
                    <m:r>
                      <a:rPr lang="fr-FR" sz="2400" b="0" i="1" baseline="-25000" smtClean="0">
                        <a:solidFill>
                          <a:schemeClr val="accent2"/>
                        </a:solidFill>
                        <a:latin typeface="Cambria Math"/>
                      </a:rPr>
                      <m:t>0</m:t>
                    </m:r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+</m:t>
                    </m:r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𝑏</m:t>
                    </m:r>
                    <m:r>
                      <a:rPr lang="fr-FR" sz="2400" b="0" i="1" baseline="-25000" smtClean="0">
                        <a:solidFill>
                          <a:schemeClr val="accent2"/>
                        </a:solidFill>
                        <a:latin typeface="Cambria Math"/>
                      </a:rPr>
                      <m:t>0</m:t>
                    </m:r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 . </m:t>
                    </m:r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𝑙</m:t>
                    </m:r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+</m:t>
                    </m:r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𝑐</m:t>
                    </m:r>
                    <m:r>
                      <a:rPr lang="fr-FR" sz="2400" b="0" i="1" baseline="-25000" smtClean="0">
                        <a:solidFill>
                          <a:schemeClr val="accent2"/>
                        </a:solidFill>
                        <a:latin typeface="Cambria Math"/>
                      </a:rPr>
                      <m:t>0</m:t>
                    </m:r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 . </m:t>
                    </m:r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𝑙</m:t>
                    </m:r>
                    <m:r>
                      <a:rPr lang="fr-FR" sz="2400" b="0" i="1" baseline="30000" smtClean="0">
                        <a:solidFill>
                          <a:schemeClr val="accent2"/>
                        </a:solidFill>
                        <a:latin typeface="Cambria Math"/>
                      </a:rPr>
                      <m:t>2</m:t>
                    </m:r>
                  </m:oMath>
                </a14:m>
                <a:endParaRPr lang="en-US" sz="2400" baseline="300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05" y="1547930"/>
                <a:ext cx="322896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8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3712886" y="4263479"/>
                <a:ext cx="32850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fr-FR" sz="2400" baseline="-250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fr-FR" sz="2400" b="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(l)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𝑎</m:t>
                    </m:r>
                    <m:r>
                      <a:rPr lang="fr-FR" sz="2400" b="0" i="1" baseline="-25000" smtClean="0">
                        <a:solidFill>
                          <a:schemeClr val="tx2"/>
                        </a:solidFill>
                        <a:latin typeface="Cambria Math"/>
                      </a:rPr>
                      <m:t>1</m:t>
                    </m:r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𝑏</m:t>
                    </m:r>
                    <m:r>
                      <a:rPr lang="fr-FR" sz="2400" b="0" i="1" baseline="-25000" smtClean="0">
                        <a:solidFill>
                          <a:schemeClr val="tx2"/>
                        </a:solidFill>
                        <a:latin typeface="Cambria Math"/>
                      </a:rPr>
                      <m:t>1</m:t>
                    </m:r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 . </m:t>
                    </m:r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𝑙</m:t>
                    </m:r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𝑐</m:t>
                    </m:r>
                    <m:r>
                      <a:rPr lang="fr-FR" sz="2400" b="0" i="1" baseline="-25000" smtClean="0">
                        <a:solidFill>
                          <a:schemeClr val="tx2"/>
                        </a:solidFill>
                        <a:latin typeface="Cambria Math"/>
                      </a:rPr>
                      <m:t>1</m:t>
                    </m:r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 . </m:t>
                    </m:r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𝑙</m:t>
                    </m:r>
                    <m:r>
                      <a:rPr lang="fr-FR" sz="2400" b="0" i="1" baseline="30000" smtClean="0">
                        <a:solidFill>
                          <a:schemeClr val="tx2"/>
                        </a:solidFill>
                        <a:latin typeface="Cambria Math"/>
                      </a:rPr>
                      <m:t>2</m:t>
                    </m:r>
                  </m:oMath>
                </a14:m>
                <a:endParaRPr lang="en-US" sz="2400" baseline="300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886" y="4263479"/>
                <a:ext cx="328506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78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53" name="Groupe 2052"/>
          <p:cNvGrpSpPr/>
          <p:nvPr/>
        </p:nvGrpSpPr>
        <p:grpSpPr>
          <a:xfrm>
            <a:off x="1043608" y="2572497"/>
            <a:ext cx="2806621" cy="3074904"/>
            <a:chOff x="1043608" y="2572497"/>
            <a:chExt cx="2806621" cy="3074904"/>
          </a:xfrm>
        </p:grpSpPr>
        <p:cxnSp>
          <p:nvCxnSpPr>
            <p:cNvPr id="29" name="Connecteur droit 28"/>
            <p:cNvCxnSpPr/>
            <p:nvPr/>
          </p:nvCxnSpPr>
          <p:spPr>
            <a:xfrm>
              <a:off x="3565118" y="2572497"/>
              <a:ext cx="0" cy="258469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2" name="ZoneTexte 2051"/>
            <p:cNvSpPr txBox="1"/>
            <p:nvPr/>
          </p:nvSpPr>
          <p:spPr>
            <a:xfrm>
              <a:off x="3314505" y="5001070"/>
              <a:ext cx="535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l</a:t>
              </a:r>
              <a:r>
                <a:rPr lang="en-US" sz="3600" baseline="-25000" dirty="0" smtClean="0"/>
                <a:t>m</a:t>
              </a:r>
              <a:endParaRPr lang="en-US" sz="3600" baseline="-250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043608" y="3453337"/>
              <a:ext cx="6703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w</a:t>
              </a:r>
              <a:r>
                <a:rPr lang="en-US" sz="3600" baseline="-25000" dirty="0" smtClean="0"/>
                <a:t>0</a:t>
              </a:r>
              <a:endParaRPr lang="en-US" sz="3600" baseline="-25000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41005" y="5893538"/>
            <a:ext cx="9777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Exprimer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de w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et l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Connecteur droit 22"/>
          <p:cNvCxnSpPr>
            <a:stCxn id="40" idx="3"/>
          </p:cNvCxnSpPr>
          <p:nvPr/>
        </p:nvCxnSpPr>
        <p:spPr>
          <a:xfrm>
            <a:off x="1713984" y="3776503"/>
            <a:ext cx="14766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Définir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Programmer la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polynomiale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Représenter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feuille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avec les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valeurs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suivantes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=0.1, 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=0.1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=0.1, 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=0.8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=0.1, 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=0.5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7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Définir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Z:\home\perez\Bureau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54981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Z:\home\perez\Bureau\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072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Z:\home\perez\Bureau\5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77072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Z:\home\perez\Bureau\8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90" y="1654981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8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Calibrer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paramètres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d’une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7545" y="1480395"/>
                <a:ext cx="4320480" cy="2308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Principe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basé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sur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la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méthode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des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moindres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carrés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estimer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les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valeurs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de a et b qui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minimisent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24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fr-FR" sz="2400" i="1">
                            <a:latin typeface="Cambria Math"/>
                          </a:rPr>
                          <m:t>𝑒</m:t>
                        </m:r>
                        <m:r>
                          <a:rPr lang="fr-FR" sz="2400" i="1" baseline="-2500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à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partir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des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données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observées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5" y="1480395"/>
                <a:ext cx="4320480" cy="2308645"/>
              </a:xfrm>
              <a:prstGeom prst="rect">
                <a:avLst/>
              </a:prstGeom>
              <a:blipFill rotWithShape="1">
                <a:blip r:embed="rId2"/>
                <a:stretch>
                  <a:fillRect l="-11017" t="-2111" r="-424" b="-6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Z:\home\perez\Bureau\bestf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96280"/>
            <a:ext cx="38354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7545" y="4725144"/>
            <a:ext cx="8352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Ajuster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valeurs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 l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et w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pour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l’ensemble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feuilles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mesurées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représenter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ajustements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nls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614</Words>
  <Application>Microsoft Office PowerPoint</Application>
  <PresentationFormat>Affichage à l'écran (4:3)</PresentationFormat>
  <Paragraphs>126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ECUE 2 Démarche de modélisation Modélisation de l’efficience d’interception lumineuse des plantes   </vt:lpstr>
      <vt:lpstr>Etapes de Modélisation</vt:lpstr>
      <vt:lpstr>Supports du TD</vt:lpstr>
      <vt:lpstr>Etape 1: Définir une fonction</vt:lpstr>
      <vt:lpstr>Etape 1: Définir une fonction</vt:lpstr>
      <vt:lpstr>Etape 1: Définir une fonction</vt:lpstr>
      <vt:lpstr>Etape 1: Définir une fonction</vt:lpstr>
      <vt:lpstr>Etape 1: Définir une fonction</vt:lpstr>
      <vt:lpstr>Etape 2: Calibrer les paramètres d’une fonction</vt:lpstr>
      <vt:lpstr>Etape 2: Calibrer les paramètres d’une fonction</vt:lpstr>
      <vt:lpstr>Etape 2: Calibrer les paramètres d’une fonction</vt:lpstr>
      <vt:lpstr>Etape 2: Calibrer les paramètres d’une fonction</vt:lpstr>
      <vt:lpstr>Etape 3: Modélisation des variations génotypiques et ontogéniques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ECUE 2 D
émarche de modélisation Modélisation de l’efficience d’interception lumineuse des plantes   </dc:title>
  <dc:creator>perez</dc:creator>
  <cp:lastModifiedBy>perez</cp:lastModifiedBy>
  <cp:revision>83</cp:revision>
  <dcterms:created xsi:type="dcterms:W3CDTF">2018-05-23T14:19:37Z</dcterms:created>
  <dcterms:modified xsi:type="dcterms:W3CDTF">2018-06-01T08:12:17Z</dcterms:modified>
</cp:coreProperties>
</file>