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98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158C3-65DB-4784-B113-15FECC4D57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9348D-E3BF-4241-8B07-798B0B35C3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18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44487-65EE-4ACA-8B97-3FEF03FAC5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65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F553-83A2-474A-AF03-A72461EB2CE0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1F8E-2322-4D9A-A1F8-1D79C98322C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50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F553-83A2-474A-AF03-A72461EB2CE0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1F8E-2322-4D9A-A1F8-1D79C98322C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2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F553-83A2-474A-AF03-A72461EB2CE0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1F8E-2322-4D9A-A1F8-1D79C98322C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2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F553-83A2-474A-AF03-A72461EB2CE0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1F8E-2322-4D9A-A1F8-1D79C98322C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7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F553-83A2-474A-AF03-A72461EB2CE0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1F8E-2322-4D9A-A1F8-1D79C98322C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F553-83A2-474A-AF03-A72461EB2CE0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1F8E-2322-4D9A-A1F8-1D79C98322C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0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F553-83A2-474A-AF03-A72461EB2CE0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1F8E-2322-4D9A-A1F8-1D79C98322C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50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F553-83A2-474A-AF03-A72461EB2CE0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1F8E-2322-4D9A-A1F8-1D79C98322C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26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F553-83A2-474A-AF03-A72461EB2CE0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1F8E-2322-4D9A-A1F8-1D79C98322C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5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F553-83A2-474A-AF03-A72461EB2CE0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1F8E-2322-4D9A-A1F8-1D79C98322C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57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F553-83A2-474A-AF03-A72461EB2CE0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1F8E-2322-4D9A-A1F8-1D79C98322C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24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7F553-83A2-474A-AF03-A72461EB2CE0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E1F8E-2322-4D9A-A1F8-1D79C98322C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9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1022871"/>
            <a:ext cx="7772400" cy="1470025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ECUE 2</a:t>
            </a:r>
            <a:b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3200" dirty="0" err="1" smtClean="0">
                <a:solidFill>
                  <a:schemeClr val="bg1">
                    <a:lumMod val="85000"/>
                  </a:schemeClr>
                </a:solidFill>
              </a:rPr>
              <a:t>Démarche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 de </a:t>
            </a:r>
            <a:r>
              <a:rPr lang="en-US" sz="3200" dirty="0" err="1" smtClean="0">
                <a:solidFill>
                  <a:schemeClr val="bg1">
                    <a:lumMod val="85000"/>
                  </a:schemeClr>
                </a:solidFill>
              </a:rPr>
              <a:t>modélisation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3200" dirty="0" err="1" smtClean="0">
                <a:solidFill>
                  <a:schemeClr val="bg1">
                    <a:lumMod val="65000"/>
                  </a:schemeClr>
                </a:solidFill>
              </a:rPr>
              <a:t>Modélisation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sz="3200" dirty="0" err="1" smtClean="0">
                <a:solidFill>
                  <a:schemeClr val="bg1">
                    <a:lumMod val="65000"/>
                  </a:schemeClr>
                </a:solidFill>
              </a:rPr>
              <a:t>l’efficience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65000"/>
                  </a:schemeClr>
                </a:solidFill>
              </a:rPr>
              <a:t>d’interception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65000"/>
                  </a:schemeClr>
                </a:solidFill>
              </a:rPr>
              <a:t>lumineuse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des </a:t>
            </a:r>
            <a:r>
              <a:rPr lang="en-US" sz="3200" dirty="0" err="1" smtClean="0">
                <a:solidFill>
                  <a:schemeClr val="bg1">
                    <a:lumMod val="65000"/>
                  </a:schemeClr>
                </a:solidFill>
              </a:rPr>
              <a:t>plantes</a:t>
            </a:r>
            <a:r>
              <a:rPr lang="en-US" sz="3200" dirty="0" smtClean="0">
                <a:solidFill>
                  <a:schemeClr val="tx1"/>
                </a:solidFill>
              </a:rPr>
              <a:t/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</a:br>
            <a:endParaRPr 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3648" y="2684512"/>
            <a:ext cx="6400800" cy="1752600"/>
          </a:xfrm>
        </p:spPr>
        <p:txBody>
          <a:bodyPr>
            <a:normAutofit fontScale="40000" lnSpcReduction="20000"/>
          </a:bodyPr>
          <a:lstStyle/>
          <a:p>
            <a:r>
              <a:rPr lang="en-US" sz="9000" dirty="0" smtClean="0">
                <a:solidFill>
                  <a:schemeClr val="tx1"/>
                </a:solidFill>
              </a:rPr>
              <a:t>TD4: reconstruction 3D et simulation</a:t>
            </a:r>
          </a:p>
          <a:p>
            <a:r>
              <a:rPr lang="en-US" sz="4800" dirty="0">
                <a:solidFill>
                  <a:schemeClr val="tx1"/>
                </a:solidFill>
              </a:rPr>
              <a:t/>
            </a:r>
            <a:br>
              <a:rPr lang="en-US" sz="4800" dirty="0">
                <a:solidFill>
                  <a:schemeClr val="tx1"/>
                </a:solidFill>
              </a:rPr>
            </a:b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347864" y="4005064"/>
            <a:ext cx="334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R.PEREZ   C. FOURNIER  C.PRADAL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84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Etapes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Modélisation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8621713" cy="5562600"/>
          </a:xfrm>
        </p:spPr>
        <p:txBody>
          <a:bodyPr/>
          <a:lstStyle/>
          <a:p>
            <a:pPr marL="914400" lvl="1" indent="-457200" eaLnBrk="1" hangingPunct="1">
              <a:lnSpc>
                <a:spcPct val="80000"/>
              </a:lnSpc>
              <a:buFontTx/>
              <a:buNone/>
            </a:pPr>
            <a:endParaRPr lang="en-US" altLang="fr-FR" sz="2000" dirty="0" smtClean="0">
              <a:ea typeface="ＭＳ Ｐゴシック" pitchFamily="34" charset="-128"/>
            </a:endParaRPr>
          </a:p>
          <a:p>
            <a:pPr marL="914400" lvl="1" indent="-457200" eaLnBrk="1" hangingPunct="1">
              <a:lnSpc>
                <a:spcPct val="80000"/>
              </a:lnSpc>
            </a:pPr>
            <a:endParaRPr lang="en-US" altLang="fr-FR" sz="2000" dirty="0" smtClean="0">
              <a:ea typeface="ＭＳ Ｐゴシック" pitchFamily="34" charset="-128"/>
            </a:endParaRPr>
          </a:p>
        </p:txBody>
      </p:sp>
      <p:sp>
        <p:nvSpPr>
          <p:cNvPr id="6" name="AutoShape 16"/>
          <p:cNvSpPr>
            <a:spLocks noChangeArrowheads="1"/>
          </p:cNvSpPr>
          <p:nvPr/>
        </p:nvSpPr>
        <p:spPr bwMode="auto">
          <a:xfrm rot="2726541">
            <a:off x="3106738" y="1385888"/>
            <a:ext cx="381000" cy="1371600"/>
          </a:xfrm>
          <a:prstGeom prst="upDownArrow">
            <a:avLst>
              <a:gd name="adj1" fmla="val 53907"/>
              <a:gd name="adj2" fmla="val 45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7" name="AutoShape 2"/>
          <p:cNvSpPr>
            <a:spLocks noChangeArrowheads="1"/>
          </p:cNvSpPr>
          <p:nvPr/>
        </p:nvSpPr>
        <p:spPr bwMode="auto">
          <a:xfrm rot="4416758">
            <a:off x="2583657" y="2316956"/>
            <a:ext cx="4178300" cy="448786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7628" y="15248"/>
                </a:moveTo>
                <a:cubicBezTo>
                  <a:pt x="8554" y="15908"/>
                  <a:pt x="9663" y="16263"/>
                  <a:pt x="10800" y="16263"/>
                </a:cubicBezTo>
                <a:cubicBezTo>
                  <a:pt x="13817" y="16263"/>
                  <a:pt x="16263" y="13817"/>
                  <a:pt x="16263" y="10800"/>
                </a:cubicBezTo>
                <a:cubicBezTo>
                  <a:pt x="16263" y="7782"/>
                  <a:pt x="13817" y="5337"/>
                  <a:pt x="10800" y="5337"/>
                </a:cubicBezTo>
                <a:cubicBezTo>
                  <a:pt x="7782" y="5337"/>
                  <a:pt x="5337" y="7782"/>
                  <a:pt x="5337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8552" y="21600"/>
                  <a:pt x="6360" y="20898"/>
                  <a:pt x="4530" y="19593"/>
                </a:cubicBezTo>
                <a:lnTo>
                  <a:pt x="2962" y="21792"/>
                </a:lnTo>
                <a:lnTo>
                  <a:pt x="1707" y="14304"/>
                </a:lnTo>
                <a:lnTo>
                  <a:pt x="9196" y="13049"/>
                </a:lnTo>
                <a:lnTo>
                  <a:pt x="7628" y="15248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979613" y="2576513"/>
            <a:ext cx="1766887" cy="3667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sz="1800" i="1" dirty="0">
                <a:latin typeface="Arial" charset="0"/>
              </a:rPr>
              <a:t>Utilisation</a:t>
            </a: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 flipV="1">
            <a:off x="2700338" y="2990850"/>
            <a:ext cx="271462" cy="276225"/>
          </a:xfrm>
          <a:prstGeom prst="downArrow">
            <a:avLst>
              <a:gd name="adj1" fmla="val 50278"/>
              <a:gd name="adj2" fmla="val 42398"/>
            </a:avLst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129088" y="2613025"/>
            <a:ext cx="1379537" cy="581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sz="1600" dirty="0">
                <a:latin typeface="Arial" charset="0"/>
              </a:rPr>
              <a:t>Cahier des charges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886200" y="1225550"/>
            <a:ext cx="1573213" cy="679450"/>
          </a:xfrm>
          <a:prstGeom prst="rect">
            <a:avLst/>
          </a:prstGeom>
          <a:solidFill>
            <a:schemeClr val="bg1"/>
          </a:solidFill>
          <a:ln w="381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sz="1800" i="1" dirty="0">
                <a:solidFill>
                  <a:srgbClr val="CC0000"/>
                </a:solidFill>
                <a:latin typeface="Arial" charset="0"/>
              </a:rPr>
              <a:t>Question et hypothèses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546600" y="2138363"/>
            <a:ext cx="271463" cy="276225"/>
          </a:xfrm>
          <a:prstGeom prst="downArrow">
            <a:avLst>
              <a:gd name="adj1" fmla="val 50278"/>
              <a:gd name="adj2" fmla="val 42398"/>
            </a:avLst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5489575" y="3384550"/>
            <a:ext cx="1222375" cy="5810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sz="1600" dirty="0">
                <a:latin typeface="Arial" charset="0"/>
              </a:rPr>
              <a:t>Modèle conceptuel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4824413" y="5557838"/>
            <a:ext cx="1700212" cy="581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sz="1600" dirty="0">
                <a:latin typeface="Arial" charset="0"/>
              </a:rPr>
              <a:t>Implémentation informatique</a:t>
            </a: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3108325" y="5749925"/>
            <a:ext cx="1700213" cy="336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sz="1600" dirty="0">
                <a:latin typeface="Arial" charset="0"/>
              </a:rPr>
              <a:t>Vérification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759450" y="4465638"/>
            <a:ext cx="1223963" cy="581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sz="1600" dirty="0">
                <a:latin typeface="Arial" charset="0"/>
              </a:rPr>
              <a:t>Mise en équations</a:t>
            </a: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2360613" y="5043488"/>
            <a:ext cx="1700212" cy="336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sz="1600">
                <a:latin typeface="Arial" charset="0"/>
              </a:rPr>
              <a:t>Calibrage</a:t>
            </a: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2187575" y="4014788"/>
            <a:ext cx="1700213" cy="336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sz="1600" dirty="0">
                <a:latin typeface="Arial" charset="0"/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386687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0172" y="980728"/>
            <a:ext cx="8620167" cy="4968552"/>
          </a:xfrm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https://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github.com/openalea/supagro_training_2018/TD_4/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latin typeface="Arial" pitchFamily="34" charset="0"/>
                <a:cs typeface="Arial" pitchFamily="34" charset="0"/>
              </a:rPr>
              <a:t>Notebook python:</a:t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conda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install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scipy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jupyter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notebook 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3D_Maize_parameters_solution.ipyn</a:t>
            </a:r>
            <a:b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latin typeface="Arial" pitchFamily="34" charset="0"/>
                <a:cs typeface="Arial" pitchFamily="34" charset="0"/>
              </a:rPr>
              <a:t>Script R:</a:t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US" sz="24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plan_simulation_Morris.R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endParaRPr lang="en-US" sz="2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D56F-F549-4EBF-B1D6-9551191C4E35}" type="slidenum">
              <a:rPr lang="en-US" smtClean="0">
                <a:latin typeface="Arial" pitchFamily="34" charset="0"/>
                <a:cs typeface="Arial" pitchFamily="34" charset="0"/>
              </a:rPr>
              <a:t>3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475456" y="-1"/>
            <a:ext cx="8229600" cy="809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SUPPORT DU TD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Support 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42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 txBox="1">
            <a:spLocks/>
          </p:cNvSpPr>
          <p:nvPr/>
        </p:nvSpPr>
        <p:spPr>
          <a:xfrm>
            <a:off x="457200" y="1340768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3D_Maize_parameters_solution.ipyn</a:t>
            </a:r>
          </a:p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Représentation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3D de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l’architecture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aérienne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du ma</a:t>
            </a:r>
            <a:r>
              <a:rPr lang="az-Cyrl-AZ" sz="2400" dirty="0" smtClean="0">
                <a:latin typeface="Arial" pitchFamily="34" charset="0"/>
                <a:cs typeface="Arial" pitchFamily="34" charset="0"/>
              </a:rPr>
              <a:t>ї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Fonctions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liées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à la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géométrie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des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feuilles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et de la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tige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457200" lvl="1" indent="0">
              <a:buFont typeface="Arial" pitchFamily="34" charset="0"/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1)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Représenter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chacune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des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fonctions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avec les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valeurs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extrêmes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du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paramètre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associé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marL="457200" lvl="1" indent="0">
              <a:buFont typeface="Arial" pitchFamily="34" charset="0"/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modèle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3D 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26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D56F-F549-4EBF-B1D6-9551191C4E35}" type="slidenum">
              <a:rPr lang="en-US" sz="1800" smtClean="0">
                <a:latin typeface="Arial" pitchFamily="34" charset="0"/>
                <a:cs typeface="Arial" pitchFamily="34" charset="0"/>
              </a:rPr>
              <a:t>5</a:t>
            </a:fld>
            <a:endParaRPr lang="en-US" sz="180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3" y="1052736"/>
            <a:ext cx="2300979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75046" y="44231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>
                <a:latin typeface="Arial" pitchFamily="34" charset="0"/>
                <a:cs typeface="Arial" pitchFamily="34" charset="0"/>
              </a:rPr>
              <a:t>1)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Représenter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chacune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des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fonctions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avec les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valeurs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extrêmes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du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paramètre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associé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3573256"/>
            <a:ext cx="2380617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527" y="965034"/>
            <a:ext cx="2229199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663" y="3717682"/>
            <a:ext cx="2260233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050" y="1080617"/>
            <a:ext cx="2268741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013" y="3601137"/>
            <a:ext cx="2219586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716372" y="66481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rmax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753277" y="320392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skew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23972" y="595502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wl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2559" y="338859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Incli_top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012160" y="3174698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phyllotactic_deviation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6353862" y="692696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phyllotactic_angle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03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 smtClean="0">
                <a:latin typeface="Arial" pitchFamily="34" charset="0"/>
                <a:cs typeface="Arial" pitchFamily="34" charset="0"/>
              </a:rPr>
              <a:t>2) Générer des maquettes 3D avec différentes combinaisons de paramètres puis estimer leur niveau d’interception dans une scène isolée </a:t>
            </a:r>
            <a:r>
              <a:rPr lang="fr-FR" sz="2400" b="1" dirty="0">
                <a:latin typeface="Arial" pitchFamily="34" charset="0"/>
                <a:cs typeface="Arial" pitchFamily="34" charset="0"/>
              </a:rPr>
              <a:t>(</a:t>
            </a:r>
            <a:r>
              <a:rPr lang="fr-FR" sz="2400" b="1" dirty="0" err="1">
                <a:latin typeface="Arial" pitchFamily="34" charset="0"/>
                <a:cs typeface="Arial" pitchFamily="34" charset="0"/>
              </a:rPr>
              <a:t>Ei_leaf_isol</a:t>
            </a:r>
            <a:r>
              <a:rPr lang="fr-FR" sz="2400" b="1" dirty="0" smtClean="0">
                <a:latin typeface="Arial" pitchFamily="34" charset="0"/>
                <a:cs typeface="Arial" pitchFamily="34" charset="0"/>
              </a:rPr>
              <a:t>) puis dans un environnement choisi (latitude, densité, ciel) </a:t>
            </a:r>
          </a:p>
          <a:p>
            <a:pPr marL="0" indent="0">
              <a:buNone/>
            </a:pPr>
            <a:endParaRPr lang="fr-FR" sz="24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fr-FR" sz="2400" b="1" dirty="0" smtClean="0">
                <a:latin typeface="Arial" pitchFamily="34" charset="0"/>
                <a:cs typeface="Arial" pitchFamily="34" charset="0"/>
              </a:rPr>
              <a:t>3) Proposer un </a:t>
            </a:r>
            <a:r>
              <a:rPr lang="fr-FR" sz="2400" b="1" dirty="0" err="1" smtClean="0">
                <a:latin typeface="Arial" pitchFamily="34" charset="0"/>
                <a:cs typeface="Arial" pitchFamily="34" charset="0"/>
              </a:rPr>
              <a:t>idéotype</a:t>
            </a:r>
            <a:r>
              <a:rPr lang="fr-FR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2400" b="1" dirty="0" smtClean="0">
                <a:latin typeface="Arial" pitchFamily="34" charset="0"/>
                <a:cs typeface="Arial" pitchFamily="34" charset="0"/>
              </a:rPr>
              <a:t>relatif à </a:t>
            </a:r>
            <a:r>
              <a:rPr lang="fr-FR" sz="2400" b="1" dirty="0" err="1" smtClean="0">
                <a:latin typeface="Arial" pitchFamily="34" charset="0"/>
                <a:cs typeface="Arial" pitchFamily="34" charset="0"/>
              </a:rPr>
              <a:t>Ei_leaf_isol</a:t>
            </a:r>
            <a:r>
              <a:rPr lang="fr-FR" sz="2400" b="1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fr-FR" sz="2400" b="1" dirty="0">
                <a:latin typeface="Arial" pitchFamily="34" charset="0"/>
                <a:cs typeface="Arial" pitchFamily="34" charset="0"/>
              </a:rPr>
              <a:t>sauver </a:t>
            </a:r>
            <a:r>
              <a:rPr lang="fr-FR" sz="2400" b="1" dirty="0" smtClean="0">
                <a:latin typeface="Arial" pitchFamily="34" charset="0"/>
                <a:cs typeface="Arial" pitchFamily="34" charset="0"/>
              </a:rPr>
              <a:t>la combinaison de paramètres)</a:t>
            </a:r>
          </a:p>
          <a:p>
            <a:pPr marL="0" indent="0">
              <a:buNone/>
            </a:pPr>
            <a:endParaRPr lang="fr-FR" sz="24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D56F-F549-4EBF-B1D6-9551191C4E35}" type="slidenum">
              <a:rPr lang="en-US" smtClean="0">
                <a:latin typeface="Arial" pitchFamily="34" charset="0"/>
                <a:cs typeface="Arial" pitchFamily="34" charset="0"/>
              </a:rPr>
              <a:t>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modèle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3D + le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modèle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de lumière 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00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Générer un plan d’expérience (</a:t>
            </a:r>
            <a:r>
              <a:rPr lang="en-US" sz="24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plan_simulation_Morris.R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 </a:t>
            </a:r>
          </a:p>
          <a:p>
            <a:pPr marL="0" indent="0">
              <a:buNone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p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uis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lancer les simulations via le notebook</a:t>
            </a:r>
            <a:endParaRPr lang="fr-FR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D56F-F549-4EBF-B1D6-9551191C4E35}" type="slidenum">
              <a:rPr lang="en-US" smtClean="0">
                <a:latin typeface="Arial" pitchFamily="34" charset="0"/>
                <a:cs typeface="Arial" pitchFamily="34" charset="0"/>
              </a:rPr>
              <a:t>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modèle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3D + le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modèle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de lumière 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69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182</Words>
  <Application>Microsoft Office PowerPoint</Application>
  <PresentationFormat>Affichage à l'écran (4:3)</PresentationFormat>
  <Paragraphs>42</Paragraphs>
  <Slides>7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ECUE 2 Démarche de modélisation Modélisation de l’efficience d’interception lumineuse des plantes   </vt:lpstr>
      <vt:lpstr>Etapes de Modélisation</vt:lpstr>
      <vt:lpstr>https://github.com/openalea/supagro_training_2018/TD_4/  Notebook python: conda install scipy  jupyter notebook 3D_Maize_parameters_solution.ipyn  Script R: plan_simulation_Morris.R  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ECUE 2 Démarche de modélisation Modélisation de l’efficience d’interception lumineuse des plantes   </dc:title>
  <dc:creator>perez</dc:creator>
  <cp:lastModifiedBy>perez</cp:lastModifiedBy>
  <cp:revision>10</cp:revision>
  <dcterms:created xsi:type="dcterms:W3CDTF">2018-06-01T07:48:43Z</dcterms:created>
  <dcterms:modified xsi:type="dcterms:W3CDTF">2018-06-05T16:01:47Z</dcterms:modified>
</cp:coreProperties>
</file>