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58C3-65DB-4784-B113-15FECC4D57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348D-E3BF-4241-8B07-798B0B35C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553-83A2-474A-AF03-A72461EB2CE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2287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ECUE 2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Démarche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l’efficience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d’interception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lumineuse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plantes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84512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9000" dirty="0" smtClean="0">
                <a:solidFill>
                  <a:schemeClr val="tx1"/>
                </a:solidFill>
              </a:rPr>
              <a:t>TD5: </a:t>
            </a:r>
            <a:r>
              <a:rPr lang="en-US" sz="9000" dirty="0" err="1" smtClean="0">
                <a:solidFill>
                  <a:schemeClr val="tx1"/>
                </a:solidFill>
              </a:rPr>
              <a:t>analyse</a:t>
            </a:r>
            <a:r>
              <a:rPr lang="en-US" sz="9000" dirty="0" smtClean="0">
                <a:solidFill>
                  <a:schemeClr val="tx1"/>
                </a:solidFill>
              </a:rPr>
              <a:t> de </a:t>
            </a:r>
            <a:r>
              <a:rPr lang="en-US" sz="9000" dirty="0" err="1" smtClean="0">
                <a:solidFill>
                  <a:schemeClr val="tx1"/>
                </a:solidFill>
              </a:rPr>
              <a:t>sensibilité</a:t>
            </a:r>
            <a:r>
              <a:rPr lang="en-US" sz="9000" dirty="0" smtClean="0">
                <a:solidFill>
                  <a:schemeClr val="tx1"/>
                </a:solidFill>
              </a:rPr>
              <a:t> et </a:t>
            </a:r>
            <a:r>
              <a:rPr lang="en-US" sz="9000" dirty="0" err="1" smtClean="0">
                <a:solidFill>
                  <a:schemeClr val="tx1"/>
                </a:solidFill>
              </a:rPr>
              <a:t>ideotypes</a:t>
            </a:r>
            <a:endParaRPr lang="en-US" sz="9000" dirty="0" smtClean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4005064"/>
            <a:ext cx="33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R.PEREZ   C. FOURNIER  C.PRADAL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456" y="1530658"/>
            <a:ext cx="79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b="1" dirty="0" smtClean="0">
                <a:latin typeface="Arial" pitchFamily="34" charset="0"/>
                <a:cs typeface="Arial" pitchFamily="34" charset="0"/>
              </a:rPr>
              <a:t>Générer </a:t>
            </a:r>
            <a:r>
              <a:rPr lang="fr-FR" b="1" dirty="0">
                <a:latin typeface="Arial" pitchFamily="34" charset="0"/>
                <a:cs typeface="Arial" pitchFamily="34" charset="0"/>
              </a:rPr>
              <a:t>le plan d’expérience proposé 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(11 </a:t>
            </a:r>
            <a:r>
              <a:rPr lang="fr-FR" b="1" dirty="0">
                <a:latin typeface="Arial" pitchFamily="34" charset="0"/>
                <a:cs typeface="Arial" pitchFamily="34" charset="0"/>
              </a:rPr>
              <a:t>paramètres, 5 niveaux de discrétisation, déplacements de 2 pas, 30 trajectoires) </a:t>
            </a:r>
            <a:endParaRPr lang="fr-FR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216" y="836712"/>
            <a:ext cx="421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partir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4" r="16519"/>
          <a:stretch/>
        </p:blipFill>
        <p:spPr bwMode="auto">
          <a:xfrm>
            <a:off x="5076056" y="2348880"/>
            <a:ext cx="3456384" cy="42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2882553"/>
            <a:ext cx="432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b="1" dirty="0">
                <a:latin typeface="Arial" pitchFamily="34" charset="0"/>
                <a:cs typeface="Arial" pitchFamily="34" charset="0"/>
              </a:rPr>
              <a:t>Représenter la distribution des valeurs échantillonnées de chaque paramètres du plan d’expérience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4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4400"/>
            <a:ext cx="7618413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4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Estimation des indices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456" y="1530658"/>
            <a:ext cx="79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b="1" dirty="0" smtClean="0">
                <a:latin typeface="Arial" pitchFamily="34" charset="0"/>
                <a:cs typeface="Arial" pitchFamily="34" charset="0"/>
              </a:rPr>
              <a:t>Estimer les paramètres 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µ 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et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l-GR" b="1" i="1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pour les variables:</a:t>
            </a:r>
          </a:p>
          <a:p>
            <a:pPr marL="285750" indent="-285750">
              <a:buFont typeface="Wingdings"/>
              <a:buChar char="à"/>
            </a:pPr>
            <a:endParaRPr lang="fr-FR" b="1" i="1" dirty="0">
              <a:latin typeface="Arial" pitchFamily="34" charset="0"/>
              <a:cs typeface="Arial" pitchFamily="34" charset="0"/>
            </a:endParaRPr>
          </a:p>
          <a:p>
            <a:r>
              <a:rPr lang="fr-FR" b="1" i="1" dirty="0" err="1" smtClean="0">
                <a:latin typeface="Arial" pitchFamily="34" charset="0"/>
                <a:cs typeface="Arial" pitchFamily="34" charset="0"/>
              </a:rPr>
              <a:t>Ei_leaf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fr-FR" b="1" i="1" dirty="0" err="1" smtClean="0">
                <a:latin typeface="Arial" pitchFamily="34" charset="0"/>
                <a:cs typeface="Arial" pitchFamily="34" charset="0"/>
              </a:rPr>
              <a:t>eclairement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 moyen des feuilles</a:t>
            </a:r>
          </a:p>
          <a:p>
            <a:r>
              <a:rPr lang="fr-FR" b="1" i="1" dirty="0" smtClean="0">
                <a:latin typeface="Arial" pitchFamily="34" charset="0"/>
                <a:cs typeface="Arial" pitchFamily="34" charset="0"/>
              </a:rPr>
              <a:t>I= lumière interceptée (‘relativement au rayonnement incident’)</a:t>
            </a:r>
          </a:p>
          <a:p>
            <a:r>
              <a:rPr lang="fr-FR" b="1" i="1" dirty="0" smtClean="0">
                <a:latin typeface="Arial" pitchFamily="34" charset="0"/>
                <a:cs typeface="Arial" pitchFamily="34" charset="0"/>
              </a:rPr>
              <a:t>RIE = efficience d’interception du couvert</a:t>
            </a:r>
          </a:p>
          <a:p>
            <a:endParaRPr lang="fr-FR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216" y="971436"/>
            <a:ext cx="398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partir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Sensitivity_ideotypes.R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05216" y="3501008"/>
            <a:ext cx="780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Représenter </a:t>
            </a:r>
            <a:r>
              <a:rPr lang="fr-FR" b="1" i="1" dirty="0" smtClean="0">
                <a:latin typeface="Arial" pitchFamily="34" charset="0"/>
                <a:cs typeface="Arial" pitchFamily="34" charset="0"/>
              </a:rPr>
              <a:t>le graph de Morris pour ces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variables dans chaque environnement étudier (densité, </a:t>
            </a:r>
            <a:r>
              <a:rPr lang="fr-FR" b="1" dirty="0" err="1" smtClean="0">
                <a:latin typeface="Arial" pitchFamily="34" charset="0"/>
                <a:cs typeface="Arial" pitchFamily="34" charset="0"/>
              </a:rPr>
              <a:t>plant_area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, latitude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Estimation des indices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25889"/>
            <a:ext cx="7128792" cy="483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7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Indices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idéotypes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400" y="1556792"/>
            <a:ext cx="780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Analyser la sensibilité des paramètres pour les différents environnements et proposer des graphiques soulignant les effets observés</a:t>
            </a:r>
          </a:p>
          <a:p>
            <a:pPr marL="285750" indent="-285750">
              <a:buFont typeface="Wingdings"/>
              <a:buChar char="à"/>
            </a:pPr>
            <a:endParaRPr lang="fr-FR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fr-FR" b="1" dirty="0">
                <a:latin typeface="Arial" pitchFamily="34" charset="0"/>
                <a:cs typeface="Arial" pitchFamily="34" charset="0"/>
                <a:sym typeface="Wingdings" pitchFamily="2" charset="2"/>
              </a:rPr>
              <a:t>Evaluer les valeurs de paramètres intéressantes pour chaque environnement (best vs </a:t>
            </a:r>
            <a:r>
              <a:rPr lang="fr-FR" b="1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worst</a:t>
            </a:r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Faire des sorties 3D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soulignant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les architectures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intéressantes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dans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différents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environnements</a:t>
            </a:r>
            <a:endParaRPr lang="fr-FR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0" y="3068960"/>
            <a:ext cx="780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endParaRPr lang="fr-FR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fr-FR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15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aller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plus loin…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400" y="1556792"/>
            <a:ext cx="780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Analyser la sensibilité à l’interception cumulée (</a:t>
            </a:r>
            <a:r>
              <a:rPr lang="fr-FR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I_cmul</a:t>
            </a:r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 au cours du cycle à partir des simulation effectuées à différents stades (</a:t>
            </a:r>
            <a:r>
              <a:rPr lang="fr-FR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outputs_stade</a:t>
            </a:r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 et pour chacun des environnement étudiés</a:t>
            </a:r>
          </a:p>
          <a:p>
            <a:pPr marL="285750" indent="-285750">
              <a:buFont typeface="Wingdings"/>
              <a:buChar char="à"/>
            </a:pPr>
            <a:endParaRPr lang="fr-FR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Y a-t-il de nouveaux </a:t>
            </a:r>
            <a:r>
              <a:rPr lang="fr-FR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idéoytpes</a:t>
            </a:r>
            <a:r>
              <a:rPr lang="fr-FR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? Discutez…</a:t>
            </a:r>
            <a:endParaRPr lang="fr-FR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0" y="3068960"/>
            <a:ext cx="780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à"/>
            </a:pPr>
            <a:endParaRPr lang="fr-FR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fr-FR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Etapes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21713" cy="5562600"/>
          </a:xfrm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altLang="fr-FR" sz="2000" dirty="0" smtClean="0">
              <a:ea typeface="ＭＳ Ｐゴシック" pitchFamily="34" charset="-128"/>
            </a:endParaRP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fr-FR" sz="2000" dirty="0" smtClean="0">
              <a:ea typeface="ＭＳ Ｐゴシック" pitchFamily="34" charset="-128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 rot="2726541">
            <a:off x="3106738" y="1385888"/>
            <a:ext cx="381000" cy="1371600"/>
          </a:xfrm>
          <a:prstGeom prst="upDownArrow">
            <a:avLst>
              <a:gd name="adj1" fmla="val 53907"/>
              <a:gd name="adj2" fmla="val 45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 rot="4416758">
            <a:off x="2583657" y="2316956"/>
            <a:ext cx="4178300" cy="44878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7628" y="15248"/>
                </a:moveTo>
                <a:cubicBezTo>
                  <a:pt x="8554" y="15908"/>
                  <a:pt x="9663" y="16263"/>
                  <a:pt x="10800" y="16263"/>
                </a:cubicBezTo>
                <a:cubicBezTo>
                  <a:pt x="13817" y="16263"/>
                  <a:pt x="16263" y="13817"/>
                  <a:pt x="16263" y="10800"/>
                </a:cubicBezTo>
                <a:cubicBezTo>
                  <a:pt x="16263" y="7782"/>
                  <a:pt x="13817" y="5337"/>
                  <a:pt x="10800" y="5337"/>
                </a:cubicBezTo>
                <a:cubicBezTo>
                  <a:pt x="7782" y="5337"/>
                  <a:pt x="5337" y="7782"/>
                  <a:pt x="533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552" y="21600"/>
                  <a:pt x="6360" y="20898"/>
                  <a:pt x="4530" y="19593"/>
                </a:cubicBezTo>
                <a:lnTo>
                  <a:pt x="2962" y="21792"/>
                </a:lnTo>
                <a:lnTo>
                  <a:pt x="1707" y="14304"/>
                </a:lnTo>
                <a:lnTo>
                  <a:pt x="9196" y="13049"/>
                </a:lnTo>
                <a:lnTo>
                  <a:pt x="7628" y="1524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79613" y="2576513"/>
            <a:ext cx="1766887" cy="3667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latin typeface="Arial" charset="0"/>
              </a:rPr>
              <a:t>Utilisation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V="1">
            <a:off x="2700338" y="2990850"/>
            <a:ext cx="271462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29088" y="2613025"/>
            <a:ext cx="1379537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Cahier des charges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86200" y="1225550"/>
            <a:ext cx="1573213" cy="679450"/>
          </a:xfrm>
          <a:prstGeom prst="rect">
            <a:avLst/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solidFill>
                  <a:srgbClr val="CC0000"/>
                </a:solidFill>
                <a:latin typeface="Arial" charset="0"/>
              </a:rPr>
              <a:t>Question et hypothèses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46600" y="2138363"/>
            <a:ext cx="271463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89575" y="3384550"/>
            <a:ext cx="122237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Modèle conceptuel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24413" y="5557838"/>
            <a:ext cx="1700212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Implémentation informatique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108325" y="5749925"/>
            <a:ext cx="170021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Vérification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759450" y="4465638"/>
            <a:ext cx="1223963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Mise en équations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360613" y="5043488"/>
            <a:ext cx="17002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Calibrage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87575" y="4014788"/>
            <a:ext cx="170021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8668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github.com/openalea/supagro_training_2018/TD_5/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Notebook python: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jupyter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notebook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3D_visualization_output.ipyn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Script R: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Sensitivity_analysis_ideotypes.R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Principe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l’analyse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587408" cy="369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Principe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l’analyse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057275"/>
            <a:ext cx="81057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4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Principe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l’analyse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sensibilité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9" y="937288"/>
            <a:ext cx="8184207" cy="544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1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310234" cy="29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llipse 8"/>
          <p:cNvSpPr/>
          <p:nvPr/>
        </p:nvSpPr>
        <p:spPr>
          <a:xfrm>
            <a:off x="5985164" y="3564082"/>
            <a:ext cx="176645" cy="1593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Connecteur droit avec flèche 9"/>
          <p:cNvCxnSpPr>
            <a:stCxn id="9" idx="6"/>
          </p:cNvCxnSpPr>
          <p:nvPr/>
        </p:nvCxnSpPr>
        <p:spPr>
          <a:xfrm flipV="1">
            <a:off x="6161809" y="3643745"/>
            <a:ext cx="161059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7661292" y="3564081"/>
            <a:ext cx="176645" cy="1593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749614" y="2133600"/>
            <a:ext cx="0" cy="1510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096991" y="4048991"/>
            <a:ext cx="176645" cy="1593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7185313" y="2618509"/>
            <a:ext cx="0" cy="15101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096991" y="2538845"/>
            <a:ext cx="176645" cy="1593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5524364" y="2618507"/>
            <a:ext cx="1572627" cy="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467600" y="1817132"/>
            <a:ext cx="282014" cy="31646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75456" y="1873009"/>
            <a:ext cx="47260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Discrétisation</a:t>
            </a:r>
            <a:r>
              <a:rPr lang="en-US" dirty="0" smtClean="0"/>
              <a:t> de </a:t>
            </a:r>
            <a:r>
              <a:rPr lang="en-US" dirty="0" err="1" smtClean="0"/>
              <a:t>l’espace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Point de </a:t>
            </a:r>
            <a:r>
              <a:rPr lang="en-US" dirty="0" err="1" smtClean="0"/>
              <a:t>départ</a:t>
            </a:r>
            <a:r>
              <a:rPr lang="en-US" dirty="0" smtClean="0"/>
              <a:t> </a:t>
            </a:r>
            <a:r>
              <a:rPr lang="en-US" dirty="0" err="1" smtClean="0"/>
              <a:t>aléatoire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Déplacement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1 </a:t>
            </a:r>
            <a:r>
              <a:rPr lang="en-US" dirty="0" err="1" smtClean="0"/>
              <a:t>seul</a:t>
            </a:r>
            <a:r>
              <a:rPr lang="en-US" dirty="0" smtClean="0"/>
              <a:t> </a:t>
            </a:r>
            <a:r>
              <a:rPr lang="en-US" dirty="0" err="1" smtClean="0"/>
              <a:t>facteur</a:t>
            </a:r>
            <a:r>
              <a:rPr lang="en-US" dirty="0" smtClean="0"/>
              <a:t> à la </a:t>
            </a:r>
            <a:r>
              <a:rPr lang="en-US" dirty="0" err="1" smtClean="0"/>
              <a:t>fois</a:t>
            </a:r>
            <a:r>
              <a:rPr lang="en-US" dirty="0" smtClean="0"/>
              <a:t> (OAT)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</a:t>
            </a:r>
            <a:r>
              <a:rPr lang="en-US" dirty="0" err="1" smtClean="0"/>
              <a:t>trajectoire</a:t>
            </a:r>
            <a:r>
              <a:rPr lang="en-US" dirty="0" smtClean="0"/>
              <a:t> correspond à K </a:t>
            </a:r>
            <a:r>
              <a:rPr lang="en-US" dirty="0" err="1" smtClean="0"/>
              <a:t>déplacements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33488"/>
            <a:ext cx="80391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4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Méthode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Morris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" y="1052736"/>
            <a:ext cx="911490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351</Words>
  <Application>Microsoft Office PowerPoint</Application>
  <PresentationFormat>Affichage à l'écran (4:3)</PresentationFormat>
  <Paragraphs>94</Paragraphs>
  <Slides>15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ECUE 2 Démarche de modélisation Modélisation de l’efficience d’interception lumineuse des plantes   </vt:lpstr>
      <vt:lpstr>Etapes de Modélisation</vt:lpstr>
      <vt:lpstr>https://github.com/openalea/supagro_training_2018/TD_5/  Notebook python:  jupyter notebook 3D_visualization_output.ipyn  Script R: plan_simulation_Morris.R Sensitivity_analysis_ideotypes.R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ECUE 2 Démarche de modélisation Modélisation de l’efficience d’interception lumineuse des plantes   </dc:title>
  <dc:creator>perez</dc:creator>
  <cp:lastModifiedBy>perez</cp:lastModifiedBy>
  <cp:revision>32</cp:revision>
  <dcterms:created xsi:type="dcterms:W3CDTF">2018-06-01T07:48:43Z</dcterms:created>
  <dcterms:modified xsi:type="dcterms:W3CDTF">2018-06-05T07:29:21Z</dcterms:modified>
</cp:coreProperties>
</file>