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67" r:id="rId5"/>
    <p:sldId id="261" r:id="rId6"/>
    <p:sldId id="266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43" autoAdjust="0"/>
  </p:normalViewPr>
  <p:slideViewPr>
    <p:cSldViewPr>
      <p:cViewPr>
        <p:scale>
          <a:sx n="60" d="100"/>
          <a:sy n="60" d="100"/>
        </p:scale>
        <p:origin x="-120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BC148-01C0-4376-9244-5F3371F1F30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2107B-E87C-4A73-9799-FE164A4D0B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Lister les </a:t>
            </a:r>
            <a:r>
              <a:rPr lang="en-US" dirty="0" err="1" smtClean="0"/>
              <a:t>ressources</a:t>
            </a:r>
            <a:r>
              <a:rPr lang="en-US" dirty="0" smtClean="0"/>
              <a:t> des </a:t>
            </a:r>
            <a:r>
              <a:rPr lang="en-US" dirty="0" err="1" smtClean="0"/>
              <a:t>plantes</a:t>
            </a:r>
            <a:r>
              <a:rPr lang="en-US" dirty="0" smtClean="0"/>
              <a:t> (eau, </a:t>
            </a:r>
            <a:r>
              <a:rPr lang="en-US" dirty="0" err="1" smtClean="0"/>
              <a:t>minéraux</a:t>
            </a:r>
            <a:r>
              <a:rPr lang="en-US" dirty="0" smtClean="0"/>
              <a:t>, lumière)</a:t>
            </a:r>
          </a:p>
          <a:p>
            <a:pPr marL="285750" indent="-285750">
              <a:buFont typeface="Wingdings"/>
              <a:buChar char="à"/>
            </a:pPr>
            <a:r>
              <a:rPr lang="en-US" dirty="0" err="1" smtClean="0">
                <a:sym typeface="Wingdings" pitchFamily="2" charset="2"/>
              </a:rPr>
              <a:t>dans</a:t>
            </a:r>
            <a:r>
              <a:rPr lang="en-US" dirty="0" smtClean="0">
                <a:sym typeface="Wingdings" pitchFamily="2" charset="2"/>
              </a:rPr>
              <a:t> un </a:t>
            </a:r>
            <a:r>
              <a:rPr lang="en-US" dirty="0" err="1" smtClean="0">
                <a:sym typeface="Wingdings" pitchFamily="2" charset="2"/>
              </a:rPr>
              <a:t>système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agricole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controlé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seule</a:t>
            </a:r>
            <a:r>
              <a:rPr lang="en-US" dirty="0" smtClean="0">
                <a:sym typeface="Wingdings" pitchFamily="2" charset="2"/>
              </a:rPr>
              <a:t> la </a:t>
            </a:r>
            <a:r>
              <a:rPr lang="en-US" dirty="0" err="1" smtClean="0">
                <a:sym typeface="Wingdings" pitchFamily="2" charset="2"/>
              </a:rPr>
              <a:t>ressource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lumineuse</a:t>
            </a:r>
            <a:r>
              <a:rPr lang="en-US" dirty="0" smtClean="0">
                <a:sym typeface="Wingdings" pitchFamily="2" charset="2"/>
              </a:rPr>
              <a:t> et en</a:t>
            </a:r>
            <a:r>
              <a:rPr lang="en-US" baseline="0" dirty="0" smtClean="0">
                <a:sym typeface="Wingdings" pitchFamily="2" charset="2"/>
              </a:rPr>
              <a:t> CO2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est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incontrolée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107B-E87C-4A73-9799-FE164A4D0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Comment </a:t>
            </a:r>
            <a:r>
              <a:rPr lang="en-US" dirty="0" err="1" smtClean="0">
                <a:sym typeface="Wingdings" pitchFamily="2" charset="2"/>
              </a:rPr>
              <a:t>optimiser</a:t>
            </a:r>
            <a:r>
              <a:rPr lang="en-US" dirty="0" smtClean="0">
                <a:sym typeface="Wingdings" pitchFamily="2" charset="2"/>
              </a:rPr>
              <a:t> la </a:t>
            </a:r>
            <a:r>
              <a:rPr lang="en-US" dirty="0" err="1" smtClean="0">
                <a:sym typeface="Wingdings" pitchFamily="2" charset="2"/>
              </a:rPr>
              <a:t>ressource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lumineuse</a:t>
            </a:r>
            <a:r>
              <a:rPr lang="en-US" dirty="0" smtClean="0">
                <a:sym typeface="Wingdings" pitchFamily="2" charset="2"/>
              </a:rPr>
              <a:t>?</a:t>
            </a:r>
          </a:p>
          <a:p>
            <a:pPr marL="285750" indent="-285750">
              <a:buFont typeface="Wingdings"/>
              <a:buChar char="à"/>
            </a:pPr>
            <a:r>
              <a:rPr lang="en-US" dirty="0" err="1" smtClean="0"/>
              <a:t>Conduite</a:t>
            </a:r>
            <a:r>
              <a:rPr lang="en-US" dirty="0" smtClean="0"/>
              <a:t> </a:t>
            </a:r>
            <a:r>
              <a:rPr lang="en-US" dirty="0" err="1" smtClean="0"/>
              <a:t>culturale</a:t>
            </a:r>
            <a:r>
              <a:rPr lang="en-US" dirty="0" smtClean="0"/>
              <a:t> + selection </a:t>
            </a:r>
            <a:r>
              <a:rPr lang="en-US" dirty="0" err="1" smtClean="0"/>
              <a:t>variétiale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107B-E87C-4A73-9799-FE164A4D0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9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Lister les </a:t>
            </a:r>
            <a:r>
              <a:rPr lang="en-US" dirty="0" err="1" smtClean="0"/>
              <a:t>ressources</a:t>
            </a:r>
            <a:r>
              <a:rPr lang="en-US" dirty="0" smtClean="0"/>
              <a:t> des </a:t>
            </a:r>
            <a:r>
              <a:rPr lang="en-US" dirty="0" err="1" smtClean="0"/>
              <a:t>plantes</a:t>
            </a:r>
            <a:r>
              <a:rPr lang="en-US" dirty="0" smtClean="0"/>
              <a:t> (eau, </a:t>
            </a:r>
            <a:r>
              <a:rPr lang="en-US" dirty="0" err="1" smtClean="0"/>
              <a:t>minéraux</a:t>
            </a:r>
            <a:r>
              <a:rPr lang="en-US" dirty="0" smtClean="0"/>
              <a:t>, lumière)</a:t>
            </a:r>
          </a:p>
          <a:p>
            <a:pPr marL="285750" indent="-285750">
              <a:buFont typeface="Wingdings"/>
              <a:buChar char="à"/>
            </a:pPr>
            <a:r>
              <a:rPr lang="en-US" dirty="0" err="1" smtClean="0">
                <a:sym typeface="Wingdings" pitchFamily="2" charset="2"/>
              </a:rPr>
              <a:t>dans</a:t>
            </a:r>
            <a:r>
              <a:rPr lang="en-US" dirty="0" smtClean="0">
                <a:sym typeface="Wingdings" pitchFamily="2" charset="2"/>
              </a:rPr>
              <a:t> un </a:t>
            </a:r>
            <a:r>
              <a:rPr lang="en-US" dirty="0" err="1" smtClean="0">
                <a:sym typeface="Wingdings" pitchFamily="2" charset="2"/>
              </a:rPr>
              <a:t>système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agricole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controlé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seule</a:t>
            </a:r>
            <a:r>
              <a:rPr lang="en-US" dirty="0" smtClean="0">
                <a:sym typeface="Wingdings" pitchFamily="2" charset="2"/>
              </a:rPr>
              <a:t> la </a:t>
            </a:r>
            <a:r>
              <a:rPr lang="en-US" dirty="0" err="1" smtClean="0">
                <a:sym typeface="Wingdings" pitchFamily="2" charset="2"/>
              </a:rPr>
              <a:t>ressource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lumineuse</a:t>
            </a:r>
            <a:r>
              <a:rPr lang="en-US" dirty="0" smtClean="0">
                <a:sym typeface="Wingdings" pitchFamily="2" charset="2"/>
              </a:rPr>
              <a:t> et en</a:t>
            </a:r>
            <a:r>
              <a:rPr lang="en-US" baseline="0" dirty="0" smtClean="0">
                <a:sym typeface="Wingdings" pitchFamily="2" charset="2"/>
              </a:rPr>
              <a:t> CO2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est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incontrolée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107B-E87C-4A73-9799-FE164A4D0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Monteith</a:t>
            </a:r>
            <a:r>
              <a:rPr lang="en-US" dirty="0" smtClean="0"/>
              <a:t>:  </a:t>
            </a:r>
            <a:r>
              <a:rPr lang="en-US" dirty="0" err="1" smtClean="0"/>
              <a:t>décomposition</a:t>
            </a:r>
            <a:r>
              <a:rPr lang="en-US" dirty="0" smtClean="0"/>
              <a:t> du </a:t>
            </a:r>
            <a:r>
              <a:rPr lang="en-US" dirty="0" err="1" smtClean="0"/>
              <a:t>rendement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85750" indent="-285750">
              <a:buFont typeface="Wingdings"/>
              <a:buChar char="à"/>
            </a:pPr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l’évolution</a:t>
            </a:r>
            <a:r>
              <a:rPr lang="en-US" dirty="0" smtClean="0"/>
              <a:t> de </a:t>
            </a:r>
            <a:r>
              <a:rPr lang="en-US" dirty="0" err="1" smtClean="0"/>
              <a:t>l’architecture</a:t>
            </a:r>
            <a:r>
              <a:rPr lang="en-US" dirty="0" smtClean="0"/>
              <a:t> </a:t>
            </a:r>
            <a:r>
              <a:rPr lang="en-US" dirty="0" err="1" smtClean="0"/>
              <a:t>arérienne</a:t>
            </a:r>
            <a:r>
              <a:rPr lang="en-US" dirty="0" smtClean="0"/>
              <a:t> du </a:t>
            </a:r>
            <a:r>
              <a:rPr lang="en-US" dirty="0" err="1" smtClean="0"/>
              <a:t>riz</a:t>
            </a:r>
            <a:r>
              <a:rPr lang="en-US" dirty="0" smtClean="0"/>
              <a:t> avec la </a:t>
            </a:r>
            <a:r>
              <a:rPr lang="en-US" dirty="0" err="1" smtClean="0"/>
              <a:t>sélection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107B-E87C-4A73-9799-FE164A4D0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7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Monteith</a:t>
            </a:r>
            <a:r>
              <a:rPr lang="en-US" dirty="0" smtClean="0"/>
              <a:t>:  </a:t>
            </a:r>
            <a:r>
              <a:rPr lang="en-US" dirty="0" err="1" smtClean="0"/>
              <a:t>décomposition</a:t>
            </a:r>
            <a:r>
              <a:rPr lang="en-US" dirty="0" smtClean="0"/>
              <a:t> du </a:t>
            </a:r>
            <a:r>
              <a:rPr lang="en-US" dirty="0" err="1" smtClean="0"/>
              <a:t>rendement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85750" indent="-285750">
              <a:buFont typeface="Wingdings"/>
              <a:buChar char="à"/>
            </a:pPr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l’évolution</a:t>
            </a:r>
            <a:r>
              <a:rPr lang="en-US" dirty="0" smtClean="0"/>
              <a:t> de </a:t>
            </a:r>
            <a:r>
              <a:rPr lang="en-US" dirty="0" err="1" smtClean="0"/>
              <a:t>l’architecture</a:t>
            </a:r>
            <a:r>
              <a:rPr lang="en-US" dirty="0" smtClean="0"/>
              <a:t> </a:t>
            </a:r>
            <a:r>
              <a:rPr lang="en-US" dirty="0" err="1" smtClean="0"/>
              <a:t>arérienne</a:t>
            </a:r>
            <a:r>
              <a:rPr lang="en-US" dirty="0" smtClean="0"/>
              <a:t> du </a:t>
            </a:r>
            <a:r>
              <a:rPr lang="en-US" dirty="0" err="1" smtClean="0"/>
              <a:t>riz</a:t>
            </a:r>
            <a:r>
              <a:rPr lang="en-US" dirty="0" smtClean="0"/>
              <a:t> avec la </a:t>
            </a:r>
            <a:r>
              <a:rPr lang="en-US" dirty="0" err="1" smtClean="0"/>
              <a:t>sélection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107B-E87C-4A73-9799-FE164A4D0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7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Verrou</a:t>
            </a:r>
            <a:r>
              <a:rPr lang="en-US" dirty="0" smtClean="0"/>
              <a:t> </a:t>
            </a:r>
            <a:r>
              <a:rPr lang="en-US" dirty="0" err="1" smtClean="0"/>
              <a:t>méthodologique</a:t>
            </a:r>
            <a:r>
              <a:rPr lang="en-US" dirty="0" smtClean="0"/>
              <a:t>: </a:t>
            </a:r>
            <a:r>
              <a:rPr lang="en-US" dirty="0" err="1" smtClean="0"/>
              <a:t>difficulté</a:t>
            </a:r>
            <a:r>
              <a:rPr lang="en-US" dirty="0" smtClean="0"/>
              <a:t> de </a:t>
            </a:r>
            <a:r>
              <a:rPr lang="en-US" dirty="0" err="1" smtClean="0"/>
              <a:t>mesurer</a:t>
            </a:r>
            <a:r>
              <a:rPr lang="en-US" dirty="0" smtClean="0"/>
              <a:t> les relations entre architecture et interception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Mise</a:t>
            </a:r>
            <a:r>
              <a:rPr lang="en-US" dirty="0" smtClean="0"/>
              <a:t> en place des </a:t>
            </a:r>
            <a:r>
              <a:rPr lang="en-US" dirty="0" err="1" smtClean="0"/>
              <a:t>essais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Utilité</a:t>
            </a:r>
            <a:r>
              <a:rPr lang="en-US" dirty="0" smtClean="0">
                <a:sym typeface="Wingdings" pitchFamily="2" charset="2"/>
              </a:rPr>
              <a:t> de la </a:t>
            </a:r>
            <a:r>
              <a:rPr lang="en-US" dirty="0" err="1" smtClean="0">
                <a:sym typeface="Wingdings" pitchFamily="2" charset="2"/>
              </a:rPr>
              <a:t>modélisation</a:t>
            </a:r>
            <a:r>
              <a:rPr lang="en-US" dirty="0" smtClean="0">
                <a:sym typeface="Wingdings" pitchFamily="2" charset="2"/>
              </a:rPr>
              <a:t> FSPM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107B-E87C-4A73-9799-FE164A4D0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4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5643" tIns="42821" rIns="85643" bIns="42821" anchor="ctr"/>
          <a:lstStyle/>
          <a:p>
            <a:endParaRPr lang="en-US" altLang="fr-FR"/>
          </a:p>
        </p:txBody>
      </p:sp>
      <p:sp>
        <p:nvSpPr>
          <p:cNvPr id="4099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1046350" y="4352637"/>
            <a:ext cx="4770904" cy="347806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80290" indent="-80290" eaLnBrk="1">
              <a:lnSpc>
                <a:spcPct val="93000"/>
              </a:lnSpc>
              <a:spcBef>
                <a:spcPct val="0"/>
              </a:spcBef>
              <a:buSzPct val="45000"/>
              <a:tabLst>
                <a:tab pos="678005" algn="l"/>
                <a:tab pos="1356009" algn="l"/>
                <a:tab pos="2034014" algn="l"/>
                <a:tab pos="2712019" algn="l"/>
                <a:tab pos="3390024" algn="l"/>
                <a:tab pos="4068028" algn="l"/>
                <a:tab pos="4746033" algn="l"/>
              </a:tabLst>
            </a:pPr>
            <a:r>
              <a:rPr lang="en-GB" altLang="fr-FR" smtClean="0">
                <a:latin typeface="Arial" pitchFamily="34" charset="0"/>
                <a:ea typeface="msgothic" charset="0"/>
                <a:cs typeface="msgothic" charset="0"/>
              </a:rPr>
              <a:t>Leaf inclination angle affects light distribution in sorghum canopies. (A) Virtual sorghum plants and sorghum plots that vary in their leaf inclination angles (orange represents a larger leaf inclination angle relative to blue). (B) Light extinction curves for virtual plots from panel A simulated under solar conditions representing 13:00 on July 13, 2013, in College Station, Texas (W96°20", N30°37"). (C) Field plots of RIL 63 and RIL 73 from which light measurements were taken. (D) Light extinction curves for field plots from panel C assayed around 15:30 on July 22, 2014, in College Station, Texas. (E) Light extinction curves for virtual plots representing RIL 63 and RIL 73 simulated under solar conditions representing 15:30 on July 22, 2014, in College Station, Texas. In both simulation and field studies, plots with smaller leaf inclination angles fit a smaller light extinction coefficient </a:t>
            </a:r>
            <a:r>
              <a:rPr lang="en-GB" altLang="fr-FR" i="1" smtClean="0">
                <a:latin typeface="Arial" pitchFamily="34" charset="0"/>
                <a:ea typeface="msgothic" charset="0"/>
                <a:cs typeface="msgothic" charset="0"/>
              </a:rPr>
              <a:t>k</a:t>
            </a:r>
            <a:r>
              <a:rPr lang="en-GB" altLang="fr-FR" baseline="-33000" smtClean="0">
                <a:latin typeface="Arial" pitchFamily="34" charset="0"/>
                <a:ea typeface="msgothic" charset="0"/>
                <a:cs typeface="msgothic" charset="0"/>
              </a:rPr>
              <a:t>2</a:t>
            </a:r>
            <a:r>
              <a:rPr lang="en-GB" altLang="fr-FR" smtClean="0">
                <a:latin typeface="Arial" pitchFamily="34" charset="0"/>
                <a:ea typeface="msgothic" charset="0"/>
                <a:cs typeface="msgothic" charset="0"/>
              </a:rPr>
              <a:t> relative to plots with larger leaf inclination angles (panels B, D, and E). </a:t>
            </a:r>
            <a:r>
              <a:rPr lang="en-GB" altLang="fr-FR" i="1" smtClean="0">
                <a:latin typeface="Arial" pitchFamily="34" charset="0"/>
                <a:ea typeface="msgothic" charset="0"/>
                <a:cs typeface="msgothic" charset="0"/>
              </a:rPr>
              <a:t>k</a:t>
            </a:r>
            <a:r>
              <a:rPr lang="en-GB" altLang="fr-FR" baseline="-33000" smtClean="0">
                <a:latin typeface="Arial" pitchFamily="34" charset="0"/>
                <a:ea typeface="msgothic" charset="0"/>
                <a:cs typeface="msgothic" charset="0"/>
              </a:rPr>
              <a:t>2</a:t>
            </a:r>
            <a:r>
              <a:rPr lang="en-GB" altLang="fr-FR" smtClean="0">
                <a:latin typeface="Arial" pitchFamily="34" charset="0"/>
                <a:ea typeface="msgothic" charset="0"/>
                <a:cs typeface="msgothic" charset="0"/>
              </a:rPr>
              <a:t> values are derived from fits to equation (2) (see </a:t>
            </a:r>
            <a:r>
              <a:rPr lang="en-GB" altLang="fr-FR" i="1" smtClean="0">
                <a:latin typeface="Arial" pitchFamily="34" charset="0"/>
                <a:ea typeface="msgothic" charset="0"/>
                <a:cs typeface="msgothic" charset="0"/>
              </a:rPr>
              <a:t>Materials and Methods</a:t>
            </a:r>
            <a:r>
              <a:rPr lang="en-GB" altLang="fr-FR" smtClean="0">
                <a:latin typeface="Arial" pitchFamily="34" charset="0"/>
                <a:ea typeface="msgothic" charset="0"/>
                <a:cs typeface="msgothic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1152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2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3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0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5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3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64DF7-321D-4EDA-ABAA-FE341B13714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4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022871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ECUE 2</a:t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Démarche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684512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Introduction à la </a:t>
            </a:r>
            <a:r>
              <a:rPr lang="en-US" sz="4800" dirty="0" err="1" smtClean="0">
                <a:solidFill>
                  <a:schemeClr val="tx1"/>
                </a:solidFill>
              </a:rPr>
              <a:t>modélisation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de </a:t>
            </a:r>
            <a:r>
              <a:rPr lang="en-US" sz="4800" dirty="0" err="1">
                <a:solidFill>
                  <a:schemeClr val="tx1"/>
                </a:solidFill>
              </a:rPr>
              <a:t>l’efficience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d’interception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lumineuse</a:t>
            </a:r>
            <a:r>
              <a:rPr lang="en-US" sz="4800" dirty="0">
                <a:solidFill>
                  <a:schemeClr val="tx1"/>
                </a:solidFill>
              </a:rPr>
              <a:t> des </a:t>
            </a:r>
            <a:r>
              <a:rPr lang="en-US" sz="4800" dirty="0" err="1">
                <a:solidFill>
                  <a:schemeClr val="tx1"/>
                </a:solidFill>
              </a:rPr>
              <a:t>plantes</a:t>
            </a:r>
            <a:r>
              <a:rPr lang="en-US" sz="4800" dirty="0">
                <a:solidFill>
                  <a:schemeClr val="tx1"/>
                </a:solidFill>
              </a:rPr>
              <a:t/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47864" y="4005064"/>
            <a:ext cx="230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R.PEREZ   C. FOURNIER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ome\perez\Bureau\Rice_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93984"/>
            <a:ext cx="2739675" cy="441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e 20"/>
          <p:cNvGrpSpPr/>
          <p:nvPr/>
        </p:nvGrpSpPr>
        <p:grpSpPr>
          <a:xfrm>
            <a:off x="5488917" y="1159877"/>
            <a:ext cx="3155047" cy="1735585"/>
            <a:chOff x="5089361" y="332656"/>
            <a:chExt cx="3155047" cy="1735585"/>
          </a:xfrm>
        </p:grpSpPr>
        <p:grpSp>
          <p:nvGrpSpPr>
            <p:cNvPr id="17" name="Groupe 16"/>
            <p:cNvGrpSpPr/>
            <p:nvPr/>
          </p:nvGrpSpPr>
          <p:grpSpPr>
            <a:xfrm>
              <a:off x="5397380" y="332656"/>
              <a:ext cx="2847028" cy="1735585"/>
              <a:chOff x="5397380" y="332656"/>
              <a:chExt cx="2847028" cy="1735585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6876256" y="332656"/>
                <a:ext cx="1368152" cy="129614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Flèche droite 7"/>
              <p:cNvSpPr/>
              <p:nvPr/>
            </p:nvSpPr>
            <p:spPr>
              <a:xfrm rot="8557813">
                <a:off x="5397380" y="1492177"/>
                <a:ext cx="1152128" cy="576064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7" name="ZoneTexte 26"/>
            <p:cNvSpPr txBox="1"/>
            <p:nvPr/>
          </p:nvSpPr>
          <p:spPr>
            <a:xfrm>
              <a:off x="5089361" y="592408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Sun light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6072957" y="4221088"/>
            <a:ext cx="2676581" cy="2055313"/>
            <a:chOff x="6026998" y="4426881"/>
            <a:chExt cx="2676581" cy="2055313"/>
          </a:xfrm>
        </p:grpSpPr>
        <p:grpSp>
          <p:nvGrpSpPr>
            <p:cNvPr id="10" name="Groupe 9"/>
            <p:cNvGrpSpPr/>
            <p:nvPr/>
          </p:nvGrpSpPr>
          <p:grpSpPr>
            <a:xfrm>
              <a:off x="6026998" y="4897268"/>
              <a:ext cx="2676581" cy="1584926"/>
              <a:chOff x="5215709" y="5013176"/>
              <a:chExt cx="2676581" cy="1584926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6538113" y="5689731"/>
                <a:ext cx="684076" cy="90837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6209193" y="5230249"/>
                <a:ext cx="836475" cy="54017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7020272" y="5013176"/>
                <a:ext cx="872018" cy="8640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Flèche droite 15"/>
              <p:cNvSpPr/>
              <p:nvPr/>
            </p:nvSpPr>
            <p:spPr>
              <a:xfrm rot="11879440">
                <a:off x="5215709" y="5675091"/>
                <a:ext cx="1152128" cy="576064"/>
              </a:xfrm>
              <a:prstGeom prst="rightArrow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6555913" y="4426881"/>
              <a:ext cx="1814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Minerals</a:t>
              </a: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58346" y="4492452"/>
            <a:ext cx="2533820" cy="1783949"/>
            <a:chOff x="401023" y="4861430"/>
            <a:chExt cx="2533820" cy="1783949"/>
          </a:xfrm>
        </p:grpSpPr>
        <p:grpSp>
          <p:nvGrpSpPr>
            <p:cNvPr id="14" name="Groupe 13"/>
            <p:cNvGrpSpPr/>
            <p:nvPr/>
          </p:nvGrpSpPr>
          <p:grpSpPr>
            <a:xfrm>
              <a:off x="401023" y="5197839"/>
              <a:ext cx="2533820" cy="1447540"/>
              <a:chOff x="922030" y="4894789"/>
              <a:chExt cx="2533820" cy="1447540"/>
            </a:xfrm>
          </p:grpSpPr>
          <p:grpSp>
            <p:nvGrpSpPr>
              <p:cNvPr id="4" name="Groupe 3"/>
              <p:cNvGrpSpPr/>
              <p:nvPr/>
            </p:nvGrpSpPr>
            <p:grpSpPr>
              <a:xfrm>
                <a:off x="922030" y="4894789"/>
                <a:ext cx="1236210" cy="1447540"/>
                <a:chOff x="611560" y="3068960"/>
                <a:chExt cx="1236210" cy="1447540"/>
              </a:xfrm>
            </p:grpSpPr>
            <p:pic>
              <p:nvPicPr>
                <p:cNvPr id="1027" name="Picture 3" descr="Z:\home\perez\Bureau\drop-icon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560" y="3068960"/>
                  <a:ext cx="620940" cy="620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3" descr="Z:\home\perez\Bureau\drop-icon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6360" y="3895560"/>
                  <a:ext cx="620940" cy="620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3" descr="Z:\home\perez\Bureau\drop-icon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6830" y="3373760"/>
                  <a:ext cx="620940" cy="620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" name="Flèche droite 14"/>
              <p:cNvSpPr/>
              <p:nvPr/>
            </p:nvSpPr>
            <p:spPr>
              <a:xfrm rot="20116104">
                <a:off x="2303722" y="5440580"/>
                <a:ext cx="1152128" cy="576064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9" name="ZoneTexte 28"/>
            <p:cNvSpPr txBox="1"/>
            <p:nvPr/>
          </p:nvSpPr>
          <p:spPr>
            <a:xfrm>
              <a:off x="1205144" y="4861430"/>
              <a:ext cx="10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36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35496" y="1577148"/>
            <a:ext cx="3366433" cy="1635828"/>
            <a:chOff x="540206" y="1992786"/>
            <a:chExt cx="3366433" cy="1635828"/>
          </a:xfrm>
        </p:grpSpPr>
        <p:sp>
          <p:nvSpPr>
            <p:cNvPr id="18" name="ZoneTexte 17"/>
            <p:cNvSpPr txBox="1"/>
            <p:nvPr/>
          </p:nvSpPr>
          <p:spPr>
            <a:xfrm>
              <a:off x="1295385" y="1992786"/>
              <a:ext cx="979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CO</a:t>
              </a:r>
              <a:r>
                <a:rPr lang="en-US" sz="36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28" name="Picture 4" descr="Z:\home\perez\Bureau\CO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9228">
              <a:off x="540206" y="2779799"/>
              <a:ext cx="1067549" cy="36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Z:\home\perez\Bureau\CO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982718">
              <a:off x="1736845" y="3128469"/>
              <a:ext cx="1067549" cy="36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Z:\home\perez\Bureau\CO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6807">
              <a:off x="727375" y="3266618"/>
              <a:ext cx="1067549" cy="36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Z:\home\perez\Bureau\CO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3845">
              <a:off x="1490910" y="2646432"/>
              <a:ext cx="1067549" cy="36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lèche droite 29"/>
            <p:cNvSpPr/>
            <p:nvPr/>
          </p:nvSpPr>
          <p:spPr>
            <a:xfrm rot="2099940">
              <a:off x="2754511" y="2765651"/>
              <a:ext cx="1152128" cy="57606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24" name="ZoneTexte 1023"/>
          <p:cNvSpPr txBox="1"/>
          <p:nvPr/>
        </p:nvSpPr>
        <p:spPr>
          <a:xfrm>
            <a:off x="2790120" y="158914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Plants resources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Improving plant productivity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7495" y="1909260"/>
            <a:ext cx="6101304" cy="87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Management practices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(M)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323528" y="4150086"/>
            <a:ext cx="4572000" cy="1160553"/>
            <a:chOff x="360040" y="4869880"/>
            <a:chExt cx="4572000" cy="1160553"/>
          </a:xfrm>
        </p:grpSpPr>
        <p:pic>
          <p:nvPicPr>
            <p:cNvPr id="2051" name="Picture 3" descr="Z:\home\perez\Bureau\be418aa15d0c6c9c203e77283434368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114" y="4869880"/>
              <a:ext cx="1162926" cy="1160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60040" y="5004465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Plant breeding (G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95535" y="5517232"/>
            <a:ext cx="87484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Interaction between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environment, genetic and management (G x E x M 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5037689" y="2421132"/>
            <a:ext cx="2722220" cy="1727948"/>
            <a:chOff x="5037689" y="2062098"/>
            <a:chExt cx="2722220" cy="1727948"/>
          </a:xfrm>
        </p:grpSpPr>
        <p:pic>
          <p:nvPicPr>
            <p:cNvPr id="2050" name="Picture 2" descr="Z:\home\perez\Bureau\SECATEUR-PRO-FISKAR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501" y="2674307"/>
              <a:ext cx="1115739" cy="1115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037689" y="2062098"/>
              <a:ext cx="27222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Cultural practices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744576" y="2455273"/>
            <a:ext cx="3578224" cy="1364303"/>
            <a:chOff x="744576" y="2096239"/>
            <a:chExt cx="3578224" cy="1364303"/>
          </a:xfrm>
        </p:grpSpPr>
        <p:pic>
          <p:nvPicPr>
            <p:cNvPr id="2052" name="Picture 4" descr="Z:\home\perez\Bureau\f8e5574b725e601f7c0711d656ba5aef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379" y="2781621"/>
              <a:ext cx="561149" cy="678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744576" y="2096239"/>
              <a:ext cx="35782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Resources management</a:t>
              </a:r>
            </a:p>
          </p:txBody>
        </p:sp>
      </p:grp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323528" y="1046170"/>
            <a:ext cx="6101304" cy="87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Environment (E)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0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ome\perez\Bureau\Rice_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08" y="1298811"/>
            <a:ext cx="2739675" cy="441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e 20"/>
          <p:cNvGrpSpPr/>
          <p:nvPr/>
        </p:nvGrpSpPr>
        <p:grpSpPr>
          <a:xfrm>
            <a:off x="5377393" y="764704"/>
            <a:ext cx="3155047" cy="1735585"/>
            <a:chOff x="5089361" y="332656"/>
            <a:chExt cx="3155047" cy="1735585"/>
          </a:xfrm>
        </p:grpSpPr>
        <p:grpSp>
          <p:nvGrpSpPr>
            <p:cNvPr id="17" name="Groupe 16"/>
            <p:cNvGrpSpPr/>
            <p:nvPr/>
          </p:nvGrpSpPr>
          <p:grpSpPr>
            <a:xfrm>
              <a:off x="5397380" y="332656"/>
              <a:ext cx="2847028" cy="1735585"/>
              <a:chOff x="5397380" y="332656"/>
              <a:chExt cx="2847028" cy="1735585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6876256" y="332656"/>
                <a:ext cx="1368152" cy="129614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Flèche droite 7"/>
              <p:cNvSpPr/>
              <p:nvPr/>
            </p:nvSpPr>
            <p:spPr>
              <a:xfrm rot="8557813">
                <a:off x="5397380" y="1492177"/>
                <a:ext cx="1152128" cy="576064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7" name="ZoneTexte 26"/>
            <p:cNvSpPr txBox="1"/>
            <p:nvPr/>
          </p:nvSpPr>
          <p:spPr>
            <a:xfrm>
              <a:off x="5089361" y="592408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Sun light</a:t>
              </a:r>
            </a:p>
          </p:txBody>
        </p:sp>
      </p:grpSp>
      <p:sp>
        <p:nvSpPr>
          <p:cNvPr id="1024" name="ZoneTexte 1023"/>
          <p:cNvSpPr txBox="1"/>
          <p:nvPr/>
        </p:nvSpPr>
        <p:spPr>
          <a:xfrm>
            <a:off x="2790120" y="158914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Light resource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680045" y="5954960"/>
            <a:ext cx="6420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How to improve light capture?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Light interception &amp; Breeding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763688" y="2204864"/>
                <a:ext cx="5532935" cy="988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/>
                        </a:rPr>
                        <m:t>𝑌𝑖𝑒𝑙𝑑</m:t>
                      </m:r>
                      <m:r>
                        <a:rPr lang="fr-FR" sz="24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l-G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/>
                                </a:rPr>
                                <m:t>𝑃𝐴𝑅</m:t>
                              </m:r>
                              <m:r>
                                <a:rPr lang="fr-FR" sz="2400" i="1">
                                  <a:latin typeface="Cambria Math"/>
                                </a:rPr>
                                <m:t> . </m:t>
                              </m:r>
                              <m:sSub>
                                <m:sSubPr>
                                  <m:ctrlPr>
                                    <a:rPr lang="el-GR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/>
                            <m:t> . </m:t>
                          </m:r>
                          <m:sSub>
                            <m:sSubPr>
                              <m:ctrlPr>
                                <a:rPr lang="el-G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204864"/>
                <a:ext cx="5532935" cy="9884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39551" y="1412776"/>
                <a:ext cx="78600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Light interception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efficiency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LIE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plays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a key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role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in plant production (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Monteith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, 1977)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1412776"/>
                <a:ext cx="7860057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85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55409" y="3760460"/>
                <a:ext cx="873223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At plot scale: fraction of light intercepted</a:t>
                </a: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f</a:t>
                </a:r>
                <a14:m>
                  <m:oMath xmlns:m="http://schemas.openxmlformats.org/officeDocument/2006/math">
                    <m:r>
                      <a:rPr lang="fr-FR" sz="2400" b="0" i="1" baseline="-25000" smtClean="0">
                        <a:latin typeface="Cambria Math"/>
                        <a:cs typeface="Times New Roman" pitchFamily="18" charset="0"/>
                      </a:rPr>
                      <m:t>𝑃𝐴𝑅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 I / I</a:t>
                </a:r>
                <a:r>
                  <a:rPr lang="en-US" sz="2400" baseline="-25000" dirty="0" smtClean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09" y="3760460"/>
                <a:ext cx="8732232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11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e 26"/>
          <p:cNvGrpSpPr/>
          <p:nvPr/>
        </p:nvGrpSpPr>
        <p:grpSpPr>
          <a:xfrm>
            <a:off x="5892052" y="2905308"/>
            <a:ext cx="3099785" cy="3548027"/>
            <a:chOff x="5636829" y="2570202"/>
            <a:chExt cx="3547124" cy="3883134"/>
          </a:xfrm>
        </p:grpSpPr>
        <p:grpSp>
          <p:nvGrpSpPr>
            <p:cNvPr id="3" name="Groupe 2"/>
            <p:cNvGrpSpPr/>
            <p:nvPr/>
          </p:nvGrpSpPr>
          <p:grpSpPr>
            <a:xfrm>
              <a:off x="5636829" y="2570202"/>
              <a:ext cx="3547124" cy="3883134"/>
              <a:chOff x="5636829" y="2570202"/>
              <a:chExt cx="3547124" cy="3883134"/>
            </a:xfrm>
          </p:grpSpPr>
          <p:grpSp>
            <p:nvGrpSpPr>
              <p:cNvPr id="2" name="Groupe 1"/>
              <p:cNvGrpSpPr/>
              <p:nvPr/>
            </p:nvGrpSpPr>
            <p:grpSpPr>
              <a:xfrm>
                <a:off x="5636829" y="3717032"/>
                <a:ext cx="3547124" cy="1829691"/>
                <a:chOff x="4469579" y="3533999"/>
                <a:chExt cx="4587012" cy="2444772"/>
              </a:xfrm>
            </p:grpSpPr>
            <p:pic>
              <p:nvPicPr>
                <p:cNvPr id="19" name="Picture 2" descr="Z:\home\perez\Bureau\Rice_Diagram.pn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4801"/>
                <a:stretch/>
              </p:blipFill>
              <p:spPr bwMode="auto">
                <a:xfrm>
                  <a:off x="4469579" y="3541078"/>
                  <a:ext cx="2739675" cy="24376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2" descr="Z:\home\perez\Bureau\Rice_Diagram.pn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4801"/>
                <a:stretch/>
              </p:blipFill>
              <p:spPr bwMode="auto">
                <a:xfrm>
                  <a:off x="5364088" y="3541077"/>
                  <a:ext cx="2739675" cy="24376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Z:\home\perez\Bureau\Rice_Diagram.pn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4801"/>
                <a:stretch/>
              </p:blipFill>
              <p:spPr bwMode="auto">
                <a:xfrm>
                  <a:off x="6316916" y="3533999"/>
                  <a:ext cx="2739675" cy="24376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Flèche droite 21"/>
              <p:cNvSpPr/>
              <p:nvPr/>
            </p:nvSpPr>
            <p:spPr>
              <a:xfrm rot="5400000">
                <a:off x="6874992" y="2858234"/>
                <a:ext cx="1152128" cy="576064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Flèche droite 22"/>
              <p:cNvSpPr/>
              <p:nvPr/>
            </p:nvSpPr>
            <p:spPr>
              <a:xfrm rot="5400000">
                <a:off x="7043097" y="5901360"/>
                <a:ext cx="815918" cy="288033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7702354" y="2756247"/>
              <a:ext cx="62869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 I</a:t>
              </a:r>
              <a:r>
                <a:rPr lang="en-US" sz="3200" baseline="-25000" dirty="0">
                  <a:latin typeface="Times New Roman" pitchFamily="18" charset="0"/>
                  <a:cs typeface="Times New Roman" pitchFamily="18" charset="0"/>
                </a:rPr>
                <a:t>0 </a:t>
              </a:r>
              <a:endParaRPr lang="en-US" sz="3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31231" y="5733257"/>
              <a:ext cx="9012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3200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-I</a:t>
              </a:r>
              <a:r>
                <a:rPr lang="en-US" sz="3200" baseline="-25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32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23528" y="5262299"/>
            <a:ext cx="8732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plant scale: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Irradiance = light intercepted per unit leaf area</a:t>
            </a:r>
          </a:p>
        </p:txBody>
      </p:sp>
    </p:spTree>
    <p:extLst>
      <p:ext uri="{BB962C8B-B14F-4D97-AF65-F5344CB8AC3E}">
        <p14:creationId xmlns:p14="http://schemas.microsoft.com/office/powerpoint/2010/main" val="16834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Light interception &amp; Breeding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264" y="1268760"/>
            <a:ext cx="87322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The optimisation of light interception have been a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significant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source of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yield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improvement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Khush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2001;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Koester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., 2014,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Dingkhuhn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2015)</a:t>
            </a:r>
          </a:p>
          <a:p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Concept 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of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sz="2400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ideotype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(Donald, 1968) and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selection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of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specific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plant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architecture  (in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interaction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with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managment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practices)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er 10"/>
          <p:cNvGrpSpPr/>
          <p:nvPr/>
        </p:nvGrpSpPr>
        <p:grpSpPr>
          <a:xfrm>
            <a:off x="1979712" y="3823549"/>
            <a:ext cx="6445573" cy="2989827"/>
            <a:chOff x="246433" y="818086"/>
            <a:chExt cx="7589540" cy="3886562"/>
          </a:xfrm>
        </p:grpSpPr>
        <p:grpSp>
          <p:nvGrpSpPr>
            <p:cNvPr id="9" name="Grouper 7"/>
            <p:cNvGrpSpPr/>
            <p:nvPr/>
          </p:nvGrpSpPr>
          <p:grpSpPr>
            <a:xfrm>
              <a:off x="246433" y="818086"/>
              <a:ext cx="7589540" cy="3663156"/>
              <a:chOff x="1119905" y="691086"/>
              <a:chExt cx="7589540" cy="3663156"/>
            </a:xfrm>
          </p:grpSpPr>
          <p:grpSp>
            <p:nvGrpSpPr>
              <p:cNvPr id="11" name="Grouper 3"/>
              <p:cNvGrpSpPr/>
              <p:nvPr/>
            </p:nvGrpSpPr>
            <p:grpSpPr>
              <a:xfrm>
                <a:off x="1119905" y="691086"/>
                <a:ext cx="7589540" cy="3663156"/>
                <a:chOff x="748078" y="1054749"/>
                <a:chExt cx="6368098" cy="3278043"/>
              </a:xfrm>
            </p:grpSpPr>
            <p:grpSp>
              <p:nvGrpSpPr>
                <p:cNvPr id="15" name="Grouper 2"/>
                <p:cNvGrpSpPr/>
                <p:nvPr/>
              </p:nvGrpSpPr>
              <p:grpSpPr>
                <a:xfrm>
                  <a:off x="748078" y="1054749"/>
                  <a:ext cx="6368098" cy="3278043"/>
                  <a:chOff x="748078" y="1054749"/>
                  <a:chExt cx="6368098" cy="3278043"/>
                </a:xfrm>
              </p:grpSpPr>
              <p:pic>
                <p:nvPicPr>
                  <p:cNvPr id="17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26613"/>
                  <a:stretch/>
                </p:blipFill>
                <p:spPr bwMode="auto">
                  <a:xfrm>
                    <a:off x="748078" y="1054749"/>
                    <a:ext cx="4673337" cy="327804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blipFill dpi="0" rotWithShape="0">
                          <a:blip/>
                          <a:srcRect/>
                          <a:stretch>
                            <a:fillRect/>
                          </a:stretch>
                        </a:blip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8" name="Rectangle 17"/>
                  <p:cNvSpPr/>
                  <p:nvPr/>
                </p:nvSpPr>
                <p:spPr>
                  <a:xfrm>
                    <a:off x="5022272" y="2297542"/>
                    <a:ext cx="2093904" cy="202045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/>
                  </a:p>
                </p:txBody>
              </p:sp>
            </p:grpSp>
            <p:sp>
              <p:nvSpPr>
                <p:cNvPr id="16" name="Rectangle 15"/>
                <p:cNvSpPr/>
                <p:nvPr/>
              </p:nvSpPr>
              <p:spPr>
                <a:xfrm>
                  <a:off x="1108364" y="3174999"/>
                  <a:ext cx="3810000" cy="288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/>
                </a:p>
              </p:txBody>
            </p:sp>
          </p:grpSp>
          <p:sp>
            <p:nvSpPr>
              <p:cNvPr id="12" name="Rectangle 11"/>
              <p:cNvSpPr/>
              <p:nvPr/>
            </p:nvSpPr>
            <p:spPr>
              <a:xfrm>
                <a:off x="1402629" y="3060428"/>
                <a:ext cx="1703100" cy="68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100" dirty="0" smtClean="0">
                    <a:latin typeface="Times New Roman"/>
                    <a:cs typeface="Times New Roman"/>
                  </a:rPr>
                  <a:t>(a) Traditional plant type</a:t>
                </a:r>
                <a:endParaRPr lang="en-GB" sz="11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08038" y="3075242"/>
                <a:ext cx="1811429" cy="68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100" dirty="0" smtClean="0">
                    <a:latin typeface="Times New Roman"/>
                    <a:cs typeface="Times New Roman"/>
                  </a:rPr>
                  <a:t>(b) Semi </a:t>
                </a:r>
                <a:r>
                  <a:rPr lang="en-GB" sz="1100" dirty="0">
                    <a:latin typeface="Times New Roman"/>
                    <a:cs typeface="Times New Roman"/>
                  </a:rPr>
                  <a:t>dwarf </a:t>
                </a:r>
                <a:endParaRPr lang="en-GB" sz="1100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GB" sz="1100" dirty="0" smtClean="0">
                    <a:latin typeface="Times New Roman"/>
                    <a:cs typeface="Times New Roman"/>
                  </a:rPr>
                  <a:t>plant type</a:t>
                </a:r>
                <a:endParaRPr lang="en-GB" sz="11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06860" y="3076126"/>
                <a:ext cx="2090652" cy="68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100" dirty="0">
                    <a:latin typeface="Times New Roman"/>
                    <a:cs typeface="Times New Roman"/>
                  </a:rPr>
                  <a:t>(c) New plant </a:t>
                </a:r>
                <a:r>
                  <a:rPr lang="en-GB" sz="1100" dirty="0" smtClean="0">
                    <a:latin typeface="Times New Roman"/>
                    <a:cs typeface="Times New Roman"/>
                  </a:rPr>
                  <a:t>type</a:t>
                </a:r>
              </a:p>
              <a:p>
                <a:pPr algn="ctr"/>
                <a:r>
                  <a:rPr lang="en-GB" sz="1100" dirty="0" smtClean="0">
                    <a:latin typeface="Times New Roman"/>
                    <a:cs typeface="Times New Roman"/>
                  </a:rPr>
                  <a:t>1990’s</a:t>
                </a:r>
                <a:endParaRPr lang="en-GB" sz="11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136373" y="4190900"/>
              <a:ext cx="3935608" cy="513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9pPr>
            </a:lstStyle>
            <a:p>
              <a:r>
                <a:rPr lang="en-GB" sz="1050" dirty="0" smtClean="0">
                  <a:latin typeface="Times New Roman"/>
                  <a:cs typeface="Times New Roman"/>
                </a:rPr>
                <a:t>               	R</a:t>
              </a:r>
              <a:r>
                <a:rPr lang="en-GB" sz="1050" dirty="0">
                  <a:latin typeface="Times New Roman"/>
                  <a:cs typeface="Times New Roman"/>
                </a:rPr>
                <a:t>. P. </a:t>
              </a:r>
              <a:r>
                <a:rPr lang="en-GB" sz="1050" dirty="0" err="1">
                  <a:latin typeface="Times New Roman"/>
                  <a:cs typeface="Times New Roman"/>
                </a:rPr>
                <a:t>Rötter</a:t>
              </a:r>
              <a:r>
                <a:rPr lang="en-GB" sz="1050" dirty="0">
                  <a:latin typeface="Times New Roman"/>
                  <a:cs typeface="Times New Roman"/>
                </a:rPr>
                <a:t> </a:t>
              </a:r>
              <a:r>
                <a:rPr lang="en-GB" sz="1050" i="1" dirty="0">
                  <a:latin typeface="Times New Roman"/>
                  <a:cs typeface="Times New Roman"/>
                </a:rPr>
                <a:t>et </a:t>
              </a:r>
              <a:r>
                <a:rPr lang="en-GB" sz="1050" i="1" dirty="0" smtClean="0">
                  <a:latin typeface="Times New Roman"/>
                  <a:cs typeface="Times New Roman"/>
                </a:rPr>
                <a:t>al.</a:t>
              </a:r>
              <a:r>
                <a:rPr lang="en-GB" sz="1050" dirty="0" smtClean="0">
                  <a:latin typeface="Times New Roman"/>
                  <a:cs typeface="Times New Roman"/>
                </a:rPr>
                <a:t>, 2015</a:t>
              </a:r>
              <a:endParaRPr lang="en-GB" sz="105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1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1543" r="2612"/>
          <a:stretch/>
        </p:blipFill>
        <p:spPr>
          <a:xfrm>
            <a:off x="5220072" y="2875012"/>
            <a:ext cx="3612383" cy="1490092"/>
          </a:xfrm>
          <a:prstGeom prst="rect">
            <a:avLst/>
          </a:prstGeom>
        </p:spPr>
      </p:pic>
      <p:sp>
        <p:nvSpPr>
          <p:cNvPr id="3" name="Espace réservé du contenu 7"/>
          <p:cNvSpPr txBox="1">
            <a:spLocks/>
          </p:cNvSpPr>
          <p:nvPr/>
        </p:nvSpPr>
        <p:spPr>
          <a:xfrm>
            <a:off x="421826" y="5301208"/>
            <a:ext cx="8686678" cy="83749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But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phenotyping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architecture in relation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with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light interception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still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bottleneck</a:t>
            </a:r>
            <a:endParaRPr lang="fr-FR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Use of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Functional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-structural plant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models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(FSPM)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692696"/>
            <a:ext cx="489654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 smtClean="0">
                <a:latin typeface="Times New Roman"/>
                <a:cs typeface="Times New Roman"/>
              </a:rPr>
              <a:t>Plant </a:t>
            </a:r>
            <a:r>
              <a:rPr lang="en-GB" sz="2000" dirty="0">
                <a:latin typeface="Times New Roman"/>
                <a:cs typeface="Times New Roman"/>
              </a:rPr>
              <a:t>height 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err="1" smtClean="0">
                <a:latin typeface="Times New Roman"/>
                <a:cs typeface="Times New Roman"/>
              </a:rPr>
              <a:t>Plomion</a:t>
            </a:r>
            <a:r>
              <a:rPr lang="en-GB" dirty="0" smtClean="0">
                <a:latin typeface="Times New Roman"/>
                <a:cs typeface="Times New Roman"/>
              </a:rPr>
              <a:t> </a:t>
            </a:r>
            <a:r>
              <a:rPr lang="en-GB" dirty="0">
                <a:latin typeface="Times New Roman"/>
                <a:cs typeface="Times New Roman"/>
              </a:rPr>
              <a:t>et al., 1996 (QTL), Yang and </a:t>
            </a:r>
            <a:r>
              <a:rPr lang="en-GB" dirty="0" err="1">
                <a:latin typeface="Times New Roman"/>
                <a:cs typeface="Times New Roman"/>
              </a:rPr>
              <a:t>Hwa</a:t>
            </a:r>
            <a:r>
              <a:rPr lang="en-GB" dirty="0">
                <a:latin typeface="Times New Roman"/>
                <a:cs typeface="Times New Roman"/>
              </a:rPr>
              <a:t>, 2008 (mutant</a:t>
            </a:r>
            <a:r>
              <a:rPr lang="en-GB" dirty="0" smtClean="0">
                <a:latin typeface="Times New Roman"/>
                <a:cs typeface="Times New Roman"/>
              </a:rPr>
              <a:t>) </a:t>
            </a:r>
            <a:endParaRPr lang="en-GB" sz="16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 smtClean="0">
                <a:latin typeface="Times New Roman"/>
                <a:cs typeface="Times New Roman"/>
              </a:rPr>
              <a:t>Branching </a:t>
            </a:r>
            <a:r>
              <a:rPr lang="en-GB" sz="2000" dirty="0">
                <a:latin typeface="Times New Roman"/>
                <a:cs typeface="Times New Roman"/>
              </a:rPr>
              <a:t>pattern 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>
                <a:latin typeface="Times New Roman"/>
                <a:cs typeface="Times New Roman"/>
              </a:rPr>
              <a:t>Sakamoto </a:t>
            </a:r>
            <a:r>
              <a:rPr lang="en-GB" dirty="0">
                <a:latin typeface="Times New Roman"/>
                <a:cs typeface="Times New Roman"/>
              </a:rPr>
              <a:t>and Matsuoka, 2004 (mutant); </a:t>
            </a:r>
            <a:r>
              <a:rPr lang="fr-FR" dirty="0">
                <a:latin typeface="Times New Roman"/>
                <a:cs typeface="Times New Roman"/>
              </a:rPr>
              <a:t>Segura et al., </a:t>
            </a:r>
            <a:r>
              <a:rPr lang="fr-FR" dirty="0" smtClean="0">
                <a:latin typeface="Times New Roman"/>
                <a:cs typeface="Times New Roman"/>
              </a:rPr>
              <a:t>2008 </a:t>
            </a:r>
            <a:r>
              <a:rPr lang="en-GB" dirty="0" smtClean="0">
                <a:latin typeface="Times New Roman"/>
                <a:cs typeface="Times New Roman"/>
              </a:rPr>
              <a:t>(</a:t>
            </a:r>
            <a:r>
              <a:rPr lang="en-GB" i="1" dirty="0" smtClean="0">
                <a:latin typeface="Times New Roman"/>
                <a:cs typeface="Times New Roman"/>
              </a:rPr>
              <a:t>H</a:t>
            </a:r>
            <a:r>
              <a:rPr lang="en-GB" i="1" baseline="30000" dirty="0" smtClean="0">
                <a:latin typeface="Times New Roman"/>
                <a:cs typeface="Times New Roman"/>
              </a:rPr>
              <a:t>2</a:t>
            </a:r>
            <a:r>
              <a:rPr lang="en-GB" dirty="0" smtClean="0">
                <a:latin typeface="Times New Roman"/>
                <a:cs typeface="Times New Roman"/>
              </a:rPr>
              <a:t>)</a:t>
            </a:r>
            <a:endParaRPr lang="en-GB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Leaf geometry </a:t>
            </a:r>
            <a:endParaRPr lang="en-GB" dirty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err="1" smtClean="0">
                <a:latin typeface="Times New Roman"/>
                <a:cs typeface="Times New Roman"/>
              </a:rPr>
              <a:t>Frary</a:t>
            </a:r>
            <a:r>
              <a:rPr lang="en-GB" dirty="0" smtClean="0">
                <a:latin typeface="Times New Roman"/>
                <a:cs typeface="Times New Roman"/>
              </a:rPr>
              <a:t> et al., 2004 (QTL) ; Li et al., 2015 (QTL)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046416" y="3999306"/>
            <a:ext cx="1702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Times New Roman"/>
                <a:cs typeface="Times New Roman"/>
              </a:rPr>
              <a:t>Frary</a:t>
            </a:r>
            <a:r>
              <a:rPr lang="en-GB" sz="1200" i="1" dirty="0">
                <a:latin typeface="Times New Roman"/>
                <a:cs typeface="Times New Roman"/>
              </a:rPr>
              <a:t> et al.</a:t>
            </a:r>
            <a:r>
              <a:rPr lang="en-GB" sz="1200" dirty="0">
                <a:latin typeface="Times New Roman"/>
                <a:cs typeface="Times New Roman"/>
              </a:rPr>
              <a:t>, 2004</a:t>
            </a:r>
            <a:endParaRPr lang="en-GB" sz="1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59" y="877996"/>
            <a:ext cx="2400463" cy="15835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574" y="877995"/>
            <a:ext cx="677761" cy="15835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16448" y="2468290"/>
            <a:ext cx="23603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Times New Roman"/>
                <a:cs typeface="Times New Roman"/>
              </a:rPr>
              <a:t>Yang and </a:t>
            </a:r>
            <a:r>
              <a:rPr lang="en-GB" sz="1200" dirty="0" err="1">
                <a:latin typeface="Times New Roman"/>
                <a:cs typeface="Times New Roman"/>
              </a:rPr>
              <a:t>Hwa</a:t>
            </a:r>
            <a:r>
              <a:rPr lang="en-GB" sz="1200" dirty="0">
                <a:latin typeface="Times New Roman"/>
                <a:cs typeface="Times New Roman"/>
              </a:rPr>
              <a:t>, 2008</a:t>
            </a:r>
            <a:endParaRPr lang="en-GB" sz="1200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67544" y="-9939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Genetic control of plant architecture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7077472" y="6015880"/>
            <a:ext cx="1619672" cy="40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5pPr>
            <a:lvl6pPr marL="15367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6pPr>
            <a:lvl7pPr marL="19939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7pPr>
            <a:lvl8pPr marL="24511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8pPr>
            <a:lvl9pPr marL="29083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gothic" charset="0"/>
                <a:cs typeface="msgothic" charset="0"/>
              </a:defRPr>
            </a:lvl9pPr>
          </a:lstStyle>
          <a:p>
            <a:pPr eaLnBrk="1"/>
            <a:r>
              <a:rPr lang="en-GB" altLang="fr-FR" sz="1600" dirty="0" smtClean="0">
                <a:solidFill>
                  <a:srgbClr val="000000"/>
                </a:solidFill>
                <a:cs typeface="Times New Roman" pitchFamily="18" charset="0"/>
              </a:rPr>
              <a:t>Truong </a:t>
            </a:r>
            <a:r>
              <a:rPr lang="en-GB" altLang="fr-FR" sz="1600" i="1" dirty="0">
                <a:solidFill>
                  <a:srgbClr val="000000"/>
                </a:solidFill>
                <a:cs typeface="Times New Roman" pitchFamily="18" charset="0"/>
              </a:rPr>
              <a:t>et al</a:t>
            </a:r>
            <a:r>
              <a:rPr lang="en-GB" altLang="fr-FR" sz="16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r>
              <a:rPr lang="en-GB" altLang="fr-FR" sz="1600" dirty="0" smtClean="0">
                <a:solidFill>
                  <a:srgbClr val="000000"/>
                </a:solidFill>
                <a:cs typeface="Times New Roman" pitchFamily="18" charset="0"/>
              </a:rPr>
              <a:t>2015</a:t>
            </a:r>
            <a:endParaRPr lang="en-GB" altLang="fr-FR" sz="16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486758" y="1183753"/>
            <a:ext cx="3222791" cy="2692094"/>
            <a:chOff x="800471" y="1748078"/>
            <a:chExt cx="3222791" cy="2692094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51" b="59385"/>
            <a:stretch/>
          </p:blipFill>
          <p:spPr bwMode="auto">
            <a:xfrm>
              <a:off x="898787" y="2721799"/>
              <a:ext cx="3124475" cy="1718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36"/>
            <a:stretch/>
          </p:blipFill>
          <p:spPr bwMode="auto">
            <a:xfrm flipH="1">
              <a:off x="800471" y="1748078"/>
              <a:ext cx="1660629" cy="1200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itre 1"/>
          <p:cNvSpPr txBox="1">
            <a:spLocks/>
          </p:cNvSpPr>
          <p:nvPr/>
        </p:nvSpPr>
        <p:spPr>
          <a:xfrm>
            <a:off x="467544" y="-9939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lant architecture &amp; Light interception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895112" y="2233206"/>
            <a:ext cx="6194869" cy="4642524"/>
            <a:chOff x="1895112" y="2233206"/>
            <a:chExt cx="6194869" cy="4642524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45" t="66450" r="49722" b="406"/>
            <a:stretch/>
          </p:blipFill>
          <p:spPr bwMode="auto">
            <a:xfrm>
              <a:off x="1895112" y="3904189"/>
              <a:ext cx="4894548" cy="297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43" r="50000" b="33711"/>
            <a:stretch/>
          </p:blipFill>
          <p:spPr bwMode="auto">
            <a:xfrm>
              <a:off x="4232941" y="2233206"/>
              <a:ext cx="3857040" cy="1670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205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" r="50000" b="68485"/>
          <a:stretch/>
        </p:blipFill>
        <p:spPr bwMode="auto">
          <a:xfrm>
            <a:off x="4139951" y="979081"/>
            <a:ext cx="2748187" cy="117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206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016" y="476672"/>
            <a:ext cx="903649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Monteith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J. (1977). Climate and the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effeciency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of crop production in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britain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Phyllosophical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transactions of the Royal Society of London, series B Biological Sciences, 281:277–294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Khush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G. S. (2001). Green revolution: the way forward. Nature Genetics, 2:815–821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Dingkuhn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M.,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Laza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M. R. C., Kumar, U., Mendez, K. S.,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Collard et al.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(2015). Improving yield potential of tropical rice: Achieved levels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and perspectives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through improved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ideotypes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. Field Crops Research, 182:43–59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Donald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 (1968). The design of a wheat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ideotype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. Finlay, KW and Shepherd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Koester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R. P.,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Skoneczka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J. A., Cary, T. R.,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Diers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B. W., and Ainsworth, E. A. (2014). Historical gains in soybean (Glycine max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Merr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.) seed yield are driven by linear increases in light interception, energy conversion, and partitioning efficiencies. Journal of Experimental Botany, 65(12):3311–3321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Rotter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R., Tao, F.,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Hohn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J., and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Palosuo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T. (2015). Use of crop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simulation modelling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to aid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ideotype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design of future cereal cultivars. Journal of Experimental Botany, page erv098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Plomion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C.,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Durel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C.-E., and O’Malley, D. M. (1996). Genetic dissection of height in maritime pine seedlings raised under accelerated growth conditions.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Theor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Appl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Genet, 93:849–858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Yang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X.-C. and </a:t>
            </a:r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Hwa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C.-M. (2008). Genetic modification of plant architecture and variety improvement in rice. Heredity, 101:396–404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Sakamoto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T. and </a:t>
            </a:r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Matsuoka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M. (2004). Generating high-yielding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vari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eties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by genetic manipulation of plant architecture. Current Opinion in Biotechnology, 15:144–147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Segura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V.,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Cilas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C., and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Costes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E. (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2008).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Dissecting apple tree architecture into genetic, ontogenetic and environmental effects: mixed linear modelling of repeated spatial and temporal measures. New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Phytologist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178:302–314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Frary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A., Fritz, L. A., and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Tanksley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S. D. (2004). A comparative study of the genetic bases of natural variation in tomato leaf, sepal, and petal morphology.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Theor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Appl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Genet,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109:523–533</a:t>
            </a:r>
          </a:p>
          <a:p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C., Li, Y., Shi, Y., Song, Y., Zhang, D., Buckler, E. S., Zhang, Z., Wang, T., and Li, Y. (2015). Genetic control of the leaf angle and leaf orientation value as revealed by ultra-high density maps in three connected maize populations.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PloS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ONE, 10(3):e0121624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Truong, S. K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., McCormick, R. F., Rooney, W. L., &amp; Mullet, J. E. (2015). Harnessing genetic variation in leaf angle to increase productivity of Sorghum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bicolor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. Genetics, 201(3), 1229-1238.</a:t>
            </a:r>
            <a:endParaRPr lang="en-GB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467544" y="-9939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1201</Words>
  <Application>Microsoft Office PowerPoint</Application>
  <PresentationFormat>Affichage à l'écran (4:3)</PresentationFormat>
  <Paragraphs>86</Paragraphs>
  <Slides>9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ECUE 2 Démarche de modélisation  </vt:lpstr>
      <vt:lpstr>Présentation PowerPoint</vt:lpstr>
      <vt:lpstr>Improving plant productivity</vt:lpstr>
      <vt:lpstr>Présentation PowerPoint</vt:lpstr>
      <vt:lpstr>Light interception &amp; Breeding</vt:lpstr>
      <vt:lpstr>Light interception &amp; Breeding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perez</dc:creator>
  <cp:lastModifiedBy>perez</cp:lastModifiedBy>
  <cp:revision>28</cp:revision>
  <dcterms:created xsi:type="dcterms:W3CDTF">2018-05-09T08:38:53Z</dcterms:created>
  <dcterms:modified xsi:type="dcterms:W3CDTF">2018-05-14T08:20:13Z</dcterms:modified>
</cp:coreProperties>
</file>