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43" autoAdjust="0"/>
  </p:normalViewPr>
  <p:slideViewPr>
    <p:cSldViewPr>
      <p:cViewPr varScale="1">
        <p:scale>
          <a:sx n="68" d="100"/>
          <a:sy n="68" d="100"/>
        </p:scale>
        <p:origin x="-9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BC148-01C0-4376-9244-5F3371F1F30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2107B-E87C-4A73-9799-FE164A4D0BB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3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Lister les </a:t>
            </a:r>
            <a:r>
              <a:rPr lang="en-US" dirty="0" err="1" smtClean="0"/>
              <a:t>ressources</a:t>
            </a:r>
            <a:r>
              <a:rPr lang="en-US" dirty="0" smtClean="0"/>
              <a:t> des </a:t>
            </a:r>
            <a:r>
              <a:rPr lang="en-US" dirty="0" err="1" smtClean="0"/>
              <a:t>plantes</a:t>
            </a:r>
            <a:r>
              <a:rPr lang="en-US" dirty="0" smtClean="0"/>
              <a:t> (eau, </a:t>
            </a:r>
            <a:r>
              <a:rPr lang="en-US" dirty="0" err="1" smtClean="0"/>
              <a:t>minéraux</a:t>
            </a:r>
            <a:r>
              <a:rPr lang="en-US" dirty="0" smtClean="0"/>
              <a:t>, lumière)</a:t>
            </a:r>
          </a:p>
          <a:p>
            <a:pPr marL="285750" indent="-285750">
              <a:buFont typeface="Wingdings"/>
              <a:buChar char="à"/>
            </a:pPr>
            <a:r>
              <a:rPr lang="en-US" dirty="0" err="1" smtClean="0">
                <a:sym typeface="Wingdings" pitchFamily="2" charset="2"/>
              </a:rPr>
              <a:t>dans</a:t>
            </a:r>
            <a:r>
              <a:rPr lang="en-US" dirty="0" smtClean="0">
                <a:sym typeface="Wingdings" pitchFamily="2" charset="2"/>
              </a:rPr>
              <a:t> un </a:t>
            </a:r>
            <a:r>
              <a:rPr lang="en-US" dirty="0" err="1" smtClean="0">
                <a:sym typeface="Wingdings" pitchFamily="2" charset="2"/>
              </a:rPr>
              <a:t>système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agricole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controlé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seule</a:t>
            </a:r>
            <a:r>
              <a:rPr lang="en-US" dirty="0" smtClean="0">
                <a:sym typeface="Wingdings" pitchFamily="2" charset="2"/>
              </a:rPr>
              <a:t> la </a:t>
            </a:r>
            <a:r>
              <a:rPr lang="en-US" dirty="0" err="1" smtClean="0">
                <a:sym typeface="Wingdings" pitchFamily="2" charset="2"/>
              </a:rPr>
              <a:t>ressource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lumineuse</a:t>
            </a:r>
            <a:r>
              <a:rPr lang="en-US" dirty="0" smtClean="0">
                <a:sym typeface="Wingdings" pitchFamily="2" charset="2"/>
              </a:rPr>
              <a:t> et en</a:t>
            </a:r>
            <a:r>
              <a:rPr lang="en-US" baseline="0" dirty="0" smtClean="0">
                <a:sym typeface="Wingdings" pitchFamily="2" charset="2"/>
              </a:rPr>
              <a:t> CO2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est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incontrolée</a:t>
            </a:r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2107B-E87C-4A73-9799-FE164A4D0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33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ym typeface="Wingdings" pitchFamily="2" charset="2"/>
              </a:rPr>
              <a:t>Comment </a:t>
            </a:r>
            <a:r>
              <a:rPr lang="en-US" dirty="0" err="1" smtClean="0">
                <a:sym typeface="Wingdings" pitchFamily="2" charset="2"/>
              </a:rPr>
              <a:t>optimiser</a:t>
            </a:r>
            <a:r>
              <a:rPr lang="en-US" dirty="0" smtClean="0">
                <a:sym typeface="Wingdings" pitchFamily="2" charset="2"/>
              </a:rPr>
              <a:t> la </a:t>
            </a:r>
            <a:r>
              <a:rPr lang="en-US" dirty="0" err="1" smtClean="0">
                <a:sym typeface="Wingdings" pitchFamily="2" charset="2"/>
              </a:rPr>
              <a:t>ressource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lumineuse</a:t>
            </a:r>
            <a:r>
              <a:rPr lang="en-US" dirty="0" smtClean="0">
                <a:sym typeface="Wingdings" pitchFamily="2" charset="2"/>
              </a:rPr>
              <a:t>?</a:t>
            </a:r>
          </a:p>
          <a:p>
            <a:pPr marL="285750" indent="-285750">
              <a:buFont typeface="Wingdings"/>
              <a:buChar char="à"/>
            </a:pPr>
            <a:r>
              <a:rPr lang="en-US" dirty="0" err="1" smtClean="0"/>
              <a:t>Conduite</a:t>
            </a:r>
            <a:r>
              <a:rPr lang="en-US" dirty="0" smtClean="0"/>
              <a:t> </a:t>
            </a:r>
            <a:r>
              <a:rPr lang="en-US" dirty="0" err="1" smtClean="0"/>
              <a:t>culturale</a:t>
            </a:r>
            <a:r>
              <a:rPr lang="en-US" dirty="0" smtClean="0"/>
              <a:t> + selection </a:t>
            </a:r>
            <a:r>
              <a:rPr lang="en-US" dirty="0" err="1" smtClean="0"/>
              <a:t>variétiale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2107B-E87C-4A73-9799-FE164A4D0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99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Monteith</a:t>
            </a:r>
            <a:r>
              <a:rPr lang="en-US" dirty="0" smtClean="0"/>
              <a:t>:  </a:t>
            </a:r>
            <a:r>
              <a:rPr lang="en-US" dirty="0" err="1" smtClean="0"/>
              <a:t>décomposition</a:t>
            </a:r>
            <a:r>
              <a:rPr lang="en-US" dirty="0" smtClean="0"/>
              <a:t> du </a:t>
            </a:r>
            <a:r>
              <a:rPr lang="en-US" dirty="0" err="1" smtClean="0"/>
              <a:t>rendement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285750" indent="-285750">
              <a:buFont typeface="Wingdings"/>
              <a:buChar char="à"/>
            </a:pPr>
            <a:r>
              <a:rPr lang="en-US" dirty="0" err="1" smtClean="0"/>
              <a:t>Exemple</a:t>
            </a:r>
            <a:r>
              <a:rPr lang="en-US" dirty="0" smtClean="0"/>
              <a:t> de </a:t>
            </a:r>
            <a:r>
              <a:rPr lang="en-US" dirty="0" err="1" smtClean="0"/>
              <a:t>l’évolution</a:t>
            </a:r>
            <a:r>
              <a:rPr lang="en-US" dirty="0" smtClean="0"/>
              <a:t> de </a:t>
            </a:r>
            <a:r>
              <a:rPr lang="en-US" dirty="0" err="1" smtClean="0"/>
              <a:t>l’architecture</a:t>
            </a:r>
            <a:r>
              <a:rPr lang="en-US" dirty="0" smtClean="0"/>
              <a:t> </a:t>
            </a:r>
            <a:r>
              <a:rPr lang="en-US" dirty="0" err="1" smtClean="0"/>
              <a:t>arérienne</a:t>
            </a:r>
            <a:r>
              <a:rPr lang="en-US" dirty="0" smtClean="0"/>
              <a:t> du </a:t>
            </a:r>
            <a:r>
              <a:rPr lang="en-US" dirty="0" err="1" smtClean="0"/>
              <a:t>riz</a:t>
            </a:r>
            <a:r>
              <a:rPr lang="en-US" dirty="0" smtClean="0"/>
              <a:t> avec la </a:t>
            </a:r>
            <a:r>
              <a:rPr lang="en-US" dirty="0" err="1" smtClean="0"/>
              <a:t>sélection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2107B-E87C-4A73-9799-FE164A4D0B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78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Verrou</a:t>
            </a:r>
            <a:r>
              <a:rPr lang="en-US" dirty="0" smtClean="0"/>
              <a:t> </a:t>
            </a:r>
            <a:r>
              <a:rPr lang="en-US" dirty="0" err="1" smtClean="0"/>
              <a:t>méthodologique</a:t>
            </a:r>
            <a:r>
              <a:rPr lang="en-US" dirty="0" smtClean="0"/>
              <a:t>: </a:t>
            </a:r>
            <a:r>
              <a:rPr lang="en-US" dirty="0" err="1" smtClean="0"/>
              <a:t>difficulté</a:t>
            </a:r>
            <a:r>
              <a:rPr lang="en-US" dirty="0" smtClean="0"/>
              <a:t> de </a:t>
            </a:r>
            <a:r>
              <a:rPr lang="en-US" dirty="0" err="1" smtClean="0"/>
              <a:t>mesurer</a:t>
            </a:r>
            <a:r>
              <a:rPr lang="en-US" dirty="0" smtClean="0"/>
              <a:t> les relations entre architecture et interception</a:t>
            </a:r>
          </a:p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/>
              <a:t>Mise</a:t>
            </a:r>
            <a:r>
              <a:rPr lang="en-US" dirty="0" smtClean="0"/>
              <a:t> en place des </a:t>
            </a:r>
            <a:r>
              <a:rPr lang="en-US" dirty="0" err="1" smtClean="0"/>
              <a:t>essais</a:t>
            </a:r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Utilité</a:t>
            </a:r>
            <a:r>
              <a:rPr lang="en-US" dirty="0" smtClean="0">
                <a:sym typeface="Wingdings" pitchFamily="2" charset="2"/>
              </a:rPr>
              <a:t> de la </a:t>
            </a:r>
            <a:r>
              <a:rPr lang="en-US" dirty="0" err="1" smtClean="0">
                <a:sym typeface="Wingdings" pitchFamily="2" charset="2"/>
              </a:rPr>
              <a:t>modélisation</a:t>
            </a:r>
            <a:r>
              <a:rPr lang="en-US" dirty="0" smtClean="0">
                <a:sym typeface="Wingdings" pitchFamily="2" charset="2"/>
              </a:rPr>
              <a:t> FSPM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2107B-E87C-4A73-9799-FE164A4D0B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4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DF7-321D-4EDA-ABAA-FE341B137145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3A02-36F4-4CBF-8DD2-3427C631B7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4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DF7-321D-4EDA-ABAA-FE341B137145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3A02-36F4-4CBF-8DD2-3427C631B7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5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DF7-321D-4EDA-ABAA-FE341B137145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3A02-36F4-4CBF-8DD2-3427C631B7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2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DF7-321D-4EDA-ABAA-FE341B137145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3A02-36F4-4CBF-8DD2-3427C631B7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3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DF7-321D-4EDA-ABAA-FE341B137145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3A02-36F4-4CBF-8DD2-3427C631B7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2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DF7-321D-4EDA-ABAA-FE341B137145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3A02-36F4-4CBF-8DD2-3427C631B7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0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DF7-321D-4EDA-ABAA-FE341B137145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3A02-36F4-4CBF-8DD2-3427C631B7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DF7-321D-4EDA-ABAA-FE341B137145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3A02-36F4-4CBF-8DD2-3427C631B7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8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DF7-321D-4EDA-ABAA-FE341B137145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3A02-36F4-4CBF-8DD2-3427C631B7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5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DF7-321D-4EDA-ABAA-FE341B137145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3A02-36F4-4CBF-8DD2-3427C631B7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3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4DF7-321D-4EDA-ABAA-FE341B137145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3A02-36F4-4CBF-8DD2-3427C631B7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64DF7-321D-4EDA-ABAA-FE341B137145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B3A02-36F4-4CBF-8DD2-3427C631B7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4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home\perez\Bureau\Rice_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693984"/>
            <a:ext cx="2739675" cy="441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e 20"/>
          <p:cNvGrpSpPr/>
          <p:nvPr/>
        </p:nvGrpSpPr>
        <p:grpSpPr>
          <a:xfrm>
            <a:off x="5488917" y="1159877"/>
            <a:ext cx="3155047" cy="1735585"/>
            <a:chOff x="5089361" y="332656"/>
            <a:chExt cx="3155047" cy="1735585"/>
          </a:xfrm>
        </p:grpSpPr>
        <p:grpSp>
          <p:nvGrpSpPr>
            <p:cNvPr id="17" name="Groupe 16"/>
            <p:cNvGrpSpPr/>
            <p:nvPr/>
          </p:nvGrpSpPr>
          <p:grpSpPr>
            <a:xfrm>
              <a:off x="5397380" y="332656"/>
              <a:ext cx="2847028" cy="1735585"/>
              <a:chOff x="5397380" y="332656"/>
              <a:chExt cx="2847028" cy="1735585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6876256" y="332656"/>
                <a:ext cx="1368152" cy="1296144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" name="Flèche droite 7"/>
              <p:cNvSpPr/>
              <p:nvPr/>
            </p:nvSpPr>
            <p:spPr>
              <a:xfrm rot="8557813">
                <a:off x="5397380" y="1492177"/>
                <a:ext cx="1152128" cy="576064"/>
              </a:xfrm>
              <a:prstGeom prst="rightArrow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7" name="ZoneTexte 26"/>
            <p:cNvSpPr txBox="1"/>
            <p:nvPr/>
          </p:nvSpPr>
          <p:spPr>
            <a:xfrm>
              <a:off x="5089361" y="592408"/>
              <a:ext cx="18646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Times New Roman" pitchFamily="18" charset="0"/>
                  <a:cs typeface="Times New Roman" pitchFamily="18" charset="0"/>
                </a:rPr>
                <a:t>Sun light</a:t>
              </a: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6072957" y="4221088"/>
            <a:ext cx="2676581" cy="2055313"/>
            <a:chOff x="6026998" y="4426881"/>
            <a:chExt cx="2676581" cy="2055313"/>
          </a:xfrm>
        </p:grpSpPr>
        <p:grpSp>
          <p:nvGrpSpPr>
            <p:cNvPr id="10" name="Groupe 9"/>
            <p:cNvGrpSpPr/>
            <p:nvPr/>
          </p:nvGrpSpPr>
          <p:grpSpPr>
            <a:xfrm>
              <a:off x="6026998" y="4897268"/>
              <a:ext cx="2676581" cy="1584926"/>
              <a:chOff x="5215709" y="5013176"/>
              <a:chExt cx="2676581" cy="1584926"/>
            </a:xfrm>
          </p:grpSpPr>
          <p:sp>
            <p:nvSpPr>
              <p:cNvPr id="11" name="Ellipse 10"/>
              <p:cNvSpPr/>
              <p:nvPr/>
            </p:nvSpPr>
            <p:spPr>
              <a:xfrm>
                <a:off x="6538113" y="5689731"/>
                <a:ext cx="684076" cy="908371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scene3d>
                <a:camera prst="perspectiveFront" fov="2700000">
                  <a:rot lat="20376000" lon="1938000" rev="20112001"/>
                </a:camera>
                <a:lightRig rig="soft" dir="t">
                  <a:rot lat="0" lon="0" rev="0"/>
                </a:lightRig>
              </a:scene3d>
              <a:sp3d prstMaterial="translucentPowder">
                <a:bevelT w="2032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6209193" y="5230249"/>
                <a:ext cx="836475" cy="54017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scene3d>
                <a:camera prst="perspectiveFront" fov="2700000">
                  <a:rot lat="20376000" lon="1938000" rev="20112001"/>
                </a:camera>
                <a:lightRig rig="soft" dir="t">
                  <a:rot lat="0" lon="0" rev="0"/>
                </a:lightRig>
              </a:scene3d>
              <a:sp3d prstMaterial="translucentPowder">
                <a:bevelT w="2032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7020272" y="5013176"/>
                <a:ext cx="872018" cy="8640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127000" dist="38100" dir="2700000" algn="ctr">
                  <a:srgbClr val="000000">
                    <a:alpha val="45000"/>
                  </a:srgbClr>
                </a:outerShdw>
              </a:effectLst>
              <a:scene3d>
                <a:camera prst="perspectiveFront" fov="2700000">
                  <a:rot lat="20376000" lon="1938000" rev="20112001"/>
                </a:camera>
                <a:lightRig rig="soft" dir="t">
                  <a:rot lat="0" lon="0" rev="0"/>
                </a:lightRig>
              </a:scene3d>
              <a:sp3d prstMaterial="translucentPowder">
                <a:bevelT w="2032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Flèche droite 15"/>
              <p:cNvSpPr/>
              <p:nvPr/>
            </p:nvSpPr>
            <p:spPr>
              <a:xfrm rot="11879440">
                <a:off x="5215709" y="5675091"/>
                <a:ext cx="1152128" cy="576064"/>
              </a:xfrm>
              <a:prstGeom prst="rightArrow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8" name="ZoneTexte 27"/>
            <p:cNvSpPr txBox="1"/>
            <p:nvPr/>
          </p:nvSpPr>
          <p:spPr>
            <a:xfrm>
              <a:off x="6555913" y="4426881"/>
              <a:ext cx="18148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Times New Roman" pitchFamily="18" charset="0"/>
                  <a:cs typeface="Times New Roman" pitchFamily="18" charset="0"/>
                </a:rPr>
                <a:t>Minerals</a:t>
              </a: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458346" y="4492452"/>
            <a:ext cx="2533820" cy="1783949"/>
            <a:chOff x="401023" y="4861430"/>
            <a:chExt cx="2533820" cy="1783949"/>
          </a:xfrm>
        </p:grpSpPr>
        <p:grpSp>
          <p:nvGrpSpPr>
            <p:cNvPr id="14" name="Groupe 13"/>
            <p:cNvGrpSpPr/>
            <p:nvPr/>
          </p:nvGrpSpPr>
          <p:grpSpPr>
            <a:xfrm>
              <a:off x="401023" y="5197839"/>
              <a:ext cx="2533820" cy="1447540"/>
              <a:chOff x="922030" y="4894789"/>
              <a:chExt cx="2533820" cy="1447540"/>
            </a:xfrm>
          </p:grpSpPr>
          <p:grpSp>
            <p:nvGrpSpPr>
              <p:cNvPr id="4" name="Groupe 3"/>
              <p:cNvGrpSpPr/>
              <p:nvPr/>
            </p:nvGrpSpPr>
            <p:grpSpPr>
              <a:xfrm>
                <a:off x="922030" y="4894789"/>
                <a:ext cx="1236210" cy="1447540"/>
                <a:chOff x="611560" y="3068960"/>
                <a:chExt cx="1236210" cy="1447540"/>
              </a:xfrm>
            </p:grpSpPr>
            <p:pic>
              <p:nvPicPr>
                <p:cNvPr id="1027" name="Picture 3" descr="Z:\home\perez\Bureau\drop-icon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1560" y="3068960"/>
                  <a:ext cx="620940" cy="620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" name="Picture 3" descr="Z:\home\perez\Bureau\drop-icon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16360" y="3895560"/>
                  <a:ext cx="620940" cy="620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" name="Picture 3" descr="Z:\home\perez\Bureau\drop-icon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26830" y="3373760"/>
                  <a:ext cx="620940" cy="620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5" name="Flèche droite 14"/>
              <p:cNvSpPr/>
              <p:nvPr/>
            </p:nvSpPr>
            <p:spPr>
              <a:xfrm rot="20116104">
                <a:off x="2303722" y="5440580"/>
                <a:ext cx="1152128" cy="576064"/>
              </a:xfrm>
              <a:prstGeom prst="right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9" name="ZoneTexte 28"/>
            <p:cNvSpPr txBox="1"/>
            <p:nvPr/>
          </p:nvSpPr>
          <p:spPr>
            <a:xfrm>
              <a:off x="1205144" y="4861430"/>
              <a:ext cx="1005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36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3600" dirty="0" smtClean="0">
                  <a:latin typeface="Times New Roman" pitchFamily="18" charset="0"/>
                  <a:cs typeface="Times New Roman" pitchFamily="18" charset="0"/>
                </a:rPr>
                <a:t>O</a:t>
              </a:r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35496" y="1577148"/>
            <a:ext cx="3366433" cy="1635828"/>
            <a:chOff x="540206" y="1992786"/>
            <a:chExt cx="3366433" cy="1635828"/>
          </a:xfrm>
        </p:grpSpPr>
        <p:sp>
          <p:nvSpPr>
            <p:cNvPr id="18" name="ZoneTexte 17"/>
            <p:cNvSpPr txBox="1"/>
            <p:nvPr/>
          </p:nvSpPr>
          <p:spPr>
            <a:xfrm>
              <a:off x="1295385" y="1992786"/>
              <a:ext cx="9797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Times New Roman" pitchFamily="18" charset="0"/>
                  <a:cs typeface="Times New Roman" pitchFamily="18" charset="0"/>
                </a:rPr>
                <a:t>CO</a:t>
              </a:r>
              <a:r>
                <a:rPr lang="en-US" sz="36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028" name="Picture 4" descr="Z:\home\perez\Bureau\CO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49228">
              <a:off x="540206" y="2779799"/>
              <a:ext cx="1067549" cy="36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Z:\home\perez\Bureau\CO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982718">
              <a:off x="1736845" y="3128469"/>
              <a:ext cx="1067549" cy="36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Z:\home\perez\Bureau\CO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66807">
              <a:off x="727375" y="3266618"/>
              <a:ext cx="1067549" cy="36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Z:\home\perez\Bureau\CO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03845">
              <a:off x="1490910" y="2646432"/>
              <a:ext cx="1067549" cy="36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Flèche droite 29"/>
            <p:cNvSpPr/>
            <p:nvPr/>
          </p:nvSpPr>
          <p:spPr>
            <a:xfrm rot="2099940">
              <a:off x="2754511" y="2765651"/>
              <a:ext cx="1152128" cy="57606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24" name="ZoneTexte 1023"/>
          <p:cNvSpPr txBox="1"/>
          <p:nvPr/>
        </p:nvSpPr>
        <p:spPr>
          <a:xfrm>
            <a:off x="2790120" y="158914"/>
            <a:ext cx="317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Plants resources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45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Resources management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0040" y="1515207"/>
            <a:ext cx="5050904" cy="78154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Management practices (E)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5292080" y="1196752"/>
            <a:ext cx="3032771" cy="1520603"/>
            <a:chOff x="5292080" y="1752934"/>
            <a:chExt cx="3032771" cy="1520603"/>
          </a:xfrm>
        </p:grpSpPr>
        <p:pic>
          <p:nvPicPr>
            <p:cNvPr id="2050" name="Picture 2" descr="Z:\home\perez\Bureau\SECATEUR-PRO-FISKAR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1752934"/>
              <a:ext cx="1520603" cy="1520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Z:\home\perez\Bureau\f8e5574b725e601f7c0711d656ba5aef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1772816"/>
              <a:ext cx="1240392" cy="1500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e 5"/>
          <p:cNvGrpSpPr/>
          <p:nvPr/>
        </p:nvGrpSpPr>
        <p:grpSpPr>
          <a:xfrm>
            <a:off x="323528" y="3448882"/>
            <a:ext cx="5292973" cy="1511882"/>
            <a:chOff x="360040" y="4653136"/>
            <a:chExt cx="5292973" cy="1511882"/>
          </a:xfrm>
        </p:grpSpPr>
        <p:pic>
          <p:nvPicPr>
            <p:cNvPr id="2051" name="Picture 3" descr="Z:\home\perez\Bureau\be418aa15d0c6c9c203e77283434368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8040" y="4653136"/>
              <a:ext cx="1514973" cy="1511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360040" y="5004465"/>
              <a:ext cx="4572000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>
                <a:buFont typeface="Arial" pitchFamily="34" charset="0"/>
                <a:buChar char="•"/>
              </a:pPr>
              <a:r>
                <a:rPr lang="en-US" sz="3200" dirty="0">
                  <a:latin typeface="Times New Roman" pitchFamily="18" charset="0"/>
                  <a:cs typeface="Times New Roman" pitchFamily="18" charset="0"/>
                </a:rPr>
                <a:t>Plant breeding (G</a:t>
              </a: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3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95535" y="5267695"/>
            <a:ext cx="87484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Interaction between management and breeding (G x E)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10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Light interception &amp; Breeding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2483768" y="1916832"/>
                <a:ext cx="5532935" cy="988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/>
                        </a:rPr>
                        <m:t>𝑌𝑖𝑒𝑙𝑑</m:t>
                      </m:r>
                      <m:r>
                        <a:rPr lang="fr-FR" sz="24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l-G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/>
                                </a:rPr>
                                <m:t>𝑃𝐴𝑅</m:t>
                              </m:r>
                              <m:r>
                                <a:rPr lang="fr-FR" sz="2400" i="1">
                                  <a:latin typeface="Cambria Math"/>
                                </a:rPr>
                                <m:t> . </m:t>
                              </m:r>
                              <m:sSub>
                                <m:sSubPr>
                                  <m:ctrlPr>
                                    <a:rPr lang="el-GR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400" dirty="0"/>
                            <m:t> . </m:t>
                          </m:r>
                          <m:sSub>
                            <m:sSubPr>
                              <m:ctrlPr>
                                <a:rPr lang="el-G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1916832"/>
                <a:ext cx="5532935" cy="9884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39551" y="1412776"/>
            <a:ext cx="7860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Light interception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efficiency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(LIE)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plays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a key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role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in plant production (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Monteith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, 1977)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264" y="3140968"/>
            <a:ext cx="8732232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The optimisation of light interception have been a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significant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source of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yield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improvement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Khush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, 2001;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Koester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i="1" dirty="0">
                <a:latin typeface="Times New Roman" pitchFamily="18" charset="0"/>
                <a:cs typeface="Times New Roman" pitchFamily="18" charset="0"/>
              </a:rPr>
              <a:t>et al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., 2014,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Dingkhuhn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i="1" dirty="0">
                <a:latin typeface="Times New Roman" pitchFamily="18" charset="0"/>
                <a:cs typeface="Times New Roman" pitchFamily="18" charset="0"/>
              </a:rPr>
              <a:t>et al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2015)</a:t>
            </a:r>
          </a:p>
          <a:p>
            <a:endParaRPr lang="fr-FR" sz="11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Concept </a:t>
            </a:r>
            <a:r>
              <a:rPr lang="fr-FR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of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fr-FR" sz="2000" b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ideotype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fr-FR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(Donald, 1968) and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selection</a:t>
            </a:r>
            <a:r>
              <a:rPr lang="fr-FR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of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specific</a:t>
            </a:r>
            <a:r>
              <a:rPr lang="fr-FR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plant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architecture</a:t>
            </a:r>
          </a:p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(in interaction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with</a:t>
            </a:r>
            <a:r>
              <a:rPr lang="fr-FR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managment</a:t>
            </a:r>
            <a:r>
              <a:rPr lang="fr-FR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practices)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er 10"/>
          <p:cNvGrpSpPr/>
          <p:nvPr/>
        </p:nvGrpSpPr>
        <p:grpSpPr>
          <a:xfrm>
            <a:off x="5162626" y="4581128"/>
            <a:ext cx="3873870" cy="2160240"/>
            <a:chOff x="246433" y="818086"/>
            <a:chExt cx="7589540" cy="3886562"/>
          </a:xfrm>
        </p:grpSpPr>
        <p:grpSp>
          <p:nvGrpSpPr>
            <p:cNvPr id="9" name="Grouper 7"/>
            <p:cNvGrpSpPr/>
            <p:nvPr/>
          </p:nvGrpSpPr>
          <p:grpSpPr>
            <a:xfrm>
              <a:off x="246433" y="818086"/>
              <a:ext cx="7589540" cy="3663156"/>
              <a:chOff x="1119905" y="691086"/>
              <a:chExt cx="7589540" cy="3663156"/>
            </a:xfrm>
          </p:grpSpPr>
          <p:grpSp>
            <p:nvGrpSpPr>
              <p:cNvPr id="11" name="Grouper 3"/>
              <p:cNvGrpSpPr/>
              <p:nvPr/>
            </p:nvGrpSpPr>
            <p:grpSpPr>
              <a:xfrm>
                <a:off x="1119905" y="691086"/>
                <a:ext cx="7589540" cy="3663156"/>
                <a:chOff x="748078" y="1054749"/>
                <a:chExt cx="6368098" cy="3278043"/>
              </a:xfrm>
            </p:grpSpPr>
            <p:grpSp>
              <p:nvGrpSpPr>
                <p:cNvPr id="15" name="Grouper 2"/>
                <p:cNvGrpSpPr/>
                <p:nvPr/>
              </p:nvGrpSpPr>
              <p:grpSpPr>
                <a:xfrm>
                  <a:off x="748078" y="1054749"/>
                  <a:ext cx="6368098" cy="3278043"/>
                  <a:chOff x="748078" y="1054749"/>
                  <a:chExt cx="6368098" cy="3278043"/>
                </a:xfrm>
              </p:grpSpPr>
              <p:pic>
                <p:nvPicPr>
                  <p:cNvPr id="17" name="Picture 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26613"/>
                  <a:stretch/>
                </p:blipFill>
                <p:spPr bwMode="auto">
                  <a:xfrm>
                    <a:off x="748078" y="1054749"/>
                    <a:ext cx="4673337" cy="327804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blipFill dpi="0" rotWithShape="0">
                          <a:blip/>
                          <a:srcRect/>
                          <a:stretch>
                            <a:fillRect/>
                          </a:stretch>
                        </a:blip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FFFFFF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18" name="Rectangle 17"/>
                  <p:cNvSpPr/>
                  <p:nvPr/>
                </p:nvSpPr>
                <p:spPr>
                  <a:xfrm>
                    <a:off x="5022272" y="2297542"/>
                    <a:ext cx="2093904" cy="202045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400"/>
                  </a:p>
                </p:txBody>
              </p:sp>
            </p:grpSp>
            <p:sp>
              <p:nvSpPr>
                <p:cNvPr id="16" name="Rectangle 15"/>
                <p:cNvSpPr/>
                <p:nvPr/>
              </p:nvSpPr>
              <p:spPr>
                <a:xfrm>
                  <a:off x="1108364" y="3174999"/>
                  <a:ext cx="3810000" cy="2886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/>
                </a:p>
              </p:txBody>
            </p:sp>
          </p:grpSp>
          <p:sp>
            <p:nvSpPr>
              <p:cNvPr id="12" name="Rectangle 11"/>
              <p:cNvSpPr/>
              <p:nvPr/>
            </p:nvSpPr>
            <p:spPr>
              <a:xfrm>
                <a:off x="1402629" y="3060428"/>
                <a:ext cx="1703100" cy="682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100" dirty="0" smtClean="0">
                    <a:latin typeface="Times New Roman"/>
                    <a:cs typeface="Times New Roman"/>
                  </a:rPr>
                  <a:t>(a) Traditional plant type</a:t>
                </a:r>
                <a:endParaRPr lang="en-GB" sz="11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308038" y="3075242"/>
                <a:ext cx="1811429" cy="68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100" dirty="0" smtClean="0">
                    <a:latin typeface="Times New Roman"/>
                    <a:cs typeface="Times New Roman"/>
                  </a:rPr>
                  <a:t>(b) Semi </a:t>
                </a:r>
                <a:r>
                  <a:rPr lang="en-GB" sz="1100" dirty="0">
                    <a:latin typeface="Times New Roman"/>
                    <a:cs typeface="Times New Roman"/>
                  </a:rPr>
                  <a:t>dwarf </a:t>
                </a:r>
                <a:endParaRPr lang="en-GB" sz="1100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GB" sz="1100" dirty="0" smtClean="0">
                    <a:latin typeface="Times New Roman"/>
                    <a:cs typeface="Times New Roman"/>
                  </a:rPr>
                  <a:t>plant type</a:t>
                </a:r>
                <a:endParaRPr lang="en-GB" sz="11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906860" y="3076126"/>
                <a:ext cx="2090652" cy="68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100" dirty="0">
                    <a:latin typeface="Times New Roman"/>
                    <a:cs typeface="Times New Roman"/>
                  </a:rPr>
                  <a:t>(c) New plant </a:t>
                </a:r>
                <a:r>
                  <a:rPr lang="en-GB" sz="1100" dirty="0" smtClean="0">
                    <a:latin typeface="Times New Roman"/>
                    <a:cs typeface="Times New Roman"/>
                  </a:rPr>
                  <a:t>type</a:t>
                </a:r>
              </a:p>
              <a:p>
                <a:pPr algn="ctr"/>
                <a:r>
                  <a:rPr lang="en-GB" sz="1100" dirty="0" smtClean="0">
                    <a:latin typeface="Times New Roman"/>
                    <a:cs typeface="Times New Roman"/>
                  </a:rPr>
                  <a:t>1990’s</a:t>
                </a:r>
                <a:endParaRPr lang="en-GB" sz="11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2136373" y="4190900"/>
              <a:ext cx="3935608" cy="513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1pPr>
              <a:lvl2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2pPr>
              <a:lvl3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3pPr>
              <a:lvl4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4pPr>
              <a:lvl5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5pPr>
              <a:lvl6pPr marL="15367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6pPr>
              <a:lvl7pPr marL="19939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7pPr>
              <a:lvl8pPr marL="24511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8pPr>
              <a:lvl9pPr marL="2908300" indent="-2159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gothic" charset="0"/>
                </a:defRPr>
              </a:lvl9pPr>
            </a:lstStyle>
            <a:p>
              <a:r>
                <a:rPr lang="en-GB" sz="1050" dirty="0" smtClean="0">
                  <a:latin typeface="Times New Roman"/>
                  <a:cs typeface="Times New Roman"/>
                </a:rPr>
                <a:t>               	R</a:t>
              </a:r>
              <a:r>
                <a:rPr lang="en-GB" sz="1050" dirty="0">
                  <a:latin typeface="Times New Roman"/>
                  <a:cs typeface="Times New Roman"/>
                </a:rPr>
                <a:t>. P. </a:t>
              </a:r>
              <a:r>
                <a:rPr lang="en-GB" sz="1050" dirty="0" err="1">
                  <a:latin typeface="Times New Roman"/>
                  <a:cs typeface="Times New Roman"/>
                </a:rPr>
                <a:t>Rötter</a:t>
              </a:r>
              <a:r>
                <a:rPr lang="en-GB" sz="1050" dirty="0">
                  <a:latin typeface="Times New Roman"/>
                  <a:cs typeface="Times New Roman"/>
                </a:rPr>
                <a:t> </a:t>
              </a:r>
              <a:r>
                <a:rPr lang="en-GB" sz="1050" i="1" dirty="0">
                  <a:latin typeface="Times New Roman"/>
                  <a:cs typeface="Times New Roman"/>
                </a:rPr>
                <a:t>et </a:t>
              </a:r>
              <a:r>
                <a:rPr lang="en-GB" sz="1050" i="1" dirty="0" smtClean="0">
                  <a:latin typeface="Times New Roman"/>
                  <a:cs typeface="Times New Roman"/>
                </a:rPr>
                <a:t>al.</a:t>
              </a:r>
              <a:r>
                <a:rPr lang="en-GB" sz="1050" dirty="0" smtClean="0">
                  <a:latin typeface="Times New Roman"/>
                  <a:cs typeface="Times New Roman"/>
                </a:rPr>
                <a:t>, 2015</a:t>
              </a:r>
              <a:endParaRPr lang="en-GB" sz="105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46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l="1543" r="2612"/>
          <a:stretch/>
        </p:blipFill>
        <p:spPr>
          <a:xfrm>
            <a:off x="5220072" y="2875012"/>
            <a:ext cx="3612383" cy="1490092"/>
          </a:xfrm>
          <a:prstGeom prst="rect">
            <a:avLst/>
          </a:prstGeom>
        </p:spPr>
      </p:pic>
      <p:sp>
        <p:nvSpPr>
          <p:cNvPr id="3" name="Espace réservé du contenu 7"/>
          <p:cNvSpPr txBox="1">
            <a:spLocks/>
          </p:cNvSpPr>
          <p:nvPr/>
        </p:nvSpPr>
        <p:spPr>
          <a:xfrm>
            <a:off x="421826" y="5301208"/>
            <a:ext cx="8686678" cy="83749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But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phenotyping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architecture in relation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with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light interception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is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still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a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bottleneck</a:t>
            </a:r>
            <a:endParaRPr lang="fr-FR" sz="20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buFont typeface="Wingdings" pitchFamily="2" charset="2"/>
              <a:buChar char="Ø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Use of </a:t>
            </a:r>
            <a:r>
              <a:rPr lang="fr-FR" sz="2400" b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Functional</a:t>
            </a:r>
            <a:r>
              <a:rPr lang="fr-FR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-structural plant </a:t>
            </a:r>
            <a:r>
              <a:rPr lang="fr-FR" sz="2400" b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models</a:t>
            </a:r>
            <a:r>
              <a:rPr lang="fr-FR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(FSPM)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692696"/>
            <a:ext cx="4896544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000" dirty="0" smtClean="0">
                <a:latin typeface="Times New Roman"/>
                <a:cs typeface="Times New Roman"/>
              </a:rPr>
              <a:t>Plant </a:t>
            </a:r>
            <a:r>
              <a:rPr lang="en-GB" sz="2000" dirty="0">
                <a:latin typeface="Times New Roman"/>
                <a:cs typeface="Times New Roman"/>
              </a:rPr>
              <a:t>height </a:t>
            </a:r>
            <a:endParaRPr lang="en-GB" sz="2000" dirty="0" smtClean="0">
              <a:latin typeface="Times New Roman"/>
              <a:cs typeface="Times New Roman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 err="1" smtClean="0">
                <a:latin typeface="Times New Roman"/>
                <a:cs typeface="Times New Roman"/>
              </a:rPr>
              <a:t>Plomion</a:t>
            </a:r>
            <a:r>
              <a:rPr lang="en-GB" dirty="0" smtClean="0">
                <a:latin typeface="Times New Roman"/>
                <a:cs typeface="Times New Roman"/>
              </a:rPr>
              <a:t> </a:t>
            </a:r>
            <a:r>
              <a:rPr lang="en-GB" dirty="0">
                <a:latin typeface="Times New Roman"/>
                <a:cs typeface="Times New Roman"/>
              </a:rPr>
              <a:t>et al., 1996 (QTL), Yang and </a:t>
            </a:r>
            <a:r>
              <a:rPr lang="en-GB" dirty="0" err="1">
                <a:latin typeface="Times New Roman"/>
                <a:cs typeface="Times New Roman"/>
              </a:rPr>
              <a:t>Hwa</a:t>
            </a:r>
            <a:r>
              <a:rPr lang="en-GB" dirty="0">
                <a:latin typeface="Times New Roman"/>
                <a:cs typeface="Times New Roman"/>
              </a:rPr>
              <a:t>, 2008 (mutant</a:t>
            </a:r>
            <a:r>
              <a:rPr lang="en-GB" dirty="0" smtClean="0">
                <a:latin typeface="Times New Roman"/>
                <a:cs typeface="Times New Roman"/>
              </a:rPr>
              <a:t>) </a:t>
            </a:r>
            <a:endParaRPr lang="en-GB" sz="16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000" dirty="0" smtClean="0">
                <a:latin typeface="Times New Roman"/>
                <a:cs typeface="Times New Roman"/>
              </a:rPr>
              <a:t>Branching </a:t>
            </a:r>
            <a:r>
              <a:rPr lang="en-GB" sz="2000" dirty="0">
                <a:latin typeface="Times New Roman"/>
                <a:cs typeface="Times New Roman"/>
              </a:rPr>
              <a:t>pattern </a:t>
            </a:r>
            <a:endParaRPr lang="en-GB" sz="2000" dirty="0" smtClean="0">
              <a:latin typeface="Times New Roman"/>
              <a:cs typeface="Times New Roman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 smtClean="0">
                <a:latin typeface="Times New Roman"/>
                <a:cs typeface="Times New Roman"/>
              </a:rPr>
              <a:t>Sakamoto </a:t>
            </a:r>
            <a:r>
              <a:rPr lang="en-GB" dirty="0">
                <a:latin typeface="Times New Roman"/>
                <a:cs typeface="Times New Roman"/>
              </a:rPr>
              <a:t>and Matsuoka, 2004 (mutant); </a:t>
            </a:r>
            <a:r>
              <a:rPr lang="fr-FR" dirty="0">
                <a:latin typeface="Times New Roman"/>
                <a:cs typeface="Times New Roman"/>
              </a:rPr>
              <a:t>Segura et al., </a:t>
            </a:r>
            <a:r>
              <a:rPr lang="fr-FR" dirty="0" smtClean="0">
                <a:latin typeface="Times New Roman"/>
                <a:cs typeface="Times New Roman"/>
              </a:rPr>
              <a:t>2008 </a:t>
            </a:r>
            <a:r>
              <a:rPr lang="en-GB" dirty="0" smtClean="0">
                <a:latin typeface="Times New Roman"/>
                <a:cs typeface="Times New Roman"/>
              </a:rPr>
              <a:t>(</a:t>
            </a:r>
            <a:r>
              <a:rPr lang="en-GB" i="1" dirty="0" smtClean="0">
                <a:latin typeface="Times New Roman"/>
                <a:cs typeface="Times New Roman"/>
              </a:rPr>
              <a:t>H</a:t>
            </a:r>
            <a:r>
              <a:rPr lang="en-GB" i="1" baseline="30000" dirty="0" smtClean="0">
                <a:latin typeface="Times New Roman"/>
                <a:cs typeface="Times New Roman"/>
              </a:rPr>
              <a:t>2</a:t>
            </a:r>
            <a:r>
              <a:rPr lang="en-GB" dirty="0" smtClean="0">
                <a:latin typeface="Times New Roman"/>
                <a:cs typeface="Times New Roman"/>
              </a:rPr>
              <a:t>)</a:t>
            </a:r>
            <a:endParaRPr lang="en-GB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latin typeface="Times New Roman"/>
                <a:cs typeface="Times New Roman"/>
              </a:rPr>
              <a:t>Leaf geometry </a:t>
            </a:r>
            <a:endParaRPr lang="en-GB" dirty="0">
              <a:latin typeface="Times New Roman"/>
              <a:cs typeface="Times New Roman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 err="1" smtClean="0">
                <a:latin typeface="Times New Roman"/>
                <a:cs typeface="Times New Roman"/>
              </a:rPr>
              <a:t>Frary</a:t>
            </a:r>
            <a:r>
              <a:rPr lang="en-GB" dirty="0" smtClean="0">
                <a:latin typeface="Times New Roman"/>
                <a:cs typeface="Times New Roman"/>
              </a:rPr>
              <a:t> et al., 2004 (QTL) ; Li et al., 2015 (QTL)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7046416" y="3999306"/>
            <a:ext cx="1702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latin typeface="Times New Roman"/>
                <a:cs typeface="Times New Roman"/>
              </a:rPr>
              <a:t>Frary</a:t>
            </a:r>
            <a:r>
              <a:rPr lang="en-GB" sz="1200" i="1" dirty="0">
                <a:latin typeface="Times New Roman"/>
                <a:cs typeface="Times New Roman"/>
              </a:rPr>
              <a:t> et al.</a:t>
            </a:r>
            <a:r>
              <a:rPr lang="en-GB" sz="1200" dirty="0">
                <a:latin typeface="Times New Roman"/>
                <a:cs typeface="Times New Roman"/>
              </a:rPr>
              <a:t>, 2004</a:t>
            </a:r>
            <a:endParaRPr lang="en-GB" sz="12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659" y="877996"/>
            <a:ext cx="2400463" cy="158355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574" y="877995"/>
            <a:ext cx="677761" cy="158355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16448" y="2468290"/>
            <a:ext cx="23603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Times New Roman"/>
                <a:cs typeface="Times New Roman"/>
              </a:rPr>
              <a:t>Yang and </a:t>
            </a:r>
            <a:r>
              <a:rPr lang="en-GB" sz="1200" dirty="0" err="1">
                <a:latin typeface="Times New Roman"/>
                <a:cs typeface="Times New Roman"/>
              </a:rPr>
              <a:t>Hwa</a:t>
            </a:r>
            <a:r>
              <a:rPr lang="en-GB" sz="1200" dirty="0">
                <a:latin typeface="Times New Roman"/>
                <a:cs typeface="Times New Roman"/>
              </a:rPr>
              <a:t>, 2008</a:t>
            </a:r>
            <a:endParaRPr lang="en-GB" sz="1200" dirty="0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467544" y="-9939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Genetic control of plant architecture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19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016" y="476672"/>
            <a:ext cx="903649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err="1">
                <a:latin typeface="Times New Roman" pitchFamily="18" charset="0"/>
                <a:cs typeface="Times New Roman" pitchFamily="18" charset="0"/>
              </a:rPr>
              <a:t>Monteith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J. (1977). Climate and the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effeciency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 of crop production in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britain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Phyllosophical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transactions of the Royal Society of London, series B Biological Sciences, 281:277–294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1400" b="1" dirty="0" err="1">
                <a:latin typeface="Times New Roman" pitchFamily="18" charset="0"/>
                <a:cs typeface="Times New Roman" pitchFamily="18" charset="0"/>
              </a:rPr>
              <a:t>Khush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G. S. (2001). Green revolution: the way forward. Nature Genetics, 2:815–821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1400" b="1" dirty="0" err="1">
                <a:latin typeface="Times New Roman" pitchFamily="18" charset="0"/>
                <a:cs typeface="Times New Roman" pitchFamily="18" charset="0"/>
              </a:rPr>
              <a:t>Dingkuhn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M.,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Laza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M. R. C., Kumar, U., Mendez, K. S., 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Collard et al. 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(2015). Improving yield potential of tropical rice: Achieved levels 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and perspectives 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through improved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ideotypes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. Field Crops Research, 182:43–59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1400" b="1" dirty="0">
                <a:latin typeface="Times New Roman" pitchFamily="18" charset="0"/>
                <a:cs typeface="Times New Roman" pitchFamily="18" charset="0"/>
              </a:rPr>
              <a:t>Donald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C. (1968). The design of a wheat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ideotype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. Finlay, KW and Shepherd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Koester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R. P.,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Skoneczka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J. A., Cary, T. R.,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Diers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B. W., and Ainsworth, E. A. (2014). Historical gains in soybean (Glycine max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Merr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.) seed yield are driven by linear increases in light interception, energy conversion, and partitioning efficiencies. Journal of Experimental Botany, 65(12):3311–3321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1400" b="1" dirty="0" smtClean="0">
                <a:latin typeface="Times New Roman" pitchFamily="18" charset="0"/>
                <a:cs typeface="Times New Roman" pitchFamily="18" charset="0"/>
              </a:rPr>
              <a:t>Rotter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R., Tao, F., </a:t>
            </a:r>
            <a:r>
              <a:rPr lang="en-GB" sz="1400" dirty="0" err="1" smtClean="0">
                <a:latin typeface="Times New Roman" pitchFamily="18" charset="0"/>
                <a:cs typeface="Times New Roman" pitchFamily="18" charset="0"/>
              </a:rPr>
              <a:t>Hohn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J., and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Palosuo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T. (2015). Use of crop 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simulation modelling 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to aid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ideotype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 design of future cereal cultivars. Journal of Experimental Botany, page erv098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1400" b="1" dirty="0" err="1">
                <a:latin typeface="Times New Roman" pitchFamily="18" charset="0"/>
                <a:cs typeface="Times New Roman" pitchFamily="18" charset="0"/>
              </a:rPr>
              <a:t>Plomion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C.,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Durel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C.-E., and O’Malley, D. M. (1996). Genetic dissection of height in maritime pine seedlings raised under accelerated growth conditions.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Theor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Appl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 Genet, 93:849–858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1400" b="1" dirty="0">
                <a:latin typeface="Times New Roman" pitchFamily="18" charset="0"/>
                <a:cs typeface="Times New Roman" pitchFamily="18" charset="0"/>
              </a:rPr>
              <a:t>Yang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X.-C. and </a:t>
            </a:r>
            <a:r>
              <a:rPr lang="en-GB" sz="1400" b="1" dirty="0" err="1">
                <a:latin typeface="Times New Roman" pitchFamily="18" charset="0"/>
                <a:cs typeface="Times New Roman" pitchFamily="18" charset="0"/>
              </a:rPr>
              <a:t>Hwa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C.-M. (2008). Genetic modification of plant architecture and variety improvement in rice. Heredity, 101:396–404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1400" b="1" dirty="0">
                <a:latin typeface="Times New Roman" pitchFamily="18" charset="0"/>
                <a:cs typeface="Times New Roman" pitchFamily="18" charset="0"/>
              </a:rPr>
              <a:t>Sakamoto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T. and </a:t>
            </a:r>
            <a:r>
              <a:rPr lang="en-GB" sz="1400" b="1" dirty="0">
                <a:latin typeface="Times New Roman" pitchFamily="18" charset="0"/>
                <a:cs typeface="Times New Roman" pitchFamily="18" charset="0"/>
              </a:rPr>
              <a:t>Matsuoka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M. (2004). Generating high-yielding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vari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eties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 by genetic manipulation of plant architecture. Current Opinion in Biotechnology, 15:144–147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1400" b="1" dirty="0">
                <a:latin typeface="Times New Roman" pitchFamily="18" charset="0"/>
                <a:cs typeface="Times New Roman" pitchFamily="18" charset="0"/>
              </a:rPr>
              <a:t>Segura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V.,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Cilas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C., and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Costes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E. (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2008). 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Dissecting apple tree architecture into genetic, ontogenetic and environmental effects: mixed linear modelling of repeated spatial and temporal measures. New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Phytologist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178:302–314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1400" b="1" dirty="0" err="1">
                <a:latin typeface="Times New Roman" pitchFamily="18" charset="0"/>
                <a:cs typeface="Times New Roman" pitchFamily="18" charset="0"/>
              </a:rPr>
              <a:t>Frary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A., Fritz, L. A., and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Tanksley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S. D. (2004). A comparative study of the genetic bases of natural variation in tomato leaf, sepal, and petal morphology.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Theor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Appl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 Genet, 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109:523–533</a:t>
            </a:r>
          </a:p>
          <a:p>
            <a:r>
              <a:rPr lang="en-GB" sz="1400" b="1" dirty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, C., Li, Y., Shi, Y., Song, Y., Zhang, D., Buckler, E. S., Zhang, Z., Wang, T., and Li, Y. (2015). Genetic control of the leaf angle and leaf orientation value as revealed by ultra-high density maps in three connected maize populations.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PloS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 ONE, 10(3):e0121624</a:t>
            </a:r>
            <a:r>
              <a:rPr lang="en-GB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GB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467544" y="-9939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8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816</Words>
  <Application>Microsoft Office PowerPoint</Application>
  <PresentationFormat>Affichage à l'écran (4:3)</PresentationFormat>
  <Paragraphs>60</Paragraphs>
  <Slides>5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Resources management</vt:lpstr>
      <vt:lpstr>Light interception &amp; Breeding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perez</dc:creator>
  <cp:lastModifiedBy>perez</cp:lastModifiedBy>
  <cp:revision>16</cp:revision>
  <dcterms:created xsi:type="dcterms:W3CDTF">2018-05-09T08:38:53Z</dcterms:created>
  <dcterms:modified xsi:type="dcterms:W3CDTF">2018-05-13T17:58:46Z</dcterms:modified>
</cp:coreProperties>
</file>