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0" r:id="rId6"/>
    <p:sldId id="262" r:id="rId7"/>
    <p:sldId id="263" r:id="rId8"/>
    <p:sldId id="264" r:id="rId9"/>
    <p:sldId id="265" r:id="rId10"/>
    <p:sldId id="266" r:id="rId11"/>
    <p:sldId id="269" r:id="rId12"/>
    <p:sldId id="270" r:id="rId13"/>
    <p:sldId id="271" r:id="rId14"/>
    <p:sldId id="27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D8B9-8EC0-58A4-773F-07556B60D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C2CF7F-C643-1C8B-FDDC-AAE19682CD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4E4980-5C2E-B879-8000-7407B97F053A}"/>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5" name="Footer Placeholder 4">
            <a:extLst>
              <a:ext uri="{FF2B5EF4-FFF2-40B4-BE49-F238E27FC236}">
                <a16:creationId xmlns:a16="http://schemas.microsoft.com/office/drawing/2014/main" id="{03CC58BF-4015-70D6-C314-73AB0354D9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29725-77EF-4D87-1CD9-AD70941FC088}"/>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410353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3588-3016-DB6A-6DAC-B611496899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BD367-47DE-47D6-817D-8F96EB935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E2D10-813D-49AD-CC8D-2299F8A8CE6A}"/>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5" name="Footer Placeholder 4">
            <a:extLst>
              <a:ext uri="{FF2B5EF4-FFF2-40B4-BE49-F238E27FC236}">
                <a16:creationId xmlns:a16="http://schemas.microsoft.com/office/drawing/2014/main" id="{FD52EA34-8DBD-63FE-5D4B-4DF47322C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D1CE4-AE9D-337D-8493-765169C55FBC}"/>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307613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9C2E6-4F94-0060-C6EF-1E3FB198F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E2C04-DC37-3673-B803-C5C869F1A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616C7-933F-B61C-5E55-E554F84361D4}"/>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5" name="Footer Placeholder 4">
            <a:extLst>
              <a:ext uri="{FF2B5EF4-FFF2-40B4-BE49-F238E27FC236}">
                <a16:creationId xmlns:a16="http://schemas.microsoft.com/office/drawing/2014/main" id="{043BE62C-EB2D-464A-AE4F-ECD3E05E69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7EE4E-2AD6-0B3A-814C-E2EB58496CFA}"/>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59495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EA28-FF97-6779-E28A-F7CBFFA9DE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A0DC52-42D5-154B-43EC-47D25B01A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154C3-FEEF-D08A-B623-9B44D5F743D7}"/>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5" name="Footer Placeholder 4">
            <a:extLst>
              <a:ext uri="{FF2B5EF4-FFF2-40B4-BE49-F238E27FC236}">
                <a16:creationId xmlns:a16="http://schemas.microsoft.com/office/drawing/2014/main" id="{0A42B242-EB07-6753-E09B-B58E89770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94047-15D7-A305-2D69-536E230FAB24}"/>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366303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F9CD-CC9C-F0ED-ECC0-EE4FAB018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98AC18-E404-C0B8-8AEE-7BB32F138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29CBA-3757-B53F-1549-563A0834D171}"/>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5" name="Footer Placeholder 4">
            <a:extLst>
              <a:ext uri="{FF2B5EF4-FFF2-40B4-BE49-F238E27FC236}">
                <a16:creationId xmlns:a16="http://schemas.microsoft.com/office/drawing/2014/main" id="{4117EAF2-DC8F-2D6C-B5CD-993E704C65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37A6D-7361-E1EA-2A72-C64772EB6138}"/>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272984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B666-A90F-799D-9047-CE2C44B69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759850-CF1D-C9D6-59C3-BCFB5D056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D5AD8-E62A-301C-3E22-F0BBE2CD2A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BA12C3-73B5-787A-1AE7-BCCB1124C2E0}"/>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6" name="Footer Placeholder 5">
            <a:extLst>
              <a:ext uri="{FF2B5EF4-FFF2-40B4-BE49-F238E27FC236}">
                <a16:creationId xmlns:a16="http://schemas.microsoft.com/office/drawing/2014/main" id="{FC966058-7224-0D53-D547-D8BE69BF8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EB449-98E2-89E6-3735-D43E7B287C9C}"/>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219393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1692-8136-3B74-8602-9B6D600C67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2845CC-7841-B5EA-DD21-6E3CE718C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DAEE3C-E306-26FA-5A4F-2068EB610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45FDA-D4FB-8811-5080-37965944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AB8D4-9112-BC59-9CE6-208A33E0C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8ED4DF-96C7-F2B9-FAB4-B121908A2E9A}"/>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8" name="Footer Placeholder 7">
            <a:extLst>
              <a:ext uri="{FF2B5EF4-FFF2-40B4-BE49-F238E27FC236}">
                <a16:creationId xmlns:a16="http://schemas.microsoft.com/office/drawing/2014/main" id="{BC7BC6BA-456C-A36F-7083-8212B24A9F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D5AAA9-705C-0E17-2EC5-FD4F6314721D}"/>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360304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5365-98CA-ADBC-F578-223904756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884664-0FE7-0CAD-E22E-2D54A92FD482}"/>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4" name="Footer Placeholder 3">
            <a:extLst>
              <a:ext uri="{FF2B5EF4-FFF2-40B4-BE49-F238E27FC236}">
                <a16:creationId xmlns:a16="http://schemas.microsoft.com/office/drawing/2014/main" id="{AD1D1A16-4DED-74EC-0275-78DBC3EE85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B85ED7-65EB-F8F8-D252-359496683098}"/>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144655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011E5-1C98-CC3F-02CB-CA41524CA2AE}"/>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3" name="Footer Placeholder 2">
            <a:extLst>
              <a:ext uri="{FF2B5EF4-FFF2-40B4-BE49-F238E27FC236}">
                <a16:creationId xmlns:a16="http://schemas.microsoft.com/office/drawing/2014/main" id="{4459C916-7706-E73A-8BF0-514E7AD7B1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1E9907-3031-31CB-C611-D60934A97387}"/>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91832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A536-7F9A-172C-D76D-6692E6788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504611-AB37-19AB-3E7E-3DB98A0283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0B19AA-BEAA-194F-4F17-0EC42A700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F7315-BEC7-4B0F-FABB-3337D003120B}"/>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6" name="Footer Placeholder 5">
            <a:extLst>
              <a:ext uri="{FF2B5EF4-FFF2-40B4-BE49-F238E27FC236}">
                <a16:creationId xmlns:a16="http://schemas.microsoft.com/office/drawing/2014/main" id="{600FE84D-9CB2-4510-364E-C44AC2C11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0330-C7F3-F3DC-EDB9-3FC13646A8B4}"/>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150039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4F46-1440-AE4E-6233-EBF4C266B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9DD1B1-8636-78AC-290A-0D3836819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F6EA2F-A276-0492-30D3-576C28EAA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55B5A-ED2C-4EEB-3322-D186E4C6A9F6}"/>
              </a:ext>
            </a:extLst>
          </p:cNvPr>
          <p:cNvSpPr>
            <a:spLocks noGrp="1"/>
          </p:cNvSpPr>
          <p:nvPr>
            <p:ph type="dt" sz="half" idx="10"/>
          </p:nvPr>
        </p:nvSpPr>
        <p:spPr/>
        <p:txBody>
          <a:bodyPr/>
          <a:lstStyle/>
          <a:p>
            <a:fld id="{1225191B-749A-45DD-AC8C-9C7CA1067F79}" type="datetimeFigureOut">
              <a:rPr lang="en-IN" smtClean="0"/>
              <a:t>26-03-2025</a:t>
            </a:fld>
            <a:endParaRPr lang="en-IN"/>
          </a:p>
        </p:txBody>
      </p:sp>
      <p:sp>
        <p:nvSpPr>
          <p:cNvPr id="6" name="Footer Placeholder 5">
            <a:extLst>
              <a:ext uri="{FF2B5EF4-FFF2-40B4-BE49-F238E27FC236}">
                <a16:creationId xmlns:a16="http://schemas.microsoft.com/office/drawing/2014/main" id="{C182CCB5-5267-FED6-6F5E-A0153FFF91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B94D6-6B76-915D-EB45-486BC115E0F9}"/>
              </a:ext>
            </a:extLst>
          </p:cNvPr>
          <p:cNvSpPr>
            <a:spLocks noGrp="1"/>
          </p:cNvSpPr>
          <p:nvPr>
            <p:ph type="sldNum" sz="quarter" idx="12"/>
          </p:nvPr>
        </p:nvSpPr>
        <p:spPr/>
        <p:txBody>
          <a:bodyPr/>
          <a:lstStyle/>
          <a:p>
            <a:fld id="{79427B16-E993-4E15-9C31-C12885A874F5}" type="slidenum">
              <a:rPr lang="en-IN" smtClean="0"/>
              <a:t>‹#›</a:t>
            </a:fld>
            <a:endParaRPr lang="en-IN"/>
          </a:p>
        </p:txBody>
      </p:sp>
    </p:spTree>
    <p:extLst>
      <p:ext uri="{BB962C8B-B14F-4D97-AF65-F5344CB8AC3E}">
        <p14:creationId xmlns:p14="http://schemas.microsoft.com/office/powerpoint/2010/main" val="190952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D8D19-F596-5CDB-2F05-17FE99B429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629F06-DB43-0050-3E4C-A9FA9271A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20291A-4273-6289-FBCC-67D7E69C7D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5191B-749A-45DD-AC8C-9C7CA1067F79}" type="datetimeFigureOut">
              <a:rPr lang="en-IN" smtClean="0"/>
              <a:t>26-03-2025</a:t>
            </a:fld>
            <a:endParaRPr lang="en-IN"/>
          </a:p>
        </p:txBody>
      </p:sp>
      <p:sp>
        <p:nvSpPr>
          <p:cNvPr id="5" name="Footer Placeholder 4">
            <a:extLst>
              <a:ext uri="{FF2B5EF4-FFF2-40B4-BE49-F238E27FC236}">
                <a16:creationId xmlns:a16="http://schemas.microsoft.com/office/drawing/2014/main" id="{42F3FCF0-155E-A431-E1EF-73DBCED1B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254BCE-8B1F-2F11-032F-D20B89BE0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27B16-E993-4E15-9C31-C12885A874F5}" type="slidenum">
              <a:rPr lang="en-IN" smtClean="0"/>
              <a:t>‹#›</a:t>
            </a:fld>
            <a:endParaRPr lang="en-IN"/>
          </a:p>
        </p:txBody>
      </p:sp>
    </p:spTree>
    <p:extLst>
      <p:ext uri="{BB962C8B-B14F-4D97-AF65-F5344CB8AC3E}">
        <p14:creationId xmlns:p14="http://schemas.microsoft.com/office/powerpoint/2010/main" val="1351786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C18A-6590-C940-4D67-A9D9BF74F051}"/>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Government Dataset</a:t>
            </a:r>
          </a:p>
        </p:txBody>
      </p:sp>
      <p:sp>
        <p:nvSpPr>
          <p:cNvPr id="3" name="Subtitle 2">
            <a:extLst>
              <a:ext uri="{FF2B5EF4-FFF2-40B4-BE49-F238E27FC236}">
                <a16:creationId xmlns:a16="http://schemas.microsoft.com/office/drawing/2014/main" id="{62CFE175-FAAC-1CD0-2C0C-283E0462A35E}"/>
              </a:ext>
            </a:extLst>
          </p:cNvPr>
          <p:cNvSpPr>
            <a:spLocks noGrp="1"/>
          </p:cNvSpPr>
          <p:nvPr>
            <p:ph type="subTitle" idx="1"/>
          </p:nvPr>
        </p:nvSpPr>
        <p:spPr>
          <a:xfrm>
            <a:off x="1524000" y="3602038"/>
            <a:ext cx="9144000" cy="585914"/>
          </a:xfrm>
        </p:spPr>
        <p:txBody>
          <a:bodyPr/>
          <a:lstStyle/>
          <a:p>
            <a:r>
              <a:rPr lang="en-US" b="1" i="0" dirty="0">
                <a:effectLst/>
                <a:latin typeface="system-ui"/>
              </a:rPr>
              <a:t>Party wise Performance national party 2024</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746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9A77-4BE1-E0CD-F256-7CAC230E22E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Contested Vs Votes</a:t>
            </a:r>
          </a:p>
        </p:txBody>
      </p:sp>
      <p:pic>
        <p:nvPicPr>
          <p:cNvPr id="7" name="Content Placeholder 6">
            <a:extLst>
              <a:ext uri="{FF2B5EF4-FFF2-40B4-BE49-F238E27FC236}">
                <a16:creationId xmlns:a16="http://schemas.microsoft.com/office/drawing/2014/main" id="{CED3FF45-5EBB-9B1F-22CE-4B195EE729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7372" y="1825625"/>
            <a:ext cx="5577256" cy="4351338"/>
          </a:xfrm>
        </p:spPr>
      </p:pic>
    </p:spTree>
    <p:extLst>
      <p:ext uri="{BB962C8B-B14F-4D97-AF65-F5344CB8AC3E}">
        <p14:creationId xmlns:p14="http://schemas.microsoft.com/office/powerpoint/2010/main" val="353891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AE27-918D-350E-3158-CF93A89C2D6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Candidates Contested</a:t>
            </a:r>
          </a:p>
        </p:txBody>
      </p:sp>
      <p:pic>
        <p:nvPicPr>
          <p:cNvPr id="7" name="Content Placeholder 6">
            <a:extLst>
              <a:ext uri="{FF2B5EF4-FFF2-40B4-BE49-F238E27FC236}">
                <a16:creationId xmlns:a16="http://schemas.microsoft.com/office/drawing/2014/main" id="{9BA68B2F-4BDA-AFB7-6023-880E3B44E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504" y="1825625"/>
            <a:ext cx="5303631" cy="4351338"/>
          </a:xfrm>
        </p:spPr>
      </p:pic>
    </p:spTree>
    <p:extLst>
      <p:ext uri="{BB962C8B-B14F-4D97-AF65-F5344CB8AC3E}">
        <p14:creationId xmlns:p14="http://schemas.microsoft.com/office/powerpoint/2010/main" val="358236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588F-69F6-6E60-F4BB-F02BEE8285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Density of Vote Percentage</a:t>
            </a:r>
          </a:p>
        </p:txBody>
      </p:sp>
      <p:pic>
        <p:nvPicPr>
          <p:cNvPr id="7" name="Content Placeholder 6">
            <a:extLst>
              <a:ext uri="{FF2B5EF4-FFF2-40B4-BE49-F238E27FC236}">
                <a16:creationId xmlns:a16="http://schemas.microsoft.com/office/drawing/2014/main" id="{BBFC00FC-AEF8-DA65-55F6-CAD0DA2C9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7873" y="1825625"/>
            <a:ext cx="6036254" cy="4351338"/>
          </a:xfrm>
        </p:spPr>
      </p:pic>
    </p:spTree>
    <p:extLst>
      <p:ext uri="{BB962C8B-B14F-4D97-AF65-F5344CB8AC3E}">
        <p14:creationId xmlns:p14="http://schemas.microsoft.com/office/powerpoint/2010/main" val="51548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6791-F8FE-BD3F-C39A-0A7CB94FBEF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Violin Plot</a:t>
            </a:r>
          </a:p>
        </p:txBody>
      </p:sp>
      <p:pic>
        <p:nvPicPr>
          <p:cNvPr id="7" name="Content Placeholder 6">
            <a:extLst>
              <a:ext uri="{FF2B5EF4-FFF2-40B4-BE49-F238E27FC236}">
                <a16:creationId xmlns:a16="http://schemas.microsoft.com/office/drawing/2014/main" id="{6A6F76A1-B706-1A25-2DA3-829ECCBD6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058" y="1825625"/>
            <a:ext cx="7681884" cy="4351338"/>
          </a:xfrm>
        </p:spPr>
      </p:pic>
    </p:spTree>
    <p:extLst>
      <p:ext uri="{BB962C8B-B14F-4D97-AF65-F5344CB8AC3E}">
        <p14:creationId xmlns:p14="http://schemas.microsoft.com/office/powerpoint/2010/main" val="563685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5D42D-EB7A-0149-0C18-20AB35BD9C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Final Observations</a:t>
            </a:r>
          </a:p>
        </p:txBody>
      </p:sp>
      <p:sp>
        <p:nvSpPr>
          <p:cNvPr id="3" name="Content Placeholder 2">
            <a:extLst>
              <a:ext uri="{FF2B5EF4-FFF2-40B4-BE49-F238E27FC236}">
                <a16:creationId xmlns:a16="http://schemas.microsoft.com/office/drawing/2014/main" id="{F943D6B7-1D4D-C889-DA5E-3F3CBF3576EB}"/>
              </a:ext>
            </a:extLst>
          </p:cNvPr>
          <p:cNvSpPr>
            <a:spLocks noGrp="1"/>
          </p:cNvSpPr>
          <p:nvPr>
            <p:ph idx="1"/>
          </p:nvPr>
        </p:nvSpPr>
        <p:spPr>
          <a:xfrm>
            <a:off x="838200" y="1602658"/>
            <a:ext cx="10515600" cy="4574305"/>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The dataset reveals several key observations about the performance of national political parties in the election. It highlights significant disparities in electoral success, with some parties fielding a large number of candidates but securing few or no seats, while others demonstrated strong voter support with high seat conversion rates. For instance, the </a:t>
            </a:r>
            <a:r>
              <a:rPr lang="en-US" sz="2000" dirty="0" err="1">
                <a:latin typeface="Times New Roman" panose="02020603050405020304" pitchFamily="18" charset="0"/>
                <a:cs typeface="Times New Roman" panose="02020603050405020304" pitchFamily="18" charset="0"/>
              </a:rPr>
              <a:t>Bharatiya</a:t>
            </a:r>
            <a:r>
              <a:rPr lang="en-US" sz="2000" dirty="0">
                <a:latin typeface="Times New Roman" panose="02020603050405020304" pitchFamily="18" charset="0"/>
                <a:cs typeface="Times New Roman" panose="02020603050405020304" pitchFamily="18" charset="0"/>
              </a:rPr>
              <a:t> Janata Party (BJP) contested a substantial number of seats and secured a significant share of votes, translating into a high number of wins. In contrast, parties like the Bahujan Samaj Party (BSP) fielded many candidates but failed to win any seats, indicating a gap between contesting efforts and voter preference. The percentage of votes secured over total electors and valid votes polled also provides insight into party influence, showing which parties had a broad appeal among the electorate. Additionally, the data suggests that while vote share is an important factor, it does not always directly translate into electoral victories, as regional dynamics and constituency-based support play a crucial role.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8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0714-5A0B-EB05-B238-6CD0FAE8379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00667E8-0615-45BF-6802-512A0574E31C}"/>
              </a:ext>
            </a:extLst>
          </p:cNvPr>
          <p:cNvSpPr>
            <a:spLocks noGrp="1"/>
          </p:cNvSpPr>
          <p:nvPr>
            <p:ph idx="1"/>
          </p:nvPr>
        </p:nvSpPr>
        <p:spPr>
          <a:xfrm>
            <a:off x="3716594" y="2841523"/>
            <a:ext cx="7637206" cy="3335440"/>
          </a:xfrm>
        </p:spPr>
        <p:txBody>
          <a:bodyPr>
            <a:normAutofit/>
          </a:bodyPr>
          <a:lstStyle/>
          <a:p>
            <a:pPr marL="0" indent="0">
              <a:buNone/>
            </a:pPr>
            <a:r>
              <a:rPr lang="en-IN"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6881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5F7C-4E0E-DB71-6197-F2338DAC59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030436F-67BA-F12B-7449-52CD9F3E7305}"/>
              </a:ext>
            </a:extLst>
          </p:cNvPr>
          <p:cNvSpPr>
            <a:spLocks noGrp="1"/>
          </p:cNvSpPr>
          <p:nvPr>
            <p:ph idx="1"/>
          </p:nvPr>
        </p:nvSpPr>
        <p:spPr>
          <a:xfrm>
            <a:off x="838200" y="1690689"/>
            <a:ext cx="10515600" cy="4486274"/>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Elections serve as a fundamental pillar of democracy, shaping the political landscape by determining which parties and leaders will govern. This dataset provides a detailed analysis of the performance of major national parties in a recent election, focusing on key electoral metrics such as the number of candidates contested, seats won, total votes secured, and vote share percentages. By examining these factors, we can gain valuable insights into voter preferences, party influence, and overall electoral competitiveness. The data highlights significant trends, such as the correlation between the number of candidates fielded and actual electoral success, as well as disparities in vote share and seat conversion rates. Some parties may have contested numerous seats but failed to secure wins, while others demonstrated strong voter confidence by achieving higher success rates despite fielding fewer candidates. This analysis not only helps in understanding past election outcomes but also serves as a useful resource for political strategists, researchers, and policymakers to assess electoral dynamics and predict future trends.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70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888C-9D26-C31A-A902-96ABEBE2CDB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Overview</a:t>
            </a:r>
          </a:p>
        </p:txBody>
      </p:sp>
      <p:pic>
        <p:nvPicPr>
          <p:cNvPr id="7" name="Content Placeholder 6">
            <a:extLst>
              <a:ext uri="{FF2B5EF4-FFF2-40B4-BE49-F238E27FC236}">
                <a16:creationId xmlns:a16="http://schemas.microsoft.com/office/drawing/2014/main" id="{1CF8FB04-42A8-B13C-EEB3-F2E7C39C9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80944"/>
            <a:ext cx="10515600" cy="3440699"/>
          </a:xfrm>
        </p:spPr>
      </p:pic>
    </p:spTree>
    <p:extLst>
      <p:ext uri="{BB962C8B-B14F-4D97-AF65-F5344CB8AC3E}">
        <p14:creationId xmlns:p14="http://schemas.microsoft.com/office/powerpoint/2010/main" val="334776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7139-9ED8-2F24-2ED3-9D2DD8EA652D}"/>
              </a:ext>
            </a:extLst>
          </p:cNvPr>
          <p:cNvSpPr>
            <a:spLocks noGrp="1"/>
          </p:cNvSpPr>
          <p:nvPr>
            <p:ph type="title"/>
          </p:nvPr>
        </p:nvSpPr>
        <p:spPr>
          <a:xfrm>
            <a:off x="838200" y="681037"/>
            <a:ext cx="10515600" cy="833131"/>
          </a:xfrm>
        </p:spPr>
        <p:txBody>
          <a:bodyPr>
            <a:normAutofit fontScale="90000"/>
          </a:bodyPr>
          <a:lstStyle/>
          <a:p>
            <a:r>
              <a:rPr lang="en-US" b="1" dirty="0">
                <a:latin typeface="Times New Roman" panose="02020603050405020304" pitchFamily="18" charset="0"/>
                <a:cs typeface="Times New Roman" panose="02020603050405020304" pitchFamily="18" charset="0"/>
              </a:rPr>
              <a:t>Column Description</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871C4D10-8507-6933-63F7-EA6414DDAC1B}"/>
              </a:ext>
            </a:extLst>
          </p:cNvPr>
          <p:cNvSpPr>
            <a:spLocks noGrp="1" noChangeArrowheads="1"/>
          </p:cNvSpPr>
          <p:nvPr>
            <p:ph idx="1"/>
          </p:nvPr>
        </p:nvSpPr>
        <p:spPr bwMode="auto">
          <a:xfrm>
            <a:off x="710184" y="2232282"/>
            <a:ext cx="96225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Font typeface="+mj-lt"/>
              <a:buAutoNum type="arabicPeriod"/>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 No. – Serial number</a:t>
            </a:r>
          </a:p>
          <a:p>
            <a:pPr marL="342900" indent="-342900" eaLnBrk="0" fontAlgn="base" hangingPunct="0">
              <a:lnSpc>
                <a:spcPct val="100000"/>
              </a:lnSpc>
              <a:spcBef>
                <a:spcPct val="0"/>
              </a:spcBef>
              <a:spcAft>
                <a:spcPct val="0"/>
              </a:spcAft>
              <a:buFont typeface="+mj-lt"/>
              <a:buAutoNum type="arabicPeriod"/>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Party Name – Name of the political party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Candidates - Contested – Number of candidates fielded</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Candidates - Won – Number of candidates who won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Candidates - DF – Possibly disqualified or forfeited candidates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Candidates - Votes Secured By Party – Total votes secured by the party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Votes Secured - Over Total Electors – Percentage of votes secured over total electors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Votes Secured - Over Total Valid Votes Polled – Percentage of votes over total valid votes</a:t>
            </a:r>
          </a:p>
        </p:txBody>
      </p:sp>
    </p:spTree>
    <p:extLst>
      <p:ext uri="{BB962C8B-B14F-4D97-AF65-F5344CB8AC3E}">
        <p14:creationId xmlns:p14="http://schemas.microsoft.com/office/powerpoint/2010/main" val="178717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F9E6-4178-8715-57D9-E9B9A3A828E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Cleaning</a:t>
            </a:r>
          </a:p>
        </p:txBody>
      </p:sp>
      <p:pic>
        <p:nvPicPr>
          <p:cNvPr id="6" name="Content Placeholder 5">
            <a:extLst>
              <a:ext uri="{FF2B5EF4-FFF2-40B4-BE49-F238E27FC236}">
                <a16:creationId xmlns:a16="http://schemas.microsoft.com/office/drawing/2014/main" id="{7C142234-8DC4-E852-7CF8-75D15582D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183" y="1825625"/>
            <a:ext cx="9769634" cy="4300855"/>
          </a:xfrm>
        </p:spPr>
      </p:pic>
    </p:spTree>
    <p:extLst>
      <p:ext uri="{BB962C8B-B14F-4D97-AF65-F5344CB8AC3E}">
        <p14:creationId xmlns:p14="http://schemas.microsoft.com/office/powerpoint/2010/main" val="375592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1C65-2D1B-4B5F-D6E6-38F7EA28DC6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Vote Share of National Parties</a:t>
            </a:r>
          </a:p>
        </p:txBody>
      </p:sp>
      <p:pic>
        <p:nvPicPr>
          <p:cNvPr id="7" name="Content Placeholder 6">
            <a:extLst>
              <a:ext uri="{FF2B5EF4-FFF2-40B4-BE49-F238E27FC236}">
                <a16:creationId xmlns:a16="http://schemas.microsoft.com/office/drawing/2014/main" id="{4F8D8963-1C4C-8D68-64C6-A18DA87DF9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6235" y="1825625"/>
            <a:ext cx="5599530" cy="4351338"/>
          </a:xfrm>
        </p:spPr>
      </p:pic>
    </p:spTree>
    <p:extLst>
      <p:ext uri="{BB962C8B-B14F-4D97-AF65-F5344CB8AC3E}">
        <p14:creationId xmlns:p14="http://schemas.microsoft.com/office/powerpoint/2010/main" val="281990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9F75-0664-4F17-FF19-395AEB77EE40}"/>
              </a:ext>
            </a:extLst>
          </p:cNvPr>
          <p:cNvSpPr>
            <a:spLocks noGrp="1"/>
          </p:cNvSpPr>
          <p:nvPr>
            <p:ph type="title"/>
          </p:nvPr>
        </p:nvSpPr>
        <p:spPr>
          <a:xfrm>
            <a:off x="363794" y="365125"/>
            <a:ext cx="11533238" cy="1325563"/>
          </a:xfrm>
        </p:spPr>
        <p:txBody>
          <a:bodyPr/>
          <a:lstStyle/>
          <a:p>
            <a:r>
              <a:rPr lang="en-IN" b="1" dirty="0">
                <a:latin typeface="Times New Roman" panose="02020603050405020304" pitchFamily="18" charset="0"/>
                <a:cs typeface="Times New Roman" panose="02020603050405020304" pitchFamily="18" charset="0"/>
              </a:rPr>
              <a:t>Number of Candidates Won by Each Party</a:t>
            </a:r>
          </a:p>
        </p:txBody>
      </p:sp>
      <p:pic>
        <p:nvPicPr>
          <p:cNvPr id="7" name="Content Placeholder 6">
            <a:extLst>
              <a:ext uri="{FF2B5EF4-FFF2-40B4-BE49-F238E27FC236}">
                <a16:creationId xmlns:a16="http://schemas.microsoft.com/office/drawing/2014/main" id="{00BA6984-6AAF-198B-CAC4-99FC5598C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145" y="1825625"/>
            <a:ext cx="6834462" cy="4351338"/>
          </a:xfrm>
        </p:spPr>
      </p:pic>
    </p:spTree>
    <p:extLst>
      <p:ext uri="{BB962C8B-B14F-4D97-AF65-F5344CB8AC3E}">
        <p14:creationId xmlns:p14="http://schemas.microsoft.com/office/powerpoint/2010/main" val="582586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05F8-CAEE-F861-DBC8-FAF75C00B17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Candidates Contested </a:t>
            </a:r>
            <a:r>
              <a:rPr lang="en-IN" b="1" dirty="0" err="1">
                <a:latin typeface="Times New Roman" panose="02020603050405020304" pitchFamily="18" charset="0"/>
                <a:cs typeface="Times New Roman" panose="02020603050405020304" pitchFamily="18" charset="0"/>
              </a:rPr>
              <a:t>Vs.Won</a:t>
            </a:r>
            <a:r>
              <a:rPr lang="en-IN" b="1" dirty="0">
                <a:latin typeface="Times New Roman" panose="02020603050405020304" pitchFamily="18" charset="0"/>
                <a:cs typeface="Times New Roman" panose="02020603050405020304" pitchFamily="18" charset="0"/>
              </a:rPr>
              <a:t> </a:t>
            </a:r>
          </a:p>
        </p:txBody>
      </p:sp>
      <p:pic>
        <p:nvPicPr>
          <p:cNvPr id="7" name="Content Placeholder 6">
            <a:extLst>
              <a:ext uri="{FF2B5EF4-FFF2-40B4-BE49-F238E27FC236}">
                <a16:creationId xmlns:a16="http://schemas.microsoft.com/office/drawing/2014/main" id="{90CD49B8-34D0-F71A-0D0A-46AAEC537C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932" y="1825625"/>
            <a:ext cx="6806135" cy="4351338"/>
          </a:xfrm>
        </p:spPr>
      </p:pic>
    </p:spTree>
    <p:extLst>
      <p:ext uri="{BB962C8B-B14F-4D97-AF65-F5344CB8AC3E}">
        <p14:creationId xmlns:p14="http://schemas.microsoft.com/office/powerpoint/2010/main" val="182826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F8B9-E65C-738F-8812-5AA41DDBE4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Total Votes Secured by Each Party</a:t>
            </a:r>
          </a:p>
        </p:txBody>
      </p:sp>
      <p:pic>
        <p:nvPicPr>
          <p:cNvPr id="7" name="Content Placeholder 6">
            <a:extLst>
              <a:ext uri="{FF2B5EF4-FFF2-40B4-BE49-F238E27FC236}">
                <a16:creationId xmlns:a16="http://schemas.microsoft.com/office/drawing/2014/main" id="{E6B57210-4607-30E1-C621-2CC6FE8F89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736" y="1971929"/>
            <a:ext cx="6496694" cy="4351338"/>
          </a:xfrm>
        </p:spPr>
      </p:pic>
    </p:spTree>
    <p:extLst>
      <p:ext uri="{BB962C8B-B14F-4D97-AF65-F5344CB8AC3E}">
        <p14:creationId xmlns:p14="http://schemas.microsoft.com/office/powerpoint/2010/main" val="143583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507</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system-ui</vt:lpstr>
      <vt:lpstr>Times New Roman</vt:lpstr>
      <vt:lpstr>Office Theme</vt:lpstr>
      <vt:lpstr>Government Dataset</vt:lpstr>
      <vt:lpstr>Introduction</vt:lpstr>
      <vt:lpstr>Overview</vt:lpstr>
      <vt:lpstr>Column Description </vt:lpstr>
      <vt:lpstr>Data Cleaning</vt:lpstr>
      <vt:lpstr>         Vote Share of National Parties</vt:lpstr>
      <vt:lpstr>Number of Candidates Won by Each Party</vt:lpstr>
      <vt:lpstr>Candidates Contested Vs.Won </vt:lpstr>
      <vt:lpstr>Total Votes Secured by Each Party</vt:lpstr>
      <vt:lpstr>Contested Vs Votes</vt:lpstr>
      <vt:lpstr>Candidates Contested</vt:lpstr>
      <vt:lpstr>Density of Vote Percentage</vt:lpstr>
      <vt:lpstr>Violin Plot</vt:lpstr>
      <vt:lpstr>Final Observations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sreeja uplanchiwar</dc:creator>
  <cp:lastModifiedBy>K Noshitha</cp:lastModifiedBy>
  <cp:revision>2</cp:revision>
  <dcterms:created xsi:type="dcterms:W3CDTF">2025-03-18T05:03:43Z</dcterms:created>
  <dcterms:modified xsi:type="dcterms:W3CDTF">2025-03-26T09:51:25Z</dcterms:modified>
</cp:coreProperties>
</file>