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F8B5-92D6-BB40-8324-4E7BC2550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/>
              <a:t>Gender Based Violence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E8AA6-623B-1F46-A1E6-2A1EE9825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/>
              <a:t>By Nosifundo Cele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68BD098-4BC0-8143-ADFF-B8070D1E2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232" y="1071144"/>
            <a:ext cx="26500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7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D5AF-6FFE-F846-AA6F-51905F3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/>
              <a:t>What is Genderbased violence?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3B56-C80D-9345-A4FE-A5D29F3C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39577"/>
            <a:ext cx="7796540" cy="3997828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ZA" sz="5400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Gender</a:t>
            </a:r>
            <a:r>
              <a:rPr lang="en-ZA" sz="5400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-</a:t>
            </a:r>
            <a:r>
              <a:rPr lang="en-ZA" sz="5400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based violence</a:t>
            </a:r>
            <a:r>
              <a:rPr lang="en-ZA" sz="5400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(GBV) is </a:t>
            </a:r>
            <a:r>
              <a:rPr lang="en-ZA" sz="5400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violence</a:t>
            </a:r>
            <a:r>
              <a:rPr lang="en-ZA" sz="5400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that is directed at an individual </a:t>
            </a:r>
            <a:r>
              <a:rPr lang="en-ZA" sz="5400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based</a:t>
            </a:r>
            <a:r>
              <a:rPr lang="en-ZA" sz="5400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on his or her biological sex OR </a:t>
            </a:r>
            <a:r>
              <a:rPr lang="en-ZA" sz="5400" b="1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gender</a:t>
            </a:r>
            <a:r>
              <a:rPr lang="en-ZA" sz="5400" b="0" i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identity. It includes physical, sexual, verbal, emotional, and psychological abuse, threats, coercion, and economic or educational deprivation, whether occurring in public or private ..</a:t>
            </a:r>
          </a:p>
          <a:p>
            <a:pPr marL="0" indent="0" algn="ctr">
              <a:buNone/>
            </a:pPr>
            <a:endParaRPr lang="en-ZA" sz="5400" b="0" i="0">
              <a:solidFill>
                <a:srgbClr val="3C4043"/>
              </a:solidFill>
              <a:effectLst/>
              <a:latin typeface="Google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A5BAC-B31C-1047-8576-736D9820EBEF}"/>
              </a:ext>
            </a:extLst>
          </p:cNvPr>
          <p:cNvSpPr txBox="1"/>
          <p:nvPr/>
        </p:nvSpPr>
        <p:spPr>
          <a:xfrm>
            <a:off x="5180111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DCCB-BA0F-D445-8004-7D3BED36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When it all  started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D7EE6-E552-374D-9D17-6AAA1BD0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ZA" sz="5400" b="1" i="0">
                <a:effectLst/>
                <a:latin typeface="Google Sans"/>
              </a:rPr>
              <a:t>Gender-based violence can be in the formof:</a:t>
            </a:r>
            <a:endParaRPr lang="en-ZA" sz="5400" b="0" i="0">
              <a:effectLst/>
              <a:latin typeface="Google Sans"/>
            </a:endParaRPr>
          </a:p>
          <a:p>
            <a:r>
              <a:rPr lang="en-ZA" sz="5400" b="0" i="0">
                <a:effectLst/>
                <a:latin typeface="Roboto" panose="02000000000000000000" pitchFamily="2" charset="0"/>
              </a:rPr>
              <a:t>Child marriage.</a:t>
            </a:r>
          </a:p>
          <a:p>
            <a:r>
              <a:rPr lang="en-ZA" sz="5400" b="0" i="0">
                <a:effectLst/>
                <a:latin typeface="Roboto" panose="02000000000000000000" pitchFamily="2" charset="0"/>
              </a:rPr>
              <a:t>Female genital mutilation.</a:t>
            </a:r>
          </a:p>
          <a:p>
            <a:r>
              <a:rPr lang="en-ZA" sz="5400" b="0" i="0">
                <a:effectLst/>
                <a:latin typeface="Roboto" panose="02000000000000000000" pitchFamily="2" charset="0"/>
              </a:rPr>
              <a:t>Honour killings.</a:t>
            </a:r>
          </a:p>
          <a:p>
            <a:r>
              <a:rPr lang="en-ZA" sz="5400" b="0" i="0">
                <a:effectLst/>
                <a:latin typeface="Roboto" panose="02000000000000000000" pitchFamily="2" charset="0"/>
              </a:rPr>
              <a:t>Trafficking for sex or slavery.</a:t>
            </a:r>
          </a:p>
          <a:p>
            <a:r>
              <a:rPr lang="en-ZA" sz="5400" b="0" i="0">
                <a:effectLst/>
                <a:latin typeface="Roboto" panose="02000000000000000000" pitchFamily="2" charset="0"/>
              </a:rPr>
              <a:t>Intimate partner </a:t>
            </a:r>
            <a:r>
              <a:rPr lang="en-ZA" sz="5400" b="1" i="0">
                <a:effectLst/>
                <a:latin typeface="Roboto" panose="02000000000000000000" pitchFamily="2" charset="0"/>
              </a:rPr>
              <a:t>violence</a:t>
            </a:r>
            <a:r>
              <a:rPr lang="en-ZA" sz="5400" b="0" i="0"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ZA" sz="5400" b="0" i="0">
                <a:effectLst/>
                <a:latin typeface="Roboto" panose="02000000000000000000" pitchFamily="2" charset="0"/>
              </a:rPr>
              <a:t>Physical punishment.</a:t>
            </a:r>
          </a:p>
          <a:p>
            <a:r>
              <a:rPr lang="en-ZA" sz="5400" b="0" i="0">
                <a:effectLst/>
                <a:latin typeface="Roboto" panose="02000000000000000000" pitchFamily="2" charset="0"/>
              </a:rPr>
              <a:t>Sexual, emotional or psychological </a:t>
            </a:r>
            <a:r>
              <a:rPr lang="en-ZA" sz="5400" b="1" i="0">
                <a:effectLst/>
                <a:latin typeface="Roboto" panose="02000000000000000000" pitchFamily="2" charset="0"/>
              </a:rPr>
              <a:t>violence.</a:t>
            </a:r>
            <a:endParaRPr lang="en-ZA" sz="5400" b="0" i="0">
              <a:effectLst/>
              <a:latin typeface="Roboto" panose="02000000000000000000" pitchFamily="2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A8D4A12-95C8-CB46-A91B-CAD4DBFA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961" y="2355509"/>
            <a:ext cx="2970879" cy="33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536B-D7AC-E74C-AA1F-898DAFFC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Prevention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30C8-9270-A74F-B257-13C93E0EB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b="1">
                <a:latin typeface="Google Sans"/>
              </a:rPr>
              <a:t>Three </a:t>
            </a:r>
            <a:r>
              <a:rPr lang="en-ZA" b="1" i="0">
                <a:effectLst/>
                <a:latin typeface="Google Sans"/>
              </a:rPr>
              <a:t>ways to end gender-based violence:</a:t>
            </a:r>
            <a:endParaRPr lang="en-ZA" b="0" i="0">
              <a:effectLst/>
              <a:latin typeface="Google Sans"/>
            </a:endParaRPr>
          </a:p>
          <a:p>
            <a:r>
              <a:rPr lang="en-ZA" b="0" i="0">
                <a:effectLst/>
                <a:latin typeface="Roboto" panose="02000000000000000000" pitchFamily="2" charset="0"/>
              </a:rPr>
              <a:t>Scaling up </a:t>
            </a:r>
            <a:r>
              <a:rPr lang="en-ZA" b="1" i="0">
                <a:effectLst/>
                <a:latin typeface="Roboto" panose="02000000000000000000" pitchFamily="2" charset="0"/>
              </a:rPr>
              <a:t>prevention</a:t>
            </a:r>
            <a:r>
              <a:rPr lang="en-ZA" b="0" i="0">
                <a:effectLst/>
                <a:latin typeface="Roboto" panose="02000000000000000000" pitchFamily="2" charset="0"/>
              </a:rPr>
              <a:t> efforts that address unequal </a:t>
            </a:r>
            <a:r>
              <a:rPr lang="en-ZA" b="1" i="0">
                <a:effectLst/>
                <a:latin typeface="Roboto" panose="02000000000000000000" pitchFamily="2" charset="0"/>
              </a:rPr>
              <a:t>gender</a:t>
            </a:r>
            <a:r>
              <a:rPr lang="en-ZA" b="0" i="0">
                <a:effectLst/>
                <a:latin typeface="Roboto" panose="02000000000000000000" pitchFamily="2" charset="0"/>
              </a:rPr>
              <a:t> power relations as a root cause of </a:t>
            </a:r>
            <a:r>
              <a:rPr lang="en-ZA" b="1" i="0">
                <a:effectLst/>
                <a:latin typeface="Roboto" panose="02000000000000000000" pitchFamily="2" charset="0"/>
              </a:rPr>
              <a:t>gender</a:t>
            </a:r>
            <a:r>
              <a:rPr lang="en-ZA" b="0" i="0">
                <a:effectLst/>
                <a:latin typeface="Roboto" panose="02000000000000000000" pitchFamily="2" charset="0"/>
              </a:rPr>
              <a:t>-</a:t>
            </a:r>
            <a:r>
              <a:rPr lang="en-ZA" b="1" i="0">
                <a:effectLst/>
                <a:latin typeface="Roboto" panose="02000000000000000000" pitchFamily="2" charset="0"/>
              </a:rPr>
              <a:t>based violence</a:t>
            </a:r>
            <a:r>
              <a:rPr lang="en-ZA" b="0" i="0"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Bringing </a:t>
            </a:r>
            <a:r>
              <a:rPr lang="en-ZA" b="1" i="0">
                <a:effectLst/>
                <a:latin typeface="Roboto" panose="02000000000000000000" pitchFamily="2" charset="0"/>
              </a:rPr>
              <a:t>gender</a:t>
            </a:r>
            <a:r>
              <a:rPr lang="en-ZA" b="0" i="0">
                <a:effectLst/>
                <a:latin typeface="Roboto" panose="02000000000000000000" pitchFamily="2" charset="0"/>
              </a:rPr>
              <a:t>-</a:t>
            </a:r>
            <a:r>
              <a:rPr lang="en-ZA" b="1" i="0">
                <a:effectLst/>
                <a:latin typeface="Roboto" panose="02000000000000000000" pitchFamily="2" charset="0"/>
              </a:rPr>
              <a:t>based violence</a:t>
            </a:r>
            <a:r>
              <a:rPr lang="en-ZA" b="0" i="0">
                <a:effectLst/>
                <a:latin typeface="Roboto" panose="02000000000000000000" pitchFamily="2" charset="0"/>
              </a:rPr>
              <a:t> clinical services to lower-level health facilities.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Addressing the needs of child survivors, including interventions to disrupt the </a:t>
            </a:r>
            <a:r>
              <a:rPr lang="en-ZA" b="1" i="0">
                <a:effectLst/>
                <a:latin typeface="Roboto" panose="02000000000000000000" pitchFamily="2" charset="0"/>
              </a:rPr>
              <a:t>gender</a:t>
            </a:r>
            <a:r>
              <a:rPr lang="en-ZA" b="0" i="0">
                <a:effectLst/>
                <a:latin typeface="Roboto" panose="02000000000000000000" pitchFamily="2" charset="0"/>
              </a:rPr>
              <a:t>-</a:t>
            </a:r>
            <a:r>
              <a:rPr lang="en-ZA" b="1" i="0">
                <a:effectLst/>
                <a:latin typeface="Roboto" panose="02000000000000000000" pitchFamily="2" charset="0"/>
              </a:rPr>
              <a:t>based violence</a:t>
            </a:r>
            <a:r>
              <a:rPr lang="en-ZA" b="0" i="0">
                <a:effectLst/>
                <a:latin typeface="Roboto" panose="02000000000000000000" pitchFamily="2" charset="0"/>
              </a:rPr>
              <a:t> cycle.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3B7214-0646-FB4C-88F7-E79EEC401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1905" y="4804170"/>
            <a:ext cx="2501694" cy="16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9CB4-B919-7F41-8A82-6477300F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Examples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3462-42B3-F345-A4B3-B0A1A2C50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809" y="2018109"/>
            <a:ext cx="7710911" cy="44783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ZA" b="1" i="0">
                <a:effectLst/>
                <a:latin typeface="Google Sans"/>
              </a:rPr>
              <a:t>Types of gender-based violence</a:t>
            </a:r>
            <a:endParaRPr lang="en-ZA" b="0" i="0">
              <a:effectLst/>
              <a:latin typeface="Google Sans"/>
            </a:endParaRPr>
          </a:p>
          <a:p>
            <a:r>
              <a:rPr lang="en-ZA" b="0" i="0">
                <a:effectLst/>
                <a:latin typeface="Roboto" panose="02000000000000000000" pitchFamily="2" charset="0"/>
              </a:rPr>
              <a:t>psychological </a:t>
            </a:r>
            <a:r>
              <a:rPr lang="en-ZA" b="1" i="0">
                <a:effectLst/>
                <a:latin typeface="Roboto" panose="02000000000000000000" pitchFamily="2" charset="0"/>
              </a:rPr>
              <a:t>violence</a:t>
            </a:r>
            <a:endParaRPr lang="en-ZA" b="0" i="0">
              <a:effectLst/>
              <a:latin typeface="Roboto" panose="02000000000000000000" pitchFamily="2" charset="0"/>
            </a:endParaRPr>
          </a:p>
          <a:p>
            <a:r>
              <a:rPr lang="en-ZA" b="0" i="0">
                <a:effectLst/>
                <a:latin typeface="Roboto" panose="02000000000000000000" pitchFamily="2" charset="0"/>
              </a:rPr>
              <a:t>stalking 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physical </a:t>
            </a:r>
            <a:r>
              <a:rPr lang="en-ZA" b="1" i="0">
                <a:effectLst/>
                <a:latin typeface="Roboto" panose="02000000000000000000" pitchFamily="2" charset="0"/>
              </a:rPr>
              <a:t>violence</a:t>
            </a:r>
            <a:r>
              <a:rPr lang="en-ZA" b="0" i="0">
                <a:effectLst/>
                <a:latin typeface="Roboto" panose="02000000000000000000" pitchFamily="2" charset="0"/>
              </a:rPr>
              <a:t> 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forced marriages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sexual </a:t>
            </a:r>
            <a:r>
              <a:rPr lang="en-ZA" b="1" i="0">
                <a:effectLst/>
                <a:latin typeface="Roboto" panose="02000000000000000000" pitchFamily="2" charset="0"/>
              </a:rPr>
              <a:t>violence</a:t>
            </a:r>
            <a:r>
              <a:rPr lang="en-ZA" b="0" i="0">
                <a:effectLst/>
                <a:latin typeface="Roboto" panose="02000000000000000000" pitchFamily="2" charset="0"/>
              </a:rPr>
              <a:t>, including rape 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female genital mutilation 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forced abortion and forced sterilisation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sexual harassment 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C20167-1C0E-894D-8A1E-24B05F79E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07" y="2476500"/>
            <a:ext cx="3760971" cy="357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8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8FC3-CA40-934C-BA8A-ADC25851A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In conclusion: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8E2C-875E-6C48-8D3C-33F24990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0" i="0">
                <a:effectLst/>
                <a:latin typeface="Roboto" panose="02000000000000000000" pitchFamily="2" charset="0"/>
              </a:rPr>
              <a:t>Educate yourself and others about </a:t>
            </a:r>
            <a:r>
              <a:rPr lang="en-ZA" b="1" i="0">
                <a:effectLst/>
                <a:latin typeface="Roboto" panose="02000000000000000000" pitchFamily="2" charset="0"/>
              </a:rPr>
              <a:t>GBV</a:t>
            </a:r>
            <a:r>
              <a:rPr lang="en-ZA" b="0" i="0">
                <a:effectLst/>
                <a:latin typeface="Roboto" panose="02000000000000000000" pitchFamily="2" charset="0"/>
              </a:rPr>
              <a:t>. The first line of prevention is education. 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Use your voice on social media to bring awareness to </a:t>
            </a:r>
            <a:r>
              <a:rPr lang="en-ZA" b="1" i="0">
                <a:effectLst/>
                <a:latin typeface="Roboto" panose="02000000000000000000" pitchFamily="2" charset="0"/>
              </a:rPr>
              <a:t>GBV</a:t>
            </a:r>
            <a:r>
              <a:rPr lang="en-ZA" b="0" i="0">
                <a:effectLst/>
                <a:latin typeface="Roboto" panose="02000000000000000000" pitchFamily="2" charset="0"/>
              </a:rPr>
              <a:t>. Using social media can help you connect to others outside your normal social circles.</a:t>
            </a:r>
          </a:p>
          <a:p>
            <a:r>
              <a:rPr lang="en-ZA" b="0" i="0">
                <a:effectLst/>
                <a:latin typeface="Roboto" panose="02000000000000000000" pitchFamily="2" charset="0"/>
              </a:rPr>
              <a:t>Sponsor a woman survivor of conflict and war.</a:t>
            </a:r>
          </a:p>
          <a:p>
            <a:r>
              <a:rPr lang="en-ZA">
                <a:latin typeface="Roboto" panose="02000000000000000000" pitchFamily="2" charset="0"/>
              </a:rPr>
              <a:t>Never keep quite,by talking you are actually saving a life.</a:t>
            </a:r>
            <a:endParaRPr lang="en-ZA" b="0" i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6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Madison</vt:lpstr>
      <vt:lpstr>Gender Based Violence</vt:lpstr>
      <vt:lpstr>What is Genderbased violence?</vt:lpstr>
      <vt:lpstr>When it all  started</vt:lpstr>
      <vt:lpstr>Prevention</vt:lpstr>
      <vt:lpstr>Examples</vt:lpstr>
      <vt:lpstr>In 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Based Violence</dc:title>
  <dc:creator>Unknown User</dc:creator>
  <cp:lastModifiedBy>Unknown User</cp:lastModifiedBy>
  <cp:revision>1</cp:revision>
  <dcterms:created xsi:type="dcterms:W3CDTF">2021-02-18T07:34:05Z</dcterms:created>
  <dcterms:modified xsi:type="dcterms:W3CDTF">2021-02-18T08:12:55Z</dcterms:modified>
</cp:coreProperties>
</file>