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4FF"/>
    <a:srgbClr val="042A82"/>
    <a:srgbClr val="2382DB"/>
    <a:srgbClr val="101F77"/>
    <a:srgbClr val="1B2E6D"/>
    <a:srgbClr val="D67E00"/>
    <a:srgbClr val="B56720"/>
    <a:srgbClr val="D38703"/>
    <a:srgbClr val="BFBD17"/>
    <a:srgbClr val="BE9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3" d="100"/>
          <a:sy n="33" d="100"/>
        </p:scale>
        <p:origin x="120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94660" y="8206742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94660" y="22029422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3237" y="1752600"/>
            <a:ext cx="37856160" cy="6362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23237" y="8069582"/>
            <a:ext cx="18568033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23237" y="12024360"/>
            <a:ext cx="18568033" cy="17686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3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9477" y="4739640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3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3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659477" y="4739640"/>
            <a:ext cx="22219920" cy="23393400"/>
          </a:xfrm>
        </p:spPr>
        <p:txBody>
          <a:bodyPr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3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017520" y="1752600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017520" y="30510480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4538960" y="30510480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0998160" y="30510480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1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1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1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1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1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1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1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1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1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59"/>
          <p:cNvSpPr/>
          <p:nvPr/>
        </p:nvSpPr>
        <p:spPr>
          <a:xfrm>
            <a:off x="17848580" y="4723131"/>
            <a:ext cx="25707340" cy="13916599"/>
          </a:xfrm>
          <a:prstGeom prst="roundRect">
            <a:avLst>
              <a:gd name="adj" fmla="val 2796"/>
            </a:avLst>
          </a:prstGeom>
          <a:solidFill>
            <a:schemeClr val="bg1">
              <a:lumMod val="95000"/>
              <a:alpha val="14000"/>
            </a:schemeClr>
          </a:solidFill>
          <a:ln w="57150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矩形: 圆角 59"/>
          <p:cNvSpPr/>
          <p:nvPr/>
        </p:nvSpPr>
        <p:spPr>
          <a:xfrm>
            <a:off x="327660" y="4714239"/>
            <a:ext cx="17077690" cy="13940189"/>
          </a:xfrm>
          <a:prstGeom prst="roundRect">
            <a:avLst>
              <a:gd name="adj" fmla="val 2796"/>
            </a:avLst>
          </a:prstGeom>
          <a:solidFill>
            <a:schemeClr val="accent1">
              <a:lumMod val="20000"/>
              <a:lumOff val="80000"/>
              <a:alpha val="14000"/>
            </a:schemeClr>
          </a:solidFill>
          <a:ln w="53975"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=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222875" y="3326765"/>
            <a:ext cx="11135995" cy="8369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40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877790" y="14551025"/>
            <a:ext cx="3326130" cy="7708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zh-CN" altLang="en-US" sz="4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338" name="Rectangle 2"/>
          <p:cNvSpPr txBox="1"/>
          <p:nvPr/>
        </p:nvSpPr>
        <p:spPr>
          <a:xfrm>
            <a:off x="0" y="-88778"/>
            <a:ext cx="43891200" cy="3837305"/>
          </a:xfrm>
          <a:prstGeom prst="rect">
            <a:avLst/>
          </a:prstGeom>
          <a:gradFill rotWithShape="1">
            <a:gsLst>
              <a:gs pos="15000">
                <a:schemeClr val="accent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lstStyle/>
          <a:p>
            <a:pPr marL="3657600" lvl="8" indent="457200"/>
            <a:r>
              <a:rPr lang="en-US" altLang="zh-CN" sz="72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 Joint Velocity-Growth Flow Matching for Single-Cell Dynamics Modeling</a:t>
            </a:r>
            <a:r>
              <a:rPr lang="zh-CN" altLang="en-US" sz="72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sz="72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</a:p>
          <a:p>
            <a:pPr marL="3657600" lvl="8" indent="457200" defTabSz="4389755"/>
            <a:r>
              <a:rPr lang="en-US" altLang="zh-CN" sz="5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                          Dongyi Wang,  </a:t>
            </a:r>
            <a:r>
              <a:rPr lang="en-US" altLang="zh-CN" sz="5400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Yuanwei</a:t>
            </a:r>
            <a:r>
              <a:rPr lang="en-US" altLang="zh-CN" sz="5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Jiang,</a:t>
            </a:r>
            <a:r>
              <a:rPr lang="zh-CN" altLang="en-US" sz="5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sz="5400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Zhenyi</a:t>
            </a:r>
            <a:r>
              <a:rPr lang="zh-CN" altLang="en-US" sz="5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Zhang,</a:t>
            </a:r>
            <a:r>
              <a:rPr lang="zh-CN" altLang="en-US" sz="5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Xiang Gu, </a:t>
            </a:r>
            <a:r>
              <a:rPr lang="en-US" altLang="zh-CN" sz="5400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Peijie</a:t>
            </a:r>
            <a:r>
              <a:rPr lang="en-US" altLang="zh-CN" sz="5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Zhou, </a:t>
            </a:r>
            <a:r>
              <a:rPr lang="zh-CN" altLang="en-US" sz="5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Jian Sun</a:t>
            </a:r>
            <a:endParaRPr lang="en-US" altLang="zh-CN" sz="54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657600" lvl="8" indent="457200" defTabSz="4389755"/>
            <a:r>
              <a:rPr lang="en-US" altLang="zh-CN" sz="5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                                 School of Mathematics and Statistics, Xi'an </a:t>
            </a:r>
            <a:r>
              <a:rPr lang="en-US" altLang="zh-CN" sz="5400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Jiaotong</a:t>
            </a:r>
            <a:r>
              <a:rPr lang="en-US" altLang="zh-CN" sz="5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University, China</a:t>
            </a:r>
          </a:p>
          <a:p>
            <a:pPr marL="3657600" lvl="8" indent="457200" defTabSz="4389755"/>
            <a:r>
              <a:rPr lang="en-US" altLang="zh-CN" sz="5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                                                   School of Mathematical Sciences, Peking University, Beijing, China</a:t>
            </a:r>
          </a:p>
          <a:p>
            <a:pPr marL="3657600" lvl="8" indent="457200" algn="ctr" defTabSz="4389755"/>
            <a:r>
              <a:rPr lang="en-US" altLang="zh-CN" sz="54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zh-CN" altLang="en-US" sz="5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914400" lvl="2" indent="457200" algn="ctr" defTabSz="4389755"/>
            <a:endParaRPr lang="zh-CN" altLang="en-US" sz="5400" b="1" i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48" y="-43929"/>
            <a:ext cx="3777551" cy="384138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85800" y="5138365"/>
            <a:ext cx="16485235" cy="5201285"/>
          </a:xfrm>
          <a:prstGeom prst="rect">
            <a:avLst/>
          </a:prstGeom>
          <a:solidFill>
            <a:schemeClr val="bg1">
              <a:lumMod val="95000"/>
              <a:alpha val="14000"/>
            </a:schemeClr>
          </a:solidFill>
        </p:spPr>
        <p:txBody>
          <a:bodyPr wrap="square" rtlCol="0">
            <a:noAutofit/>
          </a:bodyPr>
          <a:lstStyle/>
          <a:p>
            <a:pPr>
              <a:buFont typeface="Wingdings" panose="05000000000000000000" charset="0"/>
            </a:pPr>
            <a:r>
              <a:rPr lang="en-US" altLang="zh-CN" sz="4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Single-cell RNA seq yields </a:t>
            </a:r>
            <a:r>
              <a:rPr lang="en-US" altLang="zh-CN" sz="4800" b="1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unpaired</a:t>
            </a:r>
            <a:r>
              <a:rPr lang="en-US" altLang="zh-CN" sz="4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 and </a:t>
            </a:r>
            <a:r>
              <a:rPr lang="en-US" altLang="zh-CN" sz="4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unbalanced</a:t>
            </a:r>
            <a:r>
              <a:rPr lang="en-US" altLang="zh-CN" sz="4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 data.</a:t>
            </a:r>
          </a:p>
          <a:p>
            <a:pPr>
              <a:buFont typeface="Wingdings" panose="05000000000000000000" charset="0"/>
            </a:pPr>
            <a:r>
              <a:rPr lang="en-US" altLang="zh-CN" sz="4400" b="1" dirty="0">
                <a:solidFill>
                  <a:schemeClr val="accent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Simulation-based models </a:t>
            </a: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(e.g., TIGON, DeepRUOT)</a:t>
            </a:r>
          </a:p>
          <a:p>
            <a:pPr marL="571500" indent="-571500">
              <a:buFont typeface="Wingdings" panose="05000000000000000000" charset="0"/>
              <a:buChar char="n"/>
            </a:pP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Growth rate </a:t>
            </a:r>
          </a:p>
          <a:p>
            <a:pPr marL="571500" indent="-571500">
              <a:buFont typeface="Wingdings" panose="05000000000000000000" charset="0"/>
              <a:buChar char="n"/>
            </a:pP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Scalability</a:t>
            </a:r>
          </a:p>
          <a:p>
            <a:pPr>
              <a:buFont typeface="Wingdings" panose="05000000000000000000" charset="0"/>
            </a:pPr>
            <a:r>
              <a:rPr lang="en-US" altLang="zh-CN" sz="4400" b="1" dirty="0">
                <a:solidFill>
                  <a:schemeClr val="accent2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Simulation-free models </a:t>
            </a: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(e.g., OT-CFM, SF2M)</a:t>
            </a:r>
          </a:p>
          <a:p>
            <a:pPr marL="571500" indent="-571500">
              <a:buFont typeface="Wingdings" panose="05000000000000000000" charset="0"/>
              <a:buChar char="n"/>
            </a:pP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Growth rate </a:t>
            </a:r>
          </a:p>
          <a:p>
            <a:pPr marL="571500" indent="-571500">
              <a:buFont typeface="Wingdings" panose="05000000000000000000" charset="0"/>
              <a:buChar char="n"/>
            </a:pPr>
            <a:r>
              <a:rPr lang="en-US" altLang="zh-CN" sz="4400" dirty="0">
                <a:latin typeface="Calibri" panose="020F0502020204030204" charset="0"/>
                <a:cs typeface="Calibri" panose="020F0502020204030204" charset="0"/>
                <a:sym typeface="+mn-ea"/>
              </a:rPr>
              <a:t>Scalability</a:t>
            </a:r>
          </a:p>
          <a:p>
            <a:endParaRPr lang="en-US" altLang="zh-CN" sz="400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40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229995" y="4102735"/>
            <a:ext cx="9476105" cy="101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 cmpd="sng">
            <a:solidFill>
              <a:srgbClr val="1B2343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Background &amp; Motivation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8606135" y="4102736"/>
            <a:ext cx="20336510" cy="101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 cmpd="sng">
            <a:solidFill>
              <a:srgbClr val="1B2343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Our Approach: Velocity-Growth Flow Matching via SROT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980440" y="22773005"/>
            <a:ext cx="1463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19872960" y="29119830"/>
            <a:ext cx="8531225" cy="711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US" altLang="zh-CN" sz="3600"/>
          </a:p>
        </p:txBody>
      </p:sp>
      <p:sp>
        <p:nvSpPr>
          <p:cNvPr id="189" name="文本框 188"/>
          <p:cNvSpPr txBox="1"/>
          <p:nvPr/>
        </p:nvSpPr>
        <p:spPr>
          <a:xfrm>
            <a:off x="17405350" y="28570555"/>
            <a:ext cx="2341245" cy="2298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4400"/>
          </a:p>
          <a:p>
            <a:endParaRPr lang="en-US" altLang="zh-CN" sz="4400"/>
          </a:p>
        </p:txBody>
      </p:sp>
      <p:grpSp>
        <p:nvGrpSpPr>
          <p:cNvPr id="50" name="组合 49"/>
          <p:cNvGrpSpPr/>
          <p:nvPr/>
        </p:nvGrpSpPr>
        <p:grpSpPr>
          <a:xfrm>
            <a:off x="426720" y="19172272"/>
            <a:ext cx="43359705" cy="13746764"/>
            <a:chOff x="2724851" y="4542190"/>
            <a:chExt cx="25585885" cy="14926750"/>
          </a:xfrm>
        </p:grpSpPr>
        <p:sp>
          <p:nvSpPr>
            <p:cNvPr id="51" name="矩形: 圆角 59"/>
            <p:cNvSpPr/>
            <p:nvPr/>
          </p:nvSpPr>
          <p:spPr>
            <a:xfrm>
              <a:off x="2724851" y="4546050"/>
              <a:ext cx="25585885" cy="14922890"/>
            </a:xfrm>
            <a:prstGeom prst="roundRect">
              <a:avLst>
                <a:gd name="adj" fmla="val 4767"/>
              </a:avLst>
            </a:prstGeom>
            <a:noFill/>
            <a:ln w="57150"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3511141" y="4542190"/>
              <a:ext cx="6727559" cy="2284487"/>
            </a:xfrm>
            <a:prstGeom prst="round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endParaRPr lang="en-US" altLang="zh-CN" sz="6000" b="1" cap="none" spc="0" dirty="0">
                <a:ln w="0"/>
                <a:solidFill>
                  <a:srgbClr val="1F74B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194" name="文本框 193"/>
          <p:cNvSpPr txBox="1"/>
          <p:nvPr/>
        </p:nvSpPr>
        <p:spPr>
          <a:xfrm>
            <a:off x="3327400" y="24593550"/>
            <a:ext cx="1463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19054409" y="18807507"/>
            <a:ext cx="5074285" cy="1011555"/>
          </a:xfrm>
          <a:prstGeom prst="rect">
            <a:avLst/>
          </a:prstGeom>
          <a:solidFill>
            <a:srgbClr val="042A82"/>
          </a:solidFill>
          <a:ln w="38100" cmpd="sng">
            <a:solidFill>
              <a:srgbClr val="1B2343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Experiments</a:t>
            </a: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850350" y="163449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5" imgW="190500" imgH="228600" progId="Equation.KSEE3">
                  <p:embed/>
                </p:oleObj>
              </mc:Choice>
              <mc:Fallback>
                <p:oleObj r:id="rId5" imgW="190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50350" y="16344900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" name="neurips_logo.pdf" descr="neurips_logo.pdf">
            <a:extLst>
              <a:ext uri="{FF2B5EF4-FFF2-40B4-BE49-F238E27FC236}">
                <a16:creationId xmlns:a16="http://schemas.microsoft.com/office/drawing/2014/main" id="{5BE1C862-E315-49CA-BA59-7178D9388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63668" y="-44852"/>
            <a:ext cx="8464836" cy="3809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8AC758-C29F-457D-A4F4-37ED85372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918" y="5362416"/>
            <a:ext cx="21982093" cy="958108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741518D-2206-40E3-A4DE-70C109F5D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98" y="-104577"/>
            <a:ext cx="3837305" cy="38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8E1043-5B5F-4062-9FD2-FFD8233F524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40" y="10303064"/>
            <a:ext cx="12027046" cy="7218491"/>
          </a:xfrm>
          <a:prstGeom prst="rect">
            <a:avLst/>
          </a:prstGeom>
        </p:spPr>
      </p:pic>
      <p:sp>
        <p:nvSpPr>
          <p:cNvPr id="13" name="AutoShape 12" descr="grinning">
            <a:extLst>
              <a:ext uri="{FF2B5EF4-FFF2-40B4-BE49-F238E27FC236}">
                <a16:creationId xmlns:a16="http://schemas.microsoft.com/office/drawing/2014/main" id="{F942318B-66C1-4B90-98B8-5C0642ACF0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93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442E40E-3917-48E5-B757-335AD6C03E5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36" y="7311390"/>
            <a:ext cx="660838" cy="66083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A4BE0F4-6244-4D23-8457-5869900F4B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37" y="6599900"/>
            <a:ext cx="660837" cy="660837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CF8D05C2-B42D-4111-B79D-3A0ED90E67A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36" y="8619736"/>
            <a:ext cx="660838" cy="660838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A9456B2F-D8D1-48AE-BBEA-EF055579561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37" y="9322825"/>
            <a:ext cx="660837" cy="660837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F68BE028-028D-439A-99CC-61E4BA5E1692}"/>
              </a:ext>
            </a:extLst>
          </p:cNvPr>
          <p:cNvSpPr txBox="1"/>
          <p:nvPr/>
        </p:nvSpPr>
        <p:spPr>
          <a:xfrm>
            <a:off x="682448" y="11370673"/>
            <a:ext cx="473973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4400" dirty="0"/>
              <a:t>VGFM jointly learns the </a:t>
            </a:r>
            <a:r>
              <a:rPr lang="en-US" altLang="zh-CN" sz="4400" b="1" dirty="0"/>
              <a:t>state transition </a:t>
            </a:r>
            <a:r>
              <a:rPr lang="en-US" altLang="zh-CN" sz="4400" dirty="0"/>
              <a:t>and</a:t>
            </a:r>
            <a:r>
              <a:rPr lang="en-US" altLang="zh-CN" sz="4400" b="1" dirty="0"/>
              <a:t> mass growth </a:t>
            </a:r>
            <a:r>
              <a:rPr lang="en-US" altLang="zh-CN" sz="4400" dirty="0"/>
              <a:t>of single-cell evolution by </a:t>
            </a:r>
            <a:r>
              <a:rPr lang="en-US" altLang="zh-CN" sz="4400" b="1" dirty="0"/>
              <a:t>flow matching</a:t>
            </a:r>
            <a:r>
              <a:rPr lang="en-US" altLang="zh-CN" sz="4400" dirty="0"/>
              <a:t>.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8471A42-1F8D-40FA-B234-DB258BB6EC31}"/>
              </a:ext>
            </a:extLst>
          </p:cNvPr>
          <p:cNvSpPr txBox="1"/>
          <p:nvPr/>
        </p:nvSpPr>
        <p:spPr>
          <a:xfrm>
            <a:off x="682448" y="10527006"/>
            <a:ext cx="49019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Our approach:</a:t>
            </a:r>
            <a:endParaRPr lang="zh-CN" alt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8E2A362-24C7-4CA4-9F5E-8B7D234ABF72}"/>
              </a:ext>
            </a:extLst>
          </p:cNvPr>
          <p:cNvGrpSpPr/>
          <p:nvPr/>
        </p:nvGrpSpPr>
        <p:grpSpPr>
          <a:xfrm>
            <a:off x="685800" y="15747921"/>
            <a:ext cx="21989844" cy="1446550"/>
            <a:chOff x="697438" y="14568202"/>
            <a:chExt cx="21989844" cy="1446550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D6A8CA7D-EAD6-41FE-879D-3068888BCF35}"/>
                </a:ext>
              </a:extLst>
            </p:cNvPr>
            <p:cNvSpPr txBox="1"/>
            <p:nvPr/>
          </p:nvSpPr>
          <p:spPr>
            <a:xfrm>
              <a:off x="697438" y="14568202"/>
              <a:ext cx="21989844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charset="0"/>
                <a:buChar char="n"/>
              </a:pPr>
              <a:r>
                <a:rPr lang="en-US" altLang="zh-CN" sz="4400" dirty="0">
                  <a:latin typeface="Calibri" panose="020F0502020204030204" charset="0"/>
                  <a:cs typeface="Calibri" panose="020F0502020204030204" charset="0"/>
                  <a:sym typeface="+mn-ea"/>
                </a:rPr>
                <a:t>Growth rate </a:t>
              </a:r>
            </a:p>
            <a:p>
              <a:pPr marL="571500" indent="-571500">
                <a:buFont typeface="Wingdings" panose="05000000000000000000" charset="0"/>
                <a:buChar char="n"/>
              </a:pPr>
              <a:r>
                <a:rPr lang="en-US" altLang="zh-CN" sz="4400" dirty="0">
                  <a:latin typeface="Calibri" panose="020F0502020204030204" charset="0"/>
                  <a:cs typeface="Calibri" panose="020F0502020204030204" charset="0"/>
                  <a:sym typeface="+mn-ea"/>
                </a:rPr>
                <a:t>Scalability</a:t>
              </a:r>
            </a:p>
          </p:txBody>
        </p:sp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BABD593C-1D7E-489D-963F-7F2DD4CF5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637" y="14606051"/>
              <a:ext cx="660837" cy="660837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FAC53B44-C612-45DC-A6C2-69B80B31D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637" y="15321915"/>
              <a:ext cx="660837" cy="660837"/>
            </a:xfrm>
            <a:prstGeom prst="rect">
              <a:avLst/>
            </a:prstGeom>
          </p:spPr>
        </p:pic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68E3FCF3-DCBD-41CE-B540-1D2F618359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683653" y="21084045"/>
            <a:ext cx="13826547" cy="3619605"/>
          </a:xfrm>
          <a:prstGeom prst="rect">
            <a:avLst/>
          </a:prstGeom>
        </p:spPr>
      </p:pic>
      <p:sp>
        <p:nvSpPr>
          <p:cNvPr id="162" name="文本框 161">
            <a:extLst>
              <a:ext uri="{FF2B5EF4-FFF2-40B4-BE49-F238E27FC236}">
                <a16:creationId xmlns:a16="http://schemas.microsoft.com/office/drawing/2014/main" id="{B2D3B483-5D2C-4501-A8B2-DFAEAC51650D}"/>
              </a:ext>
            </a:extLst>
          </p:cNvPr>
          <p:cNvSpPr txBox="1"/>
          <p:nvPr/>
        </p:nvSpPr>
        <p:spPr>
          <a:xfrm>
            <a:off x="2295562" y="20008617"/>
            <a:ext cx="101352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Calibri" panose="020F0502020204030204" charset="0"/>
                <a:cs typeface="Calibri" panose="020F0502020204030204" charset="0"/>
                <a:sym typeface="+mn-ea"/>
              </a:rPr>
              <a:t>Trajectory and growth reconstruction</a:t>
            </a:r>
            <a:endParaRPr lang="zh-CN" altLang="en-US" sz="44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3250A02-FAA3-4C06-AE0A-9E6A32573BE5}"/>
              </a:ext>
            </a:extLst>
          </p:cNvPr>
          <p:cNvSpPr txBox="1"/>
          <p:nvPr/>
        </p:nvSpPr>
        <p:spPr>
          <a:xfrm>
            <a:off x="19203229" y="20033830"/>
            <a:ext cx="39006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Calibri" panose="020F0502020204030204" charset="0"/>
                <a:cs typeface="Calibri" panose="020F0502020204030204" charset="0"/>
                <a:sym typeface="+mn-ea"/>
              </a:rPr>
              <a:t>Mass matching</a:t>
            </a:r>
            <a:endParaRPr lang="zh-CN" altLang="en-US" sz="4400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0502930E-F80D-435A-B263-AE285389A15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396" r="917"/>
          <a:stretch/>
        </p:blipFill>
        <p:spPr>
          <a:xfrm>
            <a:off x="30351878" y="25791709"/>
            <a:ext cx="12422140" cy="7572669"/>
          </a:xfrm>
          <a:prstGeom prst="rect">
            <a:avLst/>
          </a:prstGeom>
        </p:spPr>
      </p:pic>
      <p:grpSp>
        <p:nvGrpSpPr>
          <p:cNvPr id="14372" name="组合 14371">
            <a:extLst>
              <a:ext uri="{FF2B5EF4-FFF2-40B4-BE49-F238E27FC236}">
                <a16:creationId xmlns:a16="http://schemas.microsoft.com/office/drawing/2014/main" id="{7522E518-2FA5-4F36-816E-FB2407D90894}"/>
              </a:ext>
            </a:extLst>
          </p:cNvPr>
          <p:cNvGrpSpPr/>
          <p:nvPr/>
        </p:nvGrpSpPr>
        <p:grpSpPr>
          <a:xfrm>
            <a:off x="12540713" y="20778058"/>
            <a:ext cx="17326413" cy="11308016"/>
            <a:chOff x="12240497" y="21068571"/>
            <a:chExt cx="17326413" cy="11308016"/>
          </a:xfrm>
        </p:grpSpPr>
        <p:grpSp>
          <p:nvGrpSpPr>
            <p:cNvPr id="14367" name="组合 14366">
              <a:extLst>
                <a:ext uri="{FF2B5EF4-FFF2-40B4-BE49-F238E27FC236}">
                  <a16:creationId xmlns:a16="http://schemas.microsoft.com/office/drawing/2014/main" id="{4CA37AD3-95D3-4DB3-8778-806027CB29EC}"/>
                </a:ext>
              </a:extLst>
            </p:cNvPr>
            <p:cNvGrpSpPr/>
            <p:nvPr/>
          </p:nvGrpSpPr>
          <p:grpSpPr>
            <a:xfrm>
              <a:off x="12240497" y="21068571"/>
              <a:ext cx="17326413" cy="11308016"/>
              <a:chOff x="13395108" y="20870690"/>
              <a:chExt cx="15383366" cy="9635123"/>
            </a:xfrm>
          </p:grpSpPr>
          <p:pic>
            <p:nvPicPr>
              <p:cNvPr id="14360" name="图片 14359">
                <a:extLst>
                  <a:ext uri="{FF2B5EF4-FFF2-40B4-BE49-F238E27FC236}">
                    <a16:creationId xmlns:a16="http://schemas.microsoft.com/office/drawing/2014/main" id="{9F19FAE4-15EE-48A7-A897-47C239C4D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58329" y="20870690"/>
                <a:ext cx="7620145" cy="4762590"/>
              </a:xfrm>
              <a:prstGeom prst="rect">
                <a:avLst/>
              </a:prstGeom>
            </p:spPr>
          </p:pic>
          <p:pic>
            <p:nvPicPr>
              <p:cNvPr id="14362" name="图片 14361">
                <a:extLst>
                  <a:ext uri="{FF2B5EF4-FFF2-40B4-BE49-F238E27FC236}">
                    <a16:creationId xmlns:a16="http://schemas.microsoft.com/office/drawing/2014/main" id="{D3148958-EB0A-440A-A9E1-BDCC1B787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30953" y="26125467"/>
                <a:ext cx="6912000" cy="4320000"/>
              </a:xfrm>
              <a:prstGeom prst="rect">
                <a:avLst/>
              </a:prstGeom>
            </p:spPr>
          </p:pic>
          <p:pic>
            <p:nvPicPr>
              <p:cNvPr id="14364" name="图片 14363">
                <a:extLst>
                  <a:ext uri="{FF2B5EF4-FFF2-40B4-BE49-F238E27FC236}">
                    <a16:creationId xmlns:a16="http://schemas.microsoft.com/office/drawing/2014/main" id="{30AF6F31-6E99-4C40-BB6C-A3F3F2D6A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95108" y="26121405"/>
                <a:ext cx="7015053" cy="4384408"/>
              </a:xfrm>
              <a:prstGeom prst="rect">
                <a:avLst/>
              </a:prstGeom>
            </p:spPr>
          </p:pic>
          <p:pic>
            <p:nvPicPr>
              <p:cNvPr id="14366" name="图片 14365">
                <a:extLst>
                  <a:ext uri="{FF2B5EF4-FFF2-40B4-BE49-F238E27FC236}">
                    <a16:creationId xmlns:a16="http://schemas.microsoft.com/office/drawing/2014/main" id="{389891BE-DA7E-4377-98A0-A2ACAEB3A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44819" y="21139738"/>
                <a:ext cx="6912000" cy="4320000"/>
              </a:xfrm>
              <a:prstGeom prst="rect">
                <a:avLst/>
              </a:prstGeom>
            </p:spPr>
          </p:pic>
        </p:grp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08C8E7C2-C67F-4B9D-B461-7E284FDA9508}"/>
                </a:ext>
              </a:extLst>
            </p:cNvPr>
            <p:cNvSpPr txBox="1"/>
            <p:nvPr/>
          </p:nvSpPr>
          <p:spPr>
            <a:xfrm>
              <a:off x="24839835" y="26831775"/>
              <a:ext cx="147951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/>
                <a:t>EB 50D</a:t>
              </a:r>
              <a:endParaRPr lang="zh-CN" altLang="en-US" sz="2800" b="1" dirty="0"/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5A46BD66-324F-4FA5-8ECE-CC0DB8BD4567}"/>
                </a:ext>
              </a:extLst>
            </p:cNvPr>
            <p:cNvSpPr txBox="1"/>
            <p:nvPr/>
          </p:nvSpPr>
          <p:spPr>
            <a:xfrm>
              <a:off x="15270211" y="21068571"/>
              <a:ext cx="29188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/>
                <a:t>Simulation gene</a:t>
              </a:r>
              <a:endParaRPr lang="zh-CN" altLang="en-US" sz="2800" b="1" dirty="0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7D533A0C-8E79-4DA0-B0BF-EF13E14BDAE0}"/>
                </a:ext>
              </a:extLst>
            </p:cNvPr>
            <p:cNvSpPr txBox="1"/>
            <p:nvPr/>
          </p:nvSpPr>
          <p:spPr>
            <a:xfrm>
              <a:off x="23403870" y="21171411"/>
              <a:ext cx="35599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/>
                <a:t> Mouse Hematopoiesis</a:t>
              </a:r>
              <a:endParaRPr lang="zh-CN" altLang="en-US" sz="2800" b="1" dirty="0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A3ED621E-54DA-4FCF-A548-2DD482B0329F}"/>
                </a:ext>
              </a:extLst>
            </p:cNvPr>
            <p:cNvSpPr txBox="1"/>
            <p:nvPr/>
          </p:nvSpPr>
          <p:spPr>
            <a:xfrm>
              <a:off x="15805776" y="26897952"/>
              <a:ext cx="18477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/>
                <a:t>Dyngen</a:t>
              </a:r>
              <a:endParaRPr lang="zh-CN" altLang="en-US" sz="2800" b="1" dirty="0"/>
            </a:p>
          </p:txBody>
        </p:sp>
      </p:grpSp>
      <p:grpSp>
        <p:nvGrpSpPr>
          <p:cNvPr id="14371" name="组合 14370">
            <a:extLst>
              <a:ext uri="{FF2B5EF4-FFF2-40B4-BE49-F238E27FC236}">
                <a16:creationId xmlns:a16="http://schemas.microsoft.com/office/drawing/2014/main" id="{D703A2C6-B1AA-4E6E-B959-7D49EC8B2533}"/>
              </a:ext>
            </a:extLst>
          </p:cNvPr>
          <p:cNvGrpSpPr/>
          <p:nvPr/>
        </p:nvGrpSpPr>
        <p:grpSpPr>
          <a:xfrm>
            <a:off x="762321" y="21041267"/>
            <a:ext cx="11029704" cy="11571743"/>
            <a:chOff x="1229995" y="20694271"/>
            <a:chExt cx="11029704" cy="11571743"/>
          </a:xfrm>
        </p:grpSpPr>
        <p:grpSp>
          <p:nvGrpSpPr>
            <p:cNvPr id="14357" name="组合 14356">
              <a:extLst>
                <a:ext uri="{FF2B5EF4-FFF2-40B4-BE49-F238E27FC236}">
                  <a16:creationId xmlns:a16="http://schemas.microsoft.com/office/drawing/2014/main" id="{4CA6A6BF-81B0-46D1-93A6-7C05BFFE67CE}"/>
                </a:ext>
              </a:extLst>
            </p:cNvPr>
            <p:cNvGrpSpPr/>
            <p:nvPr/>
          </p:nvGrpSpPr>
          <p:grpSpPr>
            <a:xfrm>
              <a:off x="1229995" y="21021973"/>
              <a:ext cx="11029704" cy="11244041"/>
              <a:chOff x="1574383" y="20787108"/>
              <a:chExt cx="11029704" cy="11244041"/>
            </a:xfrm>
          </p:grpSpPr>
          <p:grpSp>
            <p:nvGrpSpPr>
              <p:cNvPr id="14346" name="组合 14345">
                <a:extLst>
                  <a:ext uri="{FF2B5EF4-FFF2-40B4-BE49-F238E27FC236}">
                    <a16:creationId xmlns:a16="http://schemas.microsoft.com/office/drawing/2014/main" id="{757C68A8-3404-489B-B0D7-44FD332FFAFA}"/>
                  </a:ext>
                </a:extLst>
              </p:cNvPr>
              <p:cNvGrpSpPr/>
              <p:nvPr/>
            </p:nvGrpSpPr>
            <p:grpSpPr>
              <a:xfrm>
                <a:off x="1574383" y="20787108"/>
                <a:ext cx="11029704" cy="11244041"/>
                <a:chOff x="769166" y="20528987"/>
                <a:chExt cx="11029704" cy="11244041"/>
              </a:xfrm>
            </p:grpSpPr>
            <p:pic>
              <p:nvPicPr>
                <p:cNvPr id="143" name="图片 142">
                  <a:extLst>
                    <a:ext uri="{FF2B5EF4-FFF2-40B4-BE49-F238E27FC236}">
                      <a16:creationId xmlns:a16="http://schemas.microsoft.com/office/drawing/2014/main" id="{7D6D04C3-D2F7-4247-B51E-7E597930A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9166" y="24232748"/>
                  <a:ext cx="5918526" cy="3945684"/>
                </a:xfrm>
                <a:prstGeom prst="rect">
                  <a:avLst/>
                </a:prstGeom>
              </p:spPr>
            </p:pic>
            <p:pic>
              <p:nvPicPr>
                <p:cNvPr id="144" name="图片 143">
                  <a:extLst>
                    <a:ext uri="{FF2B5EF4-FFF2-40B4-BE49-F238E27FC236}">
                      <a16:creationId xmlns:a16="http://schemas.microsoft.com/office/drawing/2014/main" id="{A5F58DEF-75C2-4052-8BF6-B97D3DB467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49194" y="24643266"/>
                  <a:ext cx="4896520" cy="3421604"/>
                </a:xfrm>
                <a:prstGeom prst="rect">
                  <a:avLst/>
                </a:prstGeom>
              </p:spPr>
            </p:pic>
            <p:pic>
              <p:nvPicPr>
                <p:cNvPr id="146" name="图片 145">
                  <a:extLst>
                    <a:ext uri="{FF2B5EF4-FFF2-40B4-BE49-F238E27FC236}">
                      <a16:creationId xmlns:a16="http://schemas.microsoft.com/office/drawing/2014/main" id="{190B608C-0562-479D-9DB0-0D45B3728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9626" y="20528987"/>
                  <a:ext cx="5308063" cy="3551747"/>
                </a:xfrm>
                <a:prstGeom prst="rect">
                  <a:avLst/>
                </a:prstGeom>
              </p:spPr>
            </p:pic>
            <p:pic>
              <p:nvPicPr>
                <p:cNvPr id="147" name="图片 146">
                  <a:extLst>
                    <a:ext uri="{FF2B5EF4-FFF2-40B4-BE49-F238E27FC236}">
                      <a16:creationId xmlns:a16="http://schemas.microsoft.com/office/drawing/2014/main" id="{40309E1C-2FB1-48FB-947C-6E8D0B1BFE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670" y="28117343"/>
                  <a:ext cx="5327621" cy="3551747"/>
                </a:xfrm>
                <a:prstGeom prst="rect">
                  <a:avLst/>
                </a:prstGeom>
              </p:spPr>
            </p:pic>
            <p:pic>
              <p:nvPicPr>
                <p:cNvPr id="149" name="图片 148">
                  <a:extLst>
                    <a:ext uri="{FF2B5EF4-FFF2-40B4-BE49-F238E27FC236}">
                      <a16:creationId xmlns:a16="http://schemas.microsoft.com/office/drawing/2014/main" id="{D47F889B-479F-4004-A064-8F900D8F35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2350" y="28296209"/>
                  <a:ext cx="4896520" cy="3476819"/>
                </a:xfrm>
                <a:prstGeom prst="rect">
                  <a:avLst/>
                </a:prstGeom>
              </p:spPr>
            </p:pic>
          </p:grpSp>
          <p:pic>
            <p:nvPicPr>
              <p:cNvPr id="14348" name="图片 14347">
                <a:extLst>
                  <a:ext uri="{FF2B5EF4-FFF2-40B4-BE49-F238E27FC236}">
                    <a16:creationId xmlns:a16="http://schemas.microsoft.com/office/drawing/2014/main" id="{38A8B9BA-F858-4FE0-8AF3-7BDC3F8BC7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07568" y="21036525"/>
                <a:ext cx="4843363" cy="3429678"/>
              </a:xfrm>
              <a:prstGeom prst="rect">
                <a:avLst/>
              </a:prstGeom>
            </p:spPr>
          </p:pic>
        </p:grp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ABE99242-FD40-4305-8F04-669509AB1959}"/>
                </a:ext>
              </a:extLst>
            </p:cNvPr>
            <p:cNvSpPr txBox="1"/>
            <p:nvPr/>
          </p:nvSpPr>
          <p:spPr>
            <a:xfrm>
              <a:off x="1755718" y="28148198"/>
              <a:ext cx="147951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/>
                <a:t>EB</a:t>
              </a:r>
              <a:endParaRPr lang="zh-CN" altLang="en-US" sz="2800" b="1" dirty="0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94EAC12B-8BFD-437E-A598-E9979A70F344}"/>
                </a:ext>
              </a:extLst>
            </p:cNvPr>
            <p:cNvSpPr txBox="1"/>
            <p:nvPr/>
          </p:nvSpPr>
          <p:spPr>
            <a:xfrm>
              <a:off x="1755718" y="24751202"/>
              <a:ext cx="35599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/>
                <a:t> Mouse Hematopoiesis</a:t>
              </a:r>
              <a:endParaRPr lang="zh-CN" altLang="en-US" sz="2800" b="1" dirty="0"/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FD3973CF-037E-47E0-9F60-69D78BED6B25}"/>
                </a:ext>
              </a:extLst>
            </p:cNvPr>
            <p:cNvSpPr txBox="1"/>
            <p:nvPr/>
          </p:nvSpPr>
          <p:spPr>
            <a:xfrm>
              <a:off x="1755718" y="20694271"/>
              <a:ext cx="29188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/>
                <a:t>Simulation gene</a:t>
              </a:r>
              <a:endParaRPr lang="zh-CN" altLang="en-US" sz="2800" b="1" dirty="0"/>
            </a:p>
          </p:txBody>
        </p:sp>
      </p:grpSp>
      <p:sp>
        <p:nvSpPr>
          <p:cNvPr id="195" name="文本框 194">
            <a:extLst>
              <a:ext uri="{FF2B5EF4-FFF2-40B4-BE49-F238E27FC236}">
                <a16:creationId xmlns:a16="http://schemas.microsoft.com/office/drawing/2014/main" id="{4FFE2ED0-DCB7-4FA5-A326-095DF141C01A}"/>
              </a:ext>
            </a:extLst>
          </p:cNvPr>
          <p:cNvSpPr txBox="1"/>
          <p:nvPr/>
        </p:nvSpPr>
        <p:spPr>
          <a:xfrm>
            <a:off x="31553479" y="20111457"/>
            <a:ext cx="114010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/>
              <a:t>Wasserstein-1 distance and Relative mass error</a:t>
            </a:r>
            <a:endParaRPr lang="zh-CN" altLang="en-US" sz="4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00A357D7-73E7-4F7C-9202-22CE3D13B9A1}"/>
              </a:ext>
            </a:extLst>
          </p:cNvPr>
          <p:cNvSpPr txBox="1"/>
          <p:nvPr/>
        </p:nvSpPr>
        <p:spPr>
          <a:xfrm>
            <a:off x="31553479" y="24663343"/>
            <a:ext cx="114010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/>
              <a:t>Training and analysis on 2k gene space</a:t>
            </a:r>
            <a:endParaRPr lang="zh-CN" alt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A284F57C-90D5-46CB-82C7-78CFFFB62DD2}"/>
                  </a:ext>
                </a:extLst>
              </p:cNvPr>
              <p:cNvSpPr txBox="1"/>
              <p:nvPr/>
            </p:nvSpPr>
            <p:spPr>
              <a:xfrm>
                <a:off x="18680790" y="14848548"/>
                <a:ext cx="24524610" cy="3929494"/>
              </a:xfrm>
              <a:prstGeom prst="rect">
                <a:avLst/>
              </a:prstGeom>
              <a:solidFill>
                <a:schemeClr val="bg1">
                  <a:lumMod val="95000"/>
                  <a:alpha val="14000"/>
                </a:schemeClr>
              </a:solidFill>
            </p:spPr>
            <p:txBody>
              <a:bodyPr wrap="square" rtlCol="0">
                <a:noAutofit/>
              </a:bodyPr>
              <a:lstStyle/>
              <a:p>
                <a:pPr marL="914400" indent="-914400">
                  <a:buFont typeface="Wingdings" panose="05000000000000000000" charset="0"/>
                  <a:buAutoNum type="arabicPeriod"/>
                </a:pPr>
                <a:r>
                  <a:rPr lang="en-US" altLang="zh-CN" sz="4800" b="1" dirty="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Dynamic understanding of semi-relaxed OT (SROT) (</a:t>
                </a:r>
                <a14:m>
                  <m:oMath xmlns:m="http://schemas.openxmlformats.org/officeDocument/2006/math">
                    <m:r>
                      <a:rPr lang="en-US" altLang="zh-CN" sz="4800" b="1" i="1" smtClean="0">
                        <a:latin typeface="Cambria Math" panose="02040503050406030204" pitchFamily="18" charset="0"/>
                        <a:cs typeface="Calibri" panose="020F0502020204030204" charset="0"/>
                        <a:sym typeface="+mn-ea"/>
                      </a:rPr>
                      <m:t>𝒗</m:t>
                    </m:r>
                    <m:r>
                      <a:rPr lang="en-US" altLang="zh-CN" sz="4800" b="1" i="1" smtClean="0">
                        <a:latin typeface="Cambria Math" panose="02040503050406030204" pitchFamily="18" charset="0"/>
                        <a:cs typeface="Calibri" panose="020F0502020204030204" charset="0"/>
                        <a:sym typeface="+mn-ea"/>
                      </a:rPr>
                      <m:t>,</m:t>
                    </m:r>
                    <m:r>
                      <a:rPr lang="en-US" altLang="zh-CN" sz="4800" b="1" i="1" smtClean="0">
                        <a:latin typeface="Cambria Math" panose="02040503050406030204" pitchFamily="18" charset="0"/>
                        <a:cs typeface="Calibri" panose="020F0502020204030204" charset="0"/>
                        <a:sym typeface="+mn-ea"/>
                      </a:rPr>
                      <m:t>𝒈</m:t>
                    </m:r>
                  </m:oMath>
                </a14:m>
                <a:r>
                  <a:rPr lang="en-US" altLang="zh-CN" sz="4800" b="1" dirty="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can be decoupled from SROT plan)</a:t>
                </a:r>
              </a:p>
              <a:p>
                <a:pPr marL="914400" indent="-914400">
                  <a:buFont typeface="Wingdings" panose="05000000000000000000" charset="0"/>
                  <a:buAutoNum type="arabicPeriod"/>
                </a:pPr>
                <a:r>
                  <a:rPr lang="en-US" altLang="zh-CN" sz="4800" b="1" dirty="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Build a novel dynamic process between unbalanced distributions based on dynamic SROT</a:t>
                </a:r>
              </a:p>
              <a:p>
                <a:r>
                  <a:rPr lang="en-US" altLang="zh-CN" sz="4800" b="1" dirty="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3.	Regress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4800" b="1" i="1" smtClean="0">
                            <a:latin typeface="Cambria Math" panose="02040503050406030204" pitchFamily="18" charset="0"/>
                            <a:cs typeface="Calibri" panose="020F0502020204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4800" b="1" i="1" smtClean="0">
                            <a:latin typeface="Cambria Math" panose="02040503050406030204" pitchFamily="18" charset="0"/>
                            <a:cs typeface="Calibri" panose="020F0502020204030204" charset="0"/>
                            <a:sym typeface="+mn-ea"/>
                          </a:rPr>
                          <m:t>𝒗</m:t>
                        </m:r>
                      </m:e>
                    </m:acc>
                    <m:r>
                      <a:rPr lang="en-US" altLang="zh-CN" sz="4800" b="1" i="1" dirty="0" smtClean="0">
                        <a:latin typeface="Cambria Math" panose="02040503050406030204" pitchFamily="18" charset="0"/>
                        <a:cs typeface="Calibri" panose="020F0502020204030204" charset="0"/>
                        <a:sym typeface="+mn-ea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zh-CN" sz="4800" b="1" i="1" dirty="0" smtClean="0">
                            <a:latin typeface="Cambria Math" panose="02040503050406030204" pitchFamily="18" charset="0"/>
                            <a:cs typeface="Calibri" panose="020F0502020204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4800" b="1" i="1" dirty="0" smtClean="0">
                            <a:latin typeface="Cambria Math" panose="02040503050406030204" pitchFamily="18" charset="0"/>
                            <a:cs typeface="Calibri" panose="020F0502020204030204" charset="0"/>
                            <a:sym typeface="+mn-ea"/>
                          </a:rPr>
                          <m:t>𝒈</m:t>
                        </m:r>
                      </m:e>
                    </m:acc>
                  </m:oMath>
                </a14:m>
                <a:r>
                  <a:rPr lang="en-US" altLang="zh-CN" sz="4000" dirty="0">
                    <a:latin typeface="Calibri" panose="020F0502020204030204" charset="0"/>
                    <a:cs typeface="Calibri" panose="020F0502020204030204" charset="0"/>
                  </a:rPr>
                  <a:t> </a:t>
                </a:r>
                <a:r>
                  <a:rPr lang="en-US" altLang="zh-CN" sz="4800" b="1" dirty="0">
                    <a:latin typeface="Calibri" panose="020F0502020204030204" charset="0"/>
                    <a:cs typeface="Calibri" panose="020F0502020204030204" charset="0"/>
                  </a:rPr>
                  <a:t>using neural networks</a:t>
                </a:r>
                <a:endParaRPr lang="en-US" altLang="zh-CN" sz="4000" dirty="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A284F57C-90D5-46CB-82C7-78CFFFB62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90" y="14848548"/>
                <a:ext cx="24524610" cy="3929494"/>
              </a:xfrm>
              <a:prstGeom prst="rect">
                <a:avLst/>
              </a:prstGeom>
              <a:blipFill>
                <a:blip r:embed="rId25"/>
                <a:stretch>
                  <a:fillRect l="-1143" t="-3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80" name="图片 14379">
            <a:extLst>
              <a:ext uri="{FF2B5EF4-FFF2-40B4-BE49-F238E27FC236}">
                <a16:creationId xmlns:a16="http://schemas.microsoft.com/office/drawing/2014/main" id="{5CF2752E-76BF-4850-B9F1-9F6A95C5B564}"/>
              </a:ext>
            </a:extLst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33668" y="16232226"/>
            <a:ext cx="12464343" cy="1126951"/>
          </a:xfrm>
          <a:prstGeom prst="rect">
            <a:avLst/>
          </a:prstGeom>
        </p:spPr>
      </p:pic>
      <p:pic>
        <p:nvPicPr>
          <p:cNvPr id="14382" name="图片 14381">
            <a:extLst>
              <a:ext uri="{FF2B5EF4-FFF2-40B4-BE49-F238E27FC236}">
                <a16:creationId xmlns:a16="http://schemas.microsoft.com/office/drawing/2014/main" id="{0504444D-3667-4020-999C-AF071A5A9575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78627" y="17259596"/>
            <a:ext cx="11146501" cy="1183542"/>
          </a:xfrm>
          <a:prstGeom prst="rect">
            <a:avLst/>
          </a:prstGeom>
        </p:spPr>
      </p:pic>
      <p:sp>
        <p:nvSpPr>
          <p:cNvPr id="201" name="文本框 200">
            <a:extLst>
              <a:ext uri="{FF2B5EF4-FFF2-40B4-BE49-F238E27FC236}">
                <a16:creationId xmlns:a16="http://schemas.microsoft.com/office/drawing/2014/main" id="{104EC929-2B27-4BE7-AAF5-D1BA58634481}"/>
              </a:ext>
            </a:extLst>
          </p:cNvPr>
          <p:cNvSpPr txBox="1"/>
          <p:nvPr/>
        </p:nvSpPr>
        <p:spPr>
          <a:xfrm>
            <a:off x="31962078" y="18069653"/>
            <a:ext cx="65494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/>
              <a:t>Distribution fitting loss</a:t>
            </a:r>
            <a:endParaRPr lang="zh-CN" altLang="en-US" sz="3200" b="1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75E1F507-5BCD-447D-B020-E4EBB3A9DB2E}"/>
              </a:ext>
            </a:extLst>
          </p:cNvPr>
          <p:cNvSpPr txBox="1"/>
          <p:nvPr/>
        </p:nvSpPr>
        <p:spPr>
          <a:xfrm>
            <a:off x="27932839" y="18072343"/>
            <a:ext cx="38685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Flow matching loss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YxOWMwZjQ2NmY5M2NiMTgxNGZkZjVmYTg1MDhlZT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204</Words>
  <Application>Microsoft Office PowerPoint</Application>
  <PresentationFormat>自定义</PresentationFormat>
  <Paragraphs>36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Wingdings</vt:lpstr>
      <vt:lpstr>WPS</vt:lpstr>
      <vt:lpstr>Equation.KSEE3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143</cp:revision>
  <dcterms:created xsi:type="dcterms:W3CDTF">2023-08-09T12:44:00Z</dcterms:created>
  <dcterms:modified xsi:type="dcterms:W3CDTF">2025-10-17T07:20:19Z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3422307415394CC8BA83A8036660CEC2_13</vt:lpwstr>
  </property>
  <property fmtid="{D5CDD505-2E9C-101B-9397-08002B2CF9AE}" pid="3" name="KSOProductBuildVer">
    <vt:lpwstr>2052-12.1.0.22529</vt:lpwstr>
  </property>
</Properties>
</file>